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3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4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5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6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7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8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9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10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11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12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7" r:id="rId4"/>
    <p:sldId id="258" r:id="rId5"/>
    <p:sldId id="263" r:id="rId6"/>
    <p:sldId id="311" r:id="rId7"/>
    <p:sldId id="312" r:id="rId8"/>
    <p:sldId id="313" r:id="rId9"/>
    <p:sldId id="288" r:id="rId10"/>
    <p:sldId id="291" r:id="rId11"/>
    <p:sldId id="293" r:id="rId12"/>
    <p:sldId id="295" r:id="rId13"/>
    <p:sldId id="260" r:id="rId14"/>
    <p:sldId id="261" r:id="rId15"/>
    <p:sldId id="294" r:id="rId16"/>
    <p:sldId id="315" r:id="rId17"/>
    <p:sldId id="316" r:id="rId18"/>
    <p:sldId id="309" r:id="rId19"/>
    <p:sldId id="317" r:id="rId20"/>
    <p:sldId id="318" r:id="rId21"/>
    <p:sldId id="320" r:id="rId22"/>
    <p:sldId id="319" r:id="rId23"/>
    <p:sldId id="262" r:id="rId24"/>
    <p:sldId id="310" r:id="rId25"/>
    <p:sldId id="306" r:id="rId26"/>
    <p:sldId id="307" r:id="rId27"/>
    <p:sldId id="308" r:id="rId28"/>
    <p:sldId id="297" r:id="rId29"/>
    <p:sldId id="298" r:id="rId30"/>
    <p:sldId id="299" r:id="rId31"/>
    <p:sldId id="300" r:id="rId32"/>
    <p:sldId id="302" r:id="rId33"/>
    <p:sldId id="303" r:id="rId34"/>
    <p:sldId id="304" r:id="rId35"/>
    <p:sldId id="305" r:id="rId36"/>
    <p:sldId id="285" r:id="rId37"/>
    <p:sldId id="26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19" autoAdjust="0"/>
  </p:normalViewPr>
  <p:slideViewPr>
    <p:cSldViewPr snapToGrid="0" showGuides="1">
      <p:cViewPr varScale="1">
        <p:scale>
          <a:sx n="96" d="100"/>
          <a:sy n="96" d="100"/>
        </p:scale>
        <p:origin x="1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123F5E-35ED-49C9-8B70-876A05555A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6CA48FE-C9C4-49F5-98A0-8B8E5F9626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5A363CF-9BFB-4C8D-903A-B2856FF3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52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38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80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CA3C607-06F4-4C6A-85F0-884B6AB3E3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DCC75E3-13B2-414E-936A-4ABC06C378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5C8CE210-C3F1-477C-8B9A-E3168C272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EF9EBF5-D8F8-4DDC-89AD-AD6E26216A2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1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C5AC43C9-B608-450A-A09A-32B340A88B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F976688-24AB-42D2-9769-3429CA01F6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A662FA6-0FB9-4373-BBF9-402AD8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6E5B907-34E9-4687-A8E8-4DDF48A7467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1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86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034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03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81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89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C0A5-AB9E-4002-84F5-EBF9C9BB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300DA-BC78-43E8-9A35-E2FC3C28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159C9-BCF8-4385-B37B-B292E48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33FC9-AAA2-4436-BCD9-6B6E961D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238C-5F4C-4CC7-BD4A-7457632E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FFED-F76E-4CAD-81A6-F5DCD3D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B25FA-40AF-4D7B-A983-2A573312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13727-693B-4276-840B-5F2E509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F261-272C-42EF-BBDF-7DD98106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9621-4C08-4A34-A845-94C9BD56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4EBE3-09D1-4227-96AB-42464BBB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C38D1-263E-4F24-8E89-F432FD87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7F38A-FBB6-4F2E-B57C-CA381A5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A51AE-B39D-4D36-9F71-DD34F8A5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DE9D-6877-49ED-9881-D5A4FC6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6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5E0A29B-7D1C-420A-92E7-112AC3BC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  <a:pPr>
                <a:defRPr/>
              </a:pPr>
              <a:t>2021/3/20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DE6BA9-6F50-47CB-A255-AA6F47152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33BBFE1-492B-4DD6-B816-C4EA42D71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F72D0DA-C89F-4C40-9142-88D70C80F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  <a:pPr>
                <a:defRPr/>
              </a:pPr>
              <a:t>2021/3/20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A32A3DA-DB9D-4DEE-8352-CC6817039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83A699B-8CD3-4893-A0A8-68CE22AB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A8CF999-3CBF-4572-A2EC-2CCDFD6F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  <a:pPr>
                <a:defRPr/>
              </a:pPr>
              <a:t>2021/3/20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85960832-C955-400E-8B12-EA2ED53DA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9FD49BE-0850-4736-A801-4C353D61B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0A83027-8487-4350-8EB1-B925B2434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  <a:pPr>
                <a:defRPr/>
              </a:pPr>
              <a:t>2021/3/20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A112797-ED04-4520-902C-5270CD464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D341109-6BD7-446E-9A27-9C008189A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87F433A-02F9-4C2A-8F2C-2BEA98A3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  <a:pPr>
                <a:defRPr/>
              </a:pPr>
              <a:t>2021/3/20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D6C80DD-298B-48FD-AA37-B4483673A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BA0F984-616F-4647-8EF5-D9FB8D2AB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B45DE-4CA7-4276-AF1D-093429C5B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  <a:pPr>
                <a:defRPr/>
              </a:pPr>
              <a:t>2021/3/20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C448F-9B3A-4640-846B-931DEA178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74701-D193-4F9C-BC33-6E8279D0B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197D8271-6469-4D27-A8E7-4A5FFE90E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  <a:pPr>
                <a:defRPr/>
              </a:pPr>
              <a:t>2021/3/20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7A28C175-CEE5-4CF0-90AD-A10FCA1AA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6148291-3EB4-4328-AB04-6979C8C44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566119F8-EB55-4A9A-855A-0BD47C60B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  <a:pPr>
                <a:defRPr/>
              </a:pPr>
              <a:t>2021/3/20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3B1B711-DF34-4802-B1CB-FBA6900ED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9EF107D-84AB-40C0-9F8C-4BBC588E3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117-00CF-4A1F-84F8-004B832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07BBC-47B6-4203-A79D-C0AA54EF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1C190-84A6-40B5-98EB-755ABF0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FD49-970B-4F7F-99DA-1DFE03B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B82CE-064E-492C-BD9F-075D405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3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B46F0EC8-0C05-485B-836E-3B94C7D14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  <a:pPr>
                <a:defRPr/>
              </a:pPr>
              <a:t>2021/3/20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B82036D-B62D-4F0D-A21A-CC7EC219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2434870-4B73-4A22-A800-D0C8827FD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672624E-3281-40B2-BD4E-0B1114CAD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  <a:pPr>
                <a:defRPr/>
              </a:pPr>
              <a:t>2021/3/20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98BFAA-6C26-4239-8A28-6E2D9D9DE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2C24756-CBAC-4037-82AC-7E02A2C67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068BF95-EF5F-4B9E-BEAA-85676D80E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  <a:pPr>
                <a:defRPr/>
              </a:pPr>
              <a:t>2021/3/20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AB579ED-E932-48BF-BE67-64549749B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770CEA4-6D99-469C-A2FE-2745E9550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E45F-B31C-4706-AAA8-44F3B59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12436-4CCA-4122-9354-83EF0B27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2660-A0AD-4903-AABF-1F36C8A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DF5B6-AC6D-41BE-9367-6552D81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AF92-8A37-4269-BFF9-DFF0512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7825-5CF2-410F-8313-10F96F39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7AA3-85B4-4967-B1C3-25B771948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EC5F2-7488-45CC-AC33-A16BCB6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9BA1-458A-4066-AA96-4C8A540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4581A-079C-45F9-B034-50C211B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5635-8535-4E35-B8E3-F55428DD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5AD6-CA1B-4805-83B9-E81DBA85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9B914-6276-48F5-8F64-429C881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FF923-6D8B-4599-8FFC-AF9DA221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C7D1A-9C45-4FF1-B604-B9F2837D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FB8BE-C6F9-41EB-BCCC-526A3D22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F0856-F8DF-41AD-B569-12CCB5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7408E-3A2C-4FB2-BB61-AC483A34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0945F-3B8D-441B-90F6-FC89AB9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5CA5-4F8C-410C-B330-4A3F6F7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7198E-2AF3-4E08-9420-285EE0E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B1B80-6E83-41A5-8718-E02FEF4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3FF70-1EC3-4321-A315-4DE7A82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2A6A3-5449-4B7D-9D9A-480EE35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0125C-BDBA-4D8A-90AD-945E0ED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F765-9090-4FE3-AB3D-E47D898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7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2AD9-47FB-4001-87AA-1A71A715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EC34-87CB-43CA-BD57-2C859ED5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866C-A62B-46FF-B3C1-B346A67F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90FB3-A69A-4C6D-B713-597991C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E581-27E4-4B6C-AC49-C895353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EFEB-A351-4813-86CB-9577D09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ECDD-E0C9-4D88-8EA3-E42BD2EC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E97DD5-82FC-45DA-BD2B-8A61C643F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296F-FD6B-4D54-847B-F0212168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62A0-5198-4169-8679-66634D6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B9BA-0ED6-461E-A6F4-B9A099AD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E2230-028A-4BCA-940E-83B11652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38D85-F314-44AC-9CDB-2382D80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77362-4FF4-4FA7-84A6-95D31256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29E7-7A7A-4282-9895-AC07D6DF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973B8-13B5-4FEE-84D9-4CE06E10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50B6-48BD-4D6A-8BBE-FD0CC8C1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E8498D7C-99DF-438C-ABBD-2C55529417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0593FC80-6136-44A0-B5D8-D8B5FFDD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>
            <a:extLst>
              <a:ext uri="{FF2B5EF4-FFF2-40B4-BE49-F238E27FC236}">
                <a16:creationId xmlns:a16="http://schemas.microsoft.com/office/drawing/2014/main" id="{FEEB5111-9E0A-45CE-851E-7C4714CA27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  <a:pPr>
                <a:defRPr/>
              </a:pPr>
              <a:t>2021/3/20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CA06B5A5-B571-4817-A4A8-B5F9A04EB8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51348460-12DC-4158-9B67-966FAD1F7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18.xml"/><Relationship Id="rId7" Type="http://schemas.openxmlformats.org/officeDocument/2006/relationships/image" Target="../media/image1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3.xml"/><Relationship Id="rId7" Type="http://schemas.openxmlformats.org/officeDocument/2006/relationships/image" Target="../media/image1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28.xml"/><Relationship Id="rId7" Type="http://schemas.openxmlformats.org/officeDocument/2006/relationships/image" Target="../media/image7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38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44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5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8.xml"/><Relationship Id="rId4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3" Type="http://schemas.openxmlformats.org/officeDocument/2006/relationships/tags" Target="../tags/tag161.xml"/><Relationship Id="rId21" Type="http://schemas.openxmlformats.org/officeDocument/2006/relationships/image" Target="../media/image1.png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notesSlide" Target="../notesSlides/notesSlide8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79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1.xml"/><Relationship Id="rId10" Type="http://schemas.openxmlformats.org/officeDocument/2006/relationships/hyperlink" Target="mailto:31801293@stu.zucc.edu.cn" TargetMode="External"/><Relationship Id="rId4" Type="http://schemas.openxmlformats.org/officeDocument/2006/relationships/tags" Target="../tags/tag180.xml"/><Relationship Id="rId9" Type="http://schemas.openxmlformats.org/officeDocument/2006/relationships/hyperlink" Target="mailto:31803067@stu.zucc.edu.c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image" Target="../media/image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84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6.xml"/><Relationship Id="rId10" Type="http://schemas.openxmlformats.org/officeDocument/2006/relationships/hyperlink" Target="mailto:31801293@stu.zucc.edu.cn" TargetMode="External"/><Relationship Id="rId4" Type="http://schemas.openxmlformats.org/officeDocument/2006/relationships/tags" Target="../tags/tag185.xml"/><Relationship Id="rId9" Type="http://schemas.openxmlformats.org/officeDocument/2006/relationships/hyperlink" Target="mailto:31803067@stu.zucc.edu.cn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89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1.xml"/><Relationship Id="rId10" Type="http://schemas.openxmlformats.org/officeDocument/2006/relationships/hyperlink" Target="mailto:31801293@stu.zucc.edu.cn" TargetMode="External"/><Relationship Id="rId4" Type="http://schemas.openxmlformats.org/officeDocument/2006/relationships/tags" Target="../tags/tag190.xml"/><Relationship Id="rId9" Type="http://schemas.openxmlformats.org/officeDocument/2006/relationships/hyperlink" Target="mailto:31803067@stu.zucc.edu.c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7" Type="http://schemas.openxmlformats.org/officeDocument/2006/relationships/image" Target="../media/image1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6.xml"/><Relationship Id="rId4" Type="http://schemas.openxmlformats.org/officeDocument/2006/relationships/tags" Target="../tags/tag1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image" Target="../media/image1.png"/><Relationship Id="rId5" Type="http://schemas.openxmlformats.org/officeDocument/2006/relationships/tags" Target="../tags/tag20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5" Type="http://schemas.openxmlformats.org/officeDocument/2006/relationships/tags" Target="../tags/tag210.xml"/><Relationship Id="rId10" Type="http://schemas.openxmlformats.org/officeDocument/2006/relationships/tags" Target="../tags/tag215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13" Type="http://schemas.openxmlformats.org/officeDocument/2006/relationships/tags" Target="../tags/tag230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tags" Target="../tags/tag229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tags" Target="../tags/tag228.xml"/><Relationship Id="rId5" Type="http://schemas.openxmlformats.org/officeDocument/2006/relationships/tags" Target="../tags/tag222.xml"/><Relationship Id="rId15" Type="http://schemas.openxmlformats.org/officeDocument/2006/relationships/image" Target="../media/image1.png"/><Relationship Id="rId10" Type="http://schemas.openxmlformats.org/officeDocument/2006/relationships/tags" Target="../tags/tag227.xml"/><Relationship Id="rId4" Type="http://schemas.openxmlformats.org/officeDocument/2006/relationships/tags" Target="../tags/tag221.xml"/><Relationship Id="rId9" Type="http://schemas.openxmlformats.org/officeDocument/2006/relationships/tags" Target="../tags/tag226.xml"/><Relationship Id="rId14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12" Type="http://schemas.openxmlformats.org/officeDocument/2006/relationships/tags" Target="../tags/tag242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5" Type="http://schemas.openxmlformats.org/officeDocument/2006/relationships/tags" Target="../tags/tag235.xml"/><Relationship Id="rId10" Type="http://schemas.openxmlformats.org/officeDocument/2006/relationships/tags" Target="../tags/tag240.xml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45.xml"/><Relationship Id="rId7" Type="http://schemas.openxmlformats.org/officeDocument/2006/relationships/image" Target="../media/image1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7.xml"/><Relationship Id="rId4" Type="http://schemas.openxmlformats.org/officeDocument/2006/relationships/tags" Target="../tags/tag24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50.xml"/><Relationship Id="rId7" Type="http://schemas.openxmlformats.org/officeDocument/2006/relationships/image" Target="../media/image1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52.xml"/><Relationship Id="rId10" Type="http://schemas.openxmlformats.org/officeDocument/2006/relationships/image" Target="../media/image12.png"/><Relationship Id="rId4" Type="http://schemas.openxmlformats.org/officeDocument/2006/relationships/tags" Target="../tags/tag251.xml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12" Type="http://schemas.openxmlformats.org/officeDocument/2006/relationships/tags" Target="../tags/tag264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tags" Target="../tags/tag263.xml"/><Relationship Id="rId5" Type="http://schemas.openxmlformats.org/officeDocument/2006/relationships/tags" Target="../tags/tag257.xml"/><Relationship Id="rId10" Type="http://schemas.openxmlformats.org/officeDocument/2006/relationships/tags" Target="../tags/tag262.xml"/><Relationship Id="rId4" Type="http://schemas.openxmlformats.org/officeDocument/2006/relationships/tags" Target="../tags/tag256.xml"/><Relationship Id="rId9" Type="http://schemas.openxmlformats.org/officeDocument/2006/relationships/tags" Target="../tags/tag261.xml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67.xml"/><Relationship Id="rId7" Type="http://schemas.openxmlformats.org/officeDocument/2006/relationships/image" Target="../media/image1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12" Type="http://schemas.openxmlformats.org/officeDocument/2006/relationships/tags" Target="../tags/tag281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tags" Target="../tags/tag280.xml"/><Relationship Id="rId5" Type="http://schemas.openxmlformats.org/officeDocument/2006/relationships/tags" Target="../tags/tag274.xml"/><Relationship Id="rId10" Type="http://schemas.openxmlformats.org/officeDocument/2006/relationships/tags" Target="../tags/tag279.xml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13" Type="http://schemas.openxmlformats.org/officeDocument/2006/relationships/tags" Target="../tags/tag294.xml"/><Relationship Id="rId18" Type="http://schemas.openxmlformats.org/officeDocument/2006/relationships/image" Target="../media/image1.png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12" Type="http://schemas.openxmlformats.org/officeDocument/2006/relationships/tags" Target="../tags/tag293.xml"/><Relationship Id="rId17" Type="http://schemas.openxmlformats.org/officeDocument/2006/relationships/slideLayout" Target="../slideLayouts/slideLayout18.xml"/><Relationship Id="rId2" Type="http://schemas.openxmlformats.org/officeDocument/2006/relationships/tags" Target="../tags/tag283.xml"/><Relationship Id="rId16" Type="http://schemas.openxmlformats.org/officeDocument/2006/relationships/tags" Target="../tags/tag297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tags" Target="../tags/tag292.xml"/><Relationship Id="rId5" Type="http://schemas.openxmlformats.org/officeDocument/2006/relationships/tags" Target="../tags/tag286.xml"/><Relationship Id="rId15" Type="http://schemas.openxmlformats.org/officeDocument/2006/relationships/tags" Target="../tags/tag296.xml"/><Relationship Id="rId10" Type="http://schemas.openxmlformats.org/officeDocument/2006/relationships/tags" Target="../tags/tag291.xml"/><Relationship Id="rId19" Type="http://schemas.openxmlformats.org/officeDocument/2006/relationships/image" Target="../media/image15.png"/><Relationship Id="rId4" Type="http://schemas.openxmlformats.org/officeDocument/2006/relationships/tags" Target="../tags/tag285.xml"/><Relationship Id="rId9" Type="http://schemas.openxmlformats.org/officeDocument/2006/relationships/tags" Target="../tags/tag290.xml"/><Relationship Id="rId14" Type="http://schemas.openxmlformats.org/officeDocument/2006/relationships/tags" Target="../tags/tag29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0" Type="http://schemas.openxmlformats.org/officeDocument/2006/relationships/tags" Target="../tags/tag307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10" Type="http://schemas.openxmlformats.org/officeDocument/2006/relationships/image" Target="../media/image1.png"/><Relationship Id="rId4" Type="http://schemas.openxmlformats.org/officeDocument/2006/relationships/tags" Target="../tags/tag313.xml"/><Relationship Id="rId9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20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13" Type="http://schemas.openxmlformats.org/officeDocument/2006/relationships/tags" Target="../tags/tag335.xml"/><Relationship Id="rId18" Type="http://schemas.openxmlformats.org/officeDocument/2006/relationships/tags" Target="../tags/tag340.xml"/><Relationship Id="rId3" Type="http://schemas.openxmlformats.org/officeDocument/2006/relationships/tags" Target="../tags/tag325.xml"/><Relationship Id="rId21" Type="http://schemas.openxmlformats.org/officeDocument/2006/relationships/tags" Target="../tags/tag343.xml"/><Relationship Id="rId7" Type="http://schemas.openxmlformats.org/officeDocument/2006/relationships/tags" Target="../tags/tag329.xml"/><Relationship Id="rId12" Type="http://schemas.openxmlformats.org/officeDocument/2006/relationships/tags" Target="../tags/tag334.xml"/><Relationship Id="rId17" Type="http://schemas.openxmlformats.org/officeDocument/2006/relationships/tags" Target="../tags/tag339.xml"/><Relationship Id="rId25" Type="http://schemas.openxmlformats.org/officeDocument/2006/relationships/image" Target="../media/image1.png"/><Relationship Id="rId2" Type="http://schemas.openxmlformats.org/officeDocument/2006/relationships/tags" Target="../tags/tag324.xml"/><Relationship Id="rId16" Type="http://schemas.openxmlformats.org/officeDocument/2006/relationships/tags" Target="../tags/tag338.xml"/><Relationship Id="rId20" Type="http://schemas.openxmlformats.org/officeDocument/2006/relationships/tags" Target="../tags/tag342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tags" Target="../tags/tag333.xml"/><Relationship Id="rId24" Type="http://schemas.openxmlformats.org/officeDocument/2006/relationships/notesSlide" Target="../notesSlides/notesSlide13.xml"/><Relationship Id="rId5" Type="http://schemas.openxmlformats.org/officeDocument/2006/relationships/tags" Target="../tags/tag327.xml"/><Relationship Id="rId15" Type="http://schemas.openxmlformats.org/officeDocument/2006/relationships/tags" Target="../tags/tag337.xml"/><Relationship Id="rId23" Type="http://schemas.openxmlformats.org/officeDocument/2006/relationships/slideLayout" Target="../slideLayouts/slideLayout18.xml"/><Relationship Id="rId10" Type="http://schemas.openxmlformats.org/officeDocument/2006/relationships/tags" Target="../tags/tag332.xml"/><Relationship Id="rId19" Type="http://schemas.openxmlformats.org/officeDocument/2006/relationships/tags" Target="../tags/tag341.xml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4" Type="http://schemas.openxmlformats.org/officeDocument/2006/relationships/tags" Target="../tags/tag336.xml"/><Relationship Id="rId22" Type="http://schemas.openxmlformats.org/officeDocument/2006/relationships/tags" Target="../tags/tag34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3" Type="http://schemas.openxmlformats.org/officeDocument/2006/relationships/tags" Target="../tags/tag56.xml"/><Relationship Id="rId21" Type="http://schemas.openxmlformats.org/officeDocument/2006/relationships/image" Target="../media/image1.png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slideLayout" Target="../slideLayouts/slideLayout18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1.png"/><Relationship Id="rId5" Type="http://schemas.openxmlformats.org/officeDocument/2006/relationships/tags" Target="../tags/tag89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1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113.xml"/><Relationship Id="rId7" Type="http://schemas.openxmlformats.org/officeDocument/2006/relationships/image" Target="../media/image1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A_椭圆 16">
            <a:extLst>
              <a:ext uri="{FF2B5EF4-FFF2-40B4-BE49-F238E27FC236}">
                <a16:creationId xmlns:a16="http://schemas.microsoft.com/office/drawing/2014/main" id="{FA82A99E-1B82-4518-9EB8-02B7D2C2B7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26627" name="PA_组合 18">
            <a:extLst>
              <a:ext uri="{FF2B5EF4-FFF2-40B4-BE49-F238E27FC236}">
                <a16:creationId xmlns:a16="http://schemas.microsoft.com/office/drawing/2014/main" id="{8DC53825-1A77-4D85-B755-2623C633DB6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26644" name="椭圆 19">
              <a:extLst>
                <a:ext uri="{FF2B5EF4-FFF2-40B4-BE49-F238E27FC236}">
                  <a16:creationId xmlns:a16="http://schemas.microsoft.com/office/drawing/2014/main" id="{EB355374-567B-4113-93B3-192DDED3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5" name="椭圆 20">
              <a:extLst>
                <a:ext uri="{FF2B5EF4-FFF2-40B4-BE49-F238E27FC236}">
                  <a16:creationId xmlns:a16="http://schemas.microsoft.com/office/drawing/2014/main" id="{C195BACE-238E-4F54-A9B0-19041632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6" name="椭圆 21">
              <a:extLst>
                <a:ext uri="{FF2B5EF4-FFF2-40B4-BE49-F238E27FC236}">
                  <a16:creationId xmlns:a16="http://schemas.microsoft.com/office/drawing/2014/main" id="{2A915A8B-6B34-4AE2-BAB9-20F2AD1A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7" name="椭圆 22">
              <a:extLst>
                <a:ext uri="{FF2B5EF4-FFF2-40B4-BE49-F238E27FC236}">
                  <a16:creationId xmlns:a16="http://schemas.microsoft.com/office/drawing/2014/main" id="{8A9A22C2-9A91-41BA-86E5-28870414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8" name="椭圆 23">
              <a:extLst>
                <a:ext uri="{FF2B5EF4-FFF2-40B4-BE49-F238E27FC236}">
                  <a16:creationId xmlns:a16="http://schemas.microsoft.com/office/drawing/2014/main" id="{48682882-8821-44A4-B1DE-7B4066F5A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9" name="椭圆 24">
              <a:extLst>
                <a:ext uri="{FF2B5EF4-FFF2-40B4-BE49-F238E27FC236}">
                  <a16:creationId xmlns:a16="http://schemas.microsoft.com/office/drawing/2014/main" id="{B7E83346-1322-45FA-8286-E114E634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0" name="椭圆 25">
              <a:extLst>
                <a:ext uri="{FF2B5EF4-FFF2-40B4-BE49-F238E27FC236}">
                  <a16:creationId xmlns:a16="http://schemas.microsoft.com/office/drawing/2014/main" id="{789F562E-B872-4F68-B86C-2224E3EA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1" name="椭圆 26">
              <a:extLst>
                <a:ext uri="{FF2B5EF4-FFF2-40B4-BE49-F238E27FC236}">
                  <a16:creationId xmlns:a16="http://schemas.microsoft.com/office/drawing/2014/main" id="{4E5E85EE-70FD-406E-AF00-A0A6DFFF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2" name="椭圆 27">
              <a:extLst>
                <a:ext uri="{FF2B5EF4-FFF2-40B4-BE49-F238E27FC236}">
                  <a16:creationId xmlns:a16="http://schemas.microsoft.com/office/drawing/2014/main" id="{1F0DA877-185E-4236-8D75-1332D7F0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3" name="椭圆 28">
              <a:extLst>
                <a:ext uri="{FF2B5EF4-FFF2-40B4-BE49-F238E27FC236}">
                  <a16:creationId xmlns:a16="http://schemas.microsoft.com/office/drawing/2014/main" id="{36BFD928-605D-42F6-99C3-5C50CEDF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4" name="椭圆 29">
              <a:extLst>
                <a:ext uri="{FF2B5EF4-FFF2-40B4-BE49-F238E27FC236}">
                  <a16:creationId xmlns:a16="http://schemas.microsoft.com/office/drawing/2014/main" id="{6D75776B-446D-496F-992D-8CC92CAB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5" name="椭圆 30">
              <a:extLst>
                <a:ext uri="{FF2B5EF4-FFF2-40B4-BE49-F238E27FC236}">
                  <a16:creationId xmlns:a16="http://schemas.microsoft.com/office/drawing/2014/main" id="{70FE537A-547C-42C8-A146-46A6D967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6" name="椭圆 31">
              <a:extLst>
                <a:ext uri="{FF2B5EF4-FFF2-40B4-BE49-F238E27FC236}">
                  <a16:creationId xmlns:a16="http://schemas.microsoft.com/office/drawing/2014/main" id="{5E0F6E43-82E1-4DEE-8C61-6684186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7" name="椭圆 32">
              <a:extLst>
                <a:ext uri="{FF2B5EF4-FFF2-40B4-BE49-F238E27FC236}">
                  <a16:creationId xmlns:a16="http://schemas.microsoft.com/office/drawing/2014/main" id="{89094D78-6A43-42FD-9461-E04731B2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8" name="椭圆 33">
              <a:extLst>
                <a:ext uri="{FF2B5EF4-FFF2-40B4-BE49-F238E27FC236}">
                  <a16:creationId xmlns:a16="http://schemas.microsoft.com/office/drawing/2014/main" id="{5699AB6D-66FA-4F35-90F7-4CA4CBF6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9" name="椭圆 34">
              <a:extLst>
                <a:ext uri="{FF2B5EF4-FFF2-40B4-BE49-F238E27FC236}">
                  <a16:creationId xmlns:a16="http://schemas.microsoft.com/office/drawing/2014/main" id="{70977082-8881-4C10-B3DD-0FD9173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0" name="椭圆 35">
              <a:extLst>
                <a:ext uri="{FF2B5EF4-FFF2-40B4-BE49-F238E27FC236}">
                  <a16:creationId xmlns:a16="http://schemas.microsoft.com/office/drawing/2014/main" id="{FC05AC33-C23A-4A80-B7D2-71B6B8C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1" name="椭圆 36">
              <a:extLst>
                <a:ext uri="{FF2B5EF4-FFF2-40B4-BE49-F238E27FC236}">
                  <a16:creationId xmlns:a16="http://schemas.microsoft.com/office/drawing/2014/main" id="{282913FC-1311-49FA-931A-5C01E9EB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2" name="椭圆 37">
              <a:extLst>
                <a:ext uri="{FF2B5EF4-FFF2-40B4-BE49-F238E27FC236}">
                  <a16:creationId xmlns:a16="http://schemas.microsoft.com/office/drawing/2014/main" id="{EA3CEF12-1346-4C44-A60E-AE7D64E8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3" name="椭圆 38">
              <a:extLst>
                <a:ext uri="{FF2B5EF4-FFF2-40B4-BE49-F238E27FC236}">
                  <a16:creationId xmlns:a16="http://schemas.microsoft.com/office/drawing/2014/main" id="{66F58F98-F9DD-46A7-B6AD-E7176E93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4" name="椭圆 39">
              <a:extLst>
                <a:ext uri="{FF2B5EF4-FFF2-40B4-BE49-F238E27FC236}">
                  <a16:creationId xmlns:a16="http://schemas.microsoft.com/office/drawing/2014/main" id="{DDB7B91D-C9FF-46D4-9805-573C1793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5" name="椭圆 40">
              <a:extLst>
                <a:ext uri="{FF2B5EF4-FFF2-40B4-BE49-F238E27FC236}">
                  <a16:creationId xmlns:a16="http://schemas.microsoft.com/office/drawing/2014/main" id="{45130B38-F8A2-4952-A22A-60E9E28D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6" name="椭圆 41">
              <a:extLst>
                <a:ext uri="{FF2B5EF4-FFF2-40B4-BE49-F238E27FC236}">
                  <a16:creationId xmlns:a16="http://schemas.microsoft.com/office/drawing/2014/main" id="{E168926C-33ED-4AC5-AA0B-91E56219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7" name="椭圆 42">
              <a:extLst>
                <a:ext uri="{FF2B5EF4-FFF2-40B4-BE49-F238E27FC236}">
                  <a16:creationId xmlns:a16="http://schemas.microsoft.com/office/drawing/2014/main" id="{37DEF386-8434-45F5-AC3E-F9477A0C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8" name="椭圆 43">
              <a:extLst>
                <a:ext uri="{FF2B5EF4-FFF2-40B4-BE49-F238E27FC236}">
                  <a16:creationId xmlns:a16="http://schemas.microsoft.com/office/drawing/2014/main" id="{AF4304A4-6C45-4C72-A2C2-800444B1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9" name="椭圆 44">
              <a:extLst>
                <a:ext uri="{FF2B5EF4-FFF2-40B4-BE49-F238E27FC236}">
                  <a16:creationId xmlns:a16="http://schemas.microsoft.com/office/drawing/2014/main" id="{71A94BC7-568A-40D6-AE7A-FF1CF597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0" name="椭圆 45">
              <a:extLst>
                <a:ext uri="{FF2B5EF4-FFF2-40B4-BE49-F238E27FC236}">
                  <a16:creationId xmlns:a16="http://schemas.microsoft.com/office/drawing/2014/main" id="{7C5FC7A4-3BAE-43BD-9EC2-03D1B6CA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1" name="椭圆 46">
              <a:extLst>
                <a:ext uri="{FF2B5EF4-FFF2-40B4-BE49-F238E27FC236}">
                  <a16:creationId xmlns:a16="http://schemas.microsoft.com/office/drawing/2014/main" id="{9DEA0E66-B1E2-4DEE-A4DD-4A3F35A2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2" name="椭圆 47">
              <a:extLst>
                <a:ext uri="{FF2B5EF4-FFF2-40B4-BE49-F238E27FC236}">
                  <a16:creationId xmlns:a16="http://schemas.microsoft.com/office/drawing/2014/main" id="{0C0B5C88-181F-4834-852C-C43BD8AD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3" name="椭圆 48">
              <a:extLst>
                <a:ext uri="{FF2B5EF4-FFF2-40B4-BE49-F238E27FC236}">
                  <a16:creationId xmlns:a16="http://schemas.microsoft.com/office/drawing/2014/main" id="{DB304202-F24F-47F3-948B-80EEA59A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4" name="椭圆 49">
              <a:extLst>
                <a:ext uri="{FF2B5EF4-FFF2-40B4-BE49-F238E27FC236}">
                  <a16:creationId xmlns:a16="http://schemas.microsoft.com/office/drawing/2014/main" id="{0E41AF82-A9AF-4AF0-8B27-62208578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5" name="椭圆 50">
              <a:extLst>
                <a:ext uri="{FF2B5EF4-FFF2-40B4-BE49-F238E27FC236}">
                  <a16:creationId xmlns:a16="http://schemas.microsoft.com/office/drawing/2014/main" id="{FF6BA382-0597-4B39-AA15-BF378A04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6" name="椭圆 51">
              <a:extLst>
                <a:ext uri="{FF2B5EF4-FFF2-40B4-BE49-F238E27FC236}">
                  <a16:creationId xmlns:a16="http://schemas.microsoft.com/office/drawing/2014/main" id="{F1CC9C59-48C3-40AF-843A-4E148C99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7" name="椭圆 52">
              <a:extLst>
                <a:ext uri="{FF2B5EF4-FFF2-40B4-BE49-F238E27FC236}">
                  <a16:creationId xmlns:a16="http://schemas.microsoft.com/office/drawing/2014/main" id="{E89FE8E0-7D69-405A-8796-96229B2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8" name="椭圆 53">
              <a:extLst>
                <a:ext uri="{FF2B5EF4-FFF2-40B4-BE49-F238E27FC236}">
                  <a16:creationId xmlns:a16="http://schemas.microsoft.com/office/drawing/2014/main" id="{45A06BDC-A2FC-4542-8030-8A14BA09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9" name="椭圆 54">
              <a:extLst>
                <a:ext uri="{FF2B5EF4-FFF2-40B4-BE49-F238E27FC236}">
                  <a16:creationId xmlns:a16="http://schemas.microsoft.com/office/drawing/2014/main" id="{83B1C077-A90C-41EA-9FC2-50D39883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0" name="椭圆 55">
              <a:extLst>
                <a:ext uri="{FF2B5EF4-FFF2-40B4-BE49-F238E27FC236}">
                  <a16:creationId xmlns:a16="http://schemas.microsoft.com/office/drawing/2014/main" id="{06D05E51-EFE2-4D63-9C41-D49C0568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1" name="椭圆 56">
              <a:extLst>
                <a:ext uri="{FF2B5EF4-FFF2-40B4-BE49-F238E27FC236}">
                  <a16:creationId xmlns:a16="http://schemas.microsoft.com/office/drawing/2014/main" id="{C396BF65-D7E7-4B6A-9651-90634526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2" name="椭圆 57">
              <a:extLst>
                <a:ext uri="{FF2B5EF4-FFF2-40B4-BE49-F238E27FC236}">
                  <a16:creationId xmlns:a16="http://schemas.microsoft.com/office/drawing/2014/main" id="{26CE5FED-F9B9-4944-A01F-F584082F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3" name="椭圆 58">
              <a:extLst>
                <a:ext uri="{FF2B5EF4-FFF2-40B4-BE49-F238E27FC236}">
                  <a16:creationId xmlns:a16="http://schemas.microsoft.com/office/drawing/2014/main" id="{593D2EB7-A765-4771-86EA-77D67336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4" name="椭圆 59">
              <a:extLst>
                <a:ext uri="{FF2B5EF4-FFF2-40B4-BE49-F238E27FC236}">
                  <a16:creationId xmlns:a16="http://schemas.microsoft.com/office/drawing/2014/main" id="{DF82C02D-F69D-4C39-B2E7-D4178DDB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5" name="椭圆 60">
              <a:extLst>
                <a:ext uri="{FF2B5EF4-FFF2-40B4-BE49-F238E27FC236}">
                  <a16:creationId xmlns:a16="http://schemas.microsoft.com/office/drawing/2014/main" id="{1D35505F-C7A1-47D6-816A-4D62AE9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6" name="椭圆 61">
              <a:extLst>
                <a:ext uri="{FF2B5EF4-FFF2-40B4-BE49-F238E27FC236}">
                  <a16:creationId xmlns:a16="http://schemas.microsoft.com/office/drawing/2014/main" id="{742E1B40-B942-4146-9E85-2713D856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7" name="椭圆 62">
              <a:extLst>
                <a:ext uri="{FF2B5EF4-FFF2-40B4-BE49-F238E27FC236}">
                  <a16:creationId xmlns:a16="http://schemas.microsoft.com/office/drawing/2014/main" id="{6990ED4F-048B-4B14-875C-1C82B12A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8" name="椭圆 63">
              <a:extLst>
                <a:ext uri="{FF2B5EF4-FFF2-40B4-BE49-F238E27FC236}">
                  <a16:creationId xmlns:a16="http://schemas.microsoft.com/office/drawing/2014/main" id="{F78880C7-819E-4213-9071-F1F5699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9" name="椭圆 64">
              <a:extLst>
                <a:ext uri="{FF2B5EF4-FFF2-40B4-BE49-F238E27FC236}">
                  <a16:creationId xmlns:a16="http://schemas.microsoft.com/office/drawing/2014/main" id="{47710489-ADF1-403C-8151-996DEB28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0" name="椭圆 65">
              <a:extLst>
                <a:ext uri="{FF2B5EF4-FFF2-40B4-BE49-F238E27FC236}">
                  <a16:creationId xmlns:a16="http://schemas.microsoft.com/office/drawing/2014/main" id="{3B4A5330-8DDC-412F-8705-3E5670EA6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1" name="椭圆 66">
              <a:extLst>
                <a:ext uri="{FF2B5EF4-FFF2-40B4-BE49-F238E27FC236}">
                  <a16:creationId xmlns:a16="http://schemas.microsoft.com/office/drawing/2014/main" id="{50EDAF58-5473-4915-9FFD-A0A9D5C7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2" name="椭圆 67">
              <a:extLst>
                <a:ext uri="{FF2B5EF4-FFF2-40B4-BE49-F238E27FC236}">
                  <a16:creationId xmlns:a16="http://schemas.microsoft.com/office/drawing/2014/main" id="{6FCA187B-14CA-4819-91AF-AD4926A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3" name="椭圆 68">
              <a:extLst>
                <a:ext uri="{FF2B5EF4-FFF2-40B4-BE49-F238E27FC236}">
                  <a16:creationId xmlns:a16="http://schemas.microsoft.com/office/drawing/2014/main" id="{EC2BC172-F9B2-4C91-8A89-1BB0D1B7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4" name="椭圆 69">
              <a:extLst>
                <a:ext uri="{FF2B5EF4-FFF2-40B4-BE49-F238E27FC236}">
                  <a16:creationId xmlns:a16="http://schemas.microsoft.com/office/drawing/2014/main" id="{CDEABBAE-8970-4AB3-AC35-B352C241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5" name="椭圆 70">
              <a:extLst>
                <a:ext uri="{FF2B5EF4-FFF2-40B4-BE49-F238E27FC236}">
                  <a16:creationId xmlns:a16="http://schemas.microsoft.com/office/drawing/2014/main" id="{CB7458E5-62B9-438C-99EF-DDB322F4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6" name="椭圆 71">
              <a:extLst>
                <a:ext uri="{FF2B5EF4-FFF2-40B4-BE49-F238E27FC236}">
                  <a16:creationId xmlns:a16="http://schemas.microsoft.com/office/drawing/2014/main" id="{102212C1-0A4D-41B9-9A29-031A68C82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7" name="椭圆 72">
              <a:extLst>
                <a:ext uri="{FF2B5EF4-FFF2-40B4-BE49-F238E27FC236}">
                  <a16:creationId xmlns:a16="http://schemas.microsoft.com/office/drawing/2014/main" id="{323D190B-E152-40EC-B552-E72BAE51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8" name="椭圆 73">
              <a:extLst>
                <a:ext uri="{FF2B5EF4-FFF2-40B4-BE49-F238E27FC236}">
                  <a16:creationId xmlns:a16="http://schemas.microsoft.com/office/drawing/2014/main" id="{ADC0FA8E-99C7-472F-A21D-B1E6BF11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9" name="椭圆 74">
              <a:extLst>
                <a:ext uri="{FF2B5EF4-FFF2-40B4-BE49-F238E27FC236}">
                  <a16:creationId xmlns:a16="http://schemas.microsoft.com/office/drawing/2014/main" id="{CFE8ABC1-0D42-4BC3-8674-5E01AFDB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0" name="椭圆 75">
              <a:extLst>
                <a:ext uri="{FF2B5EF4-FFF2-40B4-BE49-F238E27FC236}">
                  <a16:creationId xmlns:a16="http://schemas.microsoft.com/office/drawing/2014/main" id="{2C54DAEB-505D-48A6-B0C5-816E527E0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1" name="椭圆 76">
              <a:extLst>
                <a:ext uri="{FF2B5EF4-FFF2-40B4-BE49-F238E27FC236}">
                  <a16:creationId xmlns:a16="http://schemas.microsoft.com/office/drawing/2014/main" id="{FFB34CB0-6DC8-40B5-9475-ABE7B887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2" name="椭圆 77">
              <a:extLst>
                <a:ext uri="{FF2B5EF4-FFF2-40B4-BE49-F238E27FC236}">
                  <a16:creationId xmlns:a16="http://schemas.microsoft.com/office/drawing/2014/main" id="{494604FB-EC9A-4FAA-8155-09BABEB5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3" name="椭圆 78">
              <a:extLst>
                <a:ext uri="{FF2B5EF4-FFF2-40B4-BE49-F238E27FC236}">
                  <a16:creationId xmlns:a16="http://schemas.microsoft.com/office/drawing/2014/main" id="{51716756-2DDD-4ABA-A8D1-0D1E8722D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4" name="椭圆 79">
              <a:extLst>
                <a:ext uri="{FF2B5EF4-FFF2-40B4-BE49-F238E27FC236}">
                  <a16:creationId xmlns:a16="http://schemas.microsoft.com/office/drawing/2014/main" id="{AEFDCD54-01FB-459B-B8DC-1EA9CEB0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5" name="椭圆 80">
              <a:extLst>
                <a:ext uri="{FF2B5EF4-FFF2-40B4-BE49-F238E27FC236}">
                  <a16:creationId xmlns:a16="http://schemas.microsoft.com/office/drawing/2014/main" id="{6A890C06-8C20-431C-AD00-C1135B32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6" name="椭圆 81">
              <a:extLst>
                <a:ext uri="{FF2B5EF4-FFF2-40B4-BE49-F238E27FC236}">
                  <a16:creationId xmlns:a16="http://schemas.microsoft.com/office/drawing/2014/main" id="{8C6FFE6A-EFB2-44E1-902D-09D8504A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7" name="椭圆 82">
              <a:extLst>
                <a:ext uri="{FF2B5EF4-FFF2-40B4-BE49-F238E27FC236}">
                  <a16:creationId xmlns:a16="http://schemas.microsoft.com/office/drawing/2014/main" id="{99DE32F5-F2EE-4785-A6D2-7AE9E76D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8" name="椭圆 83">
              <a:extLst>
                <a:ext uri="{FF2B5EF4-FFF2-40B4-BE49-F238E27FC236}">
                  <a16:creationId xmlns:a16="http://schemas.microsoft.com/office/drawing/2014/main" id="{2B379280-A832-4D01-A05B-B97CA8E1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9" name="椭圆 84">
              <a:extLst>
                <a:ext uri="{FF2B5EF4-FFF2-40B4-BE49-F238E27FC236}">
                  <a16:creationId xmlns:a16="http://schemas.microsoft.com/office/drawing/2014/main" id="{540103DF-4DF5-4613-97F1-F24DFFC9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0" name="椭圆 85">
              <a:extLst>
                <a:ext uri="{FF2B5EF4-FFF2-40B4-BE49-F238E27FC236}">
                  <a16:creationId xmlns:a16="http://schemas.microsoft.com/office/drawing/2014/main" id="{19A33137-99E9-4DB6-BB50-8596A0C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1" name="椭圆 86">
              <a:extLst>
                <a:ext uri="{FF2B5EF4-FFF2-40B4-BE49-F238E27FC236}">
                  <a16:creationId xmlns:a16="http://schemas.microsoft.com/office/drawing/2014/main" id="{BDDBA013-0BD2-4010-8C84-D5FFF399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2" name="椭圆 87">
              <a:extLst>
                <a:ext uri="{FF2B5EF4-FFF2-40B4-BE49-F238E27FC236}">
                  <a16:creationId xmlns:a16="http://schemas.microsoft.com/office/drawing/2014/main" id="{8AB5933E-6E7E-4CAE-B71B-36F7270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3" name="椭圆 88">
              <a:extLst>
                <a:ext uri="{FF2B5EF4-FFF2-40B4-BE49-F238E27FC236}">
                  <a16:creationId xmlns:a16="http://schemas.microsoft.com/office/drawing/2014/main" id="{3D3EEE63-99B9-4399-8922-87FDE6C9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4" name="椭圆 89">
              <a:extLst>
                <a:ext uri="{FF2B5EF4-FFF2-40B4-BE49-F238E27FC236}">
                  <a16:creationId xmlns:a16="http://schemas.microsoft.com/office/drawing/2014/main" id="{5D82BCF9-848F-4969-B9F4-4AA0EB59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6628" name="PA_任意多边形 90">
            <a:extLst>
              <a:ext uri="{FF2B5EF4-FFF2-40B4-BE49-F238E27FC236}">
                <a16:creationId xmlns:a16="http://schemas.microsoft.com/office/drawing/2014/main" id="{00CCA847-CE53-4983-9CA8-FD110446DB0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29 w 858639"/>
              <a:gd name="T1" fmla="*/ 0 h 1647670"/>
              <a:gd name="T2" fmla="*/ 859236 w 858639"/>
              <a:gd name="T3" fmla="*/ 824069 h 1647670"/>
              <a:gd name="T4" fmla="*/ 34829 w 858639"/>
              <a:gd name="T5" fmla="*/ 1648135 h 1647670"/>
              <a:gd name="T6" fmla="*/ 0 w 858639"/>
              <a:gd name="T7" fmla="*/ 164637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PA_椭圆 91">
            <a:extLst>
              <a:ext uri="{FF2B5EF4-FFF2-40B4-BE49-F238E27FC236}">
                <a16:creationId xmlns:a16="http://schemas.microsoft.com/office/drawing/2014/main" id="{52189FFC-7292-40D3-A431-C856DCBEFCB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0" name="PA_椭圆 92">
            <a:extLst>
              <a:ext uri="{FF2B5EF4-FFF2-40B4-BE49-F238E27FC236}">
                <a16:creationId xmlns:a16="http://schemas.microsoft.com/office/drawing/2014/main" id="{DA7453CE-5683-4138-9789-75366D18149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1" name="PA_椭圆 93">
            <a:extLst>
              <a:ext uri="{FF2B5EF4-FFF2-40B4-BE49-F238E27FC236}">
                <a16:creationId xmlns:a16="http://schemas.microsoft.com/office/drawing/2014/main" id="{C974DBE8-45A9-4F82-8972-B0FD1490C78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2" name="PA_任意多边形 94">
            <a:extLst>
              <a:ext uri="{FF2B5EF4-FFF2-40B4-BE49-F238E27FC236}">
                <a16:creationId xmlns:a16="http://schemas.microsoft.com/office/drawing/2014/main" id="{5F5329D9-0E4F-43F7-A7C2-325CC0D746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923 w 858639"/>
              <a:gd name="T1" fmla="*/ 0 h 1647670"/>
              <a:gd name="T2" fmla="*/ 47437 w 858639"/>
              <a:gd name="T3" fmla="*/ 45411 h 1647670"/>
              <a:gd name="T4" fmla="*/ 1923 w 858639"/>
              <a:gd name="T5" fmla="*/ 90822 h 1647670"/>
              <a:gd name="T6" fmla="*/ 0 w 858639"/>
              <a:gd name="T7" fmla="*/ 90725 h 1647670"/>
              <a:gd name="T8" fmla="*/ 0 w 858639"/>
              <a:gd name="T9" fmla="*/ 97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3" name="PA_任意多边形 95">
            <a:extLst>
              <a:ext uri="{FF2B5EF4-FFF2-40B4-BE49-F238E27FC236}">
                <a16:creationId xmlns:a16="http://schemas.microsoft.com/office/drawing/2014/main" id="{7BA38FE5-3B71-4162-B8E0-95B37D6A5A0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7 h 1505704"/>
              <a:gd name="T4" fmla="*/ 0 w 491660"/>
              <a:gd name="T5" fmla="*/ 628927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4" name="PA_任意多边形 96">
            <a:extLst>
              <a:ext uri="{FF2B5EF4-FFF2-40B4-BE49-F238E27FC236}">
                <a16:creationId xmlns:a16="http://schemas.microsoft.com/office/drawing/2014/main" id="{B59C092D-A78A-425A-9571-1C38E76D46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838334 w 491660"/>
              <a:gd name="T1" fmla="*/ 388854 h 1505704"/>
              <a:gd name="T2" fmla="*/ 219003 w 491660"/>
              <a:gd name="T3" fmla="*/ 741700 h 1505704"/>
              <a:gd name="T4" fmla="*/ 0 w 491660"/>
              <a:gd name="T5" fmla="*/ 777707 h 1505704"/>
              <a:gd name="T6" fmla="*/ 0 w 491660"/>
              <a:gd name="T7" fmla="*/ 0 h 1505704"/>
              <a:gd name="T8" fmla="*/ 219003 w 491660"/>
              <a:gd name="T9" fmla="*/ 36008 h 1505704"/>
              <a:gd name="T10" fmla="*/ 838334 w 491660"/>
              <a:gd name="T11" fmla="*/ 38885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5" name="PA_任意多边形 97">
            <a:extLst>
              <a:ext uri="{FF2B5EF4-FFF2-40B4-BE49-F238E27FC236}">
                <a16:creationId xmlns:a16="http://schemas.microsoft.com/office/drawing/2014/main" id="{552AC890-C854-4A41-9BE0-12A216D75A6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8 h 1505704"/>
              <a:gd name="T4" fmla="*/ 0 w 491660"/>
              <a:gd name="T5" fmla="*/ 628929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PA_任意多边形 98">
            <a:extLst>
              <a:ext uri="{FF2B5EF4-FFF2-40B4-BE49-F238E27FC236}">
                <a16:creationId xmlns:a16="http://schemas.microsoft.com/office/drawing/2014/main" id="{613C5055-ED63-4B5D-9DF4-A7AA30D7816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55858 w 491660"/>
              <a:gd name="T1" fmla="*/ 154123 h 1505704"/>
              <a:gd name="T2" fmla="*/ 14592 w 491660"/>
              <a:gd name="T3" fmla="*/ 293974 h 1505704"/>
              <a:gd name="T4" fmla="*/ 0 w 491660"/>
              <a:gd name="T5" fmla="*/ 308246 h 1505704"/>
              <a:gd name="T6" fmla="*/ 0 w 491660"/>
              <a:gd name="T7" fmla="*/ 0 h 1505704"/>
              <a:gd name="T8" fmla="*/ 14592 w 491660"/>
              <a:gd name="T9" fmla="*/ 14272 h 1505704"/>
              <a:gd name="T10" fmla="*/ 55858 w 491660"/>
              <a:gd name="T11" fmla="*/ 154123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7" name="PA_文本框 99">
            <a:extLst>
              <a:ext uri="{FF2B5EF4-FFF2-40B4-BE49-F238E27FC236}">
                <a16:creationId xmlns:a16="http://schemas.microsoft.com/office/drawing/2014/main" id="{2BB4720C-213A-40F8-93FA-8B6127340D7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20436" y="1895277"/>
            <a:ext cx="43588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项目计划展示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38" name="PA_文本框 100">
            <a:extLst>
              <a:ext uri="{FF2B5EF4-FFF2-40B4-BE49-F238E27FC236}">
                <a16:creationId xmlns:a16="http://schemas.microsoft.com/office/drawing/2014/main" id="{7BE3CC08-3BF5-4311-9516-2B66492C5C9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087563" y="3000375"/>
            <a:ext cx="3294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6639" name="PA_组合 101">
            <a:extLst>
              <a:ext uri="{FF2B5EF4-FFF2-40B4-BE49-F238E27FC236}">
                <a16:creationId xmlns:a16="http://schemas.microsoft.com/office/drawing/2014/main" id="{33C73BE6-040C-4836-B8CF-FF9A034C570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26640" name="矩形 102">
              <a:extLst>
                <a:ext uri="{FF2B5EF4-FFF2-40B4-BE49-F238E27FC236}">
                  <a16:creationId xmlns:a16="http://schemas.microsoft.com/office/drawing/2014/main" id="{6950CCBF-380A-4048-BCCB-F72F2ED7B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1" name="矩形 103">
              <a:extLst>
                <a:ext uri="{FF2B5EF4-FFF2-40B4-BE49-F238E27FC236}">
                  <a16:creationId xmlns:a16="http://schemas.microsoft.com/office/drawing/2014/main" id="{262E9121-4066-4B18-8950-FE8ED47D0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2" name="矩形 104">
              <a:extLst>
                <a:ext uri="{FF2B5EF4-FFF2-40B4-BE49-F238E27FC236}">
                  <a16:creationId xmlns:a16="http://schemas.microsoft.com/office/drawing/2014/main" id="{FA91999B-6A2A-4A9B-8E89-861E823DF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3" name="矩形 105">
              <a:extLst>
                <a:ext uri="{FF2B5EF4-FFF2-40B4-BE49-F238E27FC236}">
                  <a16:creationId xmlns:a16="http://schemas.microsoft.com/office/drawing/2014/main" id="{8DE04913-CD16-4227-A22F-A9E337D6F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91" name="PA_文本框 100">
            <a:extLst>
              <a:ext uri="{FF2B5EF4-FFF2-40B4-BE49-F238E27FC236}">
                <a16:creationId xmlns:a16="http://schemas.microsoft.com/office/drawing/2014/main" id="{9DF1FDF9-3C78-4EA7-BE01-B9B18BE6B03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29203" y="5936631"/>
            <a:ext cx="4201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G04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邵美芝 李晓菁 王心怡 曹未 豆欣童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F38ACB-2E1C-4C0E-B21A-F855C3A037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15" y="2890127"/>
            <a:ext cx="721436" cy="7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5418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甘特图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B8489D-ADE7-4D18-893C-729DAF0B4E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37" y="649231"/>
            <a:ext cx="11528323" cy="62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9137" y="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资源使用状况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1CACDB-4407-4DB8-BFD5-905D8D9AD6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892774"/>
            <a:ext cx="12192000" cy="5072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774627-3187-49F3-931B-E1F78C29EA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542752"/>
            <a:ext cx="12192000" cy="33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A_矩形 1">
            <a:extLst>
              <a:ext uri="{FF2B5EF4-FFF2-40B4-BE49-F238E27FC236}">
                <a16:creationId xmlns:a16="http://schemas.microsoft.com/office/drawing/2014/main" id="{E32A09A8-5D6A-4B36-9DB7-454580E477F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1" name="PA_矩形 2">
            <a:extLst>
              <a:ext uri="{FF2B5EF4-FFF2-40B4-BE49-F238E27FC236}">
                <a16:creationId xmlns:a16="http://schemas.microsoft.com/office/drawing/2014/main" id="{902AFA31-0653-43B2-9AA2-13B01977481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2" name="PA_矩形 3">
            <a:extLst>
              <a:ext uri="{FF2B5EF4-FFF2-40B4-BE49-F238E27FC236}">
                <a16:creationId xmlns:a16="http://schemas.microsoft.com/office/drawing/2014/main" id="{B6EA1B8A-4FE1-4ED4-82A8-1889B142CB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3" name="PA_矩形 4">
            <a:extLst>
              <a:ext uri="{FF2B5EF4-FFF2-40B4-BE49-F238E27FC236}">
                <a16:creationId xmlns:a16="http://schemas.microsoft.com/office/drawing/2014/main" id="{A6E826B5-F700-435C-9116-72301B8732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4" name="PA_矩形 9">
            <a:extLst>
              <a:ext uri="{FF2B5EF4-FFF2-40B4-BE49-F238E27FC236}">
                <a16:creationId xmlns:a16="http://schemas.microsoft.com/office/drawing/2014/main" id="{52529672-EC4C-4EE3-A6CE-96450EA9AF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42446" y="6098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网络图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C777A4-165F-4D58-B7A1-A35FA5ED3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36465"/>
            <a:ext cx="12192000" cy="55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6635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里程碑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1009180-1B99-4112-914F-021CBD1E6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70888"/>
              </p:ext>
            </p:extLst>
          </p:nvPr>
        </p:nvGraphicFramePr>
        <p:xfrm>
          <a:off x="811162" y="806245"/>
          <a:ext cx="10613922" cy="518651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695407">
                  <a:extLst>
                    <a:ext uri="{9D8B030D-6E8A-4147-A177-3AD203B41FA5}">
                      <a16:colId xmlns:a16="http://schemas.microsoft.com/office/drawing/2014/main" val="3538258364"/>
                    </a:ext>
                  </a:extLst>
                </a:gridCol>
                <a:gridCol w="3001477">
                  <a:extLst>
                    <a:ext uri="{9D8B030D-6E8A-4147-A177-3AD203B41FA5}">
                      <a16:colId xmlns:a16="http://schemas.microsoft.com/office/drawing/2014/main" val="2259385349"/>
                    </a:ext>
                  </a:extLst>
                </a:gridCol>
                <a:gridCol w="2917038">
                  <a:extLst>
                    <a:ext uri="{9D8B030D-6E8A-4147-A177-3AD203B41FA5}">
                      <a16:colId xmlns:a16="http://schemas.microsoft.com/office/drawing/2014/main" val="104886327"/>
                    </a:ext>
                  </a:extLst>
                </a:gridCol>
              </a:tblGrid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项目里程碑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对应时间点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主要负责人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823508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项目启动阶段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03.1</a:t>
                      </a:r>
                      <a:r>
                        <a:rPr lang="en-US" altLang="zh-CN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李晓菁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22868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项目计划阶段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0</a:t>
                      </a:r>
                      <a:r>
                        <a:rPr lang="en-US" altLang="zh-CN" sz="2000" kern="100" dirty="0">
                          <a:effectLst/>
                        </a:rPr>
                        <a:t>4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r>
                        <a:rPr lang="en-US" altLang="zh-CN" sz="2000" kern="100" dirty="0">
                          <a:effectLst/>
                        </a:rPr>
                        <a:t>17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王心怡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038036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项目实施阶段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kern="100" dirty="0">
                          <a:effectLst/>
                        </a:rPr>
                        <a:t>06.10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曹未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320477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项目管理阶段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0</a:t>
                      </a:r>
                      <a:r>
                        <a:rPr lang="en-US" altLang="zh-CN" sz="2000" kern="100" dirty="0">
                          <a:effectLst/>
                        </a:rPr>
                        <a:t>6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r>
                        <a:rPr lang="en-US" altLang="zh-CN" sz="2000" kern="100" dirty="0">
                          <a:effectLst/>
                        </a:rPr>
                        <a:t>18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豆欣童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846384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项目收尾阶段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kern="100" dirty="0">
                          <a:effectLst/>
                        </a:rPr>
                        <a:t>06.24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邵美芝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5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8159" y="-81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F46531-C765-4DD8-97F0-7B28D2B02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6971"/>
              </p:ext>
            </p:extLst>
          </p:nvPr>
        </p:nvGraphicFramePr>
        <p:xfrm>
          <a:off x="179297" y="1549542"/>
          <a:ext cx="6071421" cy="501187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17523">
                  <a:extLst>
                    <a:ext uri="{9D8B030D-6E8A-4147-A177-3AD203B41FA5}">
                      <a16:colId xmlns:a16="http://schemas.microsoft.com/office/drawing/2014/main" val="818988866"/>
                    </a:ext>
                  </a:extLst>
                </a:gridCol>
                <a:gridCol w="1910057">
                  <a:extLst>
                    <a:ext uri="{9D8B030D-6E8A-4147-A177-3AD203B41FA5}">
                      <a16:colId xmlns:a16="http://schemas.microsoft.com/office/drawing/2014/main" val="1953358578"/>
                    </a:ext>
                  </a:extLst>
                </a:gridCol>
                <a:gridCol w="1019955">
                  <a:extLst>
                    <a:ext uri="{9D8B030D-6E8A-4147-A177-3AD203B41FA5}">
                      <a16:colId xmlns:a16="http://schemas.microsoft.com/office/drawing/2014/main" val="2585276158"/>
                    </a:ext>
                  </a:extLst>
                </a:gridCol>
                <a:gridCol w="948813">
                  <a:extLst>
                    <a:ext uri="{9D8B030D-6E8A-4147-A177-3AD203B41FA5}">
                      <a16:colId xmlns:a16="http://schemas.microsoft.com/office/drawing/2014/main" val="2599124310"/>
                    </a:ext>
                  </a:extLst>
                </a:gridCol>
                <a:gridCol w="875073">
                  <a:extLst>
                    <a:ext uri="{9D8B030D-6E8A-4147-A177-3AD203B41FA5}">
                      <a16:colId xmlns:a16="http://schemas.microsoft.com/office/drawing/2014/main" val="2803124688"/>
                    </a:ext>
                  </a:extLst>
                </a:gridCol>
              </a:tblGrid>
              <a:tr h="620756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457200" algn="just"/>
                      <a:r>
                        <a:rPr lang="zh-CN" sz="1800" kern="100">
                          <a:effectLst/>
                        </a:rPr>
                        <a:t>风险名称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发生概率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00" kern="100" dirty="0">
                          <a:effectLst/>
                        </a:rPr>
                        <a:t>损失（人时）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00" kern="100" dirty="0">
                          <a:effectLst/>
                        </a:rPr>
                        <a:t>危险度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992739933"/>
                  </a:ext>
                </a:extLst>
              </a:tr>
              <a:tr h="486278">
                <a:tc rowSpan="4">
                  <a:txBody>
                    <a:bodyPr/>
                    <a:lstStyle/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需</a:t>
                      </a:r>
                      <a:endParaRPr lang="en-US" altLang="zh-CN" sz="18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求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获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取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 anchorCtr="1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逆向工程时对项目理解不充分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中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50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750123909"/>
                  </a:ext>
                </a:extLst>
              </a:tr>
              <a:tr h="3724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客户对产品需求不一致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50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2272098225"/>
                  </a:ext>
                </a:extLst>
              </a:tr>
              <a:tr h="4966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把已有的产品作为需求基线来源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低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179969126"/>
                  </a:ext>
                </a:extLst>
              </a:tr>
              <a:tr h="435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根据用户提议的错误解决方案执行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中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4003185018"/>
                  </a:ext>
                </a:extLst>
              </a:tr>
              <a:tr h="372454">
                <a:tc rowSpan="3">
                  <a:txBody>
                    <a:bodyPr/>
                    <a:lstStyle/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需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求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析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 anchorCtr="1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对于需求优先级不明确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2525813522"/>
                  </a:ext>
                </a:extLst>
              </a:tr>
              <a:tr h="4966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技术上无法实现的功能</a:t>
                      </a:r>
                    </a:p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中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698213343"/>
                  </a:ext>
                </a:extLst>
              </a:tr>
              <a:tr h="4966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对技术、方法、语言、工具或硬件不熟悉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2024470579"/>
                  </a:ext>
                </a:extLst>
              </a:tr>
              <a:tr h="1234123">
                <a:tc>
                  <a:txBody>
                    <a:bodyPr/>
                    <a:lstStyle/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规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格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说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明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 anchorCtr="1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术语具有二义性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20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高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1184010614"/>
                  </a:ext>
                </a:extLst>
              </a:tr>
            </a:tbl>
          </a:graphicData>
        </a:graphic>
      </p:graphicFrame>
      <p:sp>
        <p:nvSpPr>
          <p:cNvPr id="27" name="PA_文本框 28">
            <a:extLst>
              <a:ext uri="{FF2B5EF4-FFF2-40B4-BE49-F238E27FC236}">
                <a16:creationId xmlns:a16="http://schemas.microsoft.com/office/drawing/2014/main" id="{FB51B2D4-5E80-4DE4-B133-CBD521AED92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523" y="785474"/>
            <a:ext cx="5228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需求开发方面的风险与措施管理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CAF288-B06F-4A69-8939-06F46E2C5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958554"/>
              </p:ext>
            </p:extLst>
          </p:nvPr>
        </p:nvGraphicFramePr>
        <p:xfrm>
          <a:off x="6516470" y="1563329"/>
          <a:ext cx="5496233" cy="4994787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923875">
                  <a:extLst>
                    <a:ext uri="{9D8B030D-6E8A-4147-A177-3AD203B41FA5}">
                      <a16:colId xmlns:a16="http://schemas.microsoft.com/office/drawing/2014/main" val="4122307293"/>
                    </a:ext>
                  </a:extLst>
                </a:gridCol>
                <a:gridCol w="1573810">
                  <a:extLst>
                    <a:ext uri="{9D8B030D-6E8A-4147-A177-3AD203B41FA5}">
                      <a16:colId xmlns:a16="http://schemas.microsoft.com/office/drawing/2014/main" val="1949840537"/>
                    </a:ext>
                  </a:extLst>
                </a:gridCol>
                <a:gridCol w="1998548">
                  <a:extLst>
                    <a:ext uri="{9D8B030D-6E8A-4147-A177-3AD203B41FA5}">
                      <a16:colId xmlns:a16="http://schemas.microsoft.com/office/drawing/2014/main" val="3258905714"/>
                    </a:ext>
                  </a:extLst>
                </a:gridCol>
              </a:tblGrid>
              <a:tr h="619432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触发条件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责任人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风险控制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824011367"/>
                  </a:ext>
                </a:extLst>
              </a:tr>
              <a:tr h="486697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文档不全，对项目仅有部分了解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李晓菁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多次寻找老师确认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201644383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不同用户需求不同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邵美芝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项目经理尽快与客户沟通协商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3788754354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原本的需求偏差、与现在新的需求冲突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李晓菁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对于开发的过程要实时有人跟进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4275897533"/>
                  </a:ext>
                </a:extLst>
              </a:tr>
              <a:tr h="47686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开发规划错误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126365" algn="ctr"/>
                      <a:r>
                        <a:rPr lang="zh-CN" sz="1050" kern="100" dirty="0">
                          <a:effectLst/>
                        </a:rPr>
                        <a:t>李晓菁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综合考虑开发进度和实际情况与用户进行协商修改解决方案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3331960609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客户未能明确表达不同需求的优先程度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邵美芝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重新找客户确认需求的优先级并详细记录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1281901119"/>
                  </a:ext>
                </a:extLst>
              </a:tr>
              <a:tr h="50095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无法完成需求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李晓菁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尽快与用户协商，并在之后的需求开发过程中保持与用户的交流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738902735"/>
                  </a:ext>
                </a:extLst>
              </a:tr>
              <a:tr h="47686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需要开发人员使用未接触过的技术、方法、语言、工具或硬件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全体人员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立即学习或寻找熟悉的替代工具</a:t>
                      </a:r>
                    </a:p>
                    <a:p>
                      <a:pPr indent="266700" algn="ctr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274005619"/>
                  </a:ext>
                </a:extLst>
              </a:tr>
              <a:tr h="1255333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因使用二义性术语导致开发人员与用户对需求的理解偏差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李晓菁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对于需求规格反复审阅，多次与客户和开发人员一同确认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307492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6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8159" y="-81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sp>
        <p:nvSpPr>
          <p:cNvPr id="27" name="PA_文本框 28">
            <a:extLst>
              <a:ext uri="{FF2B5EF4-FFF2-40B4-BE49-F238E27FC236}">
                <a16:creationId xmlns:a16="http://schemas.microsoft.com/office/drawing/2014/main" id="{FB51B2D4-5E80-4DE4-B133-CBD521AED92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523" y="785474"/>
            <a:ext cx="5228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需求管理方面的风险与措施管理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18249D-934F-4583-BBD8-314B5C643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96762"/>
              </p:ext>
            </p:extLst>
          </p:nvPr>
        </p:nvGraphicFramePr>
        <p:xfrm>
          <a:off x="818732" y="1611440"/>
          <a:ext cx="5518157" cy="395361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822212">
                  <a:extLst>
                    <a:ext uri="{9D8B030D-6E8A-4147-A177-3AD203B41FA5}">
                      <a16:colId xmlns:a16="http://schemas.microsoft.com/office/drawing/2014/main" val="2227151473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1458436389"/>
                    </a:ext>
                  </a:extLst>
                </a:gridCol>
                <a:gridCol w="1162805">
                  <a:extLst>
                    <a:ext uri="{9D8B030D-6E8A-4147-A177-3AD203B41FA5}">
                      <a16:colId xmlns:a16="http://schemas.microsoft.com/office/drawing/2014/main" val="3883005043"/>
                    </a:ext>
                  </a:extLst>
                </a:gridCol>
                <a:gridCol w="1018698">
                  <a:extLst>
                    <a:ext uri="{9D8B030D-6E8A-4147-A177-3AD203B41FA5}">
                      <a16:colId xmlns:a16="http://schemas.microsoft.com/office/drawing/2014/main" val="444077762"/>
                    </a:ext>
                  </a:extLst>
                </a:gridCol>
                <a:gridCol w="964035">
                  <a:extLst>
                    <a:ext uri="{9D8B030D-6E8A-4147-A177-3AD203B41FA5}">
                      <a16:colId xmlns:a16="http://schemas.microsoft.com/office/drawing/2014/main" val="301286858"/>
                    </a:ext>
                  </a:extLst>
                </a:gridCol>
              </a:tblGrid>
              <a:tr h="11698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/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风险名称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发生概率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损失（人时）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危险度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6596463"/>
                  </a:ext>
                </a:extLst>
              </a:tr>
              <a:tr h="1237210">
                <a:tc rowSpan="2">
                  <a:txBody>
                    <a:bodyPr/>
                    <a:lstStyle/>
                    <a:p>
                      <a:pPr indent="457200" algn="ctr"/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7200" algn="ctr"/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7200" algn="ctr"/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7200" algn="ctr"/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需</a:t>
                      </a:r>
                    </a:p>
                    <a:p>
                      <a:pPr indent="457200" algn="ctr"/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求</a:t>
                      </a:r>
                    </a:p>
                    <a:p>
                      <a:pPr indent="457200" algn="ctr"/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管</a:t>
                      </a:r>
                    </a:p>
                    <a:p>
                      <a:pPr indent="457200" algn="ctr"/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理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项目开发时需求的变更所引发的风险</a:t>
                      </a:r>
                    </a:p>
                    <a:p>
                      <a:pPr indent="266700"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</a:rPr>
                        <a:t>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3341567"/>
                  </a:ext>
                </a:extLst>
              </a:tr>
              <a:tr h="1546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</a:rPr>
                        <a:t>不遵循制定的过程来进行的需求的变更所引发的风险</a:t>
                      </a:r>
                    </a:p>
                    <a:p>
                      <a:pPr indent="266700" algn="ctr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</a:rPr>
                        <a:t>中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</a:rPr>
                        <a:t>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22267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4B9909-4157-490A-92CE-D5BD4381A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14768"/>
              </p:ext>
            </p:extLst>
          </p:nvPr>
        </p:nvGraphicFramePr>
        <p:xfrm>
          <a:off x="6833421" y="1611440"/>
          <a:ext cx="4734233" cy="396345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657151">
                  <a:extLst>
                    <a:ext uri="{9D8B030D-6E8A-4147-A177-3AD203B41FA5}">
                      <a16:colId xmlns:a16="http://schemas.microsoft.com/office/drawing/2014/main" val="1302987609"/>
                    </a:ext>
                  </a:extLst>
                </a:gridCol>
                <a:gridCol w="1538541">
                  <a:extLst>
                    <a:ext uri="{9D8B030D-6E8A-4147-A177-3AD203B41FA5}">
                      <a16:colId xmlns:a16="http://schemas.microsoft.com/office/drawing/2014/main" val="3864294658"/>
                    </a:ext>
                  </a:extLst>
                </a:gridCol>
                <a:gridCol w="1538541">
                  <a:extLst>
                    <a:ext uri="{9D8B030D-6E8A-4147-A177-3AD203B41FA5}">
                      <a16:colId xmlns:a16="http://schemas.microsoft.com/office/drawing/2014/main" val="1554738051"/>
                    </a:ext>
                  </a:extLst>
                </a:gridCol>
              </a:tblGrid>
              <a:tr h="1145458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触发条件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责任人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风险控制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487791"/>
                  </a:ext>
                </a:extLst>
              </a:tr>
              <a:tr h="1209368"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需求变更导致时间成本或经济成本远超预算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邵美芝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及时与客户沟通，调整需求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3346477"/>
                  </a:ext>
                </a:extLst>
              </a:tr>
              <a:tr h="1608624"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没有按照变更流程进行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李晓菁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严格按照变更流程重做变更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045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5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8159" y="-81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sp>
        <p:nvSpPr>
          <p:cNvPr id="27" name="PA_文本框 28">
            <a:extLst>
              <a:ext uri="{FF2B5EF4-FFF2-40B4-BE49-F238E27FC236}">
                <a16:creationId xmlns:a16="http://schemas.microsoft.com/office/drawing/2014/main" id="{FB51B2D4-5E80-4DE4-B133-CBD521AED92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523" y="785474"/>
            <a:ext cx="5228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其他方面的风险与措施管理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821154D-77A6-42E0-83FB-C1FEF0142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69725"/>
              </p:ext>
            </p:extLst>
          </p:nvPr>
        </p:nvGraphicFramePr>
        <p:xfrm>
          <a:off x="334296" y="1621271"/>
          <a:ext cx="6390968" cy="476057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32388">
                  <a:extLst>
                    <a:ext uri="{9D8B030D-6E8A-4147-A177-3AD203B41FA5}">
                      <a16:colId xmlns:a16="http://schemas.microsoft.com/office/drawing/2014/main" val="4254938804"/>
                    </a:ext>
                  </a:extLst>
                </a:gridCol>
                <a:gridCol w="1804219">
                  <a:extLst>
                    <a:ext uri="{9D8B030D-6E8A-4147-A177-3AD203B41FA5}">
                      <a16:colId xmlns:a16="http://schemas.microsoft.com/office/drawing/2014/main" val="2667618689"/>
                    </a:ext>
                  </a:extLst>
                </a:gridCol>
                <a:gridCol w="1174954">
                  <a:extLst>
                    <a:ext uri="{9D8B030D-6E8A-4147-A177-3AD203B41FA5}">
                      <a16:colId xmlns:a16="http://schemas.microsoft.com/office/drawing/2014/main" val="3389725536"/>
                    </a:ext>
                  </a:extLst>
                </a:gridCol>
                <a:gridCol w="1312607">
                  <a:extLst>
                    <a:ext uri="{9D8B030D-6E8A-4147-A177-3AD203B41FA5}">
                      <a16:colId xmlns:a16="http://schemas.microsoft.com/office/drawing/2014/main" val="118016303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81877980"/>
                    </a:ext>
                  </a:extLst>
                </a:gridCol>
              </a:tblGrid>
              <a:tr h="891207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rPr lang="zh-CN" sz="1600" kern="100" dirty="0">
                          <a:effectLst/>
                        </a:rPr>
                        <a:t>风险名称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发生概率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损失（人时）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危险度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596930"/>
                  </a:ext>
                </a:extLst>
              </a:tr>
              <a:tr h="490131">
                <a:tc rowSpan="5">
                  <a:txBody>
                    <a:bodyPr/>
                    <a:lstStyle/>
                    <a:p>
                      <a:pPr indent="457200" algn="ctr"/>
                      <a:r>
                        <a:rPr lang="zh-CN" sz="2000" kern="100">
                          <a:effectLst/>
                        </a:rPr>
                        <a:t>其</a:t>
                      </a:r>
                      <a:endParaRPr lang="zh-CN" sz="1100" kern="100">
                        <a:effectLst/>
                      </a:endParaRPr>
                    </a:p>
                    <a:p>
                      <a:pPr indent="457200" algn="ctr"/>
                      <a:r>
                        <a:rPr lang="zh-CN" sz="2000" kern="100">
                          <a:effectLst/>
                        </a:rPr>
                        <a:t>他</a:t>
                      </a:r>
                      <a:endParaRPr lang="zh-CN" sz="1100" kern="100">
                        <a:effectLst/>
                      </a:endParaRPr>
                    </a:p>
                    <a:p>
                      <a:pPr indent="457200" algn="ctr"/>
                      <a:r>
                        <a:rPr lang="zh-CN" sz="2000" kern="100">
                          <a:effectLst/>
                        </a:rPr>
                        <a:t>风</a:t>
                      </a:r>
                      <a:endParaRPr lang="zh-CN" sz="1100" kern="100">
                        <a:effectLst/>
                      </a:endParaRPr>
                    </a:p>
                    <a:p>
                      <a:pPr indent="457200" algn="ctr"/>
                      <a:r>
                        <a:rPr lang="zh-CN" sz="2000" kern="100">
                          <a:effectLst/>
                        </a:rPr>
                        <a:t>险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工作设备损坏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4781389"/>
                  </a:ext>
                </a:extLst>
              </a:tr>
              <a:tr h="7351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版本控制误操作导致的受控文档丢失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7845937"/>
                  </a:ext>
                </a:extLst>
              </a:tr>
              <a:tr h="7105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人员工作能力降低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30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7319006"/>
                  </a:ext>
                </a:extLst>
              </a:tr>
              <a:tr h="837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例会参与人员没到齐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6242429"/>
                  </a:ext>
                </a:extLst>
              </a:tr>
              <a:tr h="1096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组长因故离开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30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 dirty="0">
                          <a:effectLst/>
                        </a:rPr>
                        <a:t>高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269575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A04C78-2FF3-4BFE-A2BE-0D8862FF3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29159"/>
              </p:ext>
            </p:extLst>
          </p:nvPr>
        </p:nvGraphicFramePr>
        <p:xfrm>
          <a:off x="7056322" y="1607574"/>
          <a:ext cx="4894786" cy="482763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72752">
                  <a:extLst>
                    <a:ext uri="{9D8B030D-6E8A-4147-A177-3AD203B41FA5}">
                      <a16:colId xmlns:a16="http://schemas.microsoft.com/office/drawing/2014/main" val="1918746729"/>
                    </a:ext>
                  </a:extLst>
                </a:gridCol>
                <a:gridCol w="1561017">
                  <a:extLst>
                    <a:ext uri="{9D8B030D-6E8A-4147-A177-3AD203B41FA5}">
                      <a16:colId xmlns:a16="http://schemas.microsoft.com/office/drawing/2014/main" val="796143669"/>
                    </a:ext>
                  </a:extLst>
                </a:gridCol>
                <a:gridCol w="1561017">
                  <a:extLst>
                    <a:ext uri="{9D8B030D-6E8A-4147-A177-3AD203B41FA5}">
                      <a16:colId xmlns:a16="http://schemas.microsoft.com/office/drawing/2014/main" val="939748666"/>
                    </a:ext>
                  </a:extLst>
                </a:gridCol>
              </a:tblGrid>
              <a:tr h="95864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触发条件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责任人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风险控制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4237389625"/>
                  </a:ext>
                </a:extLst>
              </a:tr>
              <a:tr h="540775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工作使用的电脑意外损坏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全体人员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进行版本控制并提交云端仓库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184366480"/>
                  </a:ext>
                </a:extLst>
              </a:tr>
              <a:tr h="668593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合并冲突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曹未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备份当前版本库，回退版本找回文件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1237611339"/>
                  </a:ext>
                </a:extLst>
              </a:tr>
              <a:tr h="624348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组员生病或受伤导致无法进行工作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李晓菁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立即将工作转移至当前工作量最少的组员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4015875961"/>
                  </a:ext>
                </a:extLst>
              </a:tr>
              <a:tr h="90948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组员因故不能按时参加例会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李晓菁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与组员协调，适当变更例会时间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2462199687"/>
                  </a:ext>
                </a:extLst>
              </a:tr>
              <a:tr h="112579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组长生病等原因导致无法领导小组继续工作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王心怡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向组长或进度管理员了解当前进度，立即接替组长工作。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344165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2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24607" y="60980"/>
            <a:ext cx="37769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预算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[3]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726C89-A20D-43BE-BABB-CF1F1B93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93092"/>
              </p:ext>
            </p:extLst>
          </p:nvPr>
        </p:nvGraphicFramePr>
        <p:xfrm>
          <a:off x="398585" y="969108"/>
          <a:ext cx="11472984" cy="569741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42545">
                  <a:extLst>
                    <a:ext uri="{9D8B030D-6E8A-4147-A177-3AD203B41FA5}">
                      <a16:colId xmlns:a16="http://schemas.microsoft.com/office/drawing/2014/main" val="3934031829"/>
                    </a:ext>
                  </a:extLst>
                </a:gridCol>
                <a:gridCol w="1985097">
                  <a:extLst>
                    <a:ext uri="{9D8B030D-6E8A-4147-A177-3AD203B41FA5}">
                      <a16:colId xmlns:a16="http://schemas.microsoft.com/office/drawing/2014/main" val="1660893851"/>
                    </a:ext>
                  </a:extLst>
                </a:gridCol>
                <a:gridCol w="1481489">
                  <a:extLst>
                    <a:ext uri="{9D8B030D-6E8A-4147-A177-3AD203B41FA5}">
                      <a16:colId xmlns:a16="http://schemas.microsoft.com/office/drawing/2014/main" val="3464654156"/>
                    </a:ext>
                  </a:extLst>
                </a:gridCol>
                <a:gridCol w="939991">
                  <a:extLst>
                    <a:ext uri="{9D8B030D-6E8A-4147-A177-3AD203B41FA5}">
                      <a16:colId xmlns:a16="http://schemas.microsoft.com/office/drawing/2014/main" val="2089433440"/>
                    </a:ext>
                  </a:extLst>
                </a:gridCol>
                <a:gridCol w="990106">
                  <a:extLst>
                    <a:ext uri="{9D8B030D-6E8A-4147-A177-3AD203B41FA5}">
                      <a16:colId xmlns:a16="http://schemas.microsoft.com/office/drawing/2014/main" val="1113991789"/>
                    </a:ext>
                  </a:extLst>
                </a:gridCol>
                <a:gridCol w="1488819">
                  <a:extLst>
                    <a:ext uri="{9D8B030D-6E8A-4147-A177-3AD203B41FA5}">
                      <a16:colId xmlns:a16="http://schemas.microsoft.com/office/drawing/2014/main" val="598682085"/>
                    </a:ext>
                  </a:extLst>
                </a:gridCol>
                <a:gridCol w="2544937">
                  <a:extLst>
                    <a:ext uri="{9D8B030D-6E8A-4147-A177-3AD203B41FA5}">
                      <a16:colId xmlns:a16="http://schemas.microsoft.com/office/drawing/2014/main" val="226537976"/>
                    </a:ext>
                  </a:extLst>
                </a:gridCol>
              </a:tblGrid>
              <a:tr h="563706"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花销名称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规格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单价（元）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数量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总计（元）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1328965827"/>
                  </a:ext>
                </a:extLst>
              </a:tr>
              <a:tr h="1288175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阿里云服务器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核</a:t>
                      </a:r>
                      <a:r>
                        <a:rPr lang="en-US" sz="2000" kern="100">
                          <a:effectLst/>
                        </a:rPr>
                        <a:t>cpu</a:t>
                      </a:r>
                      <a:endParaRPr lang="zh-CN" sz="2000" kern="100">
                        <a:effectLst/>
                      </a:endParaRP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2G</a:t>
                      </a:r>
                      <a:r>
                        <a:rPr lang="zh-CN" sz="2000" kern="100">
                          <a:effectLst/>
                        </a:rPr>
                        <a:t>内存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1M</a:t>
                      </a:r>
                      <a:r>
                        <a:rPr lang="zh-CN" sz="2000" kern="100">
                          <a:effectLst/>
                        </a:rPr>
                        <a:t>带宽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40GB</a:t>
                      </a:r>
                      <a:r>
                        <a:rPr lang="zh-CN" sz="2000" kern="100">
                          <a:effectLst/>
                        </a:rPr>
                        <a:t>系统盘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系统运行所需的服务器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055258334"/>
                  </a:ext>
                </a:extLst>
              </a:tr>
              <a:tr h="42277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4000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团建所需的物资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793354438"/>
                  </a:ext>
                </a:extLst>
              </a:tr>
              <a:tr h="112741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薪酬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杭州市薪资水平报告中的薪资水平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61.275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1680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小时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102942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52188272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用户沟通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招募用户代表、询问用户需求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156951344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设备维护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维修出故障的电子设备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87469449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材料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学习资料、打印材料等等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3253868165"/>
                  </a:ext>
                </a:extLst>
              </a:tr>
              <a:tr h="363081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总计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111876</a:t>
                      </a:r>
                      <a:r>
                        <a:rPr lang="zh-CN" sz="2000" kern="100" dirty="0">
                          <a:effectLst/>
                        </a:rPr>
                        <a:t>（元）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4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5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61535" y="3049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人力资源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PA_矩形 13">
            <a:extLst>
              <a:ext uri="{FF2B5EF4-FFF2-40B4-BE49-F238E27FC236}">
                <a16:creationId xmlns:a16="http://schemas.microsoft.com/office/drawing/2014/main" id="{B8F210D0-7EFB-47D8-B1A3-FA210A1F007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63443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项目经理</a:t>
            </a:r>
          </a:p>
        </p:txBody>
      </p:sp>
      <p:sp>
        <p:nvSpPr>
          <p:cNvPr id="36" name="PA_矩形 13">
            <a:extLst>
              <a:ext uri="{FF2B5EF4-FFF2-40B4-BE49-F238E27FC236}">
                <a16:creationId xmlns:a16="http://schemas.microsoft.com/office/drawing/2014/main" id="{BA6C10FC-B967-41CC-B034-156B746C630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46105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会议记录员</a:t>
            </a:r>
          </a:p>
        </p:txBody>
      </p:sp>
      <p:sp>
        <p:nvSpPr>
          <p:cNvPr id="40" name="PA_矩形 13">
            <a:extLst>
              <a:ext uri="{FF2B5EF4-FFF2-40B4-BE49-F238E27FC236}">
                <a16:creationId xmlns:a16="http://schemas.microsoft.com/office/drawing/2014/main" id="{84DEF262-41CB-4D0D-87AD-6C1F7B5FC068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11429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前端程序员</a:t>
            </a:r>
          </a:p>
        </p:txBody>
      </p:sp>
      <p:sp>
        <p:nvSpPr>
          <p:cNvPr id="41" name="PA_矩形 13">
            <a:extLst>
              <a:ext uri="{FF2B5EF4-FFF2-40B4-BE49-F238E27FC236}">
                <a16:creationId xmlns:a16="http://schemas.microsoft.com/office/drawing/2014/main" id="{FCE08D41-61D7-4A1F-950F-A3516CF15CFE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28767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配置管理员</a:t>
            </a:r>
          </a:p>
        </p:txBody>
      </p:sp>
      <p:sp>
        <p:nvSpPr>
          <p:cNvPr id="42" name="PA_矩形 13">
            <a:extLst>
              <a:ext uri="{FF2B5EF4-FFF2-40B4-BE49-F238E27FC236}">
                <a16:creationId xmlns:a16="http://schemas.microsoft.com/office/drawing/2014/main" id="{74327D2A-C58F-45FF-9927-9D72C6AD048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87195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财务管理员</a:t>
            </a:r>
          </a:p>
        </p:txBody>
      </p:sp>
      <p:sp>
        <p:nvSpPr>
          <p:cNvPr id="43" name="PA_矩形 14">
            <a:extLst>
              <a:ext uri="{FF2B5EF4-FFF2-40B4-BE49-F238E27FC236}">
                <a16:creationId xmlns:a16="http://schemas.microsoft.com/office/drawing/2014/main" id="{91EFD927-7F8C-4BDB-8F57-9A84916F4A1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63443" y="2793915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任务审核员</a:t>
            </a:r>
          </a:p>
        </p:txBody>
      </p:sp>
      <p:sp>
        <p:nvSpPr>
          <p:cNvPr id="44" name="PA_矩形 15">
            <a:extLst>
              <a:ext uri="{FF2B5EF4-FFF2-40B4-BE49-F238E27FC236}">
                <a16:creationId xmlns:a16="http://schemas.microsoft.com/office/drawing/2014/main" id="{C310EB44-2885-462E-9FFF-046D8EE1AC2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063443" y="425624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进度管理员</a:t>
            </a:r>
          </a:p>
        </p:txBody>
      </p:sp>
      <p:sp>
        <p:nvSpPr>
          <p:cNvPr id="45" name="PA_矩形 14">
            <a:extLst>
              <a:ext uri="{FF2B5EF4-FFF2-40B4-BE49-F238E27FC236}">
                <a16:creationId xmlns:a16="http://schemas.microsoft.com/office/drawing/2014/main" id="{8743AE0C-4411-4EEB-A603-31254FC45F0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046105" y="2793915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文档管理员</a:t>
            </a:r>
          </a:p>
        </p:txBody>
      </p:sp>
      <p:sp>
        <p:nvSpPr>
          <p:cNvPr id="46" name="PA_矩形 15">
            <a:extLst>
              <a:ext uri="{FF2B5EF4-FFF2-40B4-BE49-F238E27FC236}">
                <a16:creationId xmlns:a16="http://schemas.microsoft.com/office/drawing/2014/main" id="{DBC619B8-E15A-4C3F-99A7-14080B81AA9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46105" y="425624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zh-CN" sz="1800" dirty="0">
                <a:solidFill>
                  <a:srgbClr val="FFFFFF"/>
                </a:solidFill>
                <a:latin typeface="宋体" panose="02010600030101010101" pitchFamily="2" charset="-122"/>
              </a:rPr>
              <a:t>文档编写员</a:t>
            </a:r>
            <a:endParaRPr lang="zh-CN" altLang="en-US" sz="1800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7" name="PA_矩形 14">
            <a:extLst>
              <a:ext uri="{FF2B5EF4-FFF2-40B4-BE49-F238E27FC236}">
                <a16:creationId xmlns:a16="http://schemas.microsoft.com/office/drawing/2014/main" id="{A6B9FC29-A566-40F5-8EEE-80B43A2DE5B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021871" y="2793915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美工</a:t>
            </a:r>
          </a:p>
        </p:txBody>
      </p:sp>
      <p:sp>
        <p:nvSpPr>
          <p:cNvPr id="48" name="PA_矩形 15">
            <a:extLst>
              <a:ext uri="{FF2B5EF4-FFF2-40B4-BE49-F238E27FC236}">
                <a16:creationId xmlns:a16="http://schemas.microsoft.com/office/drawing/2014/main" id="{9379D855-E2AD-43BC-825D-6AF5C649203C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21871" y="425624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分析设计员</a:t>
            </a:r>
          </a:p>
        </p:txBody>
      </p:sp>
      <p:sp>
        <p:nvSpPr>
          <p:cNvPr id="49" name="PA_矩形 14">
            <a:extLst>
              <a:ext uri="{FF2B5EF4-FFF2-40B4-BE49-F238E27FC236}">
                <a16:creationId xmlns:a16="http://schemas.microsoft.com/office/drawing/2014/main" id="{9B864E68-9134-4D2A-A7E2-8E3FE9C3734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97637" y="2793915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后端程序员</a:t>
            </a:r>
          </a:p>
        </p:txBody>
      </p:sp>
      <p:sp>
        <p:nvSpPr>
          <p:cNvPr id="50" name="PA_矩形 15">
            <a:extLst>
              <a:ext uri="{FF2B5EF4-FFF2-40B4-BE49-F238E27FC236}">
                <a16:creationId xmlns:a16="http://schemas.microsoft.com/office/drawing/2014/main" id="{51D48368-2808-4CD4-9135-B4D414D7F7C4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004533" y="425624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访谈员</a:t>
            </a:r>
          </a:p>
        </p:txBody>
      </p:sp>
    </p:spTree>
    <p:extLst>
      <p:ext uri="{BB962C8B-B14F-4D97-AF65-F5344CB8AC3E}">
        <p14:creationId xmlns:p14="http://schemas.microsoft.com/office/powerpoint/2010/main" val="254515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61535" y="3049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人力资源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033569-4493-4FC7-9CD5-FE6518A6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03798"/>
              </p:ext>
            </p:extLst>
          </p:nvPr>
        </p:nvGraphicFramePr>
        <p:xfrm>
          <a:off x="319548" y="966079"/>
          <a:ext cx="11588359" cy="546913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497655">
                  <a:extLst>
                    <a:ext uri="{9D8B030D-6E8A-4147-A177-3AD203B41FA5}">
                      <a16:colId xmlns:a16="http://schemas.microsoft.com/office/drawing/2014/main" val="1673554258"/>
                    </a:ext>
                  </a:extLst>
                </a:gridCol>
                <a:gridCol w="1442191">
                  <a:extLst>
                    <a:ext uri="{9D8B030D-6E8A-4147-A177-3AD203B41FA5}">
                      <a16:colId xmlns:a16="http://schemas.microsoft.com/office/drawing/2014/main" val="993764193"/>
                    </a:ext>
                  </a:extLst>
                </a:gridCol>
                <a:gridCol w="2620296">
                  <a:extLst>
                    <a:ext uri="{9D8B030D-6E8A-4147-A177-3AD203B41FA5}">
                      <a16:colId xmlns:a16="http://schemas.microsoft.com/office/drawing/2014/main" val="1846500860"/>
                    </a:ext>
                  </a:extLst>
                </a:gridCol>
                <a:gridCol w="6028217">
                  <a:extLst>
                    <a:ext uri="{9D8B030D-6E8A-4147-A177-3AD203B41FA5}">
                      <a16:colId xmlns:a16="http://schemas.microsoft.com/office/drawing/2014/main" val="432158155"/>
                    </a:ext>
                  </a:extLst>
                </a:gridCol>
              </a:tblGrid>
              <a:tr h="560053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职位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姓名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个人信息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联系方式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401277"/>
                  </a:ext>
                </a:extLst>
              </a:tr>
              <a:tr h="8065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项目经理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邵美芝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31803067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s1476827275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13656682917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1476827275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869787"/>
                  </a:ext>
                </a:extLst>
              </a:tr>
              <a:tr h="890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任务审核员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邵美芝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31803067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s1476827275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13656682917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1476827275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827032"/>
                  </a:ext>
                </a:extLst>
              </a:tr>
              <a:tr h="7989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进度管理员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王心怡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MissW415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17857688416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1123976043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3851744"/>
                  </a:ext>
                </a:extLst>
              </a:tr>
              <a:tr h="837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会议记录员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王心怡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31801293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MissW415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17857688416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1123976043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666484"/>
                  </a:ext>
                </a:extLst>
              </a:tr>
              <a:tr h="82942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文档管理员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邵美芝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31803067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s1476827275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13656682917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1476827275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8993546"/>
                  </a:ext>
                </a:extLst>
              </a:tr>
              <a:tr h="746736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文档管理员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王心怡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31801293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MissW415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17857688416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1123976043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5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8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56B7F22-4E29-49F8-9395-4CA247BCD5A1}"/>
              </a:ext>
            </a:extLst>
          </p:cNvPr>
          <p:cNvGrpSpPr/>
          <p:nvPr/>
        </p:nvGrpSpPr>
        <p:grpSpPr>
          <a:xfrm>
            <a:off x="7292680" y="2355945"/>
            <a:ext cx="3928636" cy="4576827"/>
            <a:chOff x="6699975" y="1381676"/>
            <a:chExt cx="4174198" cy="4576827"/>
          </a:xfrm>
        </p:grpSpPr>
        <p:sp>
          <p:nvSpPr>
            <p:cNvPr id="56" name="PA_任意多边形 111">
              <a:extLst>
                <a:ext uri="{FF2B5EF4-FFF2-40B4-BE49-F238E27FC236}">
                  <a16:creationId xmlns:a16="http://schemas.microsoft.com/office/drawing/2014/main" id="{6195DBF2-AFAA-429C-BC40-BCA48B55669D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 rot="20300013">
              <a:off x="8091352" y="1894426"/>
              <a:ext cx="2739111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PA_矩形 135">
              <a:extLst>
                <a:ext uri="{FF2B5EF4-FFF2-40B4-BE49-F238E27FC236}">
                  <a16:creationId xmlns:a16="http://schemas.microsoft.com/office/drawing/2014/main" id="{616816F0-2ED7-46AA-8F55-4844A7D98C65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21420000">
              <a:off x="6765896" y="1381676"/>
              <a:ext cx="4108277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8" name="PA_矩形 139">
              <a:extLst>
                <a:ext uri="{FF2B5EF4-FFF2-40B4-BE49-F238E27FC236}">
                  <a16:creationId xmlns:a16="http://schemas.microsoft.com/office/drawing/2014/main" id="{F16EAD0A-5B33-458B-8BAB-EF4A81BC2AF9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rot="21360000">
              <a:off x="7844898" y="1476292"/>
              <a:ext cx="21582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五、配置管理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0F49520-1296-4AFF-838C-71A56EFC7BEC}"/>
                </a:ext>
              </a:extLst>
            </p:cNvPr>
            <p:cNvGrpSpPr/>
            <p:nvPr/>
          </p:nvGrpSpPr>
          <p:grpSpPr>
            <a:xfrm>
              <a:off x="6699975" y="2393126"/>
              <a:ext cx="4172253" cy="3565377"/>
              <a:chOff x="2368370" y="2027150"/>
              <a:chExt cx="5103348" cy="3565377"/>
            </a:xfrm>
          </p:grpSpPr>
          <p:grpSp>
            <p:nvGrpSpPr>
              <p:cNvPr id="35" name="PA_组合 112">
                <a:extLst>
                  <a:ext uri="{FF2B5EF4-FFF2-40B4-BE49-F238E27FC236}">
                    <a16:creationId xmlns:a16="http://schemas.microsoft.com/office/drawing/2014/main" id="{44EF0B09-A0D8-442D-902E-DE697C773E22}"/>
                  </a:ext>
                </a:extLst>
              </p:cNvPr>
              <p:cNvGrpSpPr>
                <a:grpSpLocks/>
              </p:cNvGrpSpPr>
              <p:nvPr>
                <p:custDataLst>
                  <p:tags r:id="rId19"/>
                </p:custDataLst>
              </p:nvPr>
            </p:nvGrpSpPr>
            <p:grpSpPr bwMode="auto">
              <a:xfrm>
                <a:off x="2368370" y="2343457"/>
                <a:ext cx="5067265" cy="1122363"/>
                <a:chOff x="0" y="0"/>
                <a:chExt cx="5770322" cy="1121542"/>
              </a:xfrm>
            </p:grpSpPr>
            <p:sp>
              <p:nvSpPr>
                <p:cNvPr id="50" name="任意多边形 113">
                  <a:extLst>
                    <a:ext uri="{FF2B5EF4-FFF2-40B4-BE49-F238E27FC236}">
                      <a16:creationId xmlns:a16="http://schemas.microsoft.com/office/drawing/2014/main" id="{3F18411E-732D-4D03-B6CB-AB1602470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任意多边形 114">
                  <a:extLst>
                    <a:ext uri="{FF2B5EF4-FFF2-40B4-BE49-F238E27FC236}">
                      <a16:creationId xmlns:a16="http://schemas.microsoft.com/office/drawing/2014/main" id="{A05B5B04-57DC-4F00-BFC8-1DCBEDA938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6" name="PA_组合 115">
                <a:extLst>
                  <a:ext uri="{FF2B5EF4-FFF2-40B4-BE49-F238E27FC236}">
                    <a16:creationId xmlns:a16="http://schemas.microsoft.com/office/drawing/2014/main" id="{6D3E5B7B-26FC-4F5B-A136-FB7A78BF8C0D}"/>
                  </a:ext>
                </a:extLst>
              </p:cNvPr>
              <p:cNvGrpSpPr>
                <a:grpSpLocks/>
              </p:cNvGrpSpPr>
              <p:nvPr>
                <p:custDataLst>
                  <p:tags r:id="rId20"/>
                </p:custDataLst>
              </p:nvPr>
            </p:nvGrpSpPr>
            <p:grpSpPr bwMode="auto">
              <a:xfrm>
                <a:off x="2450311" y="3419782"/>
                <a:ext cx="5005230" cy="1120775"/>
                <a:chOff x="0" y="0"/>
                <a:chExt cx="5770322" cy="1121542"/>
              </a:xfrm>
            </p:grpSpPr>
            <p:sp>
              <p:nvSpPr>
                <p:cNvPr id="48" name="任意多边形 116">
                  <a:extLst>
                    <a:ext uri="{FF2B5EF4-FFF2-40B4-BE49-F238E27FC236}">
                      <a16:creationId xmlns:a16="http://schemas.microsoft.com/office/drawing/2014/main" id="{F4B9A561-FAA9-4470-BB3C-12C880798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任意多边形 117">
                  <a:extLst>
                    <a:ext uri="{FF2B5EF4-FFF2-40B4-BE49-F238E27FC236}">
                      <a16:creationId xmlns:a16="http://schemas.microsoft.com/office/drawing/2014/main" id="{F8084AC3-556E-4440-B0D6-8A99E1020C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6" name="任意多边形 119">
                <a:extLst>
                  <a:ext uri="{FF2B5EF4-FFF2-40B4-BE49-F238E27FC236}">
                    <a16:creationId xmlns:a16="http://schemas.microsoft.com/office/drawing/2014/main" id="{8ED69604-3F9E-4CE1-9A36-77E16EE4F8A6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2479682" y="4480232"/>
                <a:ext cx="4715785" cy="111229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PA_矩形 132">
                <a:extLst>
                  <a:ext uri="{FF2B5EF4-FFF2-40B4-BE49-F238E27FC236}">
                    <a16:creationId xmlns:a16="http://schemas.microsoft.com/office/drawing/2014/main" id="{B7FF4E0A-A481-4A9A-B89D-AA58F75B75A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 rot="-180000">
                <a:off x="2388213" y="2027150"/>
                <a:ext cx="5052553" cy="696912"/>
              </a:xfrm>
              <a:prstGeom prst="rect">
                <a:avLst/>
              </a:pr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9" name="PA_矩形 133">
                <a:extLst>
                  <a:ext uri="{FF2B5EF4-FFF2-40B4-BE49-F238E27FC236}">
                    <a16:creationId xmlns:a16="http://schemas.microsoft.com/office/drawing/2014/main" id="{86AEA556-8284-4285-95EB-997E851DB92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 rot="-180000">
                <a:off x="2383122" y="3097772"/>
                <a:ext cx="5088596" cy="696913"/>
              </a:xfrm>
              <a:prstGeom prst="rect">
                <a:avLst/>
              </a:pr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0" name="PA_矩形 134">
                <a:extLst>
                  <a:ext uri="{FF2B5EF4-FFF2-40B4-BE49-F238E27FC236}">
                    <a16:creationId xmlns:a16="http://schemas.microsoft.com/office/drawing/2014/main" id="{C435CB57-2BD7-4B9E-86BA-FD591BFD048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 rot="-180000">
                <a:off x="2495261" y="4180589"/>
                <a:ext cx="4970016" cy="695325"/>
              </a:xfrm>
              <a:prstGeom prst="rect">
                <a:avLst/>
              </a:pr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" name="PA_矩形 136">
                <a:extLst>
                  <a:ext uri="{FF2B5EF4-FFF2-40B4-BE49-F238E27FC236}">
                    <a16:creationId xmlns:a16="http://schemas.microsoft.com/office/drawing/2014/main" id="{2A98D8B1-591A-4AD2-9872-D86D2EB26F4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 rot="21360000">
                <a:off x="3583576" y="2166561"/>
                <a:ext cx="26982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六、会议纪要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PA_矩形 137">
                <a:extLst>
                  <a:ext uri="{FF2B5EF4-FFF2-40B4-BE49-F238E27FC236}">
                    <a16:creationId xmlns:a16="http://schemas.microsoft.com/office/drawing/2014/main" id="{E4EDC20D-D732-49D8-BAF5-CA558070578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21360000">
                <a:off x="3651869" y="3233223"/>
                <a:ext cx="263994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七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、组员评分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" name="PA_矩形 138">
                <a:extLst>
                  <a:ext uri="{FF2B5EF4-FFF2-40B4-BE49-F238E27FC236}">
                    <a16:creationId xmlns:a16="http://schemas.microsoft.com/office/drawing/2014/main" id="{BC92E910-8CB8-408B-B263-2E988DF8A46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 rot="21360000">
                <a:off x="3653595" y="4336952"/>
                <a:ext cx="27113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八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、</a:t>
                </a: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参考资料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78" name="PA_组合 121">
            <a:extLst>
              <a:ext uri="{FF2B5EF4-FFF2-40B4-BE49-F238E27FC236}">
                <a16:creationId xmlns:a16="http://schemas.microsoft.com/office/drawing/2014/main" id="{C2251572-0FD1-4884-AF78-08EAA88FA8C7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831352" y="-8791"/>
            <a:ext cx="1389063" cy="1287463"/>
            <a:chOff x="0" y="0"/>
            <a:chExt cx="2701935" cy="1257300"/>
          </a:xfrm>
        </p:grpSpPr>
        <p:sp>
          <p:nvSpPr>
            <p:cNvPr id="28693" name="矩形 122">
              <a:extLst>
                <a:ext uri="{FF2B5EF4-FFF2-40B4-BE49-F238E27FC236}">
                  <a16:creationId xmlns:a16="http://schemas.microsoft.com/office/drawing/2014/main" id="{12560491-7E76-4E3F-8C16-7F75C09E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4" name="矩形 123">
              <a:extLst>
                <a:ext uri="{FF2B5EF4-FFF2-40B4-BE49-F238E27FC236}">
                  <a16:creationId xmlns:a16="http://schemas.microsoft.com/office/drawing/2014/main" id="{D1EBB494-8A23-43C5-ABB3-4CB6838B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5" name="矩形 124">
              <a:extLst>
                <a:ext uri="{FF2B5EF4-FFF2-40B4-BE49-F238E27FC236}">
                  <a16:creationId xmlns:a16="http://schemas.microsoft.com/office/drawing/2014/main" id="{43A0F081-9DC7-449B-B10D-7DD065A3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6" name="矩形 125">
              <a:extLst>
                <a:ext uri="{FF2B5EF4-FFF2-40B4-BE49-F238E27FC236}">
                  <a16:creationId xmlns:a16="http://schemas.microsoft.com/office/drawing/2014/main" id="{830CBBB8-4153-445C-A381-B2E83B22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28679" name="PA_组合 126">
            <a:extLst>
              <a:ext uri="{FF2B5EF4-FFF2-40B4-BE49-F238E27FC236}">
                <a16:creationId xmlns:a16="http://schemas.microsoft.com/office/drawing/2014/main" id="{E70C0B6E-6B51-42EC-91CB-596A796E0280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28689" name="矩形 127">
              <a:extLst>
                <a:ext uri="{FF2B5EF4-FFF2-40B4-BE49-F238E27FC236}">
                  <a16:creationId xmlns:a16="http://schemas.microsoft.com/office/drawing/2014/main" id="{95F5AE17-4369-4B41-A4DC-D7FDD3D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0" name="矩形 128">
              <a:extLst>
                <a:ext uri="{FF2B5EF4-FFF2-40B4-BE49-F238E27FC236}">
                  <a16:creationId xmlns:a16="http://schemas.microsoft.com/office/drawing/2014/main" id="{3A3016D3-0994-4E40-A546-87E7CB67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1" name="矩形 129">
              <a:extLst>
                <a:ext uri="{FF2B5EF4-FFF2-40B4-BE49-F238E27FC236}">
                  <a16:creationId xmlns:a16="http://schemas.microsoft.com/office/drawing/2014/main" id="{02334742-80F2-4F19-91BD-43C09431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2" name="矩形 130">
              <a:extLst>
                <a:ext uri="{FF2B5EF4-FFF2-40B4-BE49-F238E27FC236}">
                  <a16:creationId xmlns:a16="http://schemas.microsoft.com/office/drawing/2014/main" id="{D0C12DE7-5EB1-482F-9738-59FC72B7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8680" name="PA_文本框 131">
            <a:extLst>
              <a:ext uri="{FF2B5EF4-FFF2-40B4-BE49-F238E27FC236}">
                <a16:creationId xmlns:a16="http://schemas.microsoft.com/office/drawing/2014/main" id="{B73A1CCB-8DC0-4934-8DF9-85F8F000CCA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74823" y="121152"/>
            <a:ext cx="15760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42DEFE-A544-4421-97B3-F9D8E3905A23}"/>
              </a:ext>
            </a:extLst>
          </p:cNvPr>
          <p:cNvGrpSpPr/>
          <p:nvPr/>
        </p:nvGrpSpPr>
        <p:grpSpPr>
          <a:xfrm>
            <a:off x="1335459" y="1688924"/>
            <a:ext cx="3927428" cy="4464634"/>
            <a:chOff x="2368370" y="2027150"/>
            <a:chExt cx="5151200" cy="4464634"/>
          </a:xfrm>
        </p:grpSpPr>
        <p:sp>
          <p:nvSpPr>
            <p:cNvPr id="28674" name="PA_任意多边形 111">
              <a:extLst>
                <a:ext uri="{FF2B5EF4-FFF2-40B4-BE49-F238E27FC236}">
                  <a16:creationId xmlns:a16="http://schemas.microsoft.com/office/drawing/2014/main" id="{39F2C95D-A436-4766-BE04-3936B4F97E2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0300013">
              <a:off x="3243428" y="5796459"/>
              <a:ext cx="4250407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8675" name="PA_组合 112">
              <a:extLst>
                <a:ext uri="{FF2B5EF4-FFF2-40B4-BE49-F238E27FC236}">
                  <a16:creationId xmlns:a16="http://schemas.microsoft.com/office/drawing/2014/main" id="{626E2F52-4BEF-401C-B5DC-384B1D30B7A3}"/>
                </a:ext>
              </a:extLst>
            </p:cNvPr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2368370" y="2349374"/>
              <a:ext cx="5083474" cy="1116446"/>
              <a:chOff x="0" y="5913"/>
              <a:chExt cx="5788780" cy="1115629"/>
            </a:xfrm>
          </p:grpSpPr>
          <p:sp>
            <p:nvSpPr>
              <p:cNvPr id="28701" name="任意多边形 113">
                <a:extLst>
                  <a:ext uri="{FF2B5EF4-FFF2-40B4-BE49-F238E27FC236}">
                    <a16:creationId xmlns:a16="http://schemas.microsoft.com/office/drawing/2014/main" id="{A01976F1-C8B3-4408-9704-D1FBE6B9935F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2" name="任意多边形 114">
                <a:extLst>
                  <a:ext uri="{FF2B5EF4-FFF2-40B4-BE49-F238E27FC236}">
                    <a16:creationId xmlns:a16="http://schemas.microsoft.com/office/drawing/2014/main" id="{933C5384-CCB2-4570-92E9-8EFC7EAEDBF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355280" y="5913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6" name="PA_组合 115">
              <a:extLst>
                <a:ext uri="{FF2B5EF4-FFF2-40B4-BE49-F238E27FC236}">
                  <a16:creationId xmlns:a16="http://schemas.microsoft.com/office/drawing/2014/main" id="{26E431FC-0EAB-41C5-9A2B-4C6F945A3E37}"/>
                </a:ext>
              </a:extLst>
            </p:cNvPr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2450311" y="3419782"/>
              <a:ext cx="5005230" cy="1120775"/>
              <a:chOff x="0" y="0"/>
              <a:chExt cx="5770322" cy="1121542"/>
            </a:xfrm>
          </p:grpSpPr>
          <p:sp>
            <p:nvSpPr>
              <p:cNvPr id="28699" name="任意多边形 116">
                <a:extLst>
                  <a:ext uri="{FF2B5EF4-FFF2-40B4-BE49-F238E27FC236}">
                    <a16:creationId xmlns:a16="http://schemas.microsoft.com/office/drawing/2014/main" id="{86B9425C-9EAA-416B-9E61-3977D6D3320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0" name="任意多边形 117">
                <a:extLst>
                  <a:ext uri="{FF2B5EF4-FFF2-40B4-BE49-F238E27FC236}">
                    <a16:creationId xmlns:a16="http://schemas.microsoft.com/office/drawing/2014/main" id="{899717ED-12C3-4910-B48B-B7E925DC2E2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0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7" name="PA_组合 118">
              <a:extLst>
                <a:ext uri="{FF2B5EF4-FFF2-40B4-BE49-F238E27FC236}">
                  <a16:creationId xmlns:a16="http://schemas.microsoft.com/office/drawing/2014/main" id="{4A8E973C-097D-4DE6-B720-774B35855B05}"/>
                </a:ext>
              </a:extLst>
            </p:cNvPr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2479682" y="4480232"/>
              <a:ext cx="5006786" cy="1136650"/>
              <a:chOff x="0" y="0"/>
              <a:chExt cx="5770322" cy="1136374"/>
            </a:xfrm>
          </p:grpSpPr>
          <p:sp>
            <p:nvSpPr>
              <p:cNvPr id="28697" name="任意多边形 119">
                <a:extLst>
                  <a:ext uri="{FF2B5EF4-FFF2-40B4-BE49-F238E27FC236}">
                    <a16:creationId xmlns:a16="http://schemas.microsoft.com/office/drawing/2014/main" id="{2A39B3E9-6D49-42C6-A438-D437A2724ED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0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98" name="任意多边形 120">
                <a:extLst>
                  <a:ext uri="{FF2B5EF4-FFF2-40B4-BE49-F238E27FC236}">
                    <a16:creationId xmlns:a16="http://schemas.microsoft.com/office/drawing/2014/main" id="{3DDA641E-2D44-48D3-9034-80E289C77843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24349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681" name="PA_矩形 132">
              <a:extLst>
                <a:ext uri="{FF2B5EF4-FFF2-40B4-BE49-F238E27FC236}">
                  <a16:creationId xmlns:a16="http://schemas.microsoft.com/office/drawing/2014/main" id="{C5D0226F-840E-4F16-836E-F11A8FE4E82A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21420000">
              <a:off x="2388212" y="2027150"/>
              <a:ext cx="5052553" cy="696912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2" name="PA_矩形 133">
              <a:extLst>
                <a:ext uri="{FF2B5EF4-FFF2-40B4-BE49-F238E27FC236}">
                  <a16:creationId xmlns:a16="http://schemas.microsoft.com/office/drawing/2014/main" id="{AB3485AE-13D8-490B-9665-E4AA6C7668FA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-180000">
              <a:off x="2383122" y="3097772"/>
              <a:ext cx="5088596" cy="696913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3" name="PA_矩形 134">
              <a:extLst>
                <a:ext uri="{FF2B5EF4-FFF2-40B4-BE49-F238E27FC236}">
                  <a16:creationId xmlns:a16="http://schemas.microsoft.com/office/drawing/2014/main" id="{2E4C91E4-0258-41E4-BE45-F4F6453B9302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-180000">
              <a:off x="2495261" y="4180589"/>
              <a:ext cx="4970016" cy="69532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4" name="PA_矩形 135">
              <a:extLst>
                <a:ext uri="{FF2B5EF4-FFF2-40B4-BE49-F238E27FC236}">
                  <a16:creationId xmlns:a16="http://schemas.microsoft.com/office/drawing/2014/main" id="{1DEF6987-D40E-431B-A443-661E69CD20FD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-180000">
              <a:off x="2494476" y="5229849"/>
              <a:ext cx="5025094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5" name="PA_矩形 136">
              <a:extLst>
                <a:ext uri="{FF2B5EF4-FFF2-40B4-BE49-F238E27FC236}">
                  <a16:creationId xmlns:a16="http://schemas.microsoft.com/office/drawing/2014/main" id="{740D565C-C5B1-4A5C-B12C-89584CD1E53E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21360000">
              <a:off x="3920133" y="2119253"/>
              <a:ext cx="203132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一、项目介绍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6" name="PA_矩形 137">
              <a:extLst>
                <a:ext uri="{FF2B5EF4-FFF2-40B4-BE49-F238E27FC236}">
                  <a16:creationId xmlns:a16="http://schemas.microsoft.com/office/drawing/2014/main" id="{8EDD3FCD-F663-4B6B-B4E6-027641F91F90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21360000">
              <a:off x="3639700" y="3233223"/>
              <a:ext cx="266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二、项目章程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7" name="PA_矩形 138">
              <a:extLst>
                <a:ext uri="{FF2B5EF4-FFF2-40B4-BE49-F238E27FC236}">
                  <a16:creationId xmlns:a16="http://schemas.microsoft.com/office/drawing/2014/main" id="{B676C328-AD13-47AC-A29A-E93D37CC5A2B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21360000">
              <a:off x="3677138" y="4336952"/>
              <a:ext cx="266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三、项目计划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8" name="PA_矩形 139">
              <a:extLst>
                <a:ext uri="{FF2B5EF4-FFF2-40B4-BE49-F238E27FC236}">
                  <a16:creationId xmlns:a16="http://schemas.microsoft.com/office/drawing/2014/main" id="{274C0FEE-3681-4542-8059-E6A173035559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21360000">
              <a:off x="3600261" y="5324465"/>
              <a:ext cx="30679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四、可行性分析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61535" y="3049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人力资源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033569-4493-4FC7-9CD5-FE6518A6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36405"/>
              </p:ext>
            </p:extLst>
          </p:nvPr>
        </p:nvGraphicFramePr>
        <p:xfrm>
          <a:off x="319548" y="966080"/>
          <a:ext cx="11588359" cy="546255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497655">
                  <a:extLst>
                    <a:ext uri="{9D8B030D-6E8A-4147-A177-3AD203B41FA5}">
                      <a16:colId xmlns:a16="http://schemas.microsoft.com/office/drawing/2014/main" val="1673554258"/>
                    </a:ext>
                  </a:extLst>
                </a:gridCol>
                <a:gridCol w="1442191">
                  <a:extLst>
                    <a:ext uri="{9D8B030D-6E8A-4147-A177-3AD203B41FA5}">
                      <a16:colId xmlns:a16="http://schemas.microsoft.com/office/drawing/2014/main" val="993764193"/>
                    </a:ext>
                  </a:extLst>
                </a:gridCol>
                <a:gridCol w="2620296">
                  <a:extLst>
                    <a:ext uri="{9D8B030D-6E8A-4147-A177-3AD203B41FA5}">
                      <a16:colId xmlns:a16="http://schemas.microsoft.com/office/drawing/2014/main" val="1846500860"/>
                    </a:ext>
                  </a:extLst>
                </a:gridCol>
                <a:gridCol w="6028217">
                  <a:extLst>
                    <a:ext uri="{9D8B030D-6E8A-4147-A177-3AD203B41FA5}">
                      <a16:colId xmlns:a16="http://schemas.microsoft.com/office/drawing/2014/main" val="432158155"/>
                    </a:ext>
                  </a:extLst>
                </a:gridCol>
              </a:tblGrid>
              <a:tr h="231254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职位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个人信息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联系方式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401277"/>
                  </a:ext>
                </a:extLst>
              </a:tr>
              <a:tr h="51915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文档编写员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邵美芝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31803067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s1476827275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13656682917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1476827275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5497580"/>
                  </a:ext>
                </a:extLst>
              </a:tr>
              <a:tr h="551622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李晓菁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31801159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17815545670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31801159@stu.zucc.edu.cn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17815545670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793595007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3533766"/>
                  </a:ext>
                </a:extLst>
              </a:tr>
              <a:tr h="561561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王心怡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31801293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MissW415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17857688416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1123976043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852825"/>
                  </a:ext>
                </a:extLst>
              </a:tr>
              <a:tr h="526774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曹未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31801295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</a:rPr>
                        <a:t>linkonghx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31801295@stu.zucc.edu.cn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13656644654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304615307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869787"/>
                  </a:ext>
                </a:extLst>
              </a:tr>
              <a:tr h="581439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豆欣童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wxid_1yr2gqqqqmiu22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15868295744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894944697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827032"/>
                  </a:ext>
                </a:extLst>
              </a:tr>
              <a:tr h="5218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配置管理员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李晓菁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31801159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17815545670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31801159@stu.zucc.edu.cn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17815545670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793595007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3851744"/>
                  </a:ext>
                </a:extLst>
              </a:tr>
              <a:tr h="546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美工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曹未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31801295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</a:rPr>
                        <a:t>linkonghx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31801295@stu.zucc.edu.cn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13656644654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304615307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666484"/>
                  </a:ext>
                </a:extLst>
              </a:tr>
              <a:tr h="54168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分析设计员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曹未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31801295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</a:rPr>
                        <a:t>linkonghx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31801295@stu.zucc.edu.cn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13656644654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304615307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8993546"/>
                  </a:ext>
                </a:extLst>
              </a:tr>
              <a:tr h="746111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分析设计员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曹未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31801295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</a:rPr>
                        <a:t>linkonghx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31801295@stu.zucc.edu.cn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13656644654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304615307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5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7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61535" y="3049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人力资源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033569-4493-4FC7-9CD5-FE6518A6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49438"/>
              </p:ext>
            </p:extLst>
          </p:nvPr>
        </p:nvGraphicFramePr>
        <p:xfrm>
          <a:off x="284093" y="966080"/>
          <a:ext cx="11623814" cy="546255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533110">
                  <a:extLst>
                    <a:ext uri="{9D8B030D-6E8A-4147-A177-3AD203B41FA5}">
                      <a16:colId xmlns:a16="http://schemas.microsoft.com/office/drawing/2014/main" val="1673554258"/>
                    </a:ext>
                  </a:extLst>
                </a:gridCol>
                <a:gridCol w="1442191">
                  <a:extLst>
                    <a:ext uri="{9D8B030D-6E8A-4147-A177-3AD203B41FA5}">
                      <a16:colId xmlns:a16="http://schemas.microsoft.com/office/drawing/2014/main" val="993764193"/>
                    </a:ext>
                  </a:extLst>
                </a:gridCol>
                <a:gridCol w="2620296">
                  <a:extLst>
                    <a:ext uri="{9D8B030D-6E8A-4147-A177-3AD203B41FA5}">
                      <a16:colId xmlns:a16="http://schemas.microsoft.com/office/drawing/2014/main" val="1846500860"/>
                    </a:ext>
                  </a:extLst>
                </a:gridCol>
                <a:gridCol w="6028217">
                  <a:extLst>
                    <a:ext uri="{9D8B030D-6E8A-4147-A177-3AD203B41FA5}">
                      <a16:colId xmlns:a16="http://schemas.microsoft.com/office/drawing/2014/main" val="432158155"/>
                    </a:ext>
                  </a:extLst>
                </a:gridCol>
              </a:tblGrid>
              <a:tr h="231254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职位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个人信息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联系方式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401277"/>
                  </a:ext>
                </a:extLst>
              </a:tr>
              <a:tr h="519150"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前端程序员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邵美芝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31803067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s1476827275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13656682917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1476827275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5497580"/>
                  </a:ext>
                </a:extLst>
              </a:tr>
              <a:tr h="551622">
                <a:tc vMerge="1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前端程序员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曹未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31801295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effectLst/>
                        </a:rPr>
                        <a:t>linkonghx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31801295@stu.zucc.edu.cn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13656644654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304615307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3533766"/>
                  </a:ext>
                </a:extLst>
              </a:tr>
              <a:tr h="561561">
                <a:tc rowSpan="3"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后端程序员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李晓菁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31801159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17815545670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31801159@stu.zucc.edu.cn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17815545670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793595007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852825"/>
                  </a:ext>
                </a:extLst>
              </a:tr>
              <a:tr h="526774">
                <a:tc vMerge="1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后端程序员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王心怡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effectLst/>
                        </a:rPr>
                        <a:t>1801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effectLst/>
                        </a:rPr>
                        <a:t>31801293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MissW415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17857688416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1123976043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869787"/>
                  </a:ext>
                </a:extLst>
              </a:tr>
              <a:tr h="581439">
                <a:tc vMerge="1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后端程序员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豆欣童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31801297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wxid_1yr2gqqqqmiu22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31801297@stu.zucc.edu.cn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15868295744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894944697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827032"/>
                  </a:ext>
                </a:extLst>
              </a:tr>
              <a:tr h="521804">
                <a:tc rowSpan="3"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访谈员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李晓菁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effectLst/>
                        </a:rPr>
                        <a:t>1801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effectLst/>
                        </a:rPr>
                        <a:t>31801159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17815545670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31801159@stu.zucc.edu.cn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17815545670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793595007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3851744"/>
                  </a:ext>
                </a:extLst>
              </a:tr>
              <a:tr h="546652">
                <a:tc vMerge="1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访谈员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曹未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effectLst/>
                        </a:rPr>
                        <a:t>1801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effectLst/>
                        </a:rPr>
                        <a:t>31801295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effectLst/>
                        </a:rPr>
                        <a:t>linkonghx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31801295@stu.zucc.edu.cn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13656644654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304615307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666484"/>
                  </a:ext>
                </a:extLst>
              </a:tr>
              <a:tr h="541683">
                <a:tc vMerge="1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访谈员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豆欣童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31801297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wxid_1yr2gqqqqmiu22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31801297@stu.zucc.edu.cn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15868295744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894944697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8993546"/>
                  </a:ext>
                </a:extLst>
              </a:tr>
              <a:tr h="74611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财务管理员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豆欣童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31801297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wxid_1yr2gqqqqmiu22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31801297@stu.zucc.edu.cn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15868295744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894944697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5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9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51909" y="60980"/>
            <a:ext cx="3236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——OBS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35864" name="组合 35863">
            <a:extLst>
              <a:ext uri="{FF2B5EF4-FFF2-40B4-BE49-F238E27FC236}">
                <a16:creationId xmlns:a16="http://schemas.microsoft.com/office/drawing/2014/main" id="{860FAB10-64EA-4AD6-9307-33894B95A96D}"/>
              </a:ext>
            </a:extLst>
          </p:cNvPr>
          <p:cNvGrpSpPr/>
          <p:nvPr/>
        </p:nvGrpSpPr>
        <p:grpSpPr>
          <a:xfrm>
            <a:off x="962025" y="1710999"/>
            <a:ext cx="9987329" cy="4041124"/>
            <a:chOff x="914400" y="1046693"/>
            <a:chExt cx="9204690" cy="3494044"/>
          </a:xfrm>
        </p:grpSpPr>
        <p:sp>
          <p:nvSpPr>
            <p:cNvPr id="32" name="文本框 4">
              <a:extLst>
                <a:ext uri="{FF2B5EF4-FFF2-40B4-BE49-F238E27FC236}">
                  <a16:creationId xmlns:a16="http://schemas.microsoft.com/office/drawing/2014/main" id="{DD354453-C901-4822-8BC7-5D74096D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231" y="1046693"/>
              <a:ext cx="3157415" cy="52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杨枨：指导老师兼最终用户</a:t>
              </a:r>
            </a:p>
          </p:txBody>
        </p:sp>
        <p:cxnSp>
          <p:nvCxnSpPr>
            <p:cNvPr id="33" name="自选图形 8">
              <a:extLst>
                <a:ext uri="{FF2B5EF4-FFF2-40B4-BE49-F238E27FC236}">
                  <a16:creationId xmlns:a16="http://schemas.microsoft.com/office/drawing/2014/main" id="{E9210C19-86AA-491B-81F9-5EB7D60929A8}"/>
                </a:ext>
              </a:extLst>
            </p:cNvPr>
            <p:cNvCxnSpPr>
              <a:cxnSpLocks noChangeShapeType="1"/>
              <a:stCxn id="32" idx="2"/>
            </p:cNvCxnSpPr>
            <p:nvPr/>
          </p:nvCxnSpPr>
          <p:spPr bwMode="auto">
            <a:xfrm>
              <a:off x="5571939" y="1569913"/>
              <a:ext cx="1" cy="6756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5" name="文本框 5">
              <a:extLst>
                <a:ext uri="{FF2B5EF4-FFF2-40B4-BE49-F238E27FC236}">
                  <a16:creationId xmlns:a16="http://schemas.microsoft.com/office/drawing/2014/main" id="{1235997A-3E03-4640-86AD-8943DDB4A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068" y="2256378"/>
              <a:ext cx="2117961" cy="465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邵美芝：项目负责人</a:t>
              </a:r>
            </a:p>
          </p:txBody>
        </p:sp>
        <p:sp>
          <p:nvSpPr>
            <p:cNvPr id="37" name="文本框 6">
              <a:extLst>
                <a:ext uri="{FF2B5EF4-FFF2-40B4-BE49-F238E27FC236}">
                  <a16:creationId xmlns:a16="http://schemas.microsoft.com/office/drawing/2014/main" id="{D975C378-E977-4A7C-9C59-AF629CF8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李晓菁：项目成员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847F21C2-79B8-4946-8EBF-347D55FBF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8006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王心怡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6">
              <a:extLst>
                <a:ext uri="{FF2B5EF4-FFF2-40B4-BE49-F238E27FC236}">
                  <a16:creationId xmlns:a16="http://schemas.microsoft.com/office/drawing/2014/main" id="{07748E04-1307-4D79-8A55-0D71EBF57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3468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曹未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36F58567-322A-4776-B5AA-AF245E7D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939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豆欣童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自选图形 8">
              <a:extLst>
                <a:ext uri="{FF2B5EF4-FFF2-40B4-BE49-F238E27FC236}">
                  <a16:creationId xmlns:a16="http://schemas.microsoft.com/office/drawing/2014/main" id="{590B624B-D000-4233-B465-AE6AE83684FF}"/>
                </a:ext>
              </a:extLst>
            </p:cNvPr>
            <p:cNvCxnSpPr>
              <a:cxnSpLocks noChangeShapeType="1"/>
              <a:stCxn id="35" idx="2"/>
              <a:endCxn id="37" idx="0"/>
            </p:cNvCxnSpPr>
            <p:nvPr/>
          </p:nvCxnSpPr>
          <p:spPr bwMode="auto">
            <a:xfrm flipH="1">
              <a:off x="1870045" y="2722322"/>
              <a:ext cx="3711004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49" name="自选图形 8">
              <a:extLst>
                <a:ext uri="{FF2B5EF4-FFF2-40B4-BE49-F238E27FC236}">
                  <a16:creationId xmlns:a16="http://schemas.microsoft.com/office/drawing/2014/main" id="{65D642D0-937F-43EF-BC5F-74C8EA0E5F9C}"/>
                </a:ext>
              </a:extLst>
            </p:cNvPr>
            <p:cNvCxnSpPr>
              <a:cxnSpLocks noChangeShapeType="1"/>
              <a:stCxn id="35" idx="2"/>
              <a:endCxn id="47" idx="0"/>
            </p:cNvCxnSpPr>
            <p:nvPr/>
          </p:nvCxnSpPr>
          <p:spPr bwMode="auto">
            <a:xfrm flipH="1">
              <a:off x="4294584" y="2722322"/>
              <a:ext cx="1286465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0" name="自选图形 8">
              <a:extLst>
                <a:ext uri="{FF2B5EF4-FFF2-40B4-BE49-F238E27FC236}">
                  <a16:creationId xmlns:a16="http://schemas.microsoft.com/office/drawing/2014/main" id="{5DF3FDDE-0AA5-4808-945B-6017BEA8A9E1}"/>
                </a:ext>
              </a:extLst>
            </p:cNvPr>
            <p:cNvCxnSpPr>
              <a:cxnSpLocks noChangeShapeType="1"/>
              <a:stCxn id="35" idx="2"/>
              <a:endCxn id="46" idx="0"/>
            </p:cNvCxnSpPr>
            <p:nvPr/>
          </p:nvCxnSpPr>
          <p:spPr bwMode="auto">
            <a:xfrm>
              <a:off x="5581049" y="2722322"/>
              <a:ext cx="1142961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2" name="自选图形 8">
              <a:extLst>
                <a:ext uri="{FF2B5EF4-FFF2-40B4-BE49-F238E27FC236}">
                  <a16:creationId xmlns:a16="http://schemas.microsoft.com/office/drawing/2014/main" id="{F3CC0D0E-A660-4CD6-8A4E-4E0614A31CE2}"/>
                </a:ext>
              </a:extLst>
            </p:cNvPr>
            <p:cNvCxnSpPr>
              <a:cxnSpLocks noChangeShapeType="1"/>
              <a:stCxn id="35" idx="2"/>
              <a:endCxn id="45" idx="0"/>
            </p:cNvCxnSpPr>
            <p:nvPr/>
          </p:nvCxnSpPr>
          <p:spPr bwMode="auto">
            <a:xfrm>
              <a:off x="5581049" y="2722322"/>
              <a:ext cx="3567499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82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9038" y="16461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项目干系人相关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41" name="PA_椭圆 45">
            <a:extLst>
              <a:ext uri="{FF2B5EF4-FFF2-40B4-BE49-F238E27FC236}">
                <a16:creationId xmlns:a16="http://schemas.microsoft.com/office/drawing/2014/main" id="{0B2E30D4-D915-4303-B5C2-1C07DA9C50B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0562" y="1140817"/>
            <a:ext cx="447675" cy="44767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2" name="PA_文本框 50">
            <a:extLst>
              <a:ext uri="{FF2B5EF4-FFF2-40B4-BE49-F238E27FC236}">
                <a16:creationId xmlns:a16="http://schemas.microsoft.com/office/drawing/2014/main" id="{8AA37AD5-61ED-407B-8AA2-34FCFF99F85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03120" y="969553"/>
            <a:ext cx="4656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6C5B7B"/>
                </a:solidFill>
              </a:rPr>
              <a:t>项目发起者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杨枨老师</a:t>
            </a:r>
            <a:r>
              <a:rPr lang="en-US" altLang="zh-CN" sz="2000" dirty="0">
                <a:solidFill>
                  <a:srgbClr val="000000"/>
                </a:solidFill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</a:rPr>
              <a:t>联系方式：</a:t>
            </a:r>
            <a:r>
              <a:rPr lang="en-US" altLang="zh-CN" sz="2000" dirty="0">
                <a:solidFill>
                  <a:srgbClr val="000000"/>
                </a:solidFill>
              </a:rPr>
              <a:t>yangc@zucc.edu.cn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3" name="PA_椭圆 44">
            <a:extLst>
              <a:ext uri="{FF2B5EF4-FFF2-40B4-BE49-F238E27FC236}">
                <a16:creationId xmlns:a16="http://schemas.microsoft.com/office/drawing/2014/main" id="{5116B395-A6E4-4FCD-B9F9-B53586783F0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0561" y="2261448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" name="PA_文本框 49">
            <a:extLst>
              <a:ext uri="{FF2B5EF4-FFF2-40B4-BE49-F238E27FC236}">
                <a16:creationId xmlns:a16="http://schemas.microsoft.com/office/drawing/2014/main" id="{C3656C86-EBF7-40E5-83C1-218BC27295C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38263" y="206867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C06C84"/>
                </a:solidFill>
              </a:rPr>
              <a:t>项目小组成员</a:t>
            </a:r>
            <a:endParaRPr lang="en-US" altLang="zh-CN" b="1" dirty="0">
              <a:solidFill>
                <a:srgbClr val="C06C84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A65844-6CEF-40BA-AAA5-AC1FC0677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21519"/>
              </p:ext>
            </p:extLst>
          </p:nvPr>
        </p:nvGraphicFramePr>
        <p:xfrm>
          <a:off x="1138236" y="2709123"/>
          <a:ext cx="10577026" cy="387080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12524">
                  <a:extLst>
                    <a:ext uri="{9D8B030D-6E8A-4147-A177-3AD203B41FA5}">
                      <a16:colId xmlns:a16="http://schemas.microsoft.com/office/drawing/2014/main" val="3209224420"/>
                    </a:ext>
                  </a:extLst>
                </a:gridCol>
                <a:gridCol w="831279">
                  <a:extLst>
                    <a:ext uri="{9D8B030D-6E8A-4147-A177-3AD203B41FA5}">
                      <a16:colId xmlns:a16="http://schemas.microsoft.com/office/drawing/2014/main" val="3106821999"/>
                    </a:ext>
                  </a:extLst>
                </a:gridCol>
                <a:gridCol w="752108">
                  <a:extLst>
                    <a:ext uri="{9D8B030D-6E8A-4147-A177-3AD203B41FA5}">
                      <a16:colId xmlns:a16="http://schemas.microsoft.com/office/drawing/2014/main" val="3536359756"/>
                    </a:ext>
                  </a:extLst>
                </a:gridCol>
                <a:gridCol w="1068786">
                  <a:extLst>
                    <a:ext uri="{9D8B030D-6E8A-4147-A177-3AD203B41FA5}">
                      <a16:colId xmlns:a16="http://schemas.microsoft.com/office/drawing/2014/main" val="277268215"/>
                    </a:ext>
                  </a:extLst>
                </a:gridCol>
                <a:gridCol w="1140039">
                  <a:extLst>
                    <a:ext uri="{9D8B030D-6E8A-4147-A177-3AD203B41FA5}">
                      <a16:colId xmlns:a16="http://schemas.microsoft.com/office/drawing/2014/main" val="816201310"/>
                    </a:ext>
                  </a:extLst>
                </a:gridCol>
                <a:gridCol w="2177156">
                  <a:extLst>
                    <a:ext uri="{9D8B030D-6E8A-4147-A177-3AD203B41FA5}">
                      <a16:colId xmlns:a16="http://schemas.microsoft.com/office/drawing/2014/main" val="1752452351"/>
                    </a:ext>
                  </a:extLst>
                </a:gridCol>
                <a:gridCol w="1907982">
                  <a:extLst>
                    <a:ext uri="{9D8B030D-6E8A-4147-A177-3AD203B41FA5}">
                      <a16:colId xmlns:a16="http://schemas.microsoft.com/office/drawing/2014/main" val="2239422821"/>
                    </a:ext>
                  </a:extLst>
                </a:gridCol>
                <a:gridCol w="1987152">
                  <a:extLst>
                    <a:ext uri="{9D8B030D-6E8A-4147-A177-3AD203B41FA5}">
                      <a16:colId xmlns:a16="http://schemas.microsoft.com/office/drawing/2014/main" val="2740327237"/>
                    </a:ext>
                  </a:extLst>
                </a:gridCol>
              </a:tblGrid>
              <a:tr h="461799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成员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班级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微信号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邮箱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主要负责的工作内容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80620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李晓菁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31801159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lixiaojing92-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17815545660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31801159@stu.zucc.edu.cn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配置管理员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代码审查员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规划需要编写的代码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843515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王心怡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MissW415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17857688416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记录项目相关内容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325482"/>
                  </a:ext>
                </a:extLst>
              </a:tr>
              <a:tr h="638227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曹未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linkonghx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13656644654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规划界面原型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885729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豆欣童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wxid_1y2gqqqqmiu22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15868295744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美工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汇总项目需求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514303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邵美芝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31803067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s1476827275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13656682917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31803067@stu.zucc.edu.cn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项目经理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项目进程把控、项目成员管理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06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2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4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82086" y="1654175"/>
            <a:ext cx="15744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可行性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分析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22605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可行性分析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[4]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PA_矩形 13">
            <a:extLst>
              <a:ext uri="{FF2B5EF4-FFF2-40B4-BE49-F238E27FC236}">
                <a16:creationId xmlns:a16="http://schemas.microsoft.com/office/drawing/2014/main" id="{2DACEC01-0471-44CE-8448-ACF7E17D645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5355" y="191775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技术可行性</a:t>
            </a:r>
          </a:p>
        </p:txBody>
      </p:sp>
      <p:sp>
        <p:nvSpPr>
          <p:cNvPr id="9" name="PA_矩形 14">
            <a:extLst>
              <a:ext uri="{FF2B5EF4-FFF2-40B4-BE49-F238E27FC236}">
                <a16:creationId xmlns:a16="http://schemas.microsoft.com/office/drawing/2014/main" id="{A16E8875-35A6-4DEF-A6D0-71A3B5DD526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5355" y="3140126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经济可行性</a:t>
            </a:r>
          </a:p>
        </p:txBody>
      </p:sp>
      <p:sp>
        <p:nvSpPr>
          <p:cNvPr id="10" name="PA_矩形 15">
            <a:extLst>
              <a:ext uri="{FF2B5EF4-FFF2-40B4-BE49-F238E27FC236}">
                <a16:creationId xmlns:a16="http://schemas.microsoft.com/office/drawing/2014/main" id="{A0315C42-0E59-468C-86A4-099D8055FED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5355" y="4362501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社会可行性</a:t>
            </a:r>
          </a:p>
        </p:txBody>
      </p:sp>
      <p:sp>
        <p:nvSpPr>
          <p:cNvPr id="12" name="PA_矩形 17">
            <a:extLst>
              <a:ext uri="{FF2B5EF4-FFF2-40B4-BE49-F238E27FC236}">
                <a16:creationId xmlns:a16="http://schemas.microsoft.com/office/drawing/2014/main" id="{ED8C9DA2-ED8F-4916-970A-8B1ADA69769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7416" y="1917751"/>
            <a:ext cx="8932095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" name="PA_矩形 18">
            <a:extLst>
              <a:ext uri="{FF2B5EF4-FFF2-40B4-BE49-F238E27FC236}">
                <a16:creationId xmlns:a16="http://schemas.microsoft.com/office/drawing/2014/main" id="{90E0418D-B10C-4037-988E-9407704E01C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27416" y="3140126"/>
            <a:ext cx="8932094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本项目实际开发的主要开销为维持服务器运行的开销，其开销成本较低可以承担。另外，若产品研发成功，各个学校入驻该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需要定期交费。各位老师入驻该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需定期交费。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下载数量达到一定次数，可以获得收益。</a:t>
            </a:r>
          </a:p>
        </p:txBody>
      </p:sp>
      <p:sp>
        <p:nvSpPr>
          <p:cNvPr id="14" name="PA_矩形 19">
            <a:extLst>
              <a:ext uri="{FF2B5EF4-FFF2-40B4-BE49-F238E27FC236}">
                <a16:creationId xmlns:a16="http://schemas.microsoft.com/office/drawing/2014/main" id="{3BDD55EB-03F5-45FC-A01D-C4E593BB691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827417" y="4362501"/>
            <a:ext cx="8932094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" name="PA_文本框 25">
            <a:extLst>
              <a:ext uri="{FF2B5EF4-FFF2-40B4-BE49-F238E27FC236}">
                <a16:creationId xmlns:a16="http://schemas.microsoft.com/office/drawing/2014/main" id="{5C0938F0-F3EB-441E-AA3B-F86863BB6555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1947731" y="2033874"/>
            <a:ext cx="8691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组员曹未同学有开发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app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的经验，组员李晓菁同学有后端开发和前后端连接的开发经验，所有小组成员都有数据库方面的操作基础，能够实现拥有较复杂的数据库的系统，所以技术方面可行。</a:t>
            </a:r>
            <a:endParaRPr kumimoji="0" lang="en-US" altLang="zh-CN" sz="16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PA_文本框 27">
            <a:extLst>
              <a:ext uri="{FF2B5EF4-FFF2-40B4-BE49-F238E27FC236}">
                <a16:creationId xmlns:a16="http://schemas.microsoft.com/office/drawing/2014/main" id="{2EA35F86-C99F-40B2-966F-6ED85C20912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1956874" y="4561444"/>
            <a:ext cx="83631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本</a:t>
            </a:r>
            <a:r>
              <a:rPr lang="en-US" altLang="zh-CN" sz="1600" dirty="0">
                <a:solidFill>
                  <a:srgbClr val="FFFFFF"/>
                </a:solidFill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</a:rPr>
              <a:t>使用时可能需要实名认证等等，需要获取用户的个人信息</a:t>
            </a:r>
            <a:r>
              <a:rPr lang="en-US" altLang="zh-CN" sz="1600" dirty="0">
                <a:solidFill>
                  <a:srgbClr val="FFFFFF"/>
                </a:solidFill>
              </a:rPr>
              <a:t>,</a:t>
            </a:r>
            <a:r>
              <a:rPr lang="zh-CN" altLang="en-US" sz="1600" dirty="0">
                <a:solidFill>
                  <a:srgbClr val="FFFFFF"/>
                </a:solidFill>
              </a:rPr>
              <a:t>需要获取用户的同意并保护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用户数据。</a:t>
            </a:r>
            <a:endParaRPr lang="en-US" altLang="zh-CN" sz="16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7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5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06180" y="1816784"/>
            <a:ext cx="2246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配置管理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78DBE9-F77B-4149-9AC1-00A7DC735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451" y="939530"/>
            <a:ext cx="11519924" cy="53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8B9681-00C2-4F63-9AA0-84A7E246B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9" y="669175"/>
            <a:ext cx="10289458" cy="51794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65300B-E040-465C-ADF2-2589851357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504" y="3339458"/>
            <a:ext cx="7482348" cy="34388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0274E0-A163-4A96-B5DC-4AE086B0AD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6630" y="862919"/>
            <a:ext cx="7239361" cy="58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6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会议纪要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项目介绍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会议纪要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2D96BB-3985-470A-AB5F-0B97F5685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84" y="665468"/>
            <a:ext cx="5234134" cy="63637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6D45B7-2D6A-41F7-A23E-7909F1986E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8542" y="665468"/>
            <a:ext cx="5167618" cy="63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7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组员评分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8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组员评分</a:t>
            </a:r>
          </a:p>
        </p:txBody>
      </p:sp>
      <p:sp>
        <p:nvSpPr>
          <p:cNvPr id="7" name="PA_文本框 21">
            <a:extLst>
              <a:ext uri="{FF2B5EF4-FFF2-40B4-BE49-F238E27FC236}">
                <a16:creationId xmlns:a16="http://schemas.microsoft.com/office/drawing/2014/main" id="{BD9CC17D-2859-4364-B3A8-E410AF6EBB2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75926" y="1273790"/>
            <a:ext cx="28829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邵美芝（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编写甘特图，</a:t>
            </a:r>
            <a:r>
              <a:rPr lang="en-US" altLang="zh-CN" sz="2000" dirty="0">
                <a:solidFill>
                  <a:srgbClr val="000000"/>
                </a:solidFill>
              </a:rPr>
              <a:t>PPT</a:t>
            </a:r>
            <a:r>
              <a:rPr lang="zh-CN" altLang="en-US" sz="2000" dirty="0">
                <a:solidFill>
                  <a:srgbClr val="000000"/>
                </a:solidFill>
              </a:rPr>
              <a:t>的制作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PA_文本框 22">
            <a:extLst>
              <a:ext uri="{FF2B5EF4-FFF2-40B4-BE49-F238E27FC236}">
                <a16:creationId xmlns:a16="http://schemas.microsoft.com/office/drawing/2014/main" id="{9EFDA646-6691-4BC4-A1CE-22BF7571B7A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75926" y="2808903"/>
            <a:ext cx="32656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曹未（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编写可行性分析报告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3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项目章程</a:t>
            </a:r>
            <a:r>
              <a:rPr lang="en-US" altLang="zh-CN" sz="2000" dirty="0">
                <a:solidFill>
                  <a:srgbClr val="000000"/>
                </a:solidFill>
              </a:rPr>
              <a:t>1~3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PA_文本框 23">
            <a:extLst>
              <a:ext uri="{FF2B5EF4-FFF2-40B4-BE49-F238E27FC236}">
                <a16:creationId xmlns:a16="http://schemas.microsoft.com/office/drawing/2014/main" id="{6CDF7D20-7401-407C-BC68-78ABC375EF9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44176" y="4453553"/>
            <a:ext cx="351891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王心怡（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会议纪要的编写，编写可行性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分析报告</a:t>
            </a:r>
            <a:r>
              <a:rPr lang="en-US" altLang="zh-CN" sz="2000" dirty="0">
                <a:solidFill>
                  <a:srgbClr val="000000"/>
                </a:solidFill>
              </a:rPr>
              <a:t>5~8</a:t>
            </a:r>
            <a:r>
              <a:rPr lang="zh-CN" altLang="en-US" sz="2000" dirty="0">
                <a:solidFill>
                  <a:srgbClr val="000000"/>
                </a:solidFill>
              </a:rPr>
              <a:t>，项目章程</a:t>
            </a:r>
            <a:r>
              <a:rPr lang="en-US" altLang="zh-CN" sz="2000" dirty="0">
                <a:solidFill>
                  <a:srgbClr val="000000"/>
                </a:solidFill>
              </a:rPr>
              <a:t>7~13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PA_文本框 24">
            <a:extLst>
              <a:ext uri="{FF2B5EF4-FFF2-40B4-BE49-F238E27FC236}">
                <a16:creationId xmlns:a16="http://schemas.microsoft.com/office/drawing/2014/main" id="{1B96B6F7-3847-4433-A2D8-84410F3DDE3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94088" y="1269028"/>
            <a:ext cx="37850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李晓菁（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负责创建</a:t>
            </a:r>
            <a:r>
              <a:rPr lang="en-US" altLang="zh-CN" sz="2000" dirty="0">
                <a:solidFill>
                  <a:srgbClr val="000000"/>
                </a:solidFill>
              </a:rPr>
              <a:t>git</a:t>
            </a:r>
            <a:r>
              <a:rPr lang="zh-CN" altLang="en-US" sz="2000" dirty="0">
                <a:solidFill>
                  <a:srgbClr val="000000"/>
                </a:solidFill>
              </a:rPr>
              <a:t>仓库，编写项目计划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PA_文本框 25">
            <a:extLst>
              <a:ext uri="{FF2B5EF4-FFF2-40B4-BE49-F238E27FC236}">
                <a16:creationId xmlns:a16="http://schemas.microsoft.com/office/drawing/2014/main" id="{7E3AD5ED-F61E-40F3-A0A7-59FDB3794F9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94088" y="2808903"/>
            <a:ext cx="32656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豆欣童（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编写可行性分析报告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4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项目章程</a:t>
            </a:r>
            <a:r>
              <a:rPr lang="en-US" altLang="zh-CN" sz="2000" dirty="0">
                <a:solidFill>
                  <a:srgbClr val="000000"/>
                </a:solidFill>
              </a:rPr>
              <a:t>4~6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5" name="PA_图片 29">
            <a:extLst>
              <a:ext uri="{FF2B5EF4-FFF2-40B4-BE49-F238E27FC236}">
                <a16:creationId xmlns:a16="http://schemas.microsoft.com/office/drawing/2014/main" id="{F40B71D9-7B84-45A7-9632-1BD17F6F49C0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63" y="158970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A_图片 29">
            <a:extLst>
              <a:ext uri="{FF2B5EF4-FFF2-40B4-BE49-F238E27FC236}">
                <a16:creationId xmlns:a16="http://schemas.microsoft.com/office/drawing/2014/main" id="{3645AA6D-8734-472F-A4D6-2CA58FF19FE3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58970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A_图片 29">
            <a:extLst>
              <a:ext uri="{FF2B5EF4-FFF2-40B4-BE49-F238E27FC236}">
                <a16:creationId xmlns:a16="http://schemas.microsoft.com/office/drawing/2014/main" id="{2D7CFC56-66A5-41DC-921E-ECEB36EE81C0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311608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A_图片 29">
            <a:extLst>
              <a:ext uri="{FF2B5EF4-FFF2-40B4-BE49-F238E27FC236}">
                <a16:creationId xmlns:a16="http://schemas.microsoft.com/office/drawing/2014/main" id="{79646D74-DF04-4AB8-98D9-120AA0B54D06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4704378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A_图片 29">
            <a:extLst>
              <a:ext uri="{FF2B5EF4-FFF2-40B4-BE49-F238E27FC236}">
                <a16:creationId xmlns:a16="http://schemas.microsoft.com/office/drawing/2014/main" id="{F9EACF24-1548-4953-AD00-102389976870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63" y="3050356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PA_文本框 23">
            <a:extLst>
              <a:ext uri="{FF2B5EF4-FFF2-40B4-BE49-F238E27FC236}">
                <a16:creationId xmlns:a16="http://schemas.microsoft.com/office/drawing/2014/main" id="{DE8FA11E-6347-4B03-94AD-B60BD21077FA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80138" y="4238109"/>
            <a:ext cx="44935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评分规则是五名组员按照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每位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成员的任务完成情况进行互评，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每人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的评分都占百分之二十，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具体评分细则可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参考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评分表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2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88500" y="1341198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8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参考资料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参考资料</a:t>
            </a:r>
          </a:p>
        </p:txBody>
      </p:sp>
      <p:grpSp>
        <p:nvGrpSpPr>
          <p:cNvPr id="10" name="PA_组合 30">
            <a:extLst>
              <a:ext uri="{FF2B5EF4-FFF2-40B4-BE49-F238E27FC236}">
                <a16:creationId xmlns:a16="http://schemas.microsoft.com/office/drawing/2014/main" id="{B1EA7BF7-D57C-4E36-AC79-7C045F0F7EA2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57597" y="2941039"/>
            <a:ext cx="1057275" cy="1603922"/>
            <a:chOff x="0" y="0"/>
            <a:chExt cx="1056192" cy="743368"/>
          </a:xfrm>
        </p:grpSpPr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1E9160AA-381F-4537-B65D-291C5ACF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8" name="矩形 14">
              <a:extLst>
                <a:ext uri="{FF2B5EF4-FFF2-40B4-BE49-F238E27FC236}">
                  <a16:creationId xmlns:a16="http://schemas.microsoft.com/office/drawing/2014/main" id="{6D0CEA91-5071-420B-8587-9D2252314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9" name="矩形 15">
              <a:extLst>
                <a:ext uri="{FF2B5EF4-FFF2-40B4-BE49-F238E27FC236}">
                  <a16:creationId xmlns:a16="http://schemas.microsoft.com/office/drawing/2014/main" id="{508FBD7F-D352-4C95-99C1-4956E9EEF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矩形 16">
              <a:extLst>
                <a:ext uri="{FF2B5EF4-FFF2-40B4-BE49-F238E27FC236}">
                  <a16:creationId xmlns:a16="http://schemas.microsoft.com/office/drawing/2014/main" id="{D8755831-D5AD-4131-85B4-9C23134AB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1" name="PA_组合 29">
            <a:extLst>
              <a:ext uri="{FF2B5EF4-FFF2-40B4-BE49-F238E27FC236}">
                <a16:creationId xmlns:a16="http://schemas.microsoft.com/office/drawing/2014/main" id="{F647F2E2-64A6-4096-B2F5-152A78956510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0236468" y="2941039"/>
            <a:ext cx="1038225" cy="1576770"/>
            <a:chOff x="0" y="0"/>
            <a:chExt cx="1039259" cy="743368"/>
          </a:xfrm>
        </p:grpSpPr>
        <p:sp>
          <p:nvSpPr>
            <p:cNvPr id="13" name="矩形 23">
              <a:extLst>
                <a:ext uri="{FF2B5EF4-FFF2-40B4-BE49-F238E27FC236}">
                  <a16:creationId xmlns:a16="http://schemas.microsoft.com/office/drawing/2014/main" id="{A250697F-4F33-40AA-841B-4F076742DB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17C13F18-843B-4639-BB23-D6042A459D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2FE5F066-092B-42CC-9FF6-198E06A49F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矩形 26">
              <a:extLst>
                <a:ext uri="{FF2B5EF4-FFF2-40B4-BE49-F238E27FC236}">
                  <a16:creationId xmlns:a16="http://schemas.microsoft.com/office/drawing/2014/main" id="{68A10FE6-7CA1-493E-95FD-F3B69E3802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2" name="PA_文本框 28">
            <a:extLst>
              <a:ext uri="{FF2B5EF4-FFF2-40B4-BE49-F238E27FC236}">
                <a16:creationId xmlns:a16="http://schemas.microsoft.com/office/drawing/2014/main" id="{3DFE87F0-4921-41D1-99EB-0017D23DD10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82590" y="3087329"/>
            <a:ext cx="8465402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RogerS.Pressman,Bruce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R.Maxim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软件工程原书第八版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[M].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机械工业出版社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北京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,2017:1</a:t>
            </a:r>
            <a:r>
              <a:rPr lang="en-US" altLang="zh-CN" sz="17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endParaRPr lang="en-US" altLang="zh-CN" sz="17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[2]Karl </a:t>
            </a:r>
            <a:r>
              <a:rPr lang="en-US" altLang="zh-CN" sz="1700" kern="100" dirty="0" err="1">
                <a:latin typeface="Times New Roman" panose="02020603050405020304" pitchFamily="18" charset="0"/>
              </a:rPr>
              <a:t>Wiegers,Joy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 Beatty.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软件需求（第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3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版）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,2016:1.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[3]2019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年浙江省全社会单位就业人员年平均工资统计公报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[EB/OL].http://tjj.zj.gov.cn/art/2020/5/29/art_1619603_44349516.html,2020-05-29.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[4]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张海藩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软件工程导论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,2013:8.</a:t>
            </a:r>
          </a:p>
        </p:txBody>
      </p:sp>
    </p:spTree>
    <p:extLst>
      <p:ext uri="{BB962C8B-B14F-4D97-AF65-F5344CB8AC3E}">
        <p14:creationId xmlns:p14="http://schemas.microsoft.com/office/powerpoint/2010/main" val="30752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3A2274-B726-431F-B8A2-BFAE864FE538}"/>
              </a:ext>
            </a:extLst>
          </p:cNvPr>
          <p:cNvGrpSpPr/>
          <p:nvPr/>
        </p:nvGrpSpPr>
        <p:grpSpPr>
          <a:xfrm>
            <a:off x="3500072" y="1908175"/>
            <a:ext cx="6588125" cy="2019300"/>
            <a:chOff x="3578225" y="1730375"/>
            <a:chExt cx="6588125" cy="2019300"/>
          </a:xfrm>
        </p:grpSpPr>
        <p:sp>
          <p:nvSpPr>
            <p:cNvPr id="62466" name="PA_矩形 6">
              <a:extLst>
                <a:ext uri="{FF2B5EF4-FFF2-40B4-BE49-F238E27FC236}">
                  <a16:creationId xmlns:a16="http://schemas.microsoft.com/office/drawing/2014/main" id="{0B30DF64-FE27-484C-9FE6-09FE136F857B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2467" name="PA_任意多边形 44">
              <a:extLst>
                <a:ext uri="{FF2B5EF4-FFF2-40B4-BE49-F238E27FC236}">
                  <a16:creationId xmlns:a16="http://schemas.microsoft.com/office/drawing/2014/main" id="{32EDFC93-549B-42D6-8711-9E36690ACF5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8" name="PA_任意多边形 43">
              <a:extLst>
                <a:ext uri="{FF2B5EF4-FFF2-40B4-BE49-F238E27FC236}">
                  <a16:creationId xmlns:a16="http://schemas.microsoft.com/office/drawing/2014/main" id="{B985EFF9-F2E0-434B-8239-12CAF7489E5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9" name="PA_矩形 31">
              <a:extLst>
                <a:ext uri="{FF2B5EF4-FFF2-40B4-BE49-F238E27FC236}">
                  <a16:creationId xmlns:a16="http://schemas.microsoft.com/office/drawing/2014/main" id="{4EEE5176-1211-432C-BE6E-46230C92201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62470" name="PA_文本框 32">
            <a:extLst>
              <a:ext uri="{FF2B5EF4-FFF2-40B4-BE49-F238E27FC236}">
                <a16:creationId xmlns:a16="http://schemas.microsoft.com/office/drawing/2014/main" id="{D7EDCF36-F7A2-4986-AA20-FCBDED616E8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35313" y="3940175"/>
            <a:ext cx="50930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感谢      观看</a:t>
            </a:r>
          </a:p>
        </p:txBody>
      </p:sp>
    </p:spTree>
    <p:extLst>
      <p:ext uri="{BB962C8B-B14F-4D97-AF65-F5344CB8AC3E}">
        <p14:creationId xmlns:p14="http://schemas.microsoft.com/office/powerpoint/2010/main" val="10665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auto"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A_矩形 1">
            <a:extLst>
              <a:ext uri="{FF2B5EF4-FFF2-40B4-BE49-F238E27FC236}">
                <a16:creationId xmlns:a16="http://schemas.microsoft.com/office/drawing/2014/main" id="{7EC47EDF-7FD5-4D8A-AFF2-5DCF57E01BB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7" name="PA_矩形 2">
            <a:extLst>
              <a:ext uri="{FF2B5EF4-FFF2-40B4-BE49-F238E27FC236}">
                <a16:creationId xmlns:a16="http://schemas.microsoft.com/office/drawing/2014/main" id="{7BD7E145-F192-41E7-9310-8232B94CB86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8" name="PA_矩形 3">
            <a:extLst>
              <a:ext uri="{FF2B5EF4-FFF2-40B4-BE49-F238E27FC236}">
                <a16:creationId xmlns:a16="http://schemas.microsoft.com/office/drawing/2014/main" id="{E9252018-156D-42DB-B06D-C0BC6AE1329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9" name="PA_矩形 4">
            <a:extLst>
              <a:ext uri="{FF2B5EF4-FFF2-40B4-BE49-F238E27FC236}">
                <a16:creationId xmlns:a16="http://schemas.microsoft.com/office/drawing/2014/main" id="{A8266310-69E3-42B7-ADEC-DE4A116CDBD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90" name="PA_矩形 9">
            <a:extLst>
              <a:ext uri="{FF2B5EF4-FFF2-40B4-BE49-F238E27FC236}">
                <a16:creationId xmlns:a16="http://schemas.microsoft.com/office/drawing/2014/main" id="{5F43C59D-DBD1-4144-AF66-E42F9C10EDD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991" name="PA_任意多边形 47">
            <a:extLst>
              <a:ext uri="{FF2B5EF4-FFF2-40B4-BE49-F238E27FC236}">
                <a16:creationId xmlns:a16="http://schemas.microsoft.com/office/drawing/2014/main" id="{F5393280-5CA7-4CE1-9DD4-CF68EBB3727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rot="21480000" flipH="1">
            <a:off x="3038475" y="2651125"/>
            <a:ext cx="1901825" cy="1133475"/>
          </a:xfrm>
          <a:custGeom>
            <a:avLst/>
            <a:gdLst>
              <a:gd name="T0" fmla="*/ 0 w 2262142"/>
              <a:gd name="T1" fmla="*/ 0 h 1396256"/>
              <a:gd name="T2" fmla="*/ 44430 w 2262142"/>
              <a:gd name="T3" fmla="*/ 746974 h 1396256"/>
              <a:gd name="T4" fmla="*/ 1344225 w 2262142"/>
              <a:gd name="T5" fmla="*/ 746974 h 1396256"/>
              <a:gd name="T6" fmla="*/ 0 60000 65536"/>
              <a:gd name="T7" fmla="*/ 0 60000 65536"/>
              <a:gd name="T8" fmla="*/ 0 60000 65536"/>
              <a:gd name="T9" fmla="*/ 0 w 2262142"/>
              <a:gd name="T10" fmla="*/ 0 h 1396256"/>
              <a:gd name="T11" fmla="*/ 2262142 w 2262142"/>
              <a:gd name="T12" fmla="*/ 1396256 h 1396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2142" h="1396256">
                <a:moveTo>
                  <a:pt x="0" y="0"/>
                </a:moveTo>
                <a:lnTo>
                  <a:pt x="74770" y="1396256"/>
                </a:lnTo>
                <a:lnTo>
                  <a:pt x="2262142" y="1396256"/>
                </a:lnTo>
                <a:lnTo>
                  <a:pt x="0" y="0"/>
                </a:lnTo>
                <a:close/>
              </a:path>
            </a:pathLst>
          </a:custGeom>
          <a:solidFill>
            <a:srgbClr val="F34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2" name="PA_任意多边形 51">
            <a:extLst>
              <a:ext uri="{FF2B5EF4-FFF2-40B4-BE49-F238E27FC236}">
                <a16:creationId xmlns:a16="http://schemas.microsoft.com/office/drawing/2014/main" id="{32ADC768-3740-4057-AA1A-382A1BB4D2F9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95850" y="2625725"/>
            <a:ext cx="1428750" cy="11334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34249 h 1344593"/>
              <a:gd name="T6" fmla="*/ 1009899 w 1699399"/>
              <a:gd name="T7" fmla="*/ 671230 h 1344593"/>
              <a:gd name="T8" fmla="*/ 876722 w 1699399"/>
              <a:gd name="T9" fmla="*/ 805479 h 1344593"/>
              <a:gd name="T10" fmla="*/ 0 w 1699399"/>
              <a:gd name="T11" fmla="*/ 805479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3" name="PA_任意多边形 63">
            <a:extLst>
              <a:ext uri="{FF2B5EF4-FFF2-40B4-BE49-F238E27FC236}">
                <a16:creationId xmlns:a16="http://schemas.microsoft.com/office/drawing/2014/main" id="{34CA39E8-5110-467A-B747-AB2421BC36D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120000" flipH="1" flipV="1">
            <a:off x="3038475" y="3841750"/>
            <a:ext cx="1901825" cy="1128713"/>
          </a:xfrm>
          <a:custGeom>
            <a:avLst/>
            <a:gdLst>
              <a:gd name="T0" fmla="*/ 1901553 w 1901961"/>
              <a:gd name="T1" fmla="*/ 1129087 h 1128526"/>
              <a:gd name="T2" fmla="*/ 62563 w 1901961"/>
              <a:gd name="T3" fmla="*/ 1129087 h 1128526"/>
              <a:gd name="T4" fmla="*/ 0 w 1901961"/>
              <a:gd name="T5" fmla="*/ 290 h 1128526"/>
              <a:gd name="T6" fmla="*/ 8286 w 1901961"/>
              <a:gd name="T7" fmla="*/ 0 h 1128526"/>
              <a:gd name="T8" fmla="*/ 0 60000 65536"/>
              <a:gd name="T9" fmla="*/ 0 60000 65536"/>
              <a:gd name="T10" fmla="*/ 0 60000 65536"/>
              <a:gd name="T11" fmla="*/ 0 60000 65536"/>
              <a:gd name="T12" fmla="*/ 0 w 1901961"/>
              <a:gd name="T13" fmla="*/ 0 h 1128526"/>
              <a:gd name="T14" fmla="*/ 1901961 w 1901961"/>
              <a:gd name="T15" fmla="*/ 1128526 h 11285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1961" h="1128526">
                <a:moveTo>
                  <a:pt x="1901961" y="1128526"/>
                </a:moveTo>
                <a:lnTo>
                  <a:pt x="62575" y="1128526"/>
                </a:lnTo>
                <a:lnTo>
                  <a:pt x="0" y="290"/>
                </a:lnTo>
                <a:lnTo>
                  <a:pt x="8289" y="0"/>
                </a:lnTo>
                <a:lnTo>
                  <a:pt x="1901961" y="1128526"/>
                </a:lnTo>
                <a:close/>
              </a:path>
            </a:pathLst>
          </a:custGeom>
          <a:solidFill>
            <a:srgbClr val="B24C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4" name="PA_任意多边形 53">
            <a:extLst>
              <a:ext uri="{FF2B5EF4-FFF2-40B4-BE49-F238E27FC236}">
                <a16:creationId xmlns:a16="http://schemas.microsoft.com/office/drawing/2014/main" id="{A3C36F27-6D6E-4B47-BEE9-B438083FCF96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4878388" y="3867150"/>
            <a:ext cx="1428750" cy="11207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9787 h 1344593"/>
              <a:gd name="T6" fmla="*/ 1009899 w 1699399"/>
              <a:gd name="T7" fmla="*/ 648919 h 1344593"/>
              <a:gd name="T8" fmla="*/ 876722 w 1699399"/>
              <a:gd name="T9" fmla="*/ 778706 h 1344593"/>
              <a:gd name="T10" fmla="*/ 0 w 1699399"/>
              <a:gd name="T11" fmla="*/ 778706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5" name="PA_任意多边形 55">
            <a:extLst>
              <a:ext uri="{FF2B5EF4-FFF2-40B4-BE49-F238E27FC236}">
                <a16:creationId xmlns:a16="http://schemas.microsoft.com/office/drawing/2014/main" id="{B635D84A-964D-49DF-A94C-266CE087EDEB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13105210" flipV="1">
            <a:off x="2508250" y="4537075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594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6" name="PA_任意多边形 56">
            <a:extLst>
              <a:ext uri="{FF2B5EF4-FFF2-40B4-BE49-F238E27FC236}">
                <a16:creationId xmlns:a16="http://schemas.microsoft.com/office/drawing/2014/main" id="{9C7EA7CD-FA6E-4C8B-8B79-D463166ED530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flipV="1">
            <a:off x="4878388" y="5114925"/>
            <a:ext cx="1428750" cy="1116013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140 h 1344593"/>
              <a:gd name="T6" fmla="*/ 1009899 w 1699399"/>
              <a:gd name="T7" fmla="*/ 640682 h 1344593"/>
              <a:gd name="T8" fmla="*/ 876722 w 1699399"/>
              <a:gd name="T9" fmla="*/ 768822 h 1344593"/>
              <a:gd name="T10" fmla="*/ 0 w 1699399"/>
              <a:gd name="T11" fmla="*/ 768822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7" name="PA_任意多边形 58">
            <a:extLst>
              <a:ext uri="{FF2B5EF4-FFF2-40B4-BE49-F238E27FC236}">
                <a16:creationId xmlns:a16="http://schemas.microsoft.com/office/drawing/2014/main" id="{529EFC9F-F84E-42AB-BFF6-C809E3A2BF7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 rot="8494790">
            <a:off x="2508250" y="2197100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F588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8" name="PA_任意多边形 59">
            <a:extLst>
              <a:ext uri="{FF2B5EF4-FFF2-40B4-BE49-F238E27FC236}">
                <a16:creationId xmlns:a16="http://schemas.microsoft.com/office/drawing/2014/main" id="{C5D537FA-18EB-4590-8EB7-403EF35EDA35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895850" y="1374775"/>
            <a:ext cx="1428750" cy="1117600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687 h 1344593"/>
              <a:gd name="T6" fmla="*/ 1009899 w 1699399"/>
              <a:gd name="T7" fmla="*/ 643420 h 1344593"/>
              <a:gd name="T8" fmla="*/ 876722 w 1699399"/>
              <a:gd name="T9" fmla="*/ 772107 h 1344593"/>
              <a:gd name="T10" fmla="*/ 0 w 1699399"/>
              <a:gd name="T11" fmla="*/ 772107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999" name="PA_组合 27">
            <a:extLst>
              <a:ext uri="{FF2B5EF4-FFF2-40B4-BE49-F238E27FC236}">
                <a16:creationId xmlns:a16="http://schemas.microsoft.com/office/drawing/2014/main" id="{E421AFE1-873F-4237-8AA9-593B2632DB8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716088" y="3241675"/>
            <a:ext cx="1368425" cy="1374775"/>
            <a:chOff x="0" y="0"/>
            <a:chExt cx="1375837" cy="1380067"/>
          </a:xfrm>
        </p:grpSpPr>
        <p:grpSp>
          <p:nvGrpSpPr>
            <p:cNvPr id="42008" name="组合 25">
              <a:extLst>
                <a:ext uri="{FF2B5EF4-FFF2-40B4-BE49-F238E27FC236}">
                  <a16:creationId xmlns:a16="http://schemas.microsoft.com/office/drawing/2014/main" id="{3667B5B3-B4C2-4D6E-B083-FEE0F0B9A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75837" cy="1380067"/>
              <a:chOff x="0" y="0"/>
              <a:chExt cx="1375837" cy="1380067"/>
            </a:xfrm>
          </p:grpSpPr>
          <p:sp>
            <p:nvSpPr>
              <p:cNvPr id="42010" name="矩形 11">
                <a:extLst>
                  <a:ext uri="{FF2B5EF4-FFF2-40B4-BE49-F238E27FC236}">
                    <a16:creationId xmlns:a16="http://schemas.microsoft.com/office/drawing/2014/main" id="{5D23F6AB-5A1A-44E9-979A-6570062CE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4000"/>
                <a:ext cx="795866" cy="626533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1" name="矩形 12">
                <a:extLst>
                  <a:ext uri="{FF2B5EF4-FFF2-40B4-BE49-F238E27FC236}">
                    <a16:creationId xmlns:a16="http://schemas.microsoft.com/office/drawing/2014/main" id="{2F26B6FF-3F6A-4924-848A-6B5426A87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59857" cy="254000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2" name="矩形 13">
                <a:extLst>
                  <a:ext uri="{FF2B5EF4-FFF2-40B4-BE49-F238E27FC236}">
                    <a16:creationId xmlns:a16="http://schemas.microsoft.com/office/drawing/2014/main" id="{B70F5D39-A67D-4439-9971-A10AEC1B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733" y="287867"/>
                <a:ext cx="29540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3" name="任意多边形 18">
                <a:extLst>
                  <a:ext uri="{FF2B5EF4-FFF2-40B4-BE49-F238E27FC236}">
                    <a16:creationId xmlns:a16="http://schemas.microsoft.com/office/drawing/2014/main" id="{4F6310CF-C189-464E-9215-70427C139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761" y="143317"/>
                <a:ext cx="219076" cy="839485"/>
              </a:xfrm>
              <a:custGeom>
                <a:avLst/>
                <a:gdLst>
                  <a:gd name="T0" fmla="*/ 226157 w 215619"/>
                  <a:gd name="T1" fmla="*/ 0 h 839485"/>
                  <a:gd name="T2" fmla="*/ 226157 w 215619"/>
                  <a:gd name="T3" fmla="*/ 839485 h 839485"/>
                  <a:gd name="T4" fmla="*/ 0 w 215619"/>
                  <a:gd name="T5" fmla="*/ 691923 h 839485"/>
                  <a:gd name="T6" fmla="*/ 0 w 215619"/>
                  <a:gd name="T7" fmla="*/ 147562 h 8394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5619"/>
                  <a:gd name="T13" fmla="*/ 0 h 839485"/>
                  <a:gd name="T14" fmla="*/ 215619 w 215619"/>
                  <a:gd name="T15" fmla="*/ 839485 h 8394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5619" h="839485">
                    <a:moveTo>
                      <a:pt x="215619" y="0"/>
                    </a:moveTo>
                    <a:lnTo>
                      <a:pt x="215619" y="839485"/>
                    </a:lnTo>
                    <a:lnTo>
                      <a:pt x="0" y="691923"/>
                    </a:lnTo>
                    <a:lnTo>
                      <a:pt x="0" y="147562"/>
                    </a:lnTo>
                    <a:lnTo>
                      <a:pt x="215619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4" name="任意多边形 21">
                <a:extLst>
                  <a:ext uri="{FF2B5EF4-FFF2-40B4-BE49-F238E27FC236}">
                    <a16:creationId xmlns:a16="http://schemas.microsoft.com/office/drawing/2014/main" id="{D3C732FD-54B6-4F5F-9E5F-192DC4A55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09" y="821266"/>
                <a:ext cx="431799" cy="558801"/>
              </a:xfrm>
              <a:custGeom>
                <a:avLst/>
                <a:gdLst>
                  <a:gd name="T0" fmla="*/ 62411 w 431799"/>
                  <a:gd name="T1" fmla="*/ 80767 h 558801"/>
                  <a:gd name="T2" fmla="*/ 62411 w 431799"/>
                  <a:gd name="T3" fmla="*/ 478032 h 558801"/>
                  <a:gd name="T4" fmla="*/ 369387 w 431799"/>
                  <a:gd name="T5" fmla="*/ 478032 h 558801"/>
                  <a:gd name="T6" fmla="*/ 369387 w 431799"/>
                  <a:gd name="T7" fmla="*/ 80767 h 558801"/>
                  <a:gd name="T8" fmla="*/ 0 w 431799"/>
                  <a:gd name="T9" fmla="*/ 0 h 558801"/>
                  <a:gd name="T10" fmla="*/ 431799 w 431799"/>
                  <a:gd name="T11" fmla="*/ 0 h 558801"/>
                  <a:gd name="T12" fmla="*/ 431799 w 431799"/>
                  <a:gd name="T13" fmla="*/ 558801 h 558801"/>
                  <a:gd name="T14" fmla="*/ 0 w 431799"/>
                  <a:gd name="T15" fmla="*/ 558801 h 5588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1799"/>
                  <a:gd name="T25" fmla="*/ 0 h 558801"/>
                  <a:gd name="T26" fmla="*/ 431799 w 431799"/>
                  <a:gd name="T27" fmla="*/ 558801 h 5588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1799" h="558801">
                    <a:moveTo>
                      <a:pt x="62411" y="80767"/>
                    </a:moveTo>
                    <a:lnTo>
                      <a:pt x="62411" y="478032"/>
                    </a:lnTo>
                    <a:lnTo>
                      <a:pt x="369387" y="478032"/>
                    </a:lnTo>
                    <a:lnTo>
                      <a:pt x="369387" y="80767"/>
                    </a:lnTo>
                    <a:lnTo>
                      <a:pt x="62411" y="80767"/>
                    </a:lnTo>
                    <a:close/>
                    <a:moveTo>
                      <a:pt x="0" y="0"/>
                    </a:moveTo>
                    <a:lnTo>
                      <a:pt x="431799" y="0"/>
                    </a:lnTo>
                    <a:lnTo>
                      <a:pt x="431799" y="558801"/>
                    </a:lnTo>
                    <a:lnTo>
                      <a:pt x="0" y="5588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5" name="椭圆 22">
                <a:extLst>
                  <a:ext uri="{FF2B5EF4-FFF2-40B4-BE49-F238E27FC236}">
                    <a16:creationId xmlns:a16="http://schemas.microsoft.com/office/drawing/2014/main" id="{919D409B-04E7-4229-9D67-67D7A943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00" y="1004001"/>
                <a:ext cx="376066" cy="376066"/>
              </a:xfrm>
              <a:prstGeom prst="ellipse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6" name="矩形 23">
                <a:extLst>
                  <a:ext uri="{FF2B5EF4-FFF2-40B4-BE49-F238E27FC236}">
                    <a16:creationId xmlns:a16="http://schemas.microsoft.com/office/drawing/2014/main" id="{E20FEAD9-18E7-4A96-94DA-F8D0C1CDE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97" y="812801"/>
                <a:ext cx="16778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2009" name="椭圆 26">
              <a:extLst>
                <a:ext uri="{FF2B5EF4-FFF2-40B4-BE49-F238E27FC236}">
                  <a16:creationId xmlns:a16="http://schemas.microsoft.com/office/drawing/2014/main" id="{1E4273DB-FB3D-4F18-9A88-1A24CE5CE8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892" y="1071836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42000" name="PA_文本框 68">
            <a:extLst>
              <a:ext uri="{FF2B5EF4-FFF2-40B4-BE49-F238E27FC236}">
                <a16:creationId xmlns:a16="http://schemas.microsoft.com/office/drawing/2014/main" id="{008D6E31-3B3D-40F7-9B18-797738A1141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11975" y="1435100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1" name="PA_文本框 69">
            <a:extLst>
              <a:ext uri="{FF2B5EF4-FFF2-40B4-BE49-F238E27FC236}">
                <a16:creationId xmlns:a16="http://schemas.microsoft.com/office/drawing/2014/main" id="{69B9D050-7FAF-4DD8-B56A-AE87AFDCA0A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11975" y="2632075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2" name="PA_文本框 70">
            <a:extLst>
              <a:ext uri="{FF2B5EF4-FFF2-40B4-BE49-F238E27FC236}">
                <a16:creationId xmlns:a16="http://schemas.microsoft.com/office/drawing/2014/main" id="{0ED6EC22-C47E-416C-87DB-95C8D618DF1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11975" y="3829050"/>
            <a:ext cx="34782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3" name="PA_文本框 71">
            <a:extLst>
              <a:ext uri="{FF2B5EF4-FFF2-40B4-BE49-F238E27FC236}">
                <a16:creationId xmlns:a16="http://schemas.microsoft.com/office/drawing/2014/main" id="{C4B0D1E3-973D-45F8-8253-F35E696EB30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911975" y="5040313"/>
            <a:ext cx="347821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4" name="PA_文本框 10">
            <a:extLst>
              <a:ext uri="{FF2B5EF4-FFF2-40B4-BE49-F238E27FC236}">
                <a16:creationId xmlns:a16="http://schemas.microsoft.com/office/drawing/2014/main" id="{A2C8103F-7086-433E-93CB-2F7A4D5E3C39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45100" y="1366838"/>
            <a:ext cx="695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S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5" name="PA_文本框 37">
            <a:extLst>
              <a:ext uri="{FF2B5EF4-FFF2-40B4-BE49-F238E27FC236}">
                <a16:creationId xmlns:a16="http://schemas.microsoft.com/office/drawing/2014/main" id="{F534F684-F4C6-497C-9443-937A2AC927FF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5088" y="2754313"/>
            <a:ext cx="930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W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6" name="PA_文本框 38">
            <a:extLst>
              <a:ext uri="{FF2B5EF4-FFF2-40B4-BE49-F238E27FC236}">
                <a16:creationId xmlns:a16="http://schemas.microsoft.com/office/drawing/2014/main" id="{ADBD5FF6-443A-4133-84A0-3993A0837E85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97475" y="3922713"/>
            <a:ext cx="8159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O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7" name="PA_文本框 39">
            <a:extLst>
              <a:ext uri="{FF2B5EF4-FFF2-40B4-BE49-F238E27FC236}">
                <a16:creationId xmlns:a16="http://schemas.microsoft.com/office/drawing/2014/main" id="{A89F62CC-3AD7-411A-9266-31167AE886B4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275263" y="5210175"/>
            <a:ext cx="665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7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89" grpId="0" animBg="1"/>
      <p:bldP spid="41990" grpId="0"/>
      <p:bldP spid="41991" grpId="0" animBg="1"/>
      <p:bldP spid="41992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41998" grpId="0" animBg="1"/>
      <p:bldP spid="42000" grpId="0"/>
      <p:bldP spid="42001" grpId="0"/>
      <p:bldP spid="42002" grpId="0"/>
      <p:bldP spid="42003" grpId="0"/>
      <p:bldP spid="42004" grpId="0"/>
      <p:bldP spid="42005" grpId="0"/>
      <p:bldP spid="42006" grpId="0"/>
      <p:bldP spid="420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3341" y="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项目介绍</a:t>
            </a:r>
          </a:p>
        </p:txBody>
      </p:sp>
      <p:sp>
        <p:nvSpPr>
          <p:cNvPr id="33" name="PA_文本框 95">
            <a:extLst>
              <a:ext uri="{FF2B5EF4-FFF2-40B4-BE49-F238E27FC236}">
                <a16:creationId xmlns:a16="http://schemas.microsoft.com/office/drawing/2014/main" id="{E2D8EC51-C2CD-44A0-8FA5-267F05766A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6341" y="1050022"/>
            <a:ext cx="652322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      </a:t>
            </a:r>
            <a:r>
              <a:rPr lang="zh-CN" altLang="en-US" sz="2000" dirty="0">
                <a:solidFill>
                  <a:srgbClr val="000000"/>
                </a:solidFill>
              </a:rPr>
              <a:t>一款软件工程教学、学习、交流的</a:t>
            </a:r>
            <a:r>
              <a:rPr lang="en-US" altLang="zh-CN" sz="2000" dirty="0">
                <a:solidFill>
                  <a:srgbClr val="000000"/>
                </a:solidFill>
              </a:rPr>
              <a:t>APP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2E98BE3-F14A-4723-A7D8-57B494B7C438}"/>
              </a:ext>
            </a:extLst>
          </p:cNvPr>
          <p:cNvGrpSpPr/>
          <p:nvPr/>
        </p:nvGrpSpPr>
        <p:grpSpPr>
          <a:xfrm>
            <a:off x="767633" y="2121669"/>
            <a:ext cx="10970479" cy="3967162"/>
            <a:chOff x="1298575" y="1335088"/>
            <a:chExt cx="10970479" cy="3967162"/>
          </a:xfrm>
        </p:grpSpPr>
        <p:sp>
          <p:nvSpPr>
            <p:cNvPr id="41" name="PA_任意多边形 10">
              <a:extLst>
                <a:ext uri="{FF2B5EF4-FFF2-40B4-BE49-F238E27FC236}">
                  <a16:creationId xmlns:a16="http://schemas.microsoft.com/office/drawing/2014/main" id="{57578B15-931E-48CE-9718-4D66AA2E9BF2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7168152">
              <a:off x="1146175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PA_任意多边形 11">
              <a:extLst>
                <a:ext uri="{FF2B5EF4-FFF2-40B4-BE49-F238E27FC236}">
                  <a16:creationId xmlns:a16="http://schemas.microsoft.com/office/drawing/2014/main" id="{772D13DD-08B9-4C92-BED7-01D28311713C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7168152" flipH="1">
              <a:off x="3568700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PA_任意多边形 8">
              <a:extLst>
                <a:ext uri="{FF2B5EF4-FFF2-40B4-BE49-F238E27FC236}">
                  <a16:creationId xmlns:a16="http://schemas.microsoft.com/office/drawing/2014/main" id="{88E2613F-39AC-4A81-B45E-77F7DF1B788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355850" y="1335088"/>
              <a:ext cx="2046288" cy="1744662"/>
            </a:xfrm>
            <a:custGeom>
              <a:avLst/>
              <a:gdLst>
                <a:gd name="T0" fmla="*/ 505061 w 2908954"/>
                <a:gd name="T1" fmla="*/ 0 h 2477358"/>
                <a:gd name="T2" fmla="*/ 588782 w 2908954"/>
                <a:gd name="T3" fmla="*/ 34797 h 2477358"/>
                <a:gd name="T4" fmla="*/ 600913 w 2908954"/>
                <a:gd name="T5" fmla="*/ 49551 h 2477358"/>
                <a:gd name="T6" fmla="*/ 590838 w 2908954"/>
                <a:gd name="T7" fmla="*/ 32121 h 2477358"/>
                <a:gd name="T8" fmla="*/ 590844 w 2908954"/>
                <a:gd name="T9" fmla="*/ 32125 h 2477358"/>
                <a:gd name="T10" fmla="*/ 1012573 w 2908954"/>
                <a:gd name="T11" fmla="*/ 761725 h 2477358"/>
                <a:gd name="T12" fmla="*/ 833327 w 2908954"/>
                <a:gd name="T13" fmla="*/ 865279 h 2477358"/>
                <a:gd name="T14" fmla="*/ 829595 w 2908954"/>
                <a:gd name="T15" fmla="*/ 860274 h 2477358"/>
                <a:gd name="T16" fmla="*/ 505063 w 2908954"/>
                <a:gd name="T17" fmla="*/ 706703 h 2477358"/>
                <a:gd name="T18" fmla="*/ 180531 w 2908954"/>
                <a:gd name="T19" fmla="*/ 860274 h 2477358"/>
                <a:gd name="T20" fmla="*/ 179741 w 2908954"/>
                <a:gd name="T21" fmla="*/ 861334 h 2477358"/>
                <a:gd name="T22" fmla="*/ 0 w 2908954"/>
                <a:gd name="T23" fmla="*/ 757494 h 2477358"/>
                <a:gd name="T24" fmla="*/ 409220 w 2908954"/>
                <a:gd name="T25" fmla="*/ 49538 h 2477358"/>
                <a:gd name="T26" fmla="*/ 421341 w 2908954"/>
                <a:gd name="T27" fmla="*/ 34797 h 2477358"/>
                <a:gd name="T28" fmla="*/ 505061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PA_椭圆 9">
              <a:extLst>
                <a:ext uri="{FF2B5EF4-FFF2-40B4-BE49-F238E27FC236}">
                  <a16:creationId xmlns:a16="http://schemas.microsoft.com/office/drawing/2014/main" id="{11AE552E-FE53-44A8-86D3-EF3F93786E9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0488" y="2841625"/>
              <a:ext cx="1497012" cy="1497013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5" name="PA_文本框 24">
              <a:extLst>
                <a:ext uri="{FF2B5EF4-FFF2-40B4-BE49-F238E27FC236}">
                  <a16:creationId xmlns:a16="http://schemas.microsoft.com/office/drawing/2014/main" id="{FF9B7733-E1C0-4AC3-9FB4-4F7304AB2BC4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7902" y="2207362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教师模块</a:t>
              </a:r>
            </a:p>
          </p:txBody>
        </p:sp>
        <p:sp>
          <p:nvSpPr>
            <p:cNvPr id="46" name="PA_文本框 25">
              <a:extLst>
                <a:ext uri="{FF2B5EF4-FFF2-40B4-BE49-F238E27FC236}">
                  <a16:creationId xmlns:a16="http://schemas.microsoft.com/office/drawing/2014/main" id="{4E0717AC-296B-43C7-B9EB-5D138B1D1F41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67187" y="4241090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学生模块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7" name="PA_文本框 26">
              <a:extLst>
                <a:ext uri="{FF2B5EF4-FFF2-40B4-BE49-F238E27FC236}">
                  <a16:creationId xmlns:a16="http://schemas.microsoft.com/office/drawing/2014/main" id="{0FAEF78D-5EC8-4224-A181-EB8F4FA32D5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02474" y="4289864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管理员模块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8" name="PA_椭圆 51">
              <a:extLst>
                <a:ext uri="{FF2B5EF4-FFF2-40B4-BE49-F238E27FC236}">
                  <a16:creationId xmlns:a16="http://schemas.microsoft.com/office/drawing/2014/main" id="{1AF0A007-0E26-47F3-B533-278AB269E727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125024" y="1621815"/>
              <a:ext cx="447675" cy="44767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PA_椭圆 52">
              <a:extLst>
                <a:ext uri="{FF2B5EF4-FFF2-40B4-BE49-F238E27FC236}">
                  <a16:creationId xmlns:a16="http://schemas.microsoft.com/office/drawing/2014/main" id="{B53AFDFD-B6E9-4A26-AAEF-23B168B99F86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125024" y="3245911"/>
              <a:ext cx="447675" cy="447675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0" name="PA_椭圆 53">
              <a:extLst>
                <a:ext uri="{FF2B5EF4-FFF2-40B4-BE49-F238E27FC236}">
                  <a16:creationId xmlns:a16="http://schemas.microsoft.com/office/drawing/2014/main" id="{1E5FD958-6932-4C47-95AD-EBFDDBF7D336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5025" y="4441825"/>
              <a:ext cx="447675" cy="44767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1" name="PA_文本框 54">
              <a:extLst>
                <a:ext uri="{FF2B5EF4-FFF2-40B4-BE49-F238E27FC236}">
                  <a16:creationId xmlns:a16="http://schemas.microsoft.com/office/drawing/2014/main" id="{6533F5B1-5353-4074-A0BD-B326BFD9DC62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734177" y="1370503"/>
              <a:ext cx="553487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教师模块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创建和管理课程，发布相关课程资料，发布作业和批改作业，与学生进行交流互动。论坛交流。个人信息管理。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PA_文本框 55">
              <a:extLst>
                <a:ext uri="{FF2B5EF4-FFF2-40B4-BE49-F238E27FC236}">
                  <a16:creationId xmlns:a16="http://schemas.microsoft.com/office/drawing/2014/main" id="{951E0921-57E6-46D4-B755-B6DA4E56E441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681186" y="2813568"/>
              <a:ext cx="539573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学生模块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查询课程、选课，下载课程学习资料，上传作业，小组讨论，论坛交流。个人信息管理。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PA_文本框 56">
              <a:extLst>
                <a:ext uri="{FF2B5EF4-FFF2-40B4-BE49-F238E27FC236}">
                  <a16:creationId xmlns:a16="http://schemas.microsoft.com/office/drawing/2014/main" id="{8AD027A6-8BD9-4CC2-89C8-AEF4B78958C9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681186" y="4096275"/>
              <a:ext cx="490390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C5B7B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管理员模块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管理学生、教室、课程等基本信息，发送系统通知。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BABAEAF-C6F4-4B6A-A778-2A9642382D0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69" y="3755323"/>
            <a:ext cx="1192624" cy="11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2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项目章程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4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35838" y="3049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项目章程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最终成功标准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DEE5B1-AF4D-4A88-8643-0ACA7FACCC3D}"/>
              </a:ext>
            </a:extLst>
          </p:cNvPr>
          <p:cNvSpPr txBox="1"/>
          <p:nvPr/>
        </p:nvSpPr>
        <p:spPr>
          <a:xfrm>
            <a:off x="1248772" y="1684988"/>
            <a:ext cx="89325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软件可正常运行。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实现了不同类型的用户需求，如教师、学生和</a:t>
            </a:r>
            <a:r>
              <a:rPr lang="zh-CN" altLang="en-US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管理员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实现各种具体的功能需求。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界面友好，易于互动。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可对软件进行管理、更新和优化。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34C5A60-F229-42BC-AA41-F8E666D1FADF}"/>
              </a:ext>
            </a:extLst>
          </p:cNvPr>
          <p:cNvGrpSpPr/>
          <p:nvPr/>
        </p:nvGrpSpPr>
        <p:grpSpPr>
          <a:xfrm>
            <a:off x="5078780" y="4721714"/>
            <a:ext cx="6588125" cy="2019300"/>
            <a:chOff x="3578225" y="1730375"/>
            <a:chExt cx="6588125" cy="2019300"/>
          </a:xfrm>
        </p:grpSpPr>
        <p:sp>
          <p:nvSpPr>
            <p:cNvPr id="25" name="PA_矩形 6">
              <a:extLst>
                <a:ext uri="{FF2B5EF4-FFF2-40B4-BE49-F238E27FC236}">
                  <a16:creationId xmlns:a16="http://schemas.microsoft.com/office/drawing/2014/main" id="{DB132282-66DC-4F12-B7F2-C409141C4778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PA_任意多边形 44">
              <a:extLst>
                <a:ext uri="{FF2B5EF4-FFF2-40B4-BE49-F238E27FC236}">
                  <a16:creationId xmlns:a16="http://schemas.microsoft.com/office/drawing/2014/main" id="{25829EC2-AF32-43CA-A62E-49714176DE5D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PA_任意多边形 43">
              <a:extLst>
                <a:ext uri="{FF2B5EF4-FFF2-40B4-BE49-F238E27FC236}">
                  <a16:creationId xmlns:a16="http://schemas.microsoft.com/office/drawing/2014/main" id="{7804DB4F-D124-4350-9878-10B0815782C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PA_矩形 31">
              <a:extLst>
                <a:ext uri="{FF2B5EF4-FFF2-40B4-BE49-F238E27FC236}">
                  <a16:creationId xmlns:a16="http://schemas.microsoft.com/office/drawing/2014/main" id="{5AC1069E-E691-4B36-81DD-AD051C3A72E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88554" y="3049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项目章程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最终交付文档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8333790-58CA-4974-A469-92340CFD0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01269"/>
              </p:ext>
            </p:extLst>
          </p:nvPr>
        </p:nvGraphicFramePr>
        <p:xfrm>
          <a:off x="752169" y="875071"/>
          <a:ext cx="10087896" cy="603897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01403">
                  <a:extLst>
                    <a:ext uri="{9D8B030D-6E8A-4147-A177-3AD203B41FA5}">
                      <a16:colId xmlns:a16="http://schemas.microsoft.com/office/drawing/2014/main" val="849958843"/>
                    </a:ext>
                  </a:extLst>
                </a:gridCol>
                <a:gridCol w="3842545">
                  <a:extLst>
                    <a:ext uri="{9D8B030D-6E8A-4147-A177-3AD203B41FA5}">
                      <a16:colId xmlns:a16="http://schemas.microsoft.com/office/drawing/2014/main" val="3134963178"/>
                    </a:ext>
                  </a:extLst>
                </a:gridCol>
                <a:gridCol w="2521974">
                  <a:extLst>
                    <a:ext uri="{9D8B030D-6E8A-4147-A177-3AD203B41FA5}">
                      <a16:colId xmlns:a16="http://schemas.microsoft.com/office/drawing/2014/main" val="1287598979"/>
                    </a:ext>
                  </a:extLst>
                </a:gridCol>
                <a:gridCol w="2521974">
                  <a:extLst>
                    <a:ext uri="{9D8B030D-6E8A-4147-A177-3AD203B41FA5}">
                      <a16:colId xmlns:a16="http://schemas.microsoft.com/office/drawing/2014/main" val="1317987326"/>
                    </a:ext>
                  </a:extLst>
                </a:gridCol>
              </a:tblGrid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编号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形式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介质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85018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《项目章程》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78209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《可行性分析报告》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87965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《总体项目计划》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917706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《需求开发计划》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485614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《需求变更控制文档》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086330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《需求规格说明书》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75025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《系统设计计划》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80365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《概要设计说明》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199698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《质量保证计划》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906899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《编码与系统实现计划》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47957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《测试计划》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914372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《工程部署计划》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10519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《培训计划》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09829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《系统维护计划》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03835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《项目总结报告》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电子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6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3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项目计划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77978" y="23761"/>
            <a:ext cx="3158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lang="en-US" altLang="zh-CN" sz="2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——WBS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967445-F022-493E-A614-D0E87F3183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06" y="662539"/>
            <a:ext cx="7651115" cy="6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2496</Words>
  <Application>Microsoft Office PowerPoint</Application>
  <PresentationFormat>宽屏</PresentationFormat>
  <Paragraphs>639</Paragraphs>
  <Slides>36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等线 Light</vt:lpstr>
      <vt:lpstr>方正姚体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邵美芝</dc:creator>
  <cp:lastModifiedBy>邵 美芝</cp:lastModifiedBy>
  <cp:revision>98</cp:revision>
  <dcterms:created xsi:type="dcterms:W3CDTF">2016-08-30T15:41:43Z</dcterms:created>
  <dcterms:modified xsi:type="dcterms:W3CDTF">2021-03-20T06:04:18Z</dcterms:modified>
</cp:coreProperties>
</file>