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6" r:id="rId9"/>
    <p:sldId id="267" r:id="rId10"/>
    <p:sldId id="264" r:id="rId11"/>
    <p:sldId id="265" r:id="rId12"/>
    <p:sldId id="257" r:id="rId1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1" d="100"/>
          <a:sy n="41" d="100"/>
        </p:scale>
        <p:origin x="23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292F5-ABC9-40E2-B494-7CB74ECEDFCD}" type="datetimeFigureOut">
              <a:rPr lang="en-CH" smtClean="0"/>
              <a:t>27/06/2024</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240686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292F5-ABC9-40E2-B494-7CB74ECEDFCD}" type="datetimeFigureOut">
              <a:rPr lang="en-CH" smtClean="0"/>
              <a:t>27/06/2024</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227264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292F5-ABC9-40E2-B494-7CB74ECEDFCD}" type="datetimeFigureOut">
              <a:rPr lang="en-CH" smtClean="0"/>
              <a:t>27/06/2024</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229242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292F5-ABC9-40E2-B494-7CB74ECEDFCD}" type="datetimeFigureOut">
              <a:rPr lang="en-CH" smtClean="0"/>
              <a:t>27/06/2024</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225493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292F5-ABC9-40E2-B494-7CB74ECEDFCD}" type="datetimeFigureOut">
              <a:rPr lang="en-CH" smtClean="0"/>
              <a:t>27/06/2024</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329858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292F5-ABC9-40E2-B494-7CB74ECEDFCD}" type="datetimeFigureOut">
              <a:rPr lang="en-CH" smtClean="0"/>
              <a:t>27/06/2024</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385264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292F5-ABC9-40E2-B494-7CB74ECEDFCD}" type="datetimeFigureOut">
              <a:rPr lang="en-CH" smtClean="0"/>
              <a:t>27/06/2024</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342863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292F5-ABC9-40E2-B494-7CB74ECEDFCD}" type="datetimeFigureOut">
              <a:rPr lang="en-CH" smtClean="0"/>
              <a:t>27/06/2024</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215398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292F5-ABC9-40E2-B494-7CB74ECEDFCD}" type="datetimeFigureOut">
              <a:rPr lang="en-CH" smtClean="0"/>
              <a:t>27/06/2024</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185900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5292F5-ABC9-40E2-B494-7CB74ECEDFCD}" type="datetimeFigureOut">
              <a:rPr lang="en-CH" smtClean="0"/>
              <a:t>27/06/2024</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21565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5292F5-ABC9-40E2-B494-7CB74ECEDFCD}" type="datetimeFigureOut">
              <a:rPr lang="en-CH" smtClean="0"/>
              <a:t>27/06/2024</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60DF44-CC0D-4D15-8BAC-99087EBD92C9}" type="slidenum">
              <a:rPr lang="en-CH" smtClean="0"/>
              <a:t>‹#›</a:t>
            </a:fld>
            <a:endParaRPr lang="en-CH"/>
          </a:p>
        </p:txBody>
      </p:sp>
    </p:spTree>
    <p:extLst>
      <p:ext uri="{BB962C8B-B14F-4D97-AF65-F5344CB8AC3E}">
        <p14:creationId xmlns:p14="http://schemas.microsoft.com/office/powerpoint/2010/main" val="342187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8C5292F5-ABC9-40E2-B494-7CB74ECEDFCD}" type="datetimeFigureOut">
              <a:rPr lang="en-CH" smtClean="0"/>
              <a:t>27/06/2024</a:t>
            </a:fld>
            <a:endParaRPr lang="en-CH"/>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CH"/>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D260DF44-CC0D-4D15-8BAC-99087EBD92C9}" type="slidenum">
              <a:rPr lang="en-CH" smtClean="0"/>
              <a:t>‹#›</a:t>
            </a:fld>
            <a:endParaRPr lang="en-CH"/>
          </a:p>
        </p:txBody>
      </p:sp>
    </p:spTree>
    <p:extLst>
      <p:ext uri="{BB962C8B-B14F-4D97-AF65-F5344CB8AC3E}">
        <p14:creationId xmlns:p14="http://schemas.microsoft.com/office/powerpoint/2010/main" val="114779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moneyland.ch/" TargetMode="External"/><Relationship Id="rId2" Type="http://schemas.openxmlformats.org/officeDocument/2006/relationships/hyperlink" Target="http://www.edoeb.admin.ch/" TargetMode="External"/><Relationship Id="rId1" Type="http://schemas.openxmlformats.org/officeDocument/2006/relationships/slideLayout" Target="../slideLayouts/slideLayout1.xml"/><Relationship Id="rId5" Type="http://schemas.openxmlformats.org/officeDocument/2006/relationships/hyperlink" Target="http://www.raiffeisen.ch/" TargetMode="External"/><Relationship Id="rId4" Type="http://schemas.openxmlformats.org/officeDocument/2006/relationships/hyperlink" Target="http://www.ch.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2700483" cy="679097"/>
          </a:xfrm>
          <a:prstGeom prst="rect">
            <a:avLst/>
          </a:prstGeom>
          <a:noFill/>
        </p:spPr>
        <p:txBody>
          <a:bodyPr wrap="none" rtlCol="0">
            <a:spAutoFit/>
          </a:bodyPr>
          <a:lstStyle/>
          <a:p>
            <a:r>
              <a:rPr lang="en-GB" sz="2800" dirty="0"/>
              <a:t>First page visual</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05852" cy="8082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13" dirty="0">
                <a:solidFill>
                  <a:schemeClr val="bg1"/>
                </a:solidFill>
              </a:rPr>
              <a:t>A</a:t>
            </a: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The Ultimate Neighbour Quiz</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1495590" y="5973780"/>
            <a:ext cx="3343759" cy="1200329"/>
          </a:xfrm>
          <a:prstGeom prst="rect">
            <a:avLst/>
          </a:prstGeom>
          <a:noFill/>
        </p:spPr>
        <p:txBody>
          <a:bodyPr wrap="square" rtlCol="0">
            <a:spAutoFit/>
          </a:bodyPr>
          <a:lstStyle/>
          <a:p>
            <a:pPr algn="just"/>
            <a:r>
              <a:rPr lang="en-GB" dirty="0">
                <a:solidFill>
                  <a:schemeClr val="bg1"/>
                </a:solidFill>
              </a:rPr>
              <a:t>Test your knowledge on your rights and obligations towards your neighbour and determine what kind of neighbour are you!</a:t>
            </a:r>
            <a:endParaRPr lang="en-CH" dirty="0">
              <a:solidFill>
                <a:schemeClr val="bg1"/>
              </a:solidFill>
            </a:endParaRPr>
          </a:p>
        </p:txBody>
      </p:sp>
      <p:pic>
        <p:nvPicPr>
          <p:cNvPr id="9" name="Picture 8">
            <a:extLst>
              <a:ext uri="{FF2B5EF4-FFF2-40B4-BE49-F238E27FC236}">
                <a16:creationId xmlns:a16="http://schemas.microsoft.com/office/drawing/2014/main" id="{3382A079-CDBB-4B2F-036A-ED822FCE23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5375" y="2195532"/>
            <a:ext cx="3704190" cy="3704190"/>
          </a:xfrm>
          <a:prstGeom prst="rect">
            <a:avLst/>
          </a:prstGeom>
        </p:spPr>
      </p:pic>
      <p:sp>
        <p:nvSpPr>
          <p:cNvPr id="10" name="TextBox 9">
            <a:extLst>
              <a:ext uri="{FF2B5EF4-FFF2-40B4-BE49-F238E27FC236}">
                <a16:creationId xmlns:a16="http://schemas.microsoft.com/office/drawing/2014/main" id="{514A328B-E541-B5A1-407A-331E761E6C3A}"/>
              </a:ext>
            </a:extLst>
          </p:cNvPr>
          <p:cNvSpPr txBox="1"/>
          <p:nvPr/>
        </p:nvSpPr>
        <p:spPr>
          <a:xfrm>
            <a:off x="2167772" y="8251246"/>
            <a:ext cx="1999393" cy="369332"/>
          </a:xfrm>
          <a:prstGeom prst="rect">
            <a:avLst/>
          </a:prstGeom>
          <a:solidFill>
            <a:schemeClr val="bg1"/>
          </a:solidFill>
          <a:ln>
            <a:noFill/>
          </a:ln>
        </p:spPr>
        <p:txBody>
          <a:bodyPr wrap="none" rtlCol="0">
            <a:spAutoFit/>
          </a:bodyPr>
          <a:lstStyle/>
          <a:p>
            <a:r>
              <a:rPr lang="en-GB" dirty="0">
                <a:solidFill>
                  <a:schemeClr val="accent1"/>
                </a:solidFill>
              </a:rPr>
              <a:t>GO TO THE QUIZZ </a:t>
            </a:r>
            <a:endParaRPr lang="en-CH" dirty="0">
              <a:solidFill>
                <a:schemeClr val="accent1"/>
              </a:solidFill>
            </a:endParaRPr>
          </a:p>
        </p:txBody>
      </p:sp>
    </p:spTree>
    <p:extLst>
      <p:ext uri="{BB962C8B-B14F-4D97-AF65-F5344CB8AC3E}">
        <p14:creationId xmlns:p14="http://schemas.microsoft.com/office/powerpoint/2010/main" val="396389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2759666" cy="679097"/>
          </a:xfrm>
          <a:prstGeom prst="rect">
            <a:avLst/>
          </a:prstGeom>
          <a:noFill/>
        </p:spPr>
        <p:txBody>
          <a:bodyPr wrap="none" rtlCol="0">
            <a:spAutoFit/>
          </a:bodyPr>
          <a:lstStyle/>
          <a:p>
            <a:r>
              <a:rPr lang="en-GB" sz="2800" dirty="0"/>
              <a:t>sixth page visual</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12736" cy="8501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Question 1 / ANSWER B </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743920" y="4196491"/>
            <a:ext cx="4804474" cy="2308324"/>
          </a:xfrm>
          <a:prstGeom prst="rect">
            <a:avLst/>
          </a:prstGeom>
          <a:noFill/>
        </p:spPr>
        <p:txBody>
          <a:bodyPr wrap="square" rtlCol="0">
            <a:spAutoFit/>
          </a:bodyPr>
          <a:lstStyle/>
          <a:p>
            <a:pPr algn="just"/>
            <a:r>
              <a:rPr lang="en-GB" dirty="0">
                <a:solidFill>
                  <a:schemeClr val="bg1"/>
                </a:solidFill>
              </a:rPr>
              <a:t> You have a right to the fruit, so you can pick them yourself and eat them. The exceptions are (</a:t>
            </a:r>
            <a:r>
              <a:rPr lang="en-GB" dirty="0" err="1">
                <a:solidFill>
                  <a:schemeClr val="bg1"/>
                </a:solidFill>
              </a:rPr>
              <a:t>i</a:t>
            </a:r>
            <a:r>
              <a:rPr lang="en-GB" dirty="0">
                <a:solidFill>
                  <a:schemeClr val="bg1"/>
                </a:solidFill>
              </a:rPr>
              <a:t>) if you live in canton of Neuchâtel: you can only pick fruit that has fallen to the ground; (ii) in the canton of Appenzell Inner Rhodes: you have no right to pick fruit, whether on the tree or on the ground.</a:t>
            </a:r>
          </a:p>
          <a:p>
            <a:pPr algn="just"/>
            <a:endParaRPr lang="en-CH" dirty="0">
              <a:solidFill>
                <a:schemeClr val="bg1"/>
              </a:solidFill>
            </a:endParaRPr>
          </a:p>
        </p:txBody>
      </p:sp>
      <p:sp>
        <p:nvSpPr>
          <p:cNvPr id="3" name="TextBox 2">
            <a:extLst>
              <a:ext uri="{FF2B5EF4-FFF2-40B4-BE49-F238E27FC236}">
                <a16:creationId xmlns:a16="http://schemas.microsoft.com/office/drawing/2014/main" id="{CDC19889-B27F-7BDD-0DF4-FBC417DB0C44}"/>
              </a:ext>
            </a:extLst>
          </p:cNvPr>
          <p:cNvSpPr txBox="1"/>
          <p:nvPr/>
        </p:nvSpPr>
        <p:spPr>
          <a:xfrm>
            <a:off x="743920" y="3684014"/>
            <a:ext cx="6114080" cy="523220"/>
          </a:xfrm>
          <a:prstGeom prst="rect">
            <a:avLst/>
          </a:prstGeom>
          <a:noFill/>
        </p:spPr>
        <p:txBody>
          <a:bodyPr wrap="square" rtlCol="0">
            <a:spAutoFit/>
          </a:bodyPr>
          <a:lstStyle/>
          <a:p>
            <a:r>
              <a:rPr lang="en-GB" sz="2800" dirty="0">
                <a:solidFill>
                  <a:schemeClr val="bg1"/>
                </a:solidFill>
              </a:rPr>
              <a:t>Question 2 / ANSWER A </a:t>
            </a:r>
            <a:endParaRPr lang="en-CH" sz="2800" dirty="0">
              <a:solidFill>
                <a:schemeClr val="bg1"/>
              </a:solidFill>
            </a:endParaRPr>
          </a:p>
        </p:txBody>
      </p:sp>
      <p:sp>
        <p:nvSpPr>
          <p:cNvPr id="8" name="TextBox 7">
            <a:extLst>
              <a:ext uri="{FF2B5EF4-FFF2-40B4-BE49-F238E27FC236}">
                <a16:creationId xmlns:a16="http://schemas.microsoft.com/office/drawing/2014/main" id="{438E7796-7A05-2860-92FD-94857BBBA7E0}"/>
              </a:ext>
            </a:extLst>
          </p:cNvPr>
          <p:cNvSpPr txBox="1"/>
          <p:nvPr/>
        </p:nvSpPr>
        <p:spPr>
          <a:xfrm>
            <a:off x="814528" y="1946438"/>
            <a:ext cx="5136821" cy="2031325"/>
          </a:xfrm>
          <a:prstGeom prst="rect">
            <a:avLst/>
          </a:prstGeom>
          <a:noFill/>
        </p:spPr>
        <p:txBody>
          <a:bodyPr wrap="square" rtlCol="0">
            <a:spAutoFit/>
          </a:bodyPr>
          <a:lstStyle/>
          <a:p>
            <a:pPr algn="just"/>
            <a:r>
              <a:rPr lang="en-GB" dirty="0">
                <a:solidFill>
                  <a:schemeClr val="bg1"/>
                </a:solidFill>
              </a:rPr>
              <a:t> In Switzerland, silence is generally required between 10 pm and 6 am. Noisy activities (playing drums, using a drill, etc.) are likewise prohibited between 12 noon and 1 p.m., as well as on Sundays and public holidays.</a:t>
            </a:r>
          </a:p>
          <a:p>
            <a:pPr algn="just"/>
            <a:endParaRPr lang="en-GB" dirty="0">
              <a:solidFill>
                <a:schemeClr val="bg1"/>
              </a:solidFill>
            </a:endParaRPr>
          </a:p>
          <a:p>
            <a:pPr algn="just"/>
            <a:endParaRPr lang="en-CH" dirty="0">
              <a:solidFill>
                <a:schemeClr val="bg1"/>
              </a:solidFill>
            </a:endParaRPr>
          </a:p>
        </p:txBody>
      </p:sp>
      <p:sp>
        <p:nvSpPr>
          <p:cNvPr id="9" name="TextBox 8">
            <a:extLst>
              <a:ext uri="{FF2B5EF4-FFF2-40B4-BE49-F238E27FC236}">
                <a16:creationId xmlns:a16="http://schemas.microsoft.com/office/drawing/2014/main" id="{4A6E912A-6FC0-C6C5-5724-76D78C7A7133}"/>
              </a:ext>
            </a:extLst>
          </p:cNvPr>
          <p:cNvSpPr txBox="1"/>
          <p:nvPr/>
        </p:nvSpPr>
        <p:spPr>
          <a:xfrm>
            <a:off x="743920" y="6237816"/>
            <a:ext cx="6114080" cy="523220"/>
          </a:xfrm>
          <a:prstGeom prst="rect">
            <a:avLst/>
          </a:prstGeom>
          <a:noFill/>
        </p:spPr>
        <p:txBody>
          <a:bodyPr wrap="square" rtlCol="0">
            <a:spAutoFit/>
          </a:bodyPr>
          <a:lstStyle/>
          <a:p>
            <a:r>
              <a:rPr lang="en-GB" sz="2800" dirty="0">
                <a:solidFill>
                  <a:schemeClr val="bg1"/>
                </a:solidFill>
              </a:rPr>
              <a:t>Question 3 / ANSWER C</a:t>
            </a:r>
            <a:endParaRPr lang="en-CH" sz="2800" dirty="0">
              <a:solidFill>
                <a:schemeClr val="bg1"/>
              </a:solidFill>
            </a:endParaRPr>
          </a:p>
        </p:txBody>
      </p:sp>
      <p:sp>
        <p:nvSpPr>
          <p:cNvPr id="11" name="TextBox 10">
            <a:extLst>
              <a:ext uri="{FF2B5EF4-FFF2-40B4-BE49-F238E27FC236}">
                <a16:creationId xmlns:a16="http://schemas.microsoft.com/office/drawing/2014/main" id="{5EC1CB3C-DF15-0E1D-97E0-154DDECCEB0D}"/>
              </a:ext>
            </a:extLst>
          </p:cNvPr>
          <p:cNvSpPr txBox="1"/>
          <p:nvPr/>
        </p:nvSpPr>
        <p:spPr>
          <a:xfrm>
            <a:off x="743920" y="6625487"/>
            <a:ext cx="4804474" cy="3139321"/>
          </a:xfrm>
          <a:prstGeom prst="rect">
            <a:avLst/>
          </a:prstGeom>
          <a:noFill/>
        </p:spPr>
        <p:txBody>
          <a:bodyPr wrap="square" rtlCol="0">
            <a:spAutoFit/>
          </a:bodyPr>
          <a:lstStyle/>
          <a:p>
            <a:pPr algn="just"/>
            <a:r>
              <a:rPr lang="en-GB" dirty="0">
                <a:solidFill>
                  <a:schemeClr val="bg1"/>
                </a:solidFill>
              </a:rPr>
              <a:t>Even if the camera is primarily intended to monitor only the neighbour's private property, you may nevertheless be directly affected by this video surveillance, depending on the camera's orientation or certain circumstances (e.g. right of way). If the camera cannot be installed in such a way as to exclude you from its field of view, the neighbour must also consult you beforehand. You can also submit an access request to look at the recordings and ask to delete when necessary.</a:t>
            </a:r>
            <a:endParaRPr lang="en-CH" dirty="0">
              <a:solidFill>
                <a:schemeClr val="bg1"/>
              </a:solidFill>
            </a:endParaRPr>
          </a:p>
        </p:txBody>
      </p:sp>
    </p:spTree>
    <p:extLst>
      <p:ext uri="{BB962C8B-B14F-4D97-AF65-F5344CB8AC3E}">
        <p14:creationId xmlns:p14="http://schemas.microsoft.com/office/powerpoint/2010/main" val="381145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3249544" cy="679097"/>
          </a:xfrm>
          <a:prstGeom prst="rect">
            <a:avLst/>
          </a:prstGeom>
          <a:noFill/>
        </p:spPr>
        <p:txBody>
          <a:bodyPr wrap="none" rtlCol="0">
            <a:spAutoFit/>
          </a:bodyPr>
          <a:lstStyle/>
          <a:p>
            <a:r>
              <a:rPr lang="en-GB" sz="2800" dirty="0"/>
              <a:t>seventh page visual</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12736" cy="8501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Question 4 / ANSWER A </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743920" y="4196491"/>
            <a:ext cx="4804474" cy="1200329"/>
          </a:xfrm>
          <a:prstGeom prst="rect">
            <a:avLst/>
          </a:prstGeom>
          <a:noFill/>
        </p:spPr>
        <p:txBody>
          <a:bodyPr wrap="square" rtlCol="0">
            <a:spAutoFit/>
          </a:bodyPr>
          <a:lstStyle/>
          <a:p>
            <a:pPr algn="just"/>
            <a:r>
              <a:rPr lang="en-GB" dirty="0">
                <a:solidFill>
                  <a:schemeClr val="bg1"/>
                </a:solidFill>
              </a:rPr>
              <a:t> If the treasure found is of scientific value (for example, if it contains historical remains), it becomes the property of the canton. However, you are entitled to appropriate compensation.</a:t>
            </a:r>
            <a:endParaRPr lang="en-CH" dirty="0">
              <a:solidFill>
                <a:schemeClr val="bg1"/>
              </a:solidFill>
            </a:endParaRPr>
          </a:p>
        </p:txBody>
      </p:sp>
      <p:sp>
        <p:nvSpPr>
          <p:cNvPr id="3" name="TextBox 2">
            <a:extLst>
              <a:ext uri="{FF2B5EF4-FFF2-40B4-BE49-F238E27FC236}">
                <a16:creationId xmlns:a16="http://schemas.microsoft.com/office/drawing/2014/main" id="{CDC19889-B27F-7BDD-0DF4-FBC417DB0C44}"/>
              </a:ext>
            </a:extLst>
          </p:cNvPr>
          <p:cNvSpPr txBox="1"/>
          <p:nvPr/>
        </p:nvSpPr>
        <p:spPr>
          <a:xfrm>
            <a:off x="743920" y="3684014"/>
            <a:ext cx="6114080" cy="523220"/>
          </a:xfrm>
          <a:prstGeom prst="rect">
            <a:avLst/>
          </a:prstGeom>
          <a:noFill/>
        </p:spPr>
        <p:txBody>
          <a:bodyPr wrap="square" rtlCol="0">
            <a:spAutoFit/>
          </a:bodyPr>
          <a:lstStyle/>
          <a:p>
            <a:r>
              <a:rPr lang="en-GB" sz="2800" dirty="0">
                <a:solidFill>
                  <a:schemeClr val="bg1"/>
                </a:solidFill>
              </a:rPr>
              <a:t>Question 5 / ANSWER C </a:t>
            </a:r>
            <a:endParaRPr lang="en-CH" sz="2800" dirty="0">
              <a:solidFill>
                <a:schemeClr val="bg1"/>
              </a:solidFill>
            </a:endParaRPr>
          </a:p>
        </p:txBody>
      </p:sp>
      <p:sp>
        <p:nvSpPr>
          <p:cNvPr id="8" name="TextBox 7">
            <a:extLst>
              <a:ext uri="{FF2B5EF4-FFF2-40B4-BE49-F238E27FC236}">
                <a16:creationId xmlns:a16="http://schemas.microsoft.com/office/drawing/2014/main" id="{438E7796-7A05-2860-92FD-94857BBBA7E0}"/>
              </a:ext>
            </a:extLst>
          </p:cNvPr>
          <p:cNvSpPr txBox="1"/>
          <p:nvPr/>
        </p:nvSpPr>
        <p:spPr>
          <a:xfrm>
            <a:off x="814528" y="1946438"/>
            <a:ext cx="5136821" cy="1477328"/>
          </a:xfrm>
          <a:prstGeom prst="rect">
            <a:avLst/>
          </a:prstGeom>
          <a:noFill/>
        </p:spPr>
        <p:txBody>
          <a:bodyPr wrap="square" rtlCol="0">
            <a:spAutoFit/>
          </a:bodyPr>
          <a:lstStyle/>
          <a:p>
            <a:pPr algn="just"/>
            <a:r>
              <a:rPr lang="en-GB" dirty="0">
                <a:solidFill>
                  <a:schemeClr val="bg1"/>
                </a:solidFill>
              </a:rPr>
              <a:t>Small quantities of natural waste from forests or gardens can be incinerated. Strict rules apply, however: the waste must be dry, there must be little smoke, and the fire must not cause excessive nuisance to neighbours.</a:t>
            </a:r>
          </a:p>
        </p:txBody>
      </p:sp>
      <p:sp>
        <p:nvSpPr>
          <p:cNvPr id="11" name="TextBox 10">
            <a:extLst>
              <a:ext uri="{FF2B5EF4-FFF2-40B4-BE49-F238E27FC236}">
                <a16:creationId xmlns:a16="http://schemas.microsoft.com/office/drawing/2014/main" id="{5EC1CB3C-DF15-0E1D-97E0-154DDECCEB0D}"/>
              </a:ext>
            </a:extLst>
          </p:cNvPr>
          <p:cNvSpPr txBox="1"/>
          <p:nvPr/>
        </p:nvSpPr>
        <p:spPr>
          <a:xfrm>
            <a:off x="743920" y="6625487"/>
            <a:ext cx="4804474" cy="1754326"/>
          </a:xfrm>
          <a:prstGeom prst="rect">
            <a:avLst/>
          </a:prstGeom>
          <a:noFill/>
        </p:spPr>
        <p:txBody>
          <a:bodyPr wrap="square" rtlCol="0">
            <a:spAutoFit/>
          </a:bodyPr>
          <a:lstStyle/>
          <a:p>
            <a:pPr algn="just"/>
            <a:r>
              <a:rPr lang="en-GB" dirty="0">
                <a:solidFill>
                  <a:schemeClr val="bg1"/>
                </a:solidFill>
              </a:rPr>
              <a:t>Source of information: </a:t>
            </a:r>
          </a:p>
          <a:p>
            <a:pPr algn="just"/>
            <a:r>
              <a:rPr lang="fr-FR" dirty="0">
                <a:solidFill>
                  <a:schemeClr val="bg1"/>
                </a:solidFill>
                <a:hlinkClick r:id="rId2"/>
              </a:rPr>
              <a:t>www.edoeb.admin.ch/</a:t>
            </a:r>
            <a:endParaRPr lang="fr-FR" dirty="0">
              <a:solidFill>
                <a:schemeClr val="bg1"/>
              </a:solidFill>
            </a:endParaRPr>
          </a:p>
          <a:p>
            <a:pPr algn="just"/>
            <a:r>
              <a:rPr lang="fr-FR" dirty="0">
                <a:solidFill>
                  <a:schemeClr val="bg1"/>
                </a:solidFill>
                <a:hlinkClick r:id="rId3"/>
              </a:rPr>
              <a:t>www.moneyland.ch/</a:t>
            </a:r>
            <a:endParaRPr lang="fr-FR" dirty="0">
              <a:solidFill>
                <a:schemeClr val="bg1"/>
              </a:solidFill>
            </a:endParaRPr>
          </a:p>
          <a:p>
            <a:pPr algn="just"/>
            <a:r>
              <a:rPr lang="fr-FR" dirty="0">
                <a:solidFill>
                  <a:schemeClr val="bg1"/>
                </a:solidFill>
                <a:hlinkClick r:id="rId4"/>
              </a:rPr>
              <a:t>www.ch.ch</a:t>
            </a:r>
            <a:r>
              <a:rPr lang="fr-FR" dirty="0">
                <a:solidFill>
                  <a:schemeClr val="bg1"/>
                </a:solidFill>
              </a:rPr>
              <a:t> </a:t>
            </a:r>
          </a:p>
          <a:p>
            <a:pPr algn="just"/>
            <a:r>
              <a:rPr lang="fr-FR" dirty="0">
                <a:solidFill>
                  <a:schemeClr val="bg1"/>
                </a:solidFill>
                <a:hlinkClick r:id="rId5"/>
              </a:rPr>
              <a:t>www.raiffeisen.ch</a:t>
            </a:r>
            <a:endParaRPr lang="fr-FR" dirty="0">
              <a:solidFill>
                <a:schemeClr val="bg1"/>
              </a:solidFill>
            </a:endParaRPr>
          </a:p>
          <a:p>
            <a:pPr algn="just"/>
            <a:r>
              <a:rPr lang="fr-FR" dirty="0">
                <a:solidFill>
                  <a:schemeClr val="bg1"/>
                </a:solidFill>
              </a:rPr>
              <a:t>www.energie-environnement.ch</a:t>
            </a:r>
            <a:endParaRPr lang="en-CH" dirty="0">
              <a:solidFill>
                <a:schemeClr val="bg1"/>
              </a:solidFill>
            </a:endParaRPr>
          </a:p>
        </p:txBody>
      </p:sp>
      <p:sp>
        <p:nvSpPr>
          <p:cNvPr id="2" name="TextBox 1">
            <a:extLst>
              <a:ext uri="{FF2B5EF4-FFF2-40B4-BE49-F238E27FC236}">
                <a16:creationId xmlns:a16="http://schemas.microsoft.com/office/drawing/2014/main" id="{45ADDEF3-1745-556B-7D7B-9ADEA6A80806}"/>
              </a:ext>
            </a:extLst>
          </p:cNvPr>
          <p:cNvSpPr txBox="1"/>
          <p:nvPr/>
        </p:nvSpPr>
        <p:spPr>
          <a:xfrm>
            <a:off x="889284" y="5757518"/>
            <a:ext cx="2292422" cy="369332"/>
          </a:xfrm>
          <a:prstGeom prst="rect">
            <a:avLst/>
          </a:prstGeom>
          <a:solidFill>
            <a:schemeClr val="bg1"/>
          </a:solidFill>
          <a:ln>
            <a:noFill/>
          </a:ln>
        </p:spPr>
        <p:txBody>
          <a:bodyPr wrap="none" rtlCol="0">
            <a:spAutoFit/>
          </a:bodyPr>
          <a:lstStyle/>
          <a:p>
            <a:r>
              <a:rPr lang="en-GB" dirty="0">
                <a:solidFill>
                  <a:schemeClr val="accent1"/>
                </a:solidFill>
              </a:rPr>
              <a:t>RESTART THE QUIZZ?</a:t>
            </a:r>
            <a:endParaRPr lang="en-CH" dirty="0">
              <a:solidFill>
                <a:schemeClr val="accent1"/>
              </a:solidFill>
            </a:endParaRPr>
          </a:p>
        </p:txBody>
      </p:sp>
    </p:spTree>
    <p:extLst>
      <p:ext uri="{BB962C8B-B14F-4D97-AF65-F5344CB8AC3E}">
        <p14:creationId xmlns:p14="http://schemas.microsoft.com/office/powerpoint/2010/main" val="397398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3B6CBE-6B2B-3F78-A769-79D848E09F71}"/>
              </a:ext>
            </a:extLst>
          </p:cNvPr>
          <p:cNvSpPr txBox="1"/>
          <p:nvPr/>
        </p:nvSpPr>
        <p:spPr>
          <a:xfrm>
            <a:off x="1704814" y="1828800"/>
            <a:ext cx="4968488" cy="4524315"/>
          </a:xfrm>
          <a:prstGeom prst="rect">
            <a:avLst/>
          </a:prstGeom>
          <a:noFill/>
        </p:spPr>
        <p:txBody>
          <a:bodyPr wrap="square" rtlCol="0">
            <a:spAutoFit/>
          </a:bodyPr>
          <a:lstStyle/>
          <a:p>
            <a:r>
              <a:rPr lang="en-GB" dirty="0"/>
              <a:t>Notes on tasks:</a:t>
            </a:r>
          </a:p>
          <a:p>
            <a:r>
              <a:rPr lang="en-GB" dirty="0"/>
              <a:t>Backend/</a:t>
            </a:r>
          </a:p>
          <a:p>
            <a:r>
              <a:rPr lang="en-GB" dirty="0"/>
              <a:t>HTML </a:t>
            </a:r>
          </a:p>
          <a:p>
            <a:r>
              <a:rPr lang="en-GB" dirty="0"/>
              <a:t>Take the answer and convert into points. </a:t>
            </a:r>
          </a:p>
          <a:p>
            <a:r>
              <a:rPr lang="en-GB" dirty="0"/>
              <a:t>Save the points in a txt file</a:t>
            </a:r>
          </a:p>
          <a:p>
            <a:r>
              <a:rPr lang="en-GB" dirty="0"/>
              <a:t>Timer using </a:t>
            </a:r>
          </a:p>
          <a:p>
            <a:r>
              <a:rPr lang="en-GB" dirty="0"/>
              <a:t> tic = </a:t>
            </a:r>
            <a:r>
              <a:rPr lang="en-GB" dirty="0" err="1"/>
              <a:t>time.perf_counter</a:t>
            </a:r>
            <a:r>
              <a:rPr lang="en-GB" dirty="0"/>
              <a:t>()</a:t>
            </a:r>
          </a:p>
          <a:p>
            <a:r>
              <a:rPr lang="en-GB" dirty="0"/>
              <a:t>    tutorial = </a:t>
            </a:r>
            <a:r>
              <a:rPr lang="en-GB" dirty="0" err="1"/>
              <a:t>feed.get_article</a:t>
            </a:r>
            <a:r>
              <a:rPr lang="en-GB" dirty="0"/>
              <a:t>(0)</a:t>
            </a:r>
          </a:p>
          <a:p>
            <a:r>
              <a:rPr lang="en-GB" dirty="0"/>
              <a:t>    toc = </a:t>
            </a:r>
            <a:r>
              <a:rPr lang="en-GB" dirty="0" err="1"/>
              <a:t>time.perf_counter</a:t>
            </a:r>
            <a:r>
              <a:rPr lang="en-GB" dirty="0"/>
              <a:t>()</a:t>
            </a:r>
          </a:p>
          <a:p>
            <a:r>
              <a:rPr lang="en-GB" dirty="0"/>
              <a:t>    print(</a:t>
            </a:r>
            <a:r>
              <a:rPr lang="en-GB" dirty="0" err="1"/>
              <a:t>f"Downloaded</a:t>
            </a:r>
            <a:r>
              <a:rPr lang="en-GB" dirty="0"/>
              <a:t> the tutorial in {toc - tic:0.4f} </a:t>
            </a:r>
            <a:r>
              <a:rPr lang="en-GB"/>
              <a:t>seconds")</a:t>
            </a:r>
          </a:p>
          <a:p>
            <a:endParaRPr lang="en-GB" dirty="0"/>
          </a:p>
          <a:p>
            <a:r>
              <a:rPr lang="en-GB" dirty="0"/>
              <a:t>Front end/</a:t>
            </a:r>
          </a:p>
          <a:p>
            <a:r>
              <a:rPr lang="en-GB" dirty="0"/>
              <a:t>Save score to local storage (from txt to Local storage)</a:t>
            </a:r>
          </a:p>
          <a:p>
            <a:r>
              <a:rPr lang="en-GB" dirty="0"/>
              <a:t>Delete score = clear Local Storage</a:t>
            </a:r>
          </a:p>
        </p:txBody>
      </p:sp>
    </p:spTree>
    <p:extLst>
      <p:ext uri="{BB962C8B-B14F-4D97-AF65-F5344CB8AC3E}">
        <p14:creationId xmlns:p14="http://schemas.microsoft.com/office/powerpoint/2010/main" val="203041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3208507" cy="679097"/>
          </a:xfrm>
          <a:prstGeom prst="rect">
            <a:avLst/>
          </a:prstGeom>
          <a:noFill/>
        </p:spPr>
        <p:txBody>
          <a:bodyPr wrap="none" rtlCol="0">
            <a:spAutoFit/>
          </a:bodyPr>
          <a:lstStyle/>
          <a:p>
            <a:r>
              <a:rPr lang="en-GB" sz="2800" dirty="0"/>
              <a:t>Second page visual</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05852" cy="8082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13" dirty="0">
                <a:solidFill>
                  <a:schemeClr val="bg1"/>
                </a:solidFill>
              </a:rPr>
              <a:t>A</a:t>
            </a: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Question 1:</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823406" y="1963622"/>
            <a:ext cx="5282926" cy="2862322"/>
          </a:xfrm>
          <a:prstGeom prst="rect">
            <a:avLst/>
          </a:prstGeom>
          <a:noFill/>
        </p:spPr>
        <p:txBody>
          <a:bodyPr wrap="square" rtlCol="0">
            <a:spAutoFit/>
          </a:bodyPr>
          <a:lstStyle/>
          <a:p>
            <a:pPr algn="just"/>
            <a:r>
              <a:rPr lang="en-GB" dirty="0">
                <a:solidFill>
                  <a:schemeClr val="bg1"/>
                </a:solidFill>
              </a:rPr>
              <a:t>Loud music, slamming doors... your neighbour is giving you a hard time! To constitute a night-time disturbance, noise pollution must be committed : </a:t>
            </a:r>
          </a:p>
          <a:p>
            <a:pPr algn="just"/>
            <a:endParaRPr lang="en-GB" dirty="0">
              <a:solidFill>
                <a:schemeClr val="bg1"/>
              </a:solidFill>
            </a:endParaRPr>
          </a:p>
          <a:p>
            <a:pPr marL="342900" indent="-342900" algn="just">
              <a:buAutoNum type="alphaUcPeriod"/>
            </a:pPr>
            <a:r>
              <a:rPr lang="en-GB" dirty="0">
                <a:solidFill>
                  <a:schemeClr val="bg1"/>
                </a:solidFill>
              </a:rPr>
              <a:t>between 9 p.m. and 7 a.m.</a:t>
            </a:r>
          </a:p>
          <a:p>
            <a:pPr marL="342900" indent="-342900" algn="just">
              <a:buAutoNum type="alphaUcPeriod"/>
            </a:pPr>
            <a:r>
              <a:rPr lang="en-GB" dirty="0">
                <a:solidFill>
                  <a:schemeClr val="bg1"/>
                </a:solidFill>
              </a:rPr>
              <a:t>between 10 p.m. and 6 a.m.</a:t>
            </a:r>
          </a:p>
          <a:p>
            <a:pPr marL="342900" indent="-342900" algn="just">
              <a:buAutoNum type="alphaUcPeriod"/>
            </a:pPr>
            <a:r>
              <a:rPr lang="en-GB" dirty="0">
                <a:solidFill>
                  <a:schemeClr val="bg1"/>
                </a:solidFill>
              </a:rPr>
              <a:t>from sunset to sunrise (so it changes all the time...).</a:t>
            </a:r>
          </a:p>
          <a:p>
            <a:pPr algn="just"/>
            <a:endParaRPr lang="en-GB" dirty="0">
              <a:solidFill>
                <a:schemeClr val="bg1"/>
              </a:solidFill>
            </a:endParaRPr>
          </a:p>
          <a:p>
            <a:pPr algn="just"/>
            <a:endParaRPr lang="en-CH" dirty="0">
              <a:solidFill>
                <a:schemeClr val="bg1"/>
              </a:solidFill>
            </a:endParaRPr>
          </a:p>
        </p:txBody>
      </p:sp>
      <p:sp>
        <p:nvSpPr>
          <p:cNvPr id="10" name="TextBox 9">
            <a:extLst>
              <a:ext uri="{FF2B5EF4-FFF2-40B4-BE49-F238E27FC236}">
                <a16:creationId xmlns:a16="http://schemas.microsoft.com/office/drawing/2014/main" id="{514A328B-E541-B5A1-407A-331E761E6C3A}"/>
              </a:ext>
            </a:extLst>
          </p:cNvPr>
          <p:cNvSpPr txBox="1"/>
          <p:nvPr/>
        </p:nvSpPr>
        <p:spPr>
          <a:xfrm>
            <a:off x="999493" y="6158975"/>
            <a:ext cx="1912127" cy="369332"/>
          </a:xfrm>
          <a:prstGeom prst="rect">
            <a:avLst/>
          </a:prstGeom>
          <a:solidFill>
            <a:schemeClr val="bg1"/>
          </a:solidFill>
          <a:ln>
            <a:noFill/>
          </a:ln>
        </p:spPr>
        <p:txBody>
          <a:bodyPr wrap="none" rtlCol="0">
            <a:spAutoFit/>
          </a:bodyPr>
          <a:lstStyle/>
          <a:p>
            <a:r>
              <a:rPr lang="en-GB" dirty="0">
                <a:solidFill>
                  <a:schemeClr val="accent1"/>
                </a:solidFill>
              </a:rPr>
              <a:t>SUBMIT ANSWER</a:t>
            </a:r>
            <a:endParaRPr lang="en-CH" dirty="0">
              <a:solidFill>
                <a:schemeClr val="accent1"/>
              </a:solidFill>
            </a:endParaRPr>
          </a:p>
        </p:txBody>
      </p:sp>
      <p:sp>
        <p:nvSpPr>
          <p:cNvPr id="2" name="Rectangle 1">
            <a:extLst>
              <a:ext uri="{FF2B5EF4-FFF2-40B4-BE49-F238E27FC236}">
                <a16:creationId xmlns:a16="http://schemas.microsoft.com/office/drawing/2014/main" id="{8D3711DB-AFC0-A88E-C49A-FD5E3EB0547D}"/>
              </a:ext>
            </a:extLst>
          </p:cNvPr>
          <p:cNvSpPr/>
          <p:nvPr/>
        </p:nvSpPr>
        <p:spPr>
          <a:xfrm>
            <a:off x="999493" y="5104046"/>
            <a:ext cx="3472900" cy="7129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95561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2799613" cy="679097"/>
          </a:xfrm>
          <a:prstGeom prst="rect">
            <a:avLst/>
          </a:prstGeom>
          <a:noFill/>
        </p:spPr>
        <p:txBody>
          <a:bodyPr wrap="none" rtlCol="0">
            <a:spAutoFit/>
          </a:bodyPr>
          <a:lstStyle/>
          <a:p>
            <a:r>
              <a:rPr lang="en-GB" sz="2800" dirty="0"/>
              <a:t>Third page visual</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05852" cy="8082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13" dirty="0">
                <a:solidFill>
                  <a:schemeClr val="bg1"/>
                </a:solidFill>
              </a:rPr>
              <a:t>A</a:t>
            </a: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Question 2:</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823406" y="1963622"/>
            <a:ext cx="5282926" cy="3416320"/>
          </a:xfrm>
          <a:prstGeom prst="rect">
            <a:avLst/>
          </a:prstGeom>
          <a:noFill/>
        </p:spPr>
        <p:txBody>
          <a:bodyPr wrap="square" rtlCol="0">
            <a:spAutoFit/>
          </a:bodyPr>
          <a:lstStyle/>
          <a:p>
            <a:pPr algn="just"/>
            <a:r>
              <a:rPr lang="en-GB" dirty="0">
                <a:solidFill>
                  <a:schemeClr val="bg1"/>
                </a:solidFill>
              </a:rPr>
              <a:t> You live in Lausanne and the branches of your neighbour's cherry tree encroach on your property:</a:t>
            </a:r>
          </a:p>
          <a:p>
            <a:pPr algn="just"/>
            <a:endParaRPr lang="en-GB" dirty="0">
              <a:solidFill>
                <a:schemeClr val="bg1"/>
              </a:solidFill>
            </a:endParaRPr>
          </a:p>
          <a:p>
            <a:pPr marL="342900" indent="-342900" algn="just">
              <a:buAutoNum type="alphaUcPeriod"/>
            </a:pPr>
            <a:r>
              <a:rPr lang="en-GB" dirty="0">
                <a:solidFill>
                  <a:schemeClr val="bg1"/>
                </a:solidFill>
              </a:rPr>
              <a:t>you have the right to pick the cherries from the branches overhanging your property.</a:t>
            </a:r>
          </a:p>
          <a:p>
            <a:pPr marL="342900" indent="-342900" algn="just">
              <a:buAutoNum type="alphaUcPeriod"/>
            </a:pPr>
            <a:r>
              <a:rPr lang="en-GB" dirty="0">
                <a:solidFill>
                  <a:schemeClr val="bg1"/>
                </a:solidFill>
              </a:rPr>
              <a:t>you can pick the cherries, only if they have fallen from the tree.</a:t>
            </a:r>
          </a:p>
          <a:p>
            <a:pPr marL="342900" indent="-342900" algn="just">
              <a:buAutoNum type="alphaUcPeriod"/>
            </a:pPr>
            <a:r>
              <a:rPr lang="en-GB" dirty="0">
                <a:solidFill>
                  <a:schemeClr val="bg1"/>
                </a:solidFill>
              </a:rPr>
              <a:t>You do not have the right to pick the cherries, whether on the tree or on the ground</a:t>
            </a:r>
          </a:p>
          <a:p>
            <a:pPr marL="342900" indent="-342900" algn="just">
              <a:buAutoNum type="alphaUcPeriod"/>
            </a:pPr>
            <a:endParaRPr lang="en-GB" dirty="0">
              <a:solidFill>
                <a:schemeClr val="bg1"/>
              </a:solidFill>
            </a:endParaRPr>
          </a:p>
          <a:p>
            <a:pPr algn="just"/>
            <a:endParaRPr lang="en-GB" dirty="0">
              <a:solidFill>
                <a:schemeClr val="bg1"/>
              </a:solidFill>
            </a:endParaRPr>
          </a:p>
          <a:p>
            <a:pPr algn="just"/>
            <a:endParaRPr lang="en-CH" dirty="0">
              <a:solidFill>
                <a:schemeClr val="bg1"/>
              </a:solidFill>
            </a:endParaRPr>
          </a:p>
        </p:txBody>
      </p:sp>
      <p:sp>
        <p:nvSpPr>
          <p:cNvPr id="10" name="TextBox 9">
            <a:extLst>
              <a:ext uri="{FF2B5EF4-FFF2-40B4-BE49-F238E27FC236}">
                <a16:creationId xmlns:a16="http://schemas.microsoft.com/office/drawing/2014/main" id="{514A328B-E541-B5A1-407A-331E761E6C3A}"/>
              </a:ext>
            </a:extLst>
          </p:cNvPr>
          <p:cNvSpPr txBox="1"/>
          <p:nvPr/>
        </p:nvSpPr>
        <p:spPr>
          <a:xfrm>
            <a:off x="999493" y="6158975"/>
            <a:ext cx="1912127" cy="369332"/>
          </a:xfrm>
          <a:prstGeom prst="rect">
            <a:avLst/>
          </a:prstGeom>
          <a:solidFill>
            <a:schemeClr val="bg1"/>
          </a:solidFill>
          <a:ln>
            <a:noFill/>
          </a:ln>
        </p:spPr>
        <p:txBody>
          <a:bodyPr wrap="none" rtlCol="0">
            <a:spAutoFit/>
          </a:bodyPr>
          <a:lstStyle/>
          <a:p>
            <a:r>
              <a:rPr lang="en-GB" dirty="0">
                <a:solidFill>
                  <a:schemeClr val="accent1"/>
                </a:solidFill>
              </a:rPr>
              <a:t>SUBMIT ANSWER</a:t>
            </a:r>
            <a:endParaRPr lang="en-CH" dirty="0">
              <a:solidFill>
                <a:schemeClr val="accent1"/>
              </a:solidFill>
            </a:endParaRPr>
          </a:p>
        </p:txBody>
      </p:sp>
      <p:sp>
        <p:nvSpPr>
          <p:cNvPr id="2" name="Rectangle 1">
            <a:extLst>
              <a:ext uri="{FF2B5EF4-FFF2-40B4-BE49-F238E27FC236}">
                <a16:creationId xmlns:a16="http://schemas.microsoft.com/office/drawing/2014/main" id="{8D3711DB-AFC0-A88E-C49A-FD5E3EB0547D}"/>
              </a:ext>
            </a:extLst>
          </p:cNvPr>
          <p:cNvSpPr/>
          <p:nvPr/>
        </p:nvSpPr>
        <p:spPr>
          <a:xfrm>
            <a:off x="999493" y="5104046"/>
            <a:ext cx="3472900" cy="7129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63395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3043654" cy="679097"/>
          </a:xfrm>
          <a:prstGeom prst="rect">
            <a:avLst/>
          </a:prstGeom>
          <a:noFill/>
        </p:spPr>
        <p:txBody>
          <a:bodyPr wrap="none" rtlCol="0">
            <a:spAutoFit/>
          </a:bodyPr>
          <a:lstStyle/>
          <a:p>
            <a:r>
              <a:rPr lang="en-GB" sz="2800" dirty="0"/>
              <a:t>Fourth page visual</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05852" cy="8082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13" dirty="0">
                <a:solidFill>
                  <a:schemeClr val="bg1"/>
                </a:solidFill>
              </a:rPr>
              <a:t>A</a:t>
            </a: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Question 3:</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823406" y="1963622"/>
            <a:ext cx="5282926" cy="2585323"/>
          </a:xfrm>
          <a:prstGeom prst="rect">
            <a:avLst/>
          </a:prstGeom>
          <a:noFill/>
        </p:spPr>
        <p:txBody>
          <a:bodyPr wrap="square" rtlCol="0">
            <a:spAutoFit/>
          </a:bodyPr>
          <a:lstStyle/>
          <a:p>
            <a:pPr algn="just"/>
            <a:r>
              <a:rPr lang="en-GB" dirty="0">
                <a:solidFill>
                  <a:schemeClr val="bg1"/>
                </a:solidFill>
              </a:rPr>
              <a:t>Your neighbour has installed a camera outside his house. Do they have to ask your permission?</a:t>
            </a:r>
          </a:p>
          <a:p>
            <a:pPr algn="just"/>
            <a:endParaRPr lang="en-GB" dirty="0">
              <a:solidFill>
                <a:schemeClr val="bg1"/>
              </a:solidFill>
            </a:endParaRPr>
          </a:p>
          <a:p>
            <a:pPr marL="342900" indent="-342900" algn="just">
              <a:buAutoNum type="alphaUcPeriod"/>
            </a:pPr>
            <a:r>
              <a:rPr lang="en-GB" dirty="0">
                <a:solidFill>
                  <a:schemeClr val="bg1"/>
                </a:solidFill>
              </a:rPr>
              <a:t>Yes, you cannot be sure what he is recording.</a:t>
            </a:r>
          </a:p>
          <a:p>
            <a:pPr marL="342900" indent="-342900" algn="just">
              <a:buAutoNum type="alphaUcPeriod"/>
            </a:pPr>
            <a:r>
              <a:rPr lang="en-GB" dirty="0">
                <a:solidFill>
                  <a:schemeClr val="bg1"/>
                </a:solidFill>
              </a:rPr>
              <a:t>No, he or she has the right to protect his/her private property.</a:t>
            </a:r>
          </a:p>
          <a:p>
            <a:pPr marL="342900" indent="-342900" algn="just">
              <a:buAutoNum type="alphaUcPeriod"/>
            </a:pPr>
            <a:r>
              <a:rPr lang="en-GB" dirty="0">
                <a:solidFill>
                  <a:schemeClr val="bg1"/>
                </a:solidFill>
              </a:rPr>
              <a:t>It depends where the camera is oriented.</a:t>
            </a:r>
          </a:p>
          <a:p>
            <a:pPr algn="just"/>
            <a:endParaRPr lang="en-GB" dirty="0">
              <a:solidFill>
                <a:schemeClr val="bg1"/>
              </a:solidFill>
            </a:endParaRPr>
          </a:p>
          <a:p>
            <a:pPr algn="just"/>
            <a:endParaRPr lang="en-CH" dirty="0">
              <a:solidFill>
                <a:schemeClr val="bg1"/>
              </a:solidFill>
            </a:endParaRPr>
          </a:p>
        </p:txBody>
      </p:sp>
      <p:sp>
        <p:nvSpPr>
          <p:cNvPr id="10" name="TextBox 9">
            <a:extLst>
              <a:ext uri="{FF2B5EF4-FFF2-40B4-BE49-F238E27FC236}">
                <a16:creationId xmlns:a16="http://schemas.microsoft.com/office/drawing/2014/main" id="{514A328B-E541-B5A1-407A-331E761E6C3A}"/>
              </a:ext>
            </a:extLst>
          </p:cNvPr>
          <p:cNvSpPr txBox="1"/>
          <p:nvPr/>
        </p:nvSpPr>
        <p:spPr>
          <a:xfrm>
            <a:off x="999493" y="6158975"/>
            <a:ext cx="1912127" cy="369332"/>
          </a:xfrm>
          <a:prstGeom prst="rect">
            <a:avLst/>
          </a:prstGeom>
          <a:solidFill>
            <a:schemeClr val="bg1"/>
          </a:solidFill>
          <a:ln>
            <a:noFill/>
          </a:ln>
        </p:spPr>
        <p:txBody>
          <a:bodyPr wrap="none" rtlCol="0">
            <a:spAutoFit/>
          </a:bodyPr>
          <a:lstStyle/>
          <a:p>
            <a:r>
              <a:rPr lang="en-GB" dirty="0">
                <a:solidFill>
                  <a:schemeClr val="accent1"/>
                </a:solidFill>
              </a:rPr>
              <a:t>SUBMIT ANSWER</a:t>
            </a:r>
            <a:endParaRPr lang="en-CH" dirty="0">
              <a:solidFill>
                <a:schemeClr val="accent1"/>
              </a:solidFill>
            </a:endParaRPr>
          </a:p>
        </p:txBody>
      </p:sp>
      <p:sp>
        <p:nvSpPr>
          <p:cNvPr id="2" name="Rectangle 1">
            <a:extLst>
              <a:ext uri="{FF2B5EF4-FFF2-40B4-BE49-F238E27FC236}">
                <a16:creationId xmlns:a16="http://schemas.microsoft.com/office/drawing/2014/main" id="{8D3711DB-AFC0-A88E-C49A-FD5E3EB0547D}"/>
              </a:ext>
            </a:extLst>
          </p:cNvPr>
          <p:cNvSpPr/>
          <p:nvPr/>
        </p:nvSpPr>
        <p:spPr>
          <a:xfrm>
            <a:off x="999493" y="5104046"/>
            <a:ext cx="3472900" cy="7129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33977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2717860" cy="679097"/>
          </a:xfrm>
          <a:prstGeom prst="rect">
            <a:avLst/>
          </a:prstGeom>
          <a:noFill/>
        </p:spPr>
        <p:txBody>
          <a:bodyPr wrap="none" rtlCol="0">
            <a:spAutoFit/>
          </a:bodyPr>
          <a:lstStyle/>
          <a:p>
            <a:r>
              <a:rPr lang="en-GB" sz="2800" dirty="0"/>
              <a:t>Fifth page visual</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05852" cy="8082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13" dirty="0">
                <a:solidFill>
                  <a:schemeClr val="bg1"/>
                </a:solidFill>
              </a:rPr>
              <a:t>A</a:t>
            </a: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Question 4:</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823406" y="1963622"/>
            <a:ext cx="5282926" cy="2308324"/>
          </a:xfrm>
          <a:prstGeom prst="rect">
            <a:avLst/>
          </a:prstGeom>
          <a:noFill/>
        </p:spPr>
        <p:txBody>
          <a:bodyPr wrap="square" rtlCol="0">
            <a:spAutoFit/>
          </a:bodyPr>
          <a:lstStyle/>
          <a:p>
            <a:pPr algn="just"/>
            <a:r>
              <a:rPr lang="en-GB" dirty="0">
                <a:solidFill>
                  <a:schemeClr val="bg1"/>
                </a:solidFill>
              </a:rPr>
              <a:t> Is your neighbour allowed to burn branches, twigs and dead leaves in his garden?</a:t>
            </a:r>
          </a:p>
          <a:p>
            <a:pPr algn="just"/>
            <a:endParaRPr lang="en-GB" dirty="0">
              <a:solidFill>
                <a:schemeClr val="bg1"/>
              </a:solidFill>
            </a:endParaRPr>
          </a:p>
          <a:p>
            <a:pPr marL="342900" indent="-342900" algn="just">
              <a:buAutoNum type="alphaUcPeriod"/>
            </a:pPr>
            <a:r>
              <a:rPr lang="en-GB" dirty="0">
                <a:solidFill>
                  <a:schemeClr val="bg1"/>
                </a:solidFill>
              </a:rPr>
              <a:t>Yes</a:t>
            </a:r>
          </a:p>
          <a:p>
            <a:pPr marL="342900" indent="-342900" algn="just">
              <a:buAutoNum type="alphaUcPeriod"/>
            </a:pPr>
            <a:r>
              <a:rPr lang="en-GB" dirty="0">
                <a:solidFill>
                  <a:schemeClr val="bg1"/>
                </a:solidFill>
              </a:rPr>
              <a:t>No</a:t>
            </a:r>
          </a:p>
          <a:p>
            <a:pPr marL="342900" indent="-342900" algn="just">
              <a:buAutoNum type="alphaUcPeriod"/>
            </a:pPr>
            <a:r>
              <a:rPr lang="en-GB" dirty="0">
                <a:solidFill>
                  <a:schemeClr val="bg1"/>
                </a:solidFill>
              </a:rPr>
              <a:t>Only in the countryside.</a:t>
            </a:r>
          </a:p>
          <a:p>
            <a:pPr algn="just"/>
            <a:endParaRPr lang="en-GB" dirty="0">
              <a:solidFill>
                <a:schemeClr val="bg1"/>
              </a:solidFill>
            </a:endParaRPr>
          </a:p>
          <a:p>
            <a:pPr algn="just"/>
            <a:endParaRPr lang="en-CH" dirty="0">
              <a:solidFill>
                <a:schemeClr val="bg1"/>
              </a:solidFill>
            </a:endParaRPr>
          </a:p>
        </p:txBody>
      </p:sp>
      <p:sp>
        <p:nvSpPr>
          <p:cNvPr id="10" name="TextBox 9">
            <a:extLst>
              <a:ext uri="{FF2B5EF4-FFF2-40B4-BE49-F238E27FC236}">
                <a16:creationId xmlns:a16="http://schemas.microsoft.com/office/drawing/2014/main" id="{514A328B-E541-B5A1-407A-331E761E6C3A}"/>
              </a:ext>
            </a:extLst>
          </p:cNvPr>
          <p:cNvSpPr txBox="1"/>
          <p:nvPr/>
        </p:nvSpPr>
        <p:spPr>
          <a:xfrm>
            <a:off x="999493" y="6158975"/>
            <a:ext cx="1912127" cy="369332"/>
          </a:xfrm>
          <a:prstGeom prst="rect">
            <a:avLst/>
          </a:prstGeom>
          <a:solidFill>
            <a:schemeClr val="bg1"/>
          </a:solidFill>
          <a:ln>
            <a:noFill/>
          </a:ln>
        </p:spPr>
        <p:txBody>
          <a:bodyPr wrap="none" rtlCol="0">
            <a:spAutoFit/>
          </a:bodyPr>
          <a:lstStyle/>
          <a:p>
            <a:r>
              <a:rPr lang="en-GB" dirty="0">
                <a:solidFill>
                  <a:schemeClr val="accent1"/>
                </a:solidFill>
              </a:rPr>
              <a:t>SUBMIT ANSWER</a:t>
            </a:r>
            <a:endParaRPr lang="en-CH" dirty="0">
              <a:solidFill>
                <a:schemeClr val="accent1"/>
              </a:solidFill>
            </a:endParaRPr>
          </a:p>
        </p:txBody>
      </p:sp>
      <p:sp>
        <p:nvSpPr>
          <p:cNvPr id="2" name="Rectangle 1">
            <a:extLst>
              <a:ext uri="{FF2B5EF4-FFF2-40B4-BE49-F238E27FC236}">
                <a16:creationId xmlns:a16="http://schemas.microsoft.com/office/drawing/2014/main" id="{8D3711DB-AFC0-A88E-C49A-FD5E3EB0547D}"/>
              </a:ext>
            </a:extLst>
          </p:cNvPr>
          <p:cNvSpPr/>
          <p:nvPr/>
        </p:nvSpPr>
        <p:spPr>
          <a:xfrm>
            <a:off x="999493" y="5104046"/>
            <a:ext cx="3472900" cy="7129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95819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2759666" cy="679097"/>
          </a:xfrm>
          <a:prstGeom prst="rect">
            <a:avLst/>
          </a:prstGeom>
          <a:noFill/>
        </p:spPr>
        <p:txBody>
          <a:bodyPr wrap="none" rtlCol="0">
            <a:spAutoFit/>
          </a:bodyPr>
          <a:lstStyle/>
          <a:p>
            <a:r>
              <a:rPr lang="en-GB" sz="2800" dirty="0"/>
              <a:t>sixth page visual</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05852" cy="8082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13" dirty="0">
                <a:solidFill>
                  <a:schemeClr val="bg1"/>
                </a:solidFill>
              </a:rPr>
              <a:t>A</a:t>
            </a: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Question 5:</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823406" y="1963622"/>
            <a:ext cx="5282926" cy="2862322"/>
          </a:xfrm>
          <a:prstGeom prst="rect">
            <a:avLst/>
          </a:prstGeom>
          <a:noFill/>
        </p:spPr>
        <p:txBody>
          <a:bodyPr wrap="square" rtlCol="0">
            <a:spAutoFit/>
          </a:bodyPr>
          <a:lstStyle/>
          <a:p>
            <a:pPr algn="just"/>
            <a:r>
              <a:rPr lang="en-GB" dirty="0">
                <a:solidFill>
                  <a:schemeClr val="bg1"/>
                </a:solidFill>
              </a:rPr>
              <a:t> You are helping your neighbour to dig a hole in his garden for his swimming pool. While he's away, your pick hits a historical chest containing gold coins. Who does this treasure belong to?</a:t>
            </a:r>
          </a:p>
          <a:p>
            <a:pPr algn="just"/>
            <a:endParaRPr lang="en-GB" dirty="0">
              <a:solidFill>
                <a:schemeClr val="bg1"/>
              </a:solidFill>
            </a:endParaRPr>
          </a:p>
          <a:p>
            <a:pPr marL="342900" indent="-342900" algn="just">
              <a:buAutoNum type="alphaUcPeriod"/>
            </a:pPr>
            <a:r>
              <a:rPr lang="en-GB" dirty="0">
                <a:solidFill>
                  <a:schemeClr val="bg1"/>
                </a:solidFill>
              </a:rPr>
              <a:t>Both neighbours.</a:t>
            </a:r>
          </a:p>
          <a:p>
            <a:pPr marL="342900" indent="-342900" algn="just">
              <a:buAutoNum type="alphaUcPeriod"/>
            </a:pPr>
            <a:r>
              <a:rPr lang="en-GB" dirty="0">
                <a:solidFill>
                  <a:schemeClr val="bg1"/>
                </a:solidFill>
              </a:rPr>
              <a:t>The neighbour who is the owner of the land.</a:t>
            </a:r>
          </a:p>
          <a:p>
            <a:pPr marL="342900" indent="-342900" algn="just">
              <a:buAutoNum type="alphaUcPeriod"/>
            </a:pPr>
            <a:r>
              <a:rPr lang="en-GB" dirty="0">
                <a:solidFill>
                  <a:schemeClr val="bg1"/>
                </a:solidFill>
              </a:rPr>
              <a:t>None of them.</a:t>
            </a:r>
          </a:p>
          <a:p>
            <a:pPr algn="just"/>
            <a:endParaRPr lang="en-GB" dirty="0">
              <a:solidFill>
                <a:schemeClr val="bg1"/>
              </a:solidFill>
            </a:endParaRPr>
          </a:p>
          <a:p>
            <a:pPr algn="just"/>
            <a:endParaRPr lang="en-CH" dirty="0">
              <a:solidFill>
                <a:schemeClr val="bg1"/>
              </a:solidFill>
            </a:endParaRPr>
          </a:p>
        </p:txBody>
      </p:sp>
      <p:sp>
        <p:nvSpPr>
          <p:cNvPr id="10" name="TextBox 9">
            <a:extLst>
              <a:ext uri="{FF2B5EF4-FFF2-40B4-BE49-F238E27FC236}">
                <a16:creationId xmlns:a16="http://schemas.microsoft.com/office/drawing/2014/main" id="{514A328B-E541-B5A1-407A-331E761E6C3A}"/>
              </a:ext>
            </a:extLst>
          </p:cNvPr>
          <p:cNvSpPr txBox="1"/>
          <p:nvPr/>
        </p:nvSpPr>
        <p:spPr>
          <a:xfrm>
            <a:off x="999493" y="6158975"/>
            <a:ext cx="1912127" cy="369332"/>
          </a:xfrm>
          <a:prstGeom prst="rect">
            <a:avLst/>
          </a:prstGeom>
          <a:solidFill>
            <a:schemeClr val="bg1"/>
          </a:solidFill>
          <a:ln>
            <a:noFill/>
          </a:ln>
        </p:spPr>
        <p:txBody>
          <a:bodyPr wrap="none" rtlCol="0">
            <a:spAutoFit/>
          </a:bodyPr>
          <a:lstStyle/>
          <a:p>
            <a:r>
              <a:rPr lang="en-GB" dirty="0">
                <a:solidFill>
                  <a:schemeClr val="accent1"/>
                </a:solidFill>
              </a:rPr>
              <a:t>SUBMIT ANSWER</a:t>
            </a:r>
            <a:endParaRPr lang="en-CH" dirty="0">
              <a:solidFill>
                <a:schemeClr val="accent1"/>
              </a:solidFill>
            </a:endParaRPr>
          </a:p>
        </p:txBody>
      </p:sp>
      <p:sp>
        <p:nvSpPr>
          <p:cNvPr id="2" name="Rectangle 1">
            <a:extLst>
              <a:ext uri="{FF2B5EF4-FFF2-40B4-BE49-F238E27FC236}">
                <a16:creationId xmlns:a16="http://schemas.microsoft.com/office/drawing/2014/main" id="{8D3711DB-AFC0-A88E-C49A-FD5E3EB0547D}"/>
              </a:ext>
            </a:extLst>
          </p:cNvPr>
          <p:cNvSpPr/>
          <p:nvPr/>
        </p:nvSpPr>
        <p:spPr>
          <a:xfrm>
            <a:off x="999493" y="5104046"/>
            <a:ext cx="3472900" cy="7129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31112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2998513" cy="679097"/>
          </a:xfrm>
          <a:prstGeom prst="rect">
            <a:avLst/>
          </a:prstGeom>
          <a:noFill/>
        </p:spPr>
        <p:txBody>
          <a:bodyPr wrap="none" rtlCol="0">
            <a:spAutoFit/>
          </a:bodyPr>
          <a:lstStyle/>
          <a:p>
            <a:r>
              <a:rPr lang="en-GB" sz="2800" dirty="0"/>
              <a:t>Eighth page visual</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05852" cy="8082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Here is your score!</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1214658" y="1963622"/>
            <a:ext cx="4891674" cy="2585323"/>
          </a:xfrm>
          <a:prstGeom prst="rect">
            <a:avLst/>
          </a:prstGeom>
          <a:noFill/>
        </p:spPr>
        <p:txBody>
          <a:bodyPr wrap="square" rtlCol="0">
            <a:spAutoFit/>
          </a:bodyPr>
          <a:lstStyle/>
          <a:p>
            <a:pPr algn="just"/>
            <a:r>
              <a:rPr lang="en-GB" dirty="0">
                <a:solidFill>
                  <a:schemeClr val="bg1"/>
                </a:solidFill>
              </a:rPr>
              <a:t> </a:t>
            </a:r>
          </a:p>
          <a:p>
            <a:pPr algn="just"/>
            <a:r>
              <a:rPr lang="en-GB" sz="3600" dirty="0">
                <a:solidFill>
                  <a:srgbClr val="FFFF00"/>
                </a:solidFill>
              </a:rPr>
              <a:t>25 points</a:t>
            </a:r>
          </a:p>
          <a:p>
            <a:pPr algn="just"/>
            <a:endParaRPr lang="en-GB" dirty="0">
              <a:solidFill>
                <a:schemeClr val="bg1"/>
              </a:solidFill>
            </a:endParaRPr>
          </a:p>
          <a:p>
            <a:pPr algn="just"/>
            <a:r>
              <a:rPr lang="en-GB" dirty="0">
                <a:solidFill>
                  <a:schemeClr val="bg1"/>
                </a:solidFill>
              </a:rPr>
              <a:t>You are the perfect neighbour who know his rights and obligations towards your </a:t>
            </a:r>
            <a:r>
              <a:rPr lang="en-GB" dirty="0" err="1">
                <a:solidFill>
                  <a:schemeClr val="bg1"/>
                </a:solidFill>
              </a:rPr>
              <a:t>neihbour</a:t>
            </a:r>
            <a:r>
              <a:rPr lang="en-GB" dirty="0">
                <a:solidFill>
                  <a:schemeClr val="bg1"/>
                </a:solidFill>
              </a:rPr>
              <a:t>! Congratulations!</a:t>
            </a:r>
          </a:p>
          <a:p>
            <a:pPr algn="just"/>
            <a:endParaRPr lang="en-GB" dirty="0">
              <a:solidFill>
                <a:schemeClr val="bg1"/>
              </a:solidFill>
            </a:endParaRPr>
          </a:p>
          <a:p>
            <a:pPr algn="just"/>
            <a:r>
              <a:rPr lang="en-GB" dirty="0">
                <a:solidFill>
                  <a:schemeClr val="bg1"/>
                </a:solidFill>
              </a:rPr>
              <a:t>Time Taken:00.10.00:00</a:t>
            </a:r>
          </a:p>
        </p:txBody>
      </p:sp>
      <p:sp>
        <p:nvSpPr>
          <p:cNvPr id="10" name="TextBox 9">
            <a:extLst>
              <a:ext uri="{FF2B5EF4-FFF2-40B4-BE49-F238E27FC236}">
                <a16:creationId xmlns:a16="http://schemas.microsoft.com/office/drawing/2014/main" id="{514A328B-E541-B5A1-407A-331E761E6C3A}"/>
              </a:ext>
            </a:extLst>
          </p:cNvPr>
          <p:cNvSpPr txBox="1"/>
          <p:nvPr/>
        </p:nvSpPr>
        <p:spPr>
          <a:xfrm>
            <a:off x="889284" y="4597902"/>
            <a:ext cx="4754058" cy="369332"/>
          </a:xfrm>
          <a:prstGeom prst="rect">
            <a:avLst/>
          </a:prstGeom>
          <a:solidFill>
            <a:schemeClr val="bg1"/>
          </a:solidFill>
          <a:ln>
            <a:noFill/>
          </a:ln>
        </p:spPr>
        <p:txBody>
          <a:bodyPr wrap="none" rtlCol="0">
            <a:spAutoFit/>
          </a:bodyPr>
          <a:lstStyle/>
          <a:p>
            <a:r>
              <a:rPr lang="en-GB" dirty="0">
                <a:solidFill>
                  <a:schemeClr val="accent1"/>
                </a:solidFill>
              </a:rPr>
              <a:t>HERE ARE THE CORRECT ANSWERS…READY?</a:t>
            </a:r>
            <a:endParaRPr lang="en-CH" dirty="0">
              <a:solidFill>
                <a:schemeClr val="accent1"/>
              </a:solidFill>
            </a:endParaRPr>
          </a:p>
        </p:txBody>
      </p:sp>
    </p:spTree>
    <p:extLst>
      <p:ext uri="{BB962C8B-B14F-4D97-AF65-F5344CB8AC3E}">
        <p14:creationId xmlns:p14="http://schemas.microsoft.com/office/powerpoint/2010/main" val="339769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4711739" cy="679097"/>
          </a:xfrm>
          <a:prstGeom prst="rect">
            <a:avLst/>
          </a:prstGeom>
          <a:noFill/>
        </p:spPr>
        <p:txBody>
          <a:bodyPr wrap="none" rtlCol="0">
            <a:spAutoFit/>
          </a:bodyPr>
          <a:lstStyle/>
          <a:p>
            <a:r>
              <a:rPr lang="en-GB" sz="2800" dirty="0"/>
              <a:t>Eighth page visual alternative</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05852" cy="8082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Here is your score!</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823406" y="1963622"/>
            <a:ext cx="5282926" cy="2031325"/>
          </a:xfrm>
          <a:prstGeom prst="rect">
            <a:avLst/>
          </a:prstGeom>
          <a:noFill/>
        </p:spPr>
        <p:txBody>
          <a:bodyPr wrap="square" rtlCol="0">
            <a:spAutoFit/>
          </a:bodyPr>
          <a:lstStyle/>
          <a:p>
            <a:pPr algn="just"/>
            <a:r>
              <a:rPr lang="en-GB" dirty="0">
                <a:solidFill>
                  <a:schemeClr val="bg1"/>
                </a:solidFill>
              </a:rPr>
              <a:t> </a:t>
            </a:r>
          </a:p>
          <a:p>
            <a:pPr algn="just"/>
            <a:r>
              <a:rPr lang="en-GB" sz="3600" dirty="0">
                <a:solidFill>
                  <a:srgbClr val="FFFF00"/>
                </a:solidFill>
              </a:rPr>
              <a:t>Less than 25 points</a:t>
            </a:r>
          </a:p>
          <a:p>
            <a:pPr algn="just"/>
            <a:endParaRPr lang="en-GB" dirty="0">
              <a:solidFill>
                <a:schemeClr val="bg1"/>
              </a:solidFill>
            </a:endParaRPr>
          </a:p>
          <a:p>
            <a:pPr algn="just"/>
            <a:r>
              <a:rPr lang="en-GB" dirty="0">
                <a:solidFill>
                  <a:schemeClr val="bg1"/>
                </a:solidFill>
              </a:rPr>
              <a:t>You are a good neighbour and you are still learning your rights and obligations towards your neighbour. Way to go!</a:t>
            </a:r>
          </a:p>
        </p:txBody>
      </p:sp>
      <p:sp>
        <p:nvSpPr>
          <p:cNvPr id="10" name="TextBox 9">
            <a:extLst>
              <a:ext uri="{FF2B5EF4-FFF2-40B4-BE49-F238E27FC236}">
                <a16:creationId xmlns:a16="http://schemas.microsoft.com/office/drawing/2014/main" id="{514A328B-E541-B5A1-407A-331E761E6C3A}"/>
              </a:ext>
            </a:extLst>
          </p:cNvPr>
          <p:cNvSpPr txBox="1"/>
          <p:nvPr/>
        </p:nvSpPr>
        <p:spPr>
          <a:xfrm>
            <a:off x="889284" y="4597902"/>
            <a:ext cx="4754058" cy="369332"/>
          </a:xfrm>
          <a:prstGeom prst="rect">
            <a:avLst/>
          </a:prstGeom>
          <a:solidFill>
            <a:schemeClr val="bg1"/>
          </a:solidFill>
          <a:ln>
            <a:noFill/>
          </a:ln>
        </p:spPr>
        <p:txBody>
          <a:bodyPr wrap="none" rtlCol="0">
            <a:spAutoFit/>
          </a:bodyPr>
          <a:lstStyle/>
          <a:p>
            <a:r>
              <a:rPr lang="en-GB" dirty="0">
                <a:solidFill>
                  <a:schemeClr val="accent1"/>
                </a:solidFill>
              </a:rPr>
              <a:t>HERE ARE THE CORRECT ANSWERS…READY?</a:t>
            </a:r>
            <a:endParaRPr lang="en-CH" dirty="0">
              <a:solidFill>
                <a:schemeClr val="accent1"/>
              </a:solidFill>
            </a:endParaRPr>
          </a:p>
        </p:txBody>
      </p:sp>
    </p:spTree>
    <p:extLst>
      <p:ext uri="{BB962C8B-B14F-4D97-AF65-F5344CB8AC3E}">
        <p14:creationId xmlns:p14="http://schemas.microsoft.com/office/powerpoint/2010/main" val="298913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FB4D6-7617-D810-1C47-1BAD36E46275}"/>
              </a:ext>
            </a:extLst>
          </p:cNvPr>
          <p:cNvSpPr txBox="1"/>
          <p:nvPr/>
        </p:nvSpPr>
        <p:spPr>
          <a:xfrm>
            <a:off x="1641541" y="459978"/>
            <a:ext cx="4711739" cy="679097"/>
          </a:xfrm>
          <a:prstGeom prst="rect">
            <a:avLst/>
          </a:prstGeom>
          <a:noFill/>
        </p:spPr>
        <p:txBody>
          <a:bodyPr wrap="none" rtlCol="0">
            <a:spAutoFit/>
          </a:bodyPr>
          <a:lstStyle/>
          <a:p>
            <a:r>
              <a:rPr lang="en-GB" sz="2800" dirty="0"/>
              <a:t>Eighth page visual alternative</a:t>
            </a:r>
            <a:r>
              <a:rPr lang="en-GB" sz="1013" dirty="0"/>
              <a:t>:</a:t>
            </a:r>
          </a:p>
          <a:p>
            <a:endParaRPr lang="en-CH" sz="1013" dirty="0"/>
          </a:p>
        </p:txBody>
      </p:sp>
      <p:sp>
        <p:nvSpPr>
          <p:cNvPr id="5" name="Rectangle 4">
            <a:extLst>
              <a:ext uri="{FF2B5EF4-FFF2-40B4-BE49-F238E27FC236}">
                <a16:creationId xmlns:a16="http://schemas.microsoft.com/office/drawing/2014/main" id="{705FB6E1-56E7-9108-8826-AAA3F903C186}"/>
              </a:ext>
            </a:extLst>
          </p:cNvPr>
          <p:cNvSpPr/>
          <p:nvPr/>
        </p:nvSpPr>
        <p:spPr>
          <a:xfrm>
            <a:off x="526071" y="1153634"/>
            <a:ext cx="5805852" cy="8082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013" dirty="0">
              <a:solidFill>
                <a:schemeClr val="bg1"/>
              </a:solidFill>
            </a:endParaRPr>
          </a:p>
        </p:txBody>
      </p:sp>
      <p:sp>
        <p:nvSpPr>
          <p:cNvPr id="6" name="TextBox 5">
            <a:extLst>
              <a:ext uri="{FF2B5EF4-FFF2-40B4-BE49-F238E27FC236}">
                <a16:creationId xmlns:a16="http://schemas.microsoft.com/office/drawing/2014/main" id="{33C88447-FFA3-A12A-C6B3-0A15C9338D57}"/>
              </a:ext>
            </a:extLst>
          </p:cNvPr>
          <p:cNvSpPr txBox="1"/>
          <p:nvPr/>
        </p:nvSpPr>
        <p:spPr>
          <a:xfrm>
            <a:off x="743920" y="1425844"/>
            <a:ext cx="6114080" cy="523220"/>
          </a:xfrm>
          <a:prstGeom prst="rect">
            <a:avLst/>
          </a:prstGeom>
          <a:noFill/>
        </p:spPr>
        <p:txBody>
          <a:bodyPr wrap="square" rtlCol="0">
            <a:spAutoFit/>
          </a:bodyPr>
          <a:lstStyle/>
          <a:p>
            <a:r>
              <a:rPr lang="en-GB" sz="2800" dirty="0">
                <a:solidFill>
                  <a:schemeClr val="bg1"/>
                </a:solidFill>
              </a:rPr>
              <a:t>Here is your score!</a:t>
            </a:r>
            <a:endParaRPr lang="en-CH" sz="2800" dirty="0">
              <a:solidFill>
                <a:schemeClr val="bg1"/>
              </a:solidFill>
            </a:endParaRPr>
          </a:p>
        </p:txBody>
      </p:sp>
      <p:sp>
        <p:nvSpPr>
          <p:cNvPr id="7" name="TextBox 6">
            <a:extLst>
              <a:ext uri="{FF2B5EF4-FFF2-40B4-BE49-F238E27FC236}">
                <a16:creationId xmlns:a16="http://schemas.microsoft.com/office/drawing/2014/main" id="{42ADFCB4-DF72-E200-AAAC-17F36CA3F087}"/>
              </a:ext>
            </a:extLst>
          </p:cNvPr>
          <p:cNvSpPr txBox="1"/>
          <p:nvPr/>
        </p:nvSpPr>
        <p:spPr>
          <a:xfrm>
            <a:off x="823406" y="1963622"/>
            <a:ext cx="5282926" cy="2308324"/>
          </a:xfrm>
          <a:prstGeom prst="rect">
            <a:avLst/>
          </a:prstGeom>
          <a:noFill/>
        </p:spPr>
        <p:txBody>
          <a:bodyPr wrap="square" rtlCol="0">
            <a:spAutoFit/>
          </a:bodyPr>
          <a:lstStyle/>
          <a:p>
            <a:pPr algn="just"/>
            <a:r>
              <a:rPr lang="en-GB" dirty="0">
                <a:solidFill>
                  <a:schemeClr val="bg1"/>
                </a:solidFill>
              </a:rPr>
              <a:t> </a:t>
            </a:r>
          </a:p>
          <a:p>
            <a:pPr algn="just"/>
            <a:r>
              <a:rPr lang="en-GB" sz="3600" dirty="0">
                <a:solidFill>
                  <a:srgbClr val="FFFF00"/>
                </a:solidFill>
              </a:rPr>
              <a:t>Less than 10 points</a:t>
            </a:r>
          </a:p>
          <a:p>
            <a:pPr algn="just"/>
            <a:endParaRPr lang="en-GB" dirty="0">
              <a:solidFill>
                <a:schemeClr val="bg1"/>
              </a:solidFill>
            </a:endParaRPr>
          </a:p>
          <a:p>
            <a:pPr algn="just"/>
            <a:r>
              <a:rPr lang="en-GB" dirty="0">
                <a:solidFill>
                  <a:schemeClr val="bg1"/>
                </a:solidFill>
              </a:rPr>
              <a:t>You are a still struggling with all these rules and you might not have a law-abiding neighbour, time to take time to know your rights and obligations towards your neighbour. You can do it!</a:t>
            </a:r>
          </a:p>
        </p:txBody>
      </p:sp>
      <p:sp>
        <p:nvSpPr>
          <p:cNvPr id="10" name="TextBox 9">
            <a:extLst>
              <a:ext uri="{FF2B5EF4-FFF2-40B4-BE49-F238E27FC236}">
                <a16:creationId xmlns:a16="http://schemas.microsoft.com/office/drawing/2014/main" id="{514A328B-E541-B5A1-407A-331E761E6C3A}"/>
              </a:ext>
            </a:extLst>
          </p:cNvPr>
          <p:cNvSpPr txBox="1"/>
          <p:nvPr/>
        </p:nvSpPr>
        <p:spPr>
          <a:xfrm>
            <a:off x="889284" y="4597902"/>
            <a:ext cx="4754058" cy="369332"/>
          </a:xfrm>
          <a:prstGeom prst="rect">
            <a:avLst/>
          </a:prstGeom>
          <a:solidFill>
            <a:schemeClr val="bg1"/>
          </a:solidFill>
          <a:ln>
            <a:noFill/>
          </a:ln>
        </p:spPr>
        <p:txBody>
          <a:bodyPr wrap="none" rtlCol="0">
            <a:spAutoFit/>
          </a:bodyPr>
          <a:lstStyle/>
          <a:p>
            <a:r>
              <a:rPr lang="en-GB" dirty="0">
                <a:solidFill>
                  <a:schemeClr val="accent1"/>
                </a:solidFill>
              </a:rPr>
              <a:t>HERE ARE THE CORRECT ANSWERS…READY?</a:t>
            </a:r>
            <a:endParaRPr lang="en-CH" dirty="0">
              <a:solidFill>
                <a:schemeClr val="accent1"/>
              </a:solidFill>
            </a:endParaRPr>
          </a:p>
        </p:txBody>
      </p:sp>
    </p:spTree>
    <p:extLst>
      <p:ext uri="{BB962C8B-B14F-4D97-AF65-F5344CB8AC3E}">
        <p14:creationId xmlns:p14="http://schemas.microsoft.com/office/powerpoint/2010/main" val="2325190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25035</TotalTime>
  <Words>943</Words>
  <Application>Microsoft Office PowerPoint</Application>
  <PresentationFormat>A4 Paper (210x297 mm)</PresentationFormat>
  <Paragraphs>107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Smita Ramloll</dc:creator>
  <cp:lastModifiedBy>Smita Ramloll</cp:lastModifiedBy>
  <cp:revision>8</cp:revision>
  <dcterms:created xsi:type="dcterms:W3CDTF">2024-06-05T13:05:33Z</dcterms:created>
  <dcterms:modified xsi:type="dcterms:W3CDTF">2024-06-27T14:02:08Z</dcterms:modified>
</cp:coreProperties>
</file>