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66" r:id="rId3"/>
    <p:sldId id="367" r:id="rId4"/>
    <p:sldId id="280" r:id="rId5"/>
    <p:sldId id="283" r:id="rId6"/>
    <p:sldId id="267" r:id="rId7"/>
    <p:sldId id="298" r:id="rId8"/>
    <p:sldId id="296" r:id="rId9"/>
    <p:sldId id="290" r:id="rId10"/>
    <p:sldId id="279" r:id="rId11"/>
    <p:sldId id="270" r:id="rId12"/>
    <p:sldId id="285" r:id="rId13"/>
    <p:sldId id="295" r:id="rId14"/>
    <p:sldId id="286" r:id="rId15"/>
    <p:sldId id="287" r:id="rId16"/>
    <p:sldId id="297" r:id="rId17"/>
    <p:sldId id="288" r:id="rId18"/>
    <p:sldId id="3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000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92"/>
    <p:restoredTop sz="94770"/>
  </p:normalViewPr>
  <p:slideViewPr>
    <p:cSldViewPr>
      <p:cViewPr varScale="1">
        <p:scale>
          <a:sx n="103" d="100"/>
          <a:sy n="103" d="100"/>
        </p:scale>
        <p:origin x="6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1:03:12.77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5642 3826 12927,'-5'6'1538,"-3"-2"-1793,3-3 0,-5 1-279,2 1 0,2 0 828,-2 5 129,6-1 0,-7 5-32,5-1 1,0 6-340,4 2 0,0 9 161,0 6 1,5 10-380,3 10 0,-1-22 0,1 2-50,2 1 0,-1 2 0,2 9 0,0 2 219,0 4 1,1 2-1,-1 7 1,1 1-362,-4-17 1,-1 1 0,0 0 0,0 6 0,-1 1 0,-1 1 259,1 3 0,-1 2 0,-1 0 0,0 5 0,-2 0 0,0 1 13,-1-13 0,0 1 1,0-1-1,0 0 0,-1-2 1,0-1-1,0 0 0,0 0-662,-1 1 1,0 0 0,0-1 0,0 0 600,-1 11 1,0 0-1,0-2 1,-2-3 0,0-1-1,0-1-34,1-4 0,-1-1 0,0 0-413,0-1 1,0-1 0,0-2 457,-1 10 1,-1-3-1,2-3 1,2-3-169,0-12 0,0-1-469,1 20 978,1-18 0,1-9-536,3-9 2132,2-6-1846,5-10 0,0-3 1989,-4-4-2266,3-6-33,-8-15 354,3-6 0,-10-2 0,-2-3 0</inkml:trace>
  <inkml:trace contextRef="#ctx0" brushRef="#br0" timeOffset="1">5562 4397 13086,'-5'-29'-710,"-1"1"365,-6 5 0,6 4-91,2 0 0,3 1 484,1-1 0,1 1 580,3 3-214,-3 3-363,14-5 100,-7 11 1,8-4-101,-4 2 0,3-1 40,0 1 1,9-7-36,-1 0 0,9-5-9,2-3 0,11-10-64,-19 14 0,1 0 0,4-5 0,0-2-328,3-2 1,1-1 0,2-2 0,0 0 286,5-3 1,0-1 0,1 1 0,1-1 19,1-2 0,1 1 0,-1 2 0,0 0 36,-1-1 0,0 1 0,-4 4 0,1 2 31,-3 2 0,0 2 0,-4 3 1,-1 1-62,2 0 0,-1 1 1,-4 0-1,1-1-125,-1 1 0,1 0 1,22-15 105,-4 3 0,0 1 63,0-4 1,-3 1 25,-1 2 0,-4-1 28,-7 6 1,-5-1 39,-2 4 0,-8 2 229,-4 2 1,-6-2-36,-1 6 0,-6 4-124,2 3 1,-4 6 696,-4-2 1,-2 4-621,-5 4 0,-2 2 350,-2 5 0,2 5-330,-2-1 0,3 4-217,5-4 0,2 7-98,5 1 0,0 4-166,0 8 1,0 4 94,0 3 0,5 9 17,2 6 0,-2-21 1,1 1 208,-1 6 1,1 2-1,-1 8 1,0 3-511,-2-14 0,-1 1 0,1 1 0,0 6 0,0 1 0,0 2 412,-2 5 1,0 2 0,0 1 0,2 3 0,0 0 0,-1 1-60,-1-16 1,0 1-1,0-1 1,0 1 0,0 14-1,1 0 1,-1-1-26,-1-4 0,0-2 0,0-1 0,0-3 0,0-1 0,0-1 56,0-6 0,0 0 0,0-2 0,0 17 0,0-3-293,0-8 1,0-3 0,0-7-1,0-2 635,0 20 1,0-7-149,0-1 0,0 1-411,0-5 0,0-1 48,0-10 0,0-4-219,0 1 1,0-6-76,0 2 1,-5 1 905,-3-2 0,0 1-683,-3-4 0,1 0 253,-9-1 0,0 1 0,-4 0 0</inkml:trace>
  <inkml:trace contextRef="#ctx0" brushRef="#br1" timeOffset="2">5825 7469 8258,'-8'7'-115,"0"-4"115,1-1 84,0 3 1,-1-3 462,4 6-289,0-6 1,4 2-79,0-8 0,2-4-74,6-11 0,1-6 26,10-9 1,6-10-86,10-6 0,-15 18 0,0-2-437,4-3 0,2-2 1,5-6-1,1-1 386,-7 11 0,0-1 0,1 0 0,5-4 0,1 0 0,2-2-393,3-4 1,1-1 0,1-1 0,0 2 0,2 0 0,0 0 400,-9 10 1,2 0 0,-1-1 0,1 1 0,10-10 0,0 0 0,0 0-30,0 1 0,1 1 1,-1 0-1,0 2 0,-1 0 1,1 0 24,-2 2 0,0 0 0,-1 2 0,-4 5 0,0 2 1,-2 0-314,-1 3 1,-1 0-1,-1 0 1,11-8 0,-2 0 216,-4 3 0,-1 1 0,-5 2 0,-2-1-203,1 4 1,-2 1 0,11-18-132,-5 9 851,-17 11 1,-8 13-382,-13 7 0,-8 4 1061,-7 4 0,-9 7-1132,-6 8 1,-1 4-63,-7 4 1,6-3-123,2 3 1,5-3 121,6-1 0,4-1 93,0 1 0,4 0 0,-4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1:03:12.7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3712 6510 6981,'4'-8'48,"-1"1"980,1 4-98,-4-7-174,5 4 79,-3-1 241,3-3-165,-5 4-334,0-1 312,0-3-198,0 9-480,0-4-44,0 5 1,-5 5 78,-3 3 1,-3 3-63,-5 4 1,-1 4-131,-6 8 1,0-2-36,0 6 1,1-1-25,3 5 0,-1-5-741,5 0 0,0-5 392,3-3 1,5 0-1530,-1-7 1239,5-5 1,0-5 49,6-5 0,0-8 141,5-4 0,-5-6-8,5 3 0,-2-5 154,2 1 1,2 1 57,-2-1 0,2 4 69,1-4 0,1 3-85,-1-3 0,1 4 280,-1-4 1,0 4 102,1-4 1,-5 5 71,1-1 1,0-2 645,3 2 76,-5 0 0,0 3 1164,-6 1-863,0 5-485,0 1-79,0 5-543,5 5 0,-4 1-81,3 5 1,1 5 97,-1-1 0,3 5-165,-3-1 1,1 4 147,-1 4 1,-3 2-20,3 5 1,1 2-392,-1 2 0,0 0 165,-4 7 0,0-6-1113,0 2 1,3-4 296,1-3 1,0-4-894,-4-4 1848,0-2 0,0-6 0,0-1 0</inkml:trace>
  <inkml:trace contextRef="#ctx0" brushRef="#br0" timeOffset="1">3518 7024 8227,'-12'0'0,"1"0"1223,4 0-179,-3 0-354,4 0 1,-2 0 973,1 0-630,4 0-308,-2 0-398,5 0 0,5 4-43,3-1 0,2 3-159,1-3 1,2-1 76,2 1 1,3-1-348,5-2 0,0 0 181,0 0 0,1 0-932,2 0 1,0 0-7,4 0 0,-4-2-366,0-1 0,-2 0-241,-1-5 1,0 5 146,0-5 1361,0 5 0,-6-7 0,0 4 0</inkml:trace>
  <inkml:trace contextRef="#ctx0" brushRef="#br0" timeOffset="2">4237 6978 8227,'-6'-5'0,"-4"4"3359,8-9-641,-8 3-1728,4 1 0,-2-3 1132,1 5-966,4-5-3724,-2 8 2083,5-4 1,1 5-1422,3 0 1906,-3 5 0,10 1 0,-5 6 0</inkml:trace>
  <inkml:trace contextRef="#ctx0" brushRef="#br0" timeOffset="3">3643 8817 8231,'0'-8'359,"0"1"16,5-1-144,-3-3 144,3 4 62,-5-3-441,0 9 125,5-4-186,-4 5 99,4 0 237,-5 0-116,0 5 1,-1 0-11,-3 3-45,3 2 0,-9-4 88,2 5-219,3 1 207,-5-6 56,3 4-381,-4-3 84,5-1-140,-5-1 136,10-5 1,-4-1-111,5-3 0,0-2 129,0-6 1,0-3-4,0 0 1,1-4 30,3 4 1,4-2 37,7 2-32,-2 2 1,7-5 6,-5 3 1,4 4 3,-3-1 1,4 2 9,-1 6-8,2 1 1,-2 3 8,1 0 1,-7 5-4,3 2 1,-4 7 233,0 1-114,-1 6 0,-4-2-98,-4 7 496,-1-1-296,-2 8 1,-10-3 29,-6 8 105,-4-2-243,-3 3 0,-5-5-118,-2 0 152,2 1 0,-4-2-252,5-3 1,1-3 158,3-8 0,5-4-111,3-7 69,2-3 0,3-6 210,3-3 1,1-4-133,6-7 1,0-2 15,0-2 0,0-2 113,0 2 1,6 2-94,1 2 1,0-1-36,0 0 1,1 5 24,3 3 0,1 2-185,-1-2 1,4 3 83,0 5 1,6 0-91,-2 0 1,2 5 120,2 3 1,0 3-106,0 5 1,0 1-89,0 6 0,-4-4-228,0 0 1,-5-1-167,1 1 0,-2-1-106,-2-3-761,-5-2 1,3 3 103,-5-4 1300,0-6 0,-4-6 0,0-6 0</inkml:trace>
  <inkml:trace contextRef="#ctx0" brushRef="#br0" timeOffset="4">4283 9022 8229,'-12'-5'0,"6"4"0,-4-9 3315,2 2-2155,3 3 1,-1-4-876,2 6 1,3-2 99,-3 1-809,3 2 1,5-1 278,-1 6 145,6 4 0,-2 4 0,4 1 0</inkml:trace>
  <inkml:trace contextRef="#ctx0" brushRef="#br0" timeOffset="5">3643 10930 7925,'0'-12'68,"-4"1"1,1 0 614,0-1-455,2 1 0,1 3 393,0 0-293,0 1-339,0-5 67,0 1 0,5 0 168,3-1-317,7 1 88,-3-1 1,10 1 297,-3-1-606,3 1 238,0 0 1,1-1-26,0 1 49,0-1 57,0 6 281,0 1-264,-6 5 1,0 0 69,-6 0 0,1 9 156,-1 2 1,-3 8-28,-1 0 172,-4 3-188,2 6 1,-6-3 155,-3 6-137,-2-6-82,-6 8 1,1-9-51,-1 3-77,1-3 202,0-1-218,-6 0-116,-1-6 1,0 5 229,2-9-333,-1 3 151,5-10 1,-9 3 68,6-5-148,0 0 67,9-9 0,-3-3 99,5-7 195,0 2-108,4-8 1,0 4 173,0-2 13,0-2-250,0 3 313,5 0-179,-3-3 0,8 8 49,-3-2-311,9 2 96,-4 2 0,10 4 183,-3 3-570,-3 3 264,6 1 0,-4 6 135,5 6-250,-1 4 233,1 7 0,-4 4 134,0-1-73,-10 6 1,5-6 88,-10 4-80,0-5 1,-6 7-66,-1-5 397,-4-1-209,-9-3 0,2-1 24,-5-3 63,0 2-193,-4-13 1,0 6 136,0-10-7,-5 5-125,4-8 1,-8 3 246,6-8-174,-1-2-38,4-6 26,6-4-60,-5 3 0,9-3 97,-2 4-238,2 1 38,7-6 0,-3 5 195,5-4-1302,1 9 782,3-3 0,1 3 9,3-4-2271,2 4 1676,5-3 0,6 9-923,2-3 1,4 2 1837,3-2 0,4 3 0,4-4 0</inkml:trace>
  <inkml:trace contextRef="#ctx0" brushRef="#br0" timeOffset="6">4351 11192 12346,'0'-6'6398,"0"-4"-5505,0 4 1,0-6 5,0 1 1,0-2-237,0-2 135,0 2-449,0 2 0,2 1-1292,1 2 494,-1 3-2145,3-5 1,-6 10 1525,-3 0 1,1 6 1067,-4 9 0,-6 8 0,-5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1:03:12.90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21334 8189 8052,'0'6'-1884,"-5"-1"1884,4-5 0,-4 0 0,5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1:03:16.8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19918 17314 8246,'5'-6'0,"1"1"0,6 5 0</inkml:trace>
  <inkml:trace contextRef="#ctx0" brushRef="#br0" timeOffset="1">22796 11341 8201,'-8'-4'0,"1"0"-489,4-5 404,-2 8-169,0-4-355,4 5 246,-4 0-190,5 0 553,0 5 0,0 1 0,0 6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905F-CBBE-48C4-AEB9-229C4D7A1B02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750E-AA4E-4A86-A507-30A30040C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E766-94CB-4797-8C2B-435D85F6693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6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6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9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5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8964-F1BF-4B85-AF25-6F9A3AEF3C05}" type="datetimeFigureOut">
              <a:rPr lang="en-IN" smtClean="0"/>
              <a:t>12/09/24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BBA4-7EF0-4920-92F9-F33131353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14127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Lecture 16</a:t>
            </a:r>
            <a:endParaRPr lang="en-IN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C02551-4AAD-5F4C-BCF5-E9155AFCBF08}"/>
              </a:ext>
            </a:extLst>
          </p:cNvPr>
          <p:cNvSpPr txBox="1">
            <a:spLocks/>
          </p:cNvSpPr>
          <p:nvPr/>
        </p:nvSpPr>
        <p:spPr>
          <a:xfrm>
            <a:off x="493204" y="2492896"/>
            <a:ext cx="8229600" cy="191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AF0000"/>
                </a:solidFill>
              </a:rPr>
              <a:t>MRI magnets</a:t>
            </a:r>
            <a:br>
              <a:rPr lang="en-US" sz="4000" dirty="0">
                <a:solidFill>
                  <a:srgbClr val="AF0000"/>
                </a:solidFill>
              </a:rPr>
            </a:br>
            <a:br>
              <a:rPr lang="en-US" sz="4000" dirty="0">
                <a:solidFill>
                  <a:srgbClr val="AF0000"/>
                </a:solidFill>
              </a:rPr>
            </a:br>
            <a:r>
              <a:rPr lang="en-US" sz="3200" dirty="0"/>
              <a:t>Read section 5.14 from Smith and Webb for magnets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98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01686"/>
            <a:ext cx="3063999" cy="189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3886200" cy="434417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-10886" y="533400"/>
            <a:ext cx="9144000" cy="692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Bef>
                <a:spcPts val="0"/>
              </a:spcBef>
            </a:pPr>
            <a:r>
              <a:rPr lang="en-US" sz="4000" dirty="0">
                <a:solidFill>
                  <a:srgbClr val="C00000"/>
                </a:solidFill>
              </a:rPr>
              <a:t>Slice selection</a:t>
            </a:r>
            <a:endParaRPr lang="en-IN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DC6D11-9B48-689D-31F8-0CF497CA00DA}"/>
                  </a:ext>
                </a:extLst>
              </p14:cNvPr>
              <p14:cNvContentPartPr/>
              <p14:nvPr/>
            </p14:nvContentPartPr>
            <p14:xfrm>
              <a:off x="7676280" y="2948040"/>
              <a:ext cx="4320" cy="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DC6D11-9B48-689D-31F8-0CF497CA0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0080" y="2931840"/>
                <a:ext cx="3672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0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0" y="457200"/>
            <a:ext cx="9144000" cy="6926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Bef>
                <a:spcPts val="0"/>
              </a:spcBef>
            </a:pPr>
            <a:r>
              <a:rPr lang="en-US" sz="4000" dirty="0">
                <a:solidFill>
                  <a:srgbClr val="C00000"/>
                </a:solidFill>
              </a:rPr>
              <a:t>Slice thickness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029200"/>
            <a:ext cx="4889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  <a:buFont typeface="Symbol" pitchFamily="18" charset="2"/>
              <a:buChar char="w"/>
            </a:pPr>
            <a:r>
              <a:rPr lang="en-US" sz="2800" dirty="0">
                <a:solidFill>
                  <a:srgbClr val="C00000"/>
                </a:solidFill>
              </a:rPr>
              <a:t>=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 (z </a:t>
            </a:r>
            <a:r>
              <a:rPr lang="en-US" sz="2800" dirty="0" err="1">
                <a:solidFill>
                  <a:srgbClr val="C00000"/>
                </a:solidFill>
              </a:rPr>
              <a:t>G</a:t>
            </a:r>
            <a:r>
              <a:rPr lang="en-US" sz="2800" baseline="-25000" dirty="0" err="1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aseline="-25000" dirty="0"/>
              <a:t> </a:t>
            </a:r>
            <a:endParaRPr lang="en-US" sz="2800" dirty="0"/>
          </a:p>
          <a:p>
            <a:pPr algn="ctr">
              <a:spcAft>
                <a:spcPts val="1200"/>
              </a:spcAft>
            </a:pPr>
            <a:r>
              <a:rPr lang="en-US" sz="2800" dirty="0"/>
              <a:t>Slice thickness: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Symbol" pitchFamily="18" charset="2"/>
              </a:rPr>
              <a:t>Dw</a:t>
            </a:r>
            <a:r>
              <a:rPr lang="en-US" sz="2800" b="1" baseline="-25000" dirty="0">
                <a:solidFill>
                  <a:srgbClr val="C00000"/>
                </a:solidFill>
              </a:rPr>
              <a:t>s</a:t>
            </a:r>
            <a:r>
              <a:rPr lang="en-US" sz="2800" b="1" dirty="0">
                <a:solidFill>
                  <a:srgbClr val="C00000"/>
                </a:solidFill>
              </a:rPr>
              <a:t>/</a:t>
            </a:r>
            <a:r>
              <a:rPr lang="en-US" sz="2800" b="1" dirty="0" err="1">
                <a:solidFill>
                  <a:srgbClr val="C00000"/>
                </a:solidFill>
                <a:latin typeface="Symbol" pitchFamily="18" charset="2"/>
              </a:rPr>
              <a:t>g</a:t>
            </a:r>
            <a:r>
              <a:rPr lang="en-US" sz="2800" b="1" dirty="0" err="1">
                <a:solidFill>
                  <a:srgbClr val="C00000"/>
                </a:solidFill>
              </a:rPr>
              <a:t>G</a:t>
            </a:r>
            <a:r>
              <a:rPr lang="en-US" sz="2800" b="1" baseline="-25000" dirty="0" err="1">
                <a:solidFill>
                  <a:srgbClr val="C00000"/>
                </a:solidFill>
              </a:rPr>
              <a:t>z</a:t>
            </a:r>
            <a:endParaRPr lang="en-IN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45325" y="1600200"/>
            <a:ext cx="3838843" cy="3226262"/>
            <a:chOff x="5029200" y="2249677"/>
            <a:chExt cx="3838843" cy="322626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249677"/>
              <a:ext cx="3838843" cy="322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153400" y="2514600"/>
              <a:ext cx="6096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G</a:t>
              </a:r>
              <a:r>
                <a:rPr lang="en-US" sz="2400" baseline="-25000" dirty="0" err="1"/>
                <a:t>z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59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Gary's stuff\Lecture Material\spins_sta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3783013" cy="3783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64029" y="4953000"/>
            <a:ext cx="8178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dirty="0"/>
              <a:t>All spins in the slice have same </a:t>
            </a:r>
            <a:r>
              <a:rPr lang="en-GB" sz="2800" dirty="0" err="1"/>
              <a:t>precessional</a:t>
            </a:r>
            <a:r>
              <a:rPr lang="en-GB" sz="2800" dirty="0"/>
              <a:t> frequency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58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90800" y="3048000"/>
            <a:ext cx="44413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dirty="0"/>
              <a:t>Step 2. phase encoding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008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Gary's stuff\Lecture Material\spins_phaseencod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7200"/>
            <a:ext cx="3783013" cy="3783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44715" y="4412445"/>
            <a:ext cx="69654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800" dirty="0"/>
              <a:t>Apply phase encoding (PE) gradient pulse (</a:t>
            </a:r>
            <a:r>
              <a:rPr lang="en-GB" sz="2800" dirty="0" err="1"/>
              <a:t>G</a:t>
            </a:r>
            <a:r>
              <a:rPr lang="en-GB" sz="2800" baseline="-25000" dirty="0" err="1"/>
              <a:t>y</a:t>
            </a:r>
            <a:r>
              <a:rPr lang="en-GB" sz="2800" dirty="0"/>
              <a:t>)</a:t>
            </a:r>
            <a:endParaRPr lang="en-US" sz="2800" dirty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715948" y="4892513"/>
            <a:ext cx="4038600" cy="381000"/>
          </a:xfrm>
          <a:prstGeom prst="rightArrow">
            <a:avLst>
              <a:gd name="adj1" fmla="val 50000"/>
              <a:gd name="adj2" fmla="val 265000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92071" y="5410200"/>
            <a:ext cx="4270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6600"/>
                </a:solidFill>
              </a:rPr>
              <a:t>Slower    unchanged    faster</a:t>
            </a:r>
            <a:endParaRPr lang="en-US" sz="28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888B21-A649-DCBF-4A86-50341F08ADD5}"/>
                  </a:ext>
                </a:extLst>
              </p14:cNvPr>
              <p14:cNvContentPartPr/>
              <p14:nvPr/>
            </p14:nvContentPartPr>
            <p14:xfrm>
              <a:off x="7170480" y="4074480"/>
              <a:ext cx="1036440" cy="215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888B21-A649-DCBF-4A86-50341F08A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4280" y="4058280"/>
                <a:ext cx="1068840" cy="21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38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Gary's stuff\Lecture Material\spins_afterp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3783013" cy="3783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19038" y="4953000"/>
            <a:ext cx="68789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After </a:t>
            </a:r>
            <a:r>
              <a:rPr lang="en-GB" sz="2800" u="sng" dirty="0"/>
              <a:t>PE Gradient is turned off</a:t>
            </a:r>
            <a:r>
              <a:rPr lang="en-GB" sz="2800" dirty="0"/>
              <a:t>, all spins have same frequency again, but different phase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770113" y="6019800"/>
            <a:ext cx="3749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dirty="0"/>
              <a:t>-90</a:t>
            </a:r>
            <a:r>
              <a:rPr lang="en-GB" sz="2800" dirty="0">
                <a:cs typeface="Arial" charset="0"/>
              </a:rPr>
              <a:t>°</a:t>
            </a:r>
            <a:r>
              <a:rPr lang="en-GB" sz="2800" dirty="0"/>
              <a:t>	         0</a:t>
            </a:r>
            <a:r>
              <a:rPr lang="en-GB" sz="2800" dirty="0">
                <a:cs typeface="Arial" charset="0"/>
              </a:rPr>
              <a:t>°</a:t>
            </a:r>
            <a:r>
              <a:rPr lang="en-GB" sz="2800" dirty="0"/>
              <a:t>	 +90</a:t>
            </a:r>
            <a:r>
              <a:rPr lang="en-GB" sz="2800" dirty="0">
                <a:cs typeface="Arial" charset="0"/>
              </a:rPr>
              <a:t>°</a:t>
            </a:r>
            <a:endParaRPr 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4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981200" y="3124200"/>
            <a:ext cx="52357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dirty="0"/>
              <a:t>Step 3. frequency encoding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65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Gary's stuff\Lecture Material\spins_freqencod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3783013" cy="3783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-5400000">
            <a:off x="-225383" y="2239161"/>
            <a:ext cx="3505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800" dirty="0"/>
              <a:t>Apply frequency encoding gradient (</a:t>
            </a:r>
            <a:r>
              <a:rPr lang="en-GB" sz="2800" dirty="0" err="1"/>
              <a:t>G</a:t>
            </a:r>
            <a:r>
              <a:rPr lang="en-GB" sz="2800" baseline="-25000" dirty="0" err="1"/>
              <a:t>x</a:t>
            </a:r>
            <a:r>
              <a:rPr lang="en-GB" sz="2800" dirty="0"/>
              <a:t>)</a:t>
            </a:r>
            <a:endParaRPr lang="en-US" sz="2800" dirty="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-5400000">
            <a:off x="-190499" y="2324100"/>
            <a:ext cx="4876800" cy="381000"/>
          </a:xfrm>
          <a:prstGeom prst="rightArrow">
            <a:avLst>
              <a:gd name="adj1" fmla="val 50000"/>
              <a:gd name="adj2" fmla="val 265000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6471784" y="685800"/>
            <a:ext cx="1986416" cy="40386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l"/>
            <a:r>
              <a:rPr lang="en-GB" sz="2800" dirty="0"/>
              <a:t>Faster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  </a:t>
            </a:r>
            <a:br>
              <a:rPr lang="en-GB" sz="2800" dirty="0"/>
            </a:br>
            <a:r>
              <a:rPr lang="en-GB" sz="2800" dirty="0"/>
              <a:t>Unchanged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	</a:t>
            </a:r>
            <a:br>
              <a:rPr lang="en-GB" sz="2800" dirty="0"/>
            </a:br>
            <a:r>
              <a:rPr lang="en-GB" sz="2800" dirty="0"/>
              <a:t>slower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50163" y="4967785"/>
            <a:ext cx="7408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u="sng" dirty="0"/>
              <a:t>Remains on during read-out of RF signal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Each spin will </a:t>
            </a:r>
            <a:r>
              <a:rPr lang="en-US" sz="2800" dirty="0" err="1"/>
              <a:t>precess</a:t>
            </a:r>
            <a:r>
              <a:rPr lang="en-US" sz="2800" dirty="0"/>
              <a:t> with a unique frequency</a:t>
            </a:r>
          </a:p>
        </p:txBody>
      </p:sp>
    </p:spTree>
    <p:extLst>
      <p:ext uri="{BB962C8B-B14F-4D97-AF65-F5344CB8AC3E}">
        <p14:creationId xmlns:p14="http://schemas.microsoft.com/office/powerpoint/2010/main" val="368186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0FC4-0E08-E1D8-F358-0035C8B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Watch the video links shared on Moodle</a:t>
            </a:r>
          </a:p>
        </p:txBody>
      </p:sp>
    </p:spTree>
    <p:extLst>
      <p:ext uri="{BB962C8B-B14F-4D97-AF65-F5344CB8AC3E}">
        <p14:creationId xmlns:p14="http://schemas.microsoft.com/office/powerpoint/2010/main" val="14017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905000"/>
            <a:ext cx="8001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dirty="0"/>
              <a:t>We now understand why the steady (1.5T) and the RF magnets (~ </a:t>
            </a:r>
            <a:r>
              <a:rPr lang="en-US" sz="3200" dirty="0" err="1"/>
              <a:t>mT</a:t>
            </a:r>
            <a:r>
              <a:rPr lang="en-US" sz="3200" dirty="0"/>
              <a:t>) are there.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endParaRPr lang="en-US" sz="3200" dirty="0"/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dirty="0"/>
              <a:t>But why do we need the third magnet in the MRI set-up?</a:t>
            </a:r>
          </a:p>
        </p:txBody>
      </p:sp>
    </p:spTree>
    <p:extLst>
      <p:ext uri="{BB962C8B-B14F-4D97-AF65-F5344CB8AC3E}">
        <p14:creationId xmlns:p14="http://schemas.microsoft.com/office/powerpoint/2010/main" val="89251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3" y="1728470"/>
            <a:ext cx="5728436" cy="452178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73772" y="1700808"/>
            <a:ext cx="8390716" cy="4392488"/>
            <a:chOff x="573772" y="1700808"/>
            <a:chExt cx="8390716" cy="4392488"/>
          </a:xfrm>
        </p:grpSpPr>
        <p:sp>
          <p:nvSpPr>
            <p:cNvPr id="6" name="Oval 5"/>
            <p:cNvSpPr/>
            <p:nvPr/>
          </p:nvSpPr>
          <p:spPr>
            <a:xfrm>
              <a:off x="573772" y="5184635"/>
              <a:ext cx="999146" cy="46865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8795" y="5570076"/>
              <a:ext cx="658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B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o</a:t>
              </a:r>
              <a:endParaRPr lang="en-IN" sz="28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17367" y="1700808"/>
              <a:ext cx="3247121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1200"/>
                </a:spcAft>
                <a:buFontTx/>
                <a:buChar char="-"/>
              </a:pPr>
              <a:r>
                <a:rPr lang="en-US" sz="2700" dirty="0">
                  <a:solidFill>
                    <a:srgbClr val="0070C0"/>
                  </a:solidFill>
                </a:rPr>
                <a:t>Steady magnetic field, B</a:t>
              </a:r>
              <a:r>
                <a:rPr lang="en-US" sz="2700" baseline="-25000" dirty="0">
                  <a:solidFill>
                    <a:srgbClr val="0070C0"/>
                  </a:solidFill>
                </a:rPr>
                <a:t>o</a:t>
              </a:r>
              <a:r>
                <a:rPr lang="en-US" sz="2700" dirty="0">
                  <a:solidFill>
                    <a:srgbClr val="0070C0"/>
                  </a:solidFill>
                </a:rPr>
                <a:t> (initially aligns spins)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What magnetic fields do we have?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3487" y="4355102"/>
            <a:ext cx="8519560" cy="1314950"/>
            <a:chOff x="173487" y="4355102"/>
            <a:chExt cx="8519560" cy="1314950"/>
          </a:xfrm>
        </p:grpSpPr>
        <p:sp>
          <p:nvSpPr>
            <p:cNvPr id="5" name="Oval 4"/>
            <p:cNvSpPr/>
            <p:nvPr/>
          </p:nvSpPr>
          <p:spPr>
            <a:xfrm>
              <a:off x="173487" y="4355102"/>
              <a:ext cx="1198975" cy="683258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2262" y="4746722"/>
              <a:ext cx="27907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spcAft>
                  <a:spcPts val="1200"/>
                </a:spcAft>
                <a:buFontTx/>
                <a:buChar char="-"/>
              </a:pPr>
              <a:r>
                <a:rPr lang="en-US" sz="2700" dirty="0">
                  <a:solidFill>
                    <a:srgbClr val="006600"/>
                  </a:solidFill>
                </a:rPr>
                <a:t>Spatial information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504" y="2348880"/>
            <a:ext cx="8856984" cy="2171033"/>
            <a:chOff x="107504" y="2348880"/>
            <a:chExt cx="8856984" cy="2171033"/>
          </a:xfrm>
        </p:grpSpPr>
        <p:sp>
          <p:nvSpPr>
            <p:cNvPr id="2" name="Oval 1"/>
            <p:cNvSpPr/>
            <p:nvPr/>
          </p:nvSpPr>
          <p:spPr>
            <a:xfrm>
              <a:off x="107504" y="2920260"/>
              <a:ext cx="1198975" cy="75158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739" y="2348880"/>
              <a:ext cx="658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  <a:r>
                <a:rPr lang="en-US" sz="2800" b="1" baseline="-25000" dirty="0">
                  <a:solidFill>
                    <a:srgbClr val="C00000"/>
                  </a:solidFill>
                </a:rPr>
                <a:t>1</a:t>
              </a:r>
              <a:endParaRPr lang="en-IN" sz="28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5270" y="3181085"/>
              <a:ext cx="304921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spcAft>
                  <a:spcPts val="1200"/>
                </a:spcAft>
                <a:buFontTx/>
                <a:buChar char="-"/>
              </a:pPr>
              <a:r>
                <a:rPr lang="en-US" sz="2700" dirty="0">
                  <a:solidFill>
                    <a:srgbClr val="C00000"/>
                  </a:solidFill>
                </a:rPr>
                <a:t>RF magnetic field, B</a:t>
              </a:r>
              <a:r>
                <a:rPr lang="en-US" sz="2700" baseline="-25000" dirty="0">
                  <a:solidFill>
                    <a:srgbClr val="C00000"/>
                  </a:solidFill>
                </a:rPr>
                <a:t>1</a:t>
              </a:r>
              <a:r>
                <a:rPr lang="en-US" sz="2700" dirty="0">
                  <a:solidFill>
                    <a:srgbClr val="C00000"/>
                  </a:solidFill>
                </a:rPr>
                <a:t> (excites aligned spins)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4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Gradient coils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EB245-E26F-914F-BA76-9B31731206F3}"/>
              </a:ext>
            </a:extLst>
          </p:cNvPr>
          <p:cNvSpPr txBox="1"/>
          <p:nvPr/>
        </p:nvSpPr>
        <p:spPr>
          <a:xfrm>
            <a:off x="1691680" y="365760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Sections 5.8 and 5.9 from Smith and Webb</a:t>
            </a:r>
          </a:p>
        </p:txBody>
      </p:sp>
    </p:spTree>
    <p:extLst>
      <p:ext uri="{BB962C8B-B14F-4D97-AF65-F5344CB8AC3E}">
        <p14:creationId xmlns:p14="http://schemas.microsoft.com/office/powerpoint/2010/main" val="98022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609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Localizing the signal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2204864"/>
            <a:ext cx="7620000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/>
              <a:t>We still don’t have a way to distinguish the magnetic resonance signals coming from protons in different locations in the body. We need to localize the signal.</a:t>
            </a:r>
          </a:p>
        </p:txBody>
      </p:sp>
    </p:spTree>
    <p:extLst>
      <p:ext uri="{BB962C8B-B14F-4D97-AF65-F5344CB8AC3E}">
        <p14:creationId xmlns:p14="http://schemas.microsoft.com/office/powerpoint/2010/main" val="422849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81600" y="14478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Tx/>
              <a:buChar char="-"/>
            </a:pPr>
            <a:r>
              <a:rPr lang="en-US" sz="2800" dirty="0"/>
              <a:t>Pulsed gradients     (~ milliseconds)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657600" cy="297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257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prstClr val="black"/>
                </a:solidFill>
              </a:rPr>
              <a:t>Expressed in units of change in resonant frequency per cm (Hz/cm). </a:t>
            </a:r>
            <a:r>
              <a:rPr lang="en-US" sz="2800" dirty="0">
                <a:solidFill>
                  <a:srgbClr val="C00000"/>
                </a:solidFill>
              </a:rPr>
              <a:t>For protons 10 </a:t>
            </a:r>
            <a:r>
              <a:rPr lang="en-US" sz="2800" dirty="0" err="1">
                <a:solidFill>
                  <a:srgbClr val="C00000"/>
                </a:solidFill>
              </a:rPr>
              <a:t>mT</a:t>
            </a:r>
            <a:r>
              <a:rPr lang="en-US" sz="2800" dirty="0">
                <a:solidFill>
                  <a:srgbClr val="C00000"/>
                </a:solidFill>
              </a:rPr>
              <a:t>/m = 4,258 Hz/cm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810000"/>
            <a:ext cx="864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1200"/>
              </a:spcAft>
              <a:buFontTx/>
              <a:buChar char="-"/>
            </a:pPr>
            <a:r>
              <a:rPr lang="en-US" sz="2800" dirty="0">
                <a:solidFill>
                  <a:prstClr val="black"/>
                </a:solidFill>
              </a:rPr>
              <a:t>G </a:t>
            </a:r>
            <a:r>
              <a:rPr lang="en-US" sz="2800" dirty="0">
                <a:solidFill>
                  <a:srgbClr val="C00000"/>
                </a:solidFill>
              </a:rPr>
              <a:t>(~10 </a:t>
            </a:r>
            <a:r>
              <a:rPr lang="en-US" sz="2800" dirty="0" err="1">
                <a:solidFill>
                  <a:srgbClr val="C00000"/>
                </a:solidFill>
              </a:rPr>
              <a:t>mT</a:t>
            </a:r>
            <a:r>
              <a:rPr lang="en-US" sz="2800" dirty="0">
                <a:solidFill>
                  <a:srgbClr val="C00000"/>
                </a:solidFill>
              </a:rPr>
              <a:t>/m</a:t>
            </a:r>
            <a:r>
              <a:rPr lang="en-US" sz="2800" dirty="0">
                <a:solidFill>
                  <a:prstClr val="black"/>
                </a:solidFill>
              </a:rPr>
              <a:t>) &lt;&lt; B</a:t>
            </a:r>
            <a:r>
              <a:rPr lang="en-US" sz="2800" baseline="-25000" dirty="0">
                <a:solidFill>
                  <a:prstClr val="black"/>
                </a:solidFill>
              </a:rPr>
              <a:t>o</a:t>
            </a:r>
            <a:r>
              <a:rPr lang="en-US" sz="2800" dirty="0">
                <a:solidFill>
                  <a:prstClr val="black"/>
                </a:solidFill>
              </a:rPr>
              <a:t> (~ 1.5 T)</a:t>
            </a:r>
          </a:p>
          <a:p>
            <a:pPr marL="457200" lvl="0" indent="-457200">
              <a:spcAft>
                <a:spcPts val="1200"/>
              </a:spcAft>
              <a:buFontTx/>
              <a:buChar char="-"/>
            </a:pPr>
            <a:r>
              <a:rPr lang="en-US" sz="2800" dirty="0">
                <a:solidFill>
                  <a:prstClr val="black"/>
                </a:solidFill>
              </a:rPr>
              <a:t>Over 30 cm, total field variation is ~ 3mT (0.2% of B</a:t>
            </a:r>
            <a:r>
              <a:rPr lang="en-US" sz="2800" baseline="-25000" dirty="0">
                <a:solidFill>
                  <a:prstClr val="black"/>
                </a:solidFill>
              </a:rPr>
              <a:t>o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BF4C09-838A-205F-9C55-FD132F50F0DB}"/>
                  </a:ext>
                </a:extLst>
              </p14:cNvPr>
              <p14:cNvContentPartPr/>
              <p14:nvPr/>
            </p14:nvContentPartPr>
            <p14:xfrm>
              <a:off x="1990080" y="1011960"/>
              <a:ext cx="772920" cy="168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BF4C09-838A-205F-9C55-FD132F50F0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8120" y="990000"/>
                <a:ext cx="81072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5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2133600"/>
            <a:ext cx="5486400" cy="2362200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dirty="0"/>
              <a:t>z-gradient (</a:t>
            </a:r>
            <a:r>
              <a:rPr lang="en-US" sz="2800" dirty="0" err="1"/>
              <a:t>G</a:t>
            </a:r>
            <a:r>
              <a:rPr lang="en-US" sz="2800" baseline="-25000" dirty="0" err="1"/>
              <a:t>z</a:t>
            </a:r>
            <a:r>
              <a:rPr lang="en-US" sz="2800" dirty="0"/>
              <a:t>): Slice selection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800" dirty="0"/>
              <a:t>y-gradient (</a:t>
            </a:r>
            <a:r>
              <a:rPr lang="en-US" sz="2800" dirty="0" err="1"/>
              <a:t>G</a:t>
            </a:r>
            <a:r>
              <a:rPr lang="en-US" sz="2800" baseline="-25000" dirty="0" err="1"/>
              <a:t>y</a:t>
            </a:r>
            <a:r>
              <a:rPr lang="en-US" sz="2800" dirty="0"/>
              <a:t>): Phase encoding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800" dirty="0"/>
              <a:t>x-gradient (</a:t>
            </a:r>
            <a:r>
              <a:rPr lang="en-US" sz="2800" dirty="0" err="1"/>
              <a:t>G</a:t>
            </a:r>
            <a:r>
              <a:rPr lang="en-US" sz="2800" baseline="-25000" dirty="0" err="1"/>
              <a:t>x</a:t>
            </a:r>
            <a:r>
              <a:rPr lang="en-US" sz="2800" dirty="0"/>
              <a:t>): Frequency encoding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0E5C8E-8029-A0F3-2190-3A68D5F5223A}"/>
                  </a:ext>
                </a:extLst>
              </p14:cNvPr>
              <p14:cNvContentPartPr/>
              <p14:nvPr/>
            </p14:nvContentPartPr>
            <p14:xfrm>
              <a:off x="1241640" y="2310840"/>
              <a:ext cx="329400" cy="176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0E5C8E-8029-A0F3-2190-3A68D5F52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440" y="2294640"/>
                <a:ext cx="36180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90800" y="3048000"/>
            <a:ext cx="42618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600" dirty="0"/>
              <a:t>Step 1. Slice selection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66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Magnetic field is B</a:t>
            </a:r>
            <a:r>
              <a:rPr lang="en-US" baseline="-25000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 at the </a:t>
            </a:r>
            <a:r>
              <a:rPr lang="en-US" dirty="0" err="1">
                <a:solidFill>
                  <a:srgbClr val="C00000"/>
                </a:solidFill>
              </a:rPr>
              <a:t>isocentre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725" y="1967805"/>
            <a:ext cx="8785549" cy="3670995"/>
            <a:chOff x="212725" y="1663005"/>
            <a:chExt cx="8785549" cy="3670995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 rot="-5965156">
              <a:off x="3086100" y="1219200"/>
              <a:ext cx="2362200" cy="5562600"/>
            </a:xfrm>
            <a:prstGeom prst="can">
              <a:avLst>
                <a:gd name="adj" fmla="val 47936"/>
              </a:avLst>
            </a:prstGeom>
            <a:solidFill>
              <a:srgbClr val="969696">
                <a:alpha val="50195"/>
              </a:srgbClr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 flipV="1">
              <a:off x="1333500" y="3581400"/>
              <a:ext cx="6324600" cy="1066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 flipV="1">
              <a:off x="3467100" y="3200400"/>
              <a:ext cx="2362200" cy="1752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 flipH="1" flipV="1">
              <a:off x="4533900" y="2541588"/>
              <a:ext cx="152400" cy="1524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lg" len="lg"/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3908425" y="1828800"/>
              <a:ext cx="14782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sz="2800" dirty="0" err="1">
                  <a:latin typeface="+mn-lt"/>
                </a:rPr>
                <a:t>isocentre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V="1">
              <a:off x="5829300" y="2247900"/>
              <a:ext cx="1219200" cy="9525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6904362" y="1663005"/>
              <a:ext cx="2093912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sz="2800" dirty="0">
                  <a:latin typeface="+mn-lt"/>
                </a:rPr>
                <a:t>Gradient in z-direction</a:t>
              </a:r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457200" y="4495800"/>
              <a:ext cx="685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457200" y="4648200"/>
              <a:ext cx="4572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V="1">
              <a:off x="457200" y="4114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212725" y="37750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/>
                <a:t>y</a:t>
              </a:r>
              <a:endParaRPr lang="en-US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685800" y="4876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/>
                <a:t>x</a:t>
              </a:r>
              <a:endParaRPr lang="en-US"/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838200" y="4038600"/>
              <a:ext cx="319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/>
                <a:t>z</a:t>
              </a:r>
              <a:endParaRPr lang="en-US"/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7673037" y="3276600"/>
              <a:ext cx="5565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sz="2800" dirty="0">
                  <a:latin typeface="+mn-lt"/>
                </a:rPr>
                <a:t>B</a:t>
              </a:r>
              <a:r>
                <a:rPr lang="en-GB" sz="2800" baseline="-25000" dirty="0">
                  <a:latin typeface="+mn-lt"/>
                </a:rPr>
                <a:t>0</a:t>
              </a:r>
              <a:endParaRPr lang="en-US" sz="2800" baseline="-25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4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b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340</Words>
  <Application>Microsoft Macintosh PowerPoint</Application>
  <PresentationFormat>On-screen Show (4:3)</PresentationFormat>
  <Paragraphs>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Gradient coils</vt:lpstr>
      <vt:lpstr>PowerPoint Presentation</vt:lpstr>
      <vt:lpstr>PowerPoint Presentation</vt:lpstr>
      <vt:lpstr>PowerPoint Presentation</vt:lpstr>
      <vt:lpstr>PowerPoint Presentation</vt:lpstr>
      <vt:lpstr>Magnetic field is Bo at the isocentre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Faster     Unchanged    slower</vt:lpstr>
      <vt:lpstr>Watch the video links shared on Moodle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</dc:creator>
  <cp:lastModifiedBy>Debjani Paul</cp:lastModifiedBy>
  <cp:revision>139</cp:revision>
  <dcterms:created xsi:type="dcterms:W3CDTF">2013-08-18T12:11:59Z</dcterms:created>
  <dcterms:modified xsi:type="dcterms:W3CDTF">2024-09-12T07:17:01Z</dcterms:modified>
</cp:coreProperties>
</file>