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599" r:id="rId2"/>
    <p:sldId id="613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486" r:id="rId11"/>
    <p:sldId id="500" r:id="rId12"/>
    <p:sldId id="638" r:id="rId13"/>
    <p:sldId id="639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atamaran Light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082B0"/>
    <a:srgbClr val="3F7141"/>
    <a:srgbClr val="FF9900"/>
    <a:srgbClr val="080808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118" d="100"/>
          <a:sy n="118" d="100"/>
        </p:scale>
        <p:origin x="744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217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645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1700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353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062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214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08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121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742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391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362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44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0.png"/><Relationship Id="rId3" Type="http://schemas.openxmlformats.org/officeDocument/2006/relationships/image" Target="../media/image1.png"/><Relationship Id="rId7" Type="http://schemas.openxmlformats.org/officeDocument/2006/relationships/image" Target="../media/image3120.png"/><Relationship Id="rId12" Type="http://schemas.openxmlformats.org/officeDocument/2006/relationships/image" Target="../media/image3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3.png"/><Relationship Id="rId11" Type="http://schemas.openxmlformats.org/officeDocument/2006/relationships/image" Target="../media/image3160.png"/><Relationship Id="rId5" Type="http://schemas.openxmlformats.org/officeDocument/2006/relationships/image" Target="../media/image3100.png"/><Relationship Id="rId10" Type="http://schemas.openxmlformats.org/officeDocument/2006/relationships/image" Target="../media/image3150.png"/><Relationship Id="rId4" Type="http://schemas.openxmlformats.org/officeDocument/2006/relationships/image" Target="../media/image3090.png"/><Relationship Id="rId9" Type="http://schemas.openxmlformats.org/officeDocument/2006/relationships/image" Target="../media/image3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0.png"/><Relationship Id="rId13" Type="http://schemas.openxmlformats.org/officeDocument/2006/relationships/image" Target="../media/image3270.png"/><Relationship Id="rId18" Type="http://schemas.openxmlformats.org/officeDocument/2006/relationships/image" Target="../media/image3320.png"/><Relationship Id="rId3" Type="http://schemas.openxmlformats.org/officeDocument/2006/relationships/image" Target="../media/image1.png"/><Relationship Id="rId7" Type="http://schemas.openxmlformats.org/officeDocument/2006/relationships/image" Target="../media/image3213.png"/><Relationship Id="rId12" Type="http://schemas.openxmlformats.org/officeDocument/2006/relationships/image" Target="../media/image3260.png"/><Relationship Id="rId17" Type="http://schemas.openxmlformats.org/officeDocument/2006/relationships/image" Target="../media/image331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0.png"/><Relationship Id="rId11" Type="http://schemas.openxmlformats.org/officeDocument/2006/relationships/image" Target="../media/image3250.png"/><Relationship Id="rId5" Type="http://schemas.openxmlformats.org/officeDocument/2006/relationships/image" Target="../media/image3190.png"/><Relationship Id="rId15" Type="http://schemas.openxmlformats.org/officeDocument/2006/relationships/image" Target="../media/image3290.png"/><Relationship Id="rId10" Type="http://schemas.openxmlformats.org/officeDocument/2006/relationships/image" Target="../media/image3240.png"/><Relationship Id="rId4" Type="http://schemas.openxmlformats.org/officeDocument/2006/relationships/image" Target="../media/image3180.png"/><Relationship Id="rId9" Type="http://schemas.openxmlformats.org/officeDocument/2006/relationships/image" Target="../media/image3230.png"/><Relationship Id="rId14" Type="http://schemas.openxmlformats.org/officeDocument/2006/relationships/image" Target="../media/image3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4</a:t>
            </a:r>
          </a:p>
          <a:p>
            <a:pPr algn="ctr"/>
            <a:r>
              <a:rPr lang="en-US" sz="4800" b="1">
                <a:solidFill>
                  <a:srgbClr val="C00000"/>
                </a:solidFill>
                <a:latin typeface="Calibri-Bold"/>
              </a:rPr>
              <a:t>August 18, </a:t>
            </a:r>
            <a:r>
              <a:rPr lang="en-US" sz="4800" b="1" dirty="0">
                <a:solidFill>
                  <a:srgbClr val="C00000"/>
                </a:solidFill>
                <a:latin typeface="Calibri-Bold"/>
              </a:rPr>
              <a:t>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Circuit – ON/OFF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ransistor As A Switch">
            <a:extLst>
              <a:ext uri="{FF2B5EF4-FFF2-40B4-BE49-F238E27FC236}">
                <a16:creationId xmlns:a16="http://schemas.microsoft.com/office/drawing/2014/main" id="{E304EA1E-619D-9CAE-0800-CA440B964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1"/>
          <a:stretch/>
        </p:blipFill>
        <p:spPr bwMode="auto">
          <a:xfrm>
            <a:off x="517233" y="794457"/>
            <a:ext cx="7820396" cy="42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ansistor As A Switch">
            <a:extLst>
              <a:ext uri="{FF2B5EF4-FFF2-40B4-BE49-F238E27FC236}">
                <a16:creationId xmlns:a16="http://schemas.microsoft.com/office/drawing/2014/main" id="{C5D088B5-88BA-C3D1-063D-746DD3C6B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1" r="45968"/>
          <a:stretch/>
        </p:blipFill>
        <p:spPr bwMode="auto">
          <a:xfrm>
            <a:off x="669633" y="797080"/>
            <a:ext cx="4225560" cy="42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Circuit – ON/OFF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ansistor Switch">
            <a:extLst>
              <a:ext uri="{FF2B5EF4-FFF2-40B4-BE49-F238E27FC236}">
                <a16:creationId xmlns:a16="http://schemas.microsoft.com/office/drawing/2014/main" id="{9DA3AA8D-2D88-A00A-C31A-F5BE6E2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8" y="515444"/>
            <a:ext cx="3458724" cy="46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A037B-CF6E-B4EF-AA5E-86504B710C14}"/>
              </a:ext>
            </a:extLst>
          </p:cNvPr>
          <p:cNvSpPr txBox="1"/>
          <p:nvPr/>
        </p:nvSpPr>
        <p:spPr>
          <a:xfrm>
            <a:off x="4855779" y="120606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Transistor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0D72E-D7AF-FDA1-B1F9-1A7D0CFB9CC0}"/>
              </a:ext>
            </a:extLst>
          </p:cNvPr>
          <p:cNvSpPr txBox="1"/>
          <p:nvPr/>
        </p:nvSpPr>
        <p:spPr>
          <a:xfrm>
            <a:off x="6836979" y="122594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04AF1-FC64-FA3D-2CC7-B63E6747002B}"/>
              </a:ext>
            </a:extLst>
          </p:cNvPr>
          <p:cNvSpPr txBox="1"/>
          <p:nvPr/>
        </p:nvSpPr>
        <p:spPr>
          <a:xfrm>
            <a:off x="5064169" y="164635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DC37D-216F-3CDE-CB1E-162ACA2403C6}"/>
              </a:ext>
            </a:extLst>
          </p:cNvPr>
          <p:cNvSpPr txBox="1"/>
          <p:nvPr/>
        </p:nvSpPr>
        <p:spPr>
          <a:xfrm>
            <a:off x="6931556" y="164933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49AFC-87EF-A545-EA66-E747AE006E83}"/>
              </a:ext>
            </a:extLst>
          </p:cNvPr>
          <p:cNvSpPr txBox="1"/>
          <p:nvPr/>
        </p:nvSpPr>
        <p:spPr>
          <a:xfrm>
            <a:off x="5076707" y="20866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1E61C-160F-F117-60BD-5C45983C8DF7}"/>
              </a:ext>
            </a:extLst>
          </p:cNvPr>
          <p:cNvSpPr txBox="1"/>
          <p:nvPr/>
        </p:nvSpPr>
        <p:spPr>
          <a:xfrm>
            <a:off x="6931556" y="207272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58753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BB043-2DE4-C096-1262-1041E6714DB3}"/>
              </a:ext>
            </a:extLst>
          </p:cNvPr>
          <p:cNvSpPr txBox="1"/>
          <p:nvPr/>
        </p:nvSpPr>
        <p:spPr>
          <a:xfrm>
            <a:off x="714302" y="-14988"/>
            <a:ext cx="538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Bias compensation with diode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  <a:latin typeface="Livvic" panose="020B060402020202020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9EC29D-9632-0E05-8DE5-A07975ACC1EF}"/>
              </a:ext>
            </a:extLst>
          </p:cNvPr>
          <p:cNvSpPr/>
          <p:nvPr/>
        </p:nvSpPr>
        <p:spPr>
          <a:xfrm>
            <a:off x="2145339" y="2077837"/>
            <a:ext cx="1331972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C8470F-0A25-C14E-7D61-5A95CD95B27C}"/>
              </a:ext>
            </a:extLst>
          </p:cNvPr>
          <p:cNvCxnSpPr>
            <a:cxnSpLocks/>
          </p:cNvCxnSpPr>
          <p:nvPr/>
        </p:nvCxnSpPr>
        <p:spPr>
          <a:xfrm>
            <a:off x="2549307" y="225706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3193F1-A918-C6CE-5147-440F9B7B82E5}"/>
              </a:ext>
            </a:extLst>
          </p:cNvPr>
          <p:cNvCxnSpPr>
            <a:cxnSpLocks/>
          </p:cNvCxnSpPr>
          <p:nvPr/>
        </p:nvCxnSpPr>
        <p:spPr>
          <a:xfrm flipH="1">
            <a:off x="2549307" y="214008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475EC2-518F-5F56-D6A7-745A433E0172}"/>
              </a:ext>
            </a:extLst>
          </p:cNvPr>
          <p:cNvCxnSpPr>
            <a:cxnSpLocks/>
          </p:cNvCxnSpPr>
          <p:nvPr/>
        </p:nvCxnSpPr>
        <p:spPr>
          <a:xfrm flipH="1" flipV="1">
            <a:off x="2549307" y="291999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622ED-161D-E6A8-BB8E-E25295824813}"/>
              </a:ext>
            </a:extLst>
          </p:cNvPr>
          <p:cNvCxnSpPr>
            <a:cxnSpLocks/>
          </p:cNvCxnSpPr>
          <p:nvPr/>
        </p:nvCxnSpPr>
        <p:spPr>
          <a:xfrm flipH="1" flipV="1">
            <a:off x="2887659" y="323243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C9DF9C-B38C-4A08-80D7-1ADE39CCE937}"/>
              </a:ext>
            </a:extLst>
          </p:cNvPr>
          <p:cNvCxnSpPr>
            <a:cxnSpLocks/>
          </p:cNvCxnSpPr>
          <p:nvPr/>
        </p:nvCxnSpPr>
        <p:spPr>
          <a:xfrm flipH="1" flipV="1">
            <a:off x="3013505" y="308469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3E3F50-389C-1667-42B4-86510FFE183E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1594445" y="3816350"/>
            <a:ext cx="9621" cy="712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C6A67C-89BE-8628-7B0B-4E3BAA7F7F37}"/>
              </a:ext>
            </a:extLst>
          </p:cNvPr>
          <p:cNvCxnSpPr>
            <a:cxnSpLocks/>
          </p:cNvCxnSpPr>
          <p:nvPr/>
        </p:nvCxnSpPr>
        <p:spPr>
          <a:xfrm>
            <a:off x="1964099" y="275646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088C7C-51CB-5831-5D4F-24680685BA2E}"/>
              </a:ext>
            </a:extLst>
          </p:cNvPr>
          <p:cNvCxnSpPr>
            <a:cxnSpLocks/>
          </p:cNvCxnSpPr>
          <p:nvPr/>
        </p:nvCxnSpPr>
        <p:spPr>
          <a:xfrm>
            <a:off x="545775" y="4529214"/>
            <a:ext cx="2605728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F9A495-3670-402C-9A98-8E6EBF3C2019}"/>
              </a:ext>
            </a:extLst>
          </p:cNvPr>
          <p:cNvGrpSpPr/>
          <p:nvPr/>
        </p:nvGrpSpPr>
        <p:grpSpPr>
          <a:xfrm rot="5400000">
            <a:off x="2454360" y="1317870"/>
            <a:ext cx="1328397" cy="330967"/>
            <a:chOff x="4676775" y="1682364"/>
            <a:chExt cx="1619250" cy="69302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8BCBB2-B1E0-9339-0EE2-122E70602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828CE8-257F-6DB7-A032-9BC8F47E8D3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54598-62CD-90B4-0470-772625C652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E356041-7307-B72B-C012-E44FC84AD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7C1900-7B89-F2D2-6B6B-4F769F7BF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5DB679-7E6B-E5B8-0EEE-59213C3AA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FA08DB-ED78-18A6-D025-8BCA6533D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29EB6BD-E979-69F9-0E32-DC1BD8EB2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FFD7FF-88F1-4C16-3636-3DFA06D6E3E0}"/>
                  </a:ext>
                </a:extLst>
              </p:cNvPr>
              <p:cNvSpPr txBox="1"/>
              <p:nvPr/>
            </p:nvSpPr>
            <p:spPr>
              <a:xfrm>
                <a:off x="1038867" y="1758235"/>
                <a:ext cx="3719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FFD7FF-88F1-4C16-3636-3DFA06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7" y="1758235"/>
                <a:ext cx="371961" cy="307777"/>
              </a:xfrm>
              <a:prstGeom prst="rect">
                <a:avLst/>
              </a:prstGeom>
              <a:blipFill>
                <a:blip r:embed="rId4"/>
                <a:stretch>
                  <a:fillRect l="-13115" r="-491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AD5581-7F9F-8576-D873-96EBB1ED1DC1}"/>
                  </a:ext>
                </a:extLst>
              </p:cNvPr>
              <p:cNvSpPr txBox="1"/>
              <p:nvPr/>
            </p:nvSpPr>
            <p:spPr>
              <a:xfrm>
                <a:off x="3280798" y="124653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AD5581-7F9F-8576-D873-96EBB1ED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98" y="1246531"/>
                <a:ext cx="443263" cy="307777"/>
              </a:xfrm>
              <a:prstGeom prst="rect">
                <a:avLst/>
              </a:prstGeom>
              <a:blipFill>
                <a:blip r:embed="rId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A376A8-D399-E998-9986-F70743059961}"/>
                  </a:ext>
                </a:extLst>
              </p:cNvPr>
              <p:cNvSpPr txBox="1"/>
              <p:nvPr/>
            </p:nvSpPr>
            <p:spPr>
              <a:xfrm>
                <a:off x="3760836" y="2077837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A376A8-D399-E998-9986-F70743059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36" y="2077837"/>
                <a:ext cx="443263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6CD352-84F1-8726-888D-30B148FB7ABF}"/>
                  </a:ext>
                </a:extLst>
              </p:cNvPr>
              <p:cNvSpPr txBox="1"/>
              <p:nvPr/>
            </p:nvSpPr>
            <p:spPr>
              <a:xfrm>
                <a:off x="2437319" y="1279415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6CD352-84F1-8726-888D-30B148FB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19" y="1279415"/>
                <a:ext cx="443263" cy="30777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91BA81-8B79-8C91-A158-1FB65A8F8675}"/>
                  </a:ext>
                </a:extLst>
              </p:cNvPr>
              <p:cNvSpPr txBox="1"/>
              <p:nvPr/>
            </p:nvSpPr>
            <p:spPr>
              <a:xfrm>
                <a:off x="1754365" y="229816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91BA81-8B79-8C91-A158-1FB65A8F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65" y="2298160"/>
                <a:ext cx="443263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6B89D7-CBDB-EB4F-F2F4-8A33984AB0C7}"/>
              </a:ext>
            </a:extLst>
          </p:cNvPr>
          <p:cNvCxnSpPr>
            <a:cxnSpLocks/>
          </p:cNvCxnSpPr>
          <p:nvPr/>
        </p:nvCxnSpPr>
        <p:spPr>
          <a:xfrm>
            <a:off x="2854561" y="1265170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8F7E13-8600-5B1C-12FF-7595DD7D6270}"/>
              </a:ext>
            </a:extLst>
          </p:cNvPr>
          <p:cNvCxnSpPr>
            <a:cxnSpLocks/>
          </p:cNvCxnSpPr>
          <p:nvPr/>
        </p:nvCxnSpPr>
        <p:spPr>
          <a:xfrm>
            <a:off x="1778266" y="2670801"/>
            <a:ext cx="318941" cy="168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45DF5B-19AA-377C-9100-F9E6E6DE61B6}"/>
              </a:ext>
            </a:extLst>
          </p:cNvPr>
          <p:cNvGrpSpPr/>
          <p:nvPr/>
        </p:nvGrpSpPr>
        <p:grpSpPr>
          <a:xfrm rot="5400000">
            <a:off x="967519" y="1928577"/>
            <a:ext cx="1328397" cy="350539"/>
            <a:chOff x="4676775" y="1682364"/>
            <a:chExt cx="1619250" cy="69302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A37D60-2F62-4E3A-3FAA-0DA7EBE9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30075B-BE58-DDEA-BA81-22BB31381AD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6D3AB9-07C5-0684-00C4-B39D483A0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FFB0F0D-9075-9A7F-AF4D-7B282F5F8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717BF7B-4E72-A733-976D-D1BE6286A6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7E0CDC-5CB2-1284-8839-359E22E56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6881AE-0CE8-4EB3-709E-0CEF7D34F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ACE1826-D584-3292-CC45-2FFF3B98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0AE91E-36A5-D380-9D9E-CC2F01320719}"/>
              </a:ext>
            </a:extLst>
          </p:cNvPr>
          <p:cNvCxnSpPr>
            <a:cxnSpLocks/>
          </p:cNvCxnSpPr>
          <p:nvPr/>
        </p:nvCxnSpPr>
        <p:spPr>
          <a:xfrm flipV="1">
            <a:off x="1226899" y="2758004"/>
            <a:ext cx="1310387" cy="9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3D9E85-4B2F-12BB-6DDC-FF134FBCE09A}"/>
              </a:ext>
            </a:extLst>
          </p:cNvPr>
          <p:cNvCxnSpPr>
            <a:cxnSpLocks/>
          </p:cNvCxnSpPr>
          <p:nvPr/>
        </p:nvCxnSpPr>
        <p:spPr>
          <a:xfrm>
            <a:off x="1594273" y="826485"/>
            <a:ext cx="1489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CD87BA-37A5-6A4C-7962-6D5B012DE0D2}"/>
              </a:ext>
            </a:extLst>
          </p:cNvPr>
          <p:cNvCxnSpPr>
            <a:cxnSpLocks/>
          </p:cNvCxnSpPr>
          <p:nvPr/>
        </p:nvCxnSpPr>
        <p:spPr>
          <a:xfrm>
            <a:off x="1595361" y="807316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500355-020A-B719-2782-4F70042E480C}"/>
              </a:ext>
            </a:extLst>
          </p:cNvPr>
          <p:cNvCxnSpPr>
            <a:cxnSpLocks/>
          </p:cNvCxnSpPr>
          <p:nvPr/>
        </p:nvCxnSpPr>
        <p:spPr>
          <a:xfrm>
            <a:off x="545775" y="2765515"/>
            <a:ext cx="720988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D2580-DBFB-0B83-51B9-D55E3C145283}"/>
              </a:ext>
            </a:extLst>
          </p:cNvPr>
          <p:cNvSpPr txBox="1"/>
          <p:nvPr/>
        </p:nvSpPr>
        <p:spPr>
          <a:xfrm>
            <a:off x="270440" y="3344131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Signal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4E4CF9-B99D-9126-B0FE-91C27149A48A}"/>
              </a:ext>
            </a:extLst>
          </p:cNvPr>
          <p:cNvCxnSpPr>
            <a:cxnSpLocks/>
          </p:cNvCxnSpPr>
          <p:nvPr/>
        </p:nvCxnSpPr>
        <p:spPr>
          <a:xfrm>
            <a:off x="3081111" y="1996495"/>
            <a:ext cx="428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DBF498-8C1C-BEE7-9E69-4844BE55E1D5}"/>
              </a:ext>
            </a:extLst>
          </p:cNvPr>
          <p:cNvCxnSpPr>
            <a:cxnSpLocks/>
          </p:cNvCxnSpPr>
          <p:nvPr/>
        </p:nvCxnSpPr>
        <p:spPr>
          <a:xfrm>
            <a:off x="3610505" y="183965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07281B-82B7-F7C0-166E-E4BE7BC19545}"/>
              </a:ext>
            </a:extLst>
          </p:cNvPr>
          <p:cNvCxnSpPr>
            <a:cxnSpLocks/>
          </p:cNvCxnSpPr>
          <p:nvPr/>
        </p:nvCxnSpPr>
        <p:spPr>
          <a:xfrm>
            <a:off x="3534305" y="183965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CAADB3-74FD-1B0C-2F1C-7E23872A8B3D}"/>
              </a:ext>
            </a:extLst>
          </p:cNvPr>
          <p:cNvCxnSpPr>
            <a:cxnSpLocks/>
          </p:cNvCxnSpPr>
          <p:nvPr/>
        </p:nvCxnSpPr>
        <p:spPr>
          <a:xfrm flipH="1">
            <a:off x="3610148" y="1990524"/>
            <a:ext cx="372348" cy="1017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2156B7-1BF0-5833-9711-D6947DE9B22B}"/>
                  </a:ext>
                </a:extLst>
              </p:cNvPr>
              <p:cNvSpPr txBox="1"/>
              <p:nvPr/>
            </p:nvSpPr>
            <p:spPr>
              <a:xfrm>
                <a:off x="1111492" y="3567869"/>
                <a:ext cx="3031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2156B7-1BF0-5833-9711-D6947DE9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92" y="3567869"/>
                <a:ext cx="303160" cy="307777"/>
              </a:xfrm>
              <a:prstGeom prst="rect">
                <a:avLst/>
              </a:prstGeom>
              <a:blipFill>
                <a:blip r:embed="rId9"/>
                <a:stretch>
                  <a:fillRect l="-16000" r="-60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7760E5-7CE6-AB94-B605-9998238E1009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594445" y="2762866"/>
            <a:ext cx="916" cy="751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C2F3A-441D-7161-C319-6B7B1D1FF499}"/>
                  </a:ext>
                </a:extLst>
              </p:cNvPr>
              <p:cNvSpPr txBox="1"/>
              <p:nvPr/>
            </p:nvSpPr>
            <p:spPr>
              <a:xfrm>
                <a:off x="3612705" y="1634484"/>
                <a:ext cx="327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C2F3A-441D-7161-C319-6B7B1D1F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05" y="1634484"/>
                <a:ext cx="327462" cy="307777"/>
              </a:xfrm>
              <a:prstGeom prst="rect">
                <a:avLst/>
              </a:prstGeom>
              <a:blipFill>
                <a:blip r:embed="rId10"/>
                <a:stretch>
                  <a:fillRect l="-16981" r="-754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C088AE32-69B1-232F-D6B8-AA272ED6A564}"/>
              </a:ext>
            </a:extLst>
          </p:cNvPr>
          <p:cNvSpPr/>
          <p:nvPr/>
        </p:nvSpPr>
        <p:spPr>
          <a:xfrm>
            <a:off x="3013150" y="699213"/>
            <a:ext cx="110358" cy="110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73D4283-D53A-4BC0-E835-27FA9BEB28E8}"/>
                  </a:ext>
                </a:extLst>
              </p:cNvPr>
              <p:cNvSpPr txBox="1"/>
              <p:nvPr/>
            </p:nvSpPr>
            <p:spPr>
              <a:xfrm>
                <a:off x="3163810" y="571987"/>
                <a:ext cx="5602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73D4283-D53A-4BC0-E835-27FA9BEB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10" y="571987"/>
                <a:ext cx="560251" cy="307777"/>
              </a:xfrm>
              <a:prstGeom prst="rect">
                <a:avLst/>
              </a:prstGeom>
              <a:blipFill>
                <a:blip r:embed="rId11"/>
                <a:stretch>
                  <a:fillRect l="-15217" r="-7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47A1D51-C6BB-B252-AACE-6F18BC6977B1}"/>
                  </a:ext>
                </a:extLst>
              </p:cNvPr>
              <p:cNvSpPr txBox="1"/>
              <p:nvPr/>
            </p:nvSpPr>
            <p:spPr>
              <a:xfrm>
                <a:off x="1855374" y="1835125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47A1D51-C6BB-B252-AACE-6F18BC69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74" y="1835125"/>
                <a:ext cx="443263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BFE25-A34A-CBED-4ECA-F5DAB0BD111C}"/>
              </a:ext>
            </a:extLst>
          </p:cNvPr>
          <p:cNvCxnSpPr>
            <a:cxnSpLocks/>
          </p:cNvCxnSpPr>
          <p:nvPr/>
        </p:nvCxnSpPr>
        <p:spPr>
          <a:xfrm>
            <a:off x="1938704" y="1839658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14C01A55-1AD8-1EA4-F4FE-4F83E1ACCB04}"/>
              </a:ext>
            </a:extLst>
          </p:cNvPr>
          <p:cNvSpPr/>
          <p:nvPr/>
        </p:nvSpPr>
        <p:spPr>
          <a:xfrm>
            <a:off x="1419518" y="3514752"/>
            <a:ext cx="349854" cy="301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C569CD5-8307-CA21-1EEE-ACEB513C45CE}"/>
              </a:ext>
            </a:extLst>
          </p:cNvPr>
          <p:cNvCxnSpPr>
            <a:cxnSpLocks/>
          </p:cNvCxnSpPr>
          <p:nvPr/>
        </p:nvCxnSpPr>
        <p:spPr>
          <a:xfrm flipV="1">
            <a:off x="1381911" y="3501179"/>
            <a:ext cx="425077" cy="3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A43F74E-E043-4545-75CA-1250B917767C}"/>
              </a:ext>
            </a:extLst>
          </p:cNvPr>
          <p:cNvCxnSpPr>
            <a:cxnSpLocks/>
          </p:cNvCxnSpPr>
          <p:nvPr/>
        </p:nvCxnSpPr>
        <p:spPr>
          <a:xfrm>
            <a:off x="3142733" y="3283867"/>
            <a:ext cx="0" cy="12453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7F5564B-3FB7-1F3A-A18C-C0266690C728}"/>
              </a:ext>
            </a:extLst>
          </p:cNvPr>
          <p:cNvSpPr txBox="1"/>
          <p:nvPr/>
        </p:nvSpPr>
        <p:spPr>
          <a:xfrm>
            <a:off x="4619705" y="1124382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 mechanism ?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2A7982-E824-299E-455E-A045B96A2824}"/>
              </a:ext>
            </a:extLst>
          </p:cNvPr>
          <p:cNvSpPr txBox="1"/>
          <p:nvPr/>
        </p:nvSpPr>
        <p:spPr>
          <a:xfrm>
            <a:off x="4632807" y="182639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Advantages?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A2642D-89F7-D7B4-83DA-5E0BD7B4BDB3}"/>
              </a:ext>
            </a:extLst>
          </p:cNvPr>
          <p:cNvSpPr txBox="1"/>
          <p:nvPr/>
        </p:nvSpPr>
        <p:spPr>
          <a:xfrm>
            <a:off x="4619705" y="2559151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175509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82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Bias compensation using a </a:t>
            </a:r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Thermistor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135038" y="2259141"/>
            <a:ext cx="1331972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539006" y="2438373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539006" y="2321388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539006" y="3101298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2877358" y="3413740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003204" y="3266002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081378" y="4486216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1953798" y="2937769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2899766" y="4795568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028101" y="4891197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096304" y="4984640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35474" y="4710518"/>
            <a:ext cx="339439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444059" y="1499174"/>
            <a:ext cx="1328397" cy="330967"/>
            <a:chOff x="4676775" y="1682364"/>
            <a:chExt cx="1619250" cy="69302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C6637-30E9-3F13-C274-0F2D7C74D81F}"/>
                  </a:ext>
                </a:extLst>
              </p:cNvPr>
              <p:cNvSpPr txBox="1"/>
              <p:nvPr/>
            </p:nvSpPr>
            <p:spPr>
              <a:xfrm>
                <a:off x="597344" y="1939401"/>
                <a:ext cx="3433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3C6637-30E9-3F13-C274-0F2D7C74D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44" y="1939401"/>
                <a:ext cx="343363" cy="307777"/>
              </a:xfrm>
              <a:prstGeom prst="rect">
                <a:avLst/>
              </a:prstGeom>
              <a:blipFill>
                <a:blip r:embed="rId4"/>
                <a:stretch>
                  <a:fillRect l="-16071" r="-535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333464" y="143621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64" y="1436211"/>
                <a:ext cx="443263" cy="307777"/>
              </a:xfrm>
              <a:prstGeom prst="rect">
                <a:avLst/>
              </a:prstGeom>
              <a:blipFill>
                <a:blip r:embed="rId5"/>
                <a:stretch>
                  <a:fillRect l="-137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8A4A36-43F2-1D1B-BFCC-0EC733CEB4F4}"/>
                  </a:ext>
                </a:extLst>
              </p:cNvPr>
              <p:cNvSpPr txBox="1"/>
              <p:nvPr/>
            </p:nvSpPr>
            <p:spPr>
              <a:xfrm>
                <a:off x="3750535" y="2259141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8A4A36-43F2-1D1B-BFCC-0EC733CE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35" y="2259141"/>
                <a:ext cx="443263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845ED9-5AEB-2885-8C44-86B6CE74A9C2}"/>
                  </a:ext>
                </a:extLst>
              </p:cNvPr>
              <p:cNvSpPr txBox="1"/>
              <p:nvPr/>
            </p:nvSpPr>
            <p:spPr>
              <a:xfrm>
                <a:off x="1908885" y="317381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845ED9-5AEB-2885-8C44-86B6CE74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85" y="3173814"/>
                <a:ext cx="443263" cy="307777"/>
              </a:xfrm>
              <a:prstGeom prst="rect">
                <a:avLst/>
              </a:prstGeom>
              <a:blipFill>
                <a:blip r:embed="rId7"/>
                <a:stretch>
                  <a:fillRect l="-12329" r="-547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BC3A26-61F4-E14B-9746-7656E72E9CF9}"/>
                  </a:ext>
                </a:extLst>
              </p:cNvPr>
              <p:cNvSpPr txBox="1"/>
              <p:nvPr/>
            </p:nvSpPr>
            <p:spPr>
              <a:xfrm>
                <a:off x="1749574" y="295825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BC3A26-61F4-E14B-9746-7656E72E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74" y="2958254"/>
                <a:ext cx="443263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492613-476E-08A8-A724-9C885467BB2C}"/>
                  </a:ext>
                </a:extLst>
              </p:cNvPr>
              <p:cNvSpPr txBox="1"/>
              <p:nvPr/>
            </p:nvSpPr>
            <p:spPr>
              <a:xfrm>
                <a:off x="2123893" y="3458290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492613-476E-08A8-A724-9C885467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93" y="3458290"/>
                <a:ext cx="4432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0A385F-DEB0-A557-EC2A-949C5A0DCB72}"/>
                  </a:ext>
                </a:extLst>
              </p:cNvPr>
              <p:cNvSpPr txBox="1"/>
              <p:nvPr/>
            </p:nvSpPr>
            <p:spPr>
              <a:xfrm>
                <a:off x="2427018" y="1460719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0A385F-DEB0-A557-EC2A-949C5A0D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018" y="1460719"/>
                <a:ext cx="443263" cy="307777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FB8365-B894-A7EE-520E-73BED02F9049}"/>
                  </a:ext>
                </a:extLst>
              </p:cNvPr>
              <p:cNvSpPr txBox="1"/>
              <p:nvPr/>
            </p:nvSpPr>
            <p:spPr>
              <a:xfrm>
                <a:off x="1744064" y="2479464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FB8365-B894-A7EE-520E-73BED02F9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64" y="2479464"/>
                <a:ext cx="443263" cy="307777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636D11-715B-D099-3EF0-240C8412376E}"/>
              </a:ext>
            </a:extLst>
          </p:cNvPr>
          <p:cNvCxnSpPr>
            <a:cxnSpLocks/>
          </p:cNvCxnSpPr>
          <p:nvPr/>
        </p:nvCxnSpPr>
        <p:spPr>
          <a:xfrm>
            <a:off x="2844260" y="1446474"/>
            <a:ext cx="0" cy="37751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19C9E4-1B2A-15A9-75DC-CE3197C5D4D6}"/>
              </a:ext>
            </a:extLst>
          </p:cNvPr>
          <p:cNvCxnSpPr>
            <a:cxnSpLocks/>
          </p:cNvCxnSpPr>
          <p:nvPr/>
        </p:nvCxnSpPr>
        <p:spPr>
          <a:xfrm>
            <a:off x="1767965" y="2852105"/>
            <a:ext cx="318941" cy="168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444831" y="2109881"/>
            <a:ext cx="1328397" cy="350539"/>
            <a:chOff x="4676775" y="1682364"/>
            <a:chExt cx="1619250" cy="69302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101191" y="2939308"/>
            <a:ext cx="1425794" cy="10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065612" y="1010604"/>
            <a:ext cx="20083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072673" y="988620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09DA57-C6EE-1E40-D357-E37817537E81}"/>
              </a:ext>
            </a:extLst>
          </p:cNvPr>
          <p:cNvCxnSpPr>
            <a:cxnSpLocks/>
          </p:cNvCxnSpPr>
          <p:nvPr/>
        </p:nvCxnSpPr>
        <p:spPr>
          <a:xfrm flipV="1">
            <a:off x="503942" y="295021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69EFF9-68C5-F357-B54F-4E0E92CEDD7A}"/>
              </a:ext>
            </a:extLst>
          </p:cNvPr>
          <p:cNvSpPr txBox="1"/>
          <p:nvPr/>
        </p:nvSpPr>
        <p:spPr>
          <a:xfrm>
            <a:off x="119643" y="3186347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Signal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070810" y="2177799"/>
            <a:ext cx="428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3600204" y="2020962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3524004" y="2020962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3599847" y="2171828"/>
            <a:ext cx="372348" cy="1017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448960" y="3664204"/>
            <a:ext cx="1328397" cy="350539"/>
            <a:chOff x="4676775" y="1682364"/>
            <a:chExt cx="1619250" cy="69302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4FA98E-3BF0-4C56-4025-C5B0CBE75EB9}"/>
                  </a:ext>
                </a:extLst>
              </p:cNvPr>
              <p:cNvSpPr txBox="1"/>
              <p:nvPr/>
            </p:nvSpPr>
            <p:spPr>
              <a:xfrm>
                <a:off x="588804" y="3749173"/>
                <a:ext cx="3493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4FA98E-3BF0-4C56-4025-C5B0CBE75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4" y="3749173"/>
                <a:ext cx="349326" cy="307777"/>
              </a:xfrm>
              <a:prstGeom prst="rect">
                <a:avLst/>
              </a:prstGeom>
              <a:blipFill>
                <a:blip r:embed="rId12"/>
                <a:stretch>
                  <a:fillRect l="-15789" r="-526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516949" y="3954642"/>
            <a:ext cx="1328397" cy="350539"/>
            <a:chOff x="4676775" y="1682364"/>
            <a:chExt cx="1619250" cy="69302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072673" y="2944170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AB5A49-35F2-58CC-4191-EE2C3A3E28BB}"/>
                  </a:ext>
                </a:extLst>
              </p:cNvPr>
              <p:cNvSpPr txBox="1"/>
              <p:nvPr/>
            </p:nvSpPr>
            <p:spPr>
              <a:xfrm>
                <a:off x="2588709" y="4047753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AB5A49-35F2-58CC-4191-EE2C3A3E2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09" y="4047753"/>
                <a:ext cx="443263" cy="307777"/>
              </a:xfrm>
              <a:prstGeom prst="rect">
                <a:avLst/>
              </a:prstGeom>
              <a:blipFill>
                <a:blip r:embed="rId13"/>
                <a:stretch>
                  <a:fillRect l="-138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128A7BE-F440-A78F-552C-FEC953B318F8}"/>
              </a:ext>
            </a:extLst>
          </p:cNvPr>
          <p:cNvCxnSpPr>
            <a:cxnSpLocks/>
          </p:cNvCxnSpPr>
          <p:nvPr/>
        </p:nvCxnSpPr>
        <p:spPr>
          <a:xfrm>
            <a:off x="3147818" y="3590873"/>
            <a:ext cx="602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B1A602-96C1-9325-5E98-7BA3C914A369}"/>
              </a:ext>
            </a:extLst>
          </p:cNvPr>
          <p:cNvCxnSpPr>
            <a:cxnSpLocks/>
          </p:cNvCxnSpPr>
          <p:nvPr/>
        </p:nvCxnSpPr>
        <p:spPr>
          <a:xfrm>
            <a:off x="3750535" y="3590873"/>
            <a:ext cx="0" cy="424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7A9BA2-5F9E-D545-CFA7-8E8FC08A4C87}"/>
              </a:ext>
            </a:extLst>
          </p:cNvPr>
          <p:cNvCxnSpPr>
            <a:cxnSpLocks/>
          </p:cNvCxnSpPr>
          <p:nvPr/>
        </p:nvCxnSpPr>
        <p:spPr>
          <a:xfrm>
            <a:off x="3768844" y="4106468"/>
            <a:ext cx="0" cy="592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D565111-AB1C-AAFD-8052-4DBF573A9893}"/>
              </a:ext>
            </a:extLst>
          </p:cNvPr>
          <p:cNvCxnSpPr>
            <a:cxnSpLocks/>
          </p:cNvCxnSpPr>
          <p:nvPr/>
        </p:nvCxnSpPr>
        <p:spPr>
          <a:xfrm>
            <a:off x="3593730" y="4027496"/>
            <a:ext cx="341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A29038-87A0-4AB8-6503-0B5A1BE0C5EF}"/>
              </a:ext>
            </a:extLst>
          </p:cNvPr>
          <p:cNvCxnSpPr>
            <a:cxnSpLocks/>
          </p:cNvCxnSpPr>
          <p:nvPr/>
        </p:nvCxnSpPr>
        <p:spPr>
          <a:xfrm>
            <a:off x="3607343" y="4106468"/>
            <a:ext cx="341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D5D2755-7B3B-42BF-2A00-1685020C4E96}"/>
                  </a:ext>
                </a:extLst>
              </p:cNvPr>
              <p:cNvSpPr txBox="1"/>
              <p:nvPr/>
            </p:nvSpPr>
            <p:spPr>
              <a:xfrm>
                <a:off x="3936072" y="3887322"/>
                <a:ext cx="3250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D5D2755-7B3B-42BF-2A00-1685020C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2" y="3887322"/>
                <a:ext cx="325089" cy="307777"/>
              </a:xfrm>
              <a:prstGeom prst="rect">
                <a:avLst/>
              </a:prstGeom>
              <a:blipFill>
                <a:blip r:embed="rId14"/>
                <a:stretch>
                  <a:fillRect l="-16981" r="-188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3602404" y="1815788"/>
                <a:ext cx="327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04" y="1815788"/>
                <a:ext cx="327462" cy="307777"/>
              </a:xfrm>
              <a:prstGeom prst="rect">
                <a:avLst/>
              </a:prstGeom>
              <a:blipFill>
                <a:blip r:embed="rId15"/>
                <a:stretch>
                  <a:fillRect l="-1666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D83738-3B28-0B0F-1484-D84B0B42AD4B}"/>
              </a:ext>
            </a:extLst>
          </p:cNvPr>
          <p:cNvCxnSpPr>
            <a:cxnSpLocks/>
          </p:cNvCxnSpPr>
          <p:nvPr/>
        </p:nvCxnSpPr>
        <p:spPr>
          <a:xfrm>
            <a:off x="1644175" y="4305953"/>
            <a:ext cx="0" cy="4220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8F7298-9A42-1140-0D64-086F181ADE68}"/>
              </a:ext>
            </a:extLst>
          </p:cNvPr>
          <p:cNvGrpSpPr/>
          <p:nvPr/>
        </p:nvGrpSpPr>
        <p:grpSpPr>
          <a:xfrm rot="5400000">
            <a:off x="1185295" y="3734634"/>
            <a:ext cx="964974" cy="211320"/>
            <a:chOff x="4676775" y="1682364"/>
            <a:chExt cx="1619250" cy="6930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F07D1E-E0A5-4598-8A21-CDC2E1E06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9D25A2-D10E-2AC0-F29B-AFDB215B9ED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D03326-F9DE-63FD-B0D6-7EBC4AB52F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7EE147-B298-6503-C74C-142981B4C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F93FB7-B6FB-4C6D-E165-9528BDE81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2A1078-E289-3892-BA95-E47887827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81238-B15B-D167-7631-8368F59E6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37F7867-678E-DC39-B6D8-5F14F96C6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A61A01-BDEE-05A5-7A0D-68D226CD86BC}"/>
              </a:ext>
            </a:extLst>
          </p:cNvPr>
          <p:cNvCxnSpPr>
            <a:cxnSpLocks/>
          </p:cNvCxnSpPr>
          <p:nvPr/>
        </p:nvCxnSpPr>
        <p:spPr>
          <a:xfrm>
            <a:off x="1651236" y="2961626"/>
            <a:ext cx="0" cy="462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207E8A1-F72B-62BA-92DB-EBBE598F99D7}"/>
              </a:ext>
            </a:extLst>
          </p:cNvPr>
          <p:cNvSpPr/>
          <p:nvPr/>
        </p:nvSpPr>
        <p:spPr>
          <a:xfrm>
            <a:off x="1412545" y="3314366"/>
            <a:ext cx="478031" cy="991621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DBDE510-364D-3DA7-80AE-5230B42D872D}"/>
                  </a:ext>
                </a:extLst>
              </p:cNvPr>
              <p:cNvSpPr txBox="1"/>
              <p:nvPr/>
            </p:nvSpPr>
            <p:spPr>
              <a:xfrm>
                <a:off x="1876986" y="3893636"/>
                <a:ext cx="3705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DBDE510-364D-3DA7-80AE-5230B42D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86" y="3893636"/>
                <a:ext cx="370550" cy="307777"/>
              </a:xfrm>
              <a:prstGeom prst="rect">
                <a:avLst/>
              </a:prstGeom>
              <a:blipFill>
                <a:blip r:embed="rId16"/>
                <a:stretch>
                  <a:fillRect l="-14754" r="-16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D85CE88-33F3-6D47-C071-B2DB393C7F77}"/>
              </a:ext>
            </a:extLst>
          </p:cNvPr>
          <p:cNvCxnSpPr>
            <a:cxnSpLocks/>
          </p:cNvCxnSpPr>
          <p:nvPr/>
        </p:nvCxnSpPr>
        <p:spPr>
          <a:xfrm>
            <a:off x="3075814" y="763333"/>
            <a:ext cx="0" cy="424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8131F6F-8FB2-87D0-9EFE-6D42C270CFE3}"/>
              </a:ext>
            </a:extLst>
          </p:cNvPr>
          <p:cNvSpPr/>
          <p:nvPr/>
        </p:nvSpPr>
        <p:spPr>
          <a:xfrm>
            <a:off x="3021034" y="699213"/>
            <a:ext cx="110358" cy="110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253C52-9AE3-81EF-12F4-5F78D8E238DA}"/>
                  </a:ext>
                </a:extLst>
              </p:cNvPr>
              <p:cNvSpPr txBox="1"/>
              <p:nvPr/>
            </p:nvSpPr>
            <p:spPr>
              <a:xfrm>
                <a:off x="2988272" y="591958"/>
                <a:ext cx="4432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253C52-9AE3-81EF-12F4-5F78D8E23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2" y="591958"/>
                <a:ext cx="443263" cy="307777"/>
              </a:xfrm>
              <a:prstGeom prst="rect">
                <a:avLst/>
              </a:prstGeom>
              <a:blipFill>
                <a:blip r:embed="rId17"/>
                <a:stretch>
                  <a:fillRect l="-19178" r="-3698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74F13580-FF7C-AC4E-CDD6-58F0E0B0EDC1}"/>
              </a:ext>
            </a:extLst>
          </p:cNvPr>
          <p:cNvSpPr txBox="1"/>
          <p:nvPr/>
        </p:nvSpPr>
        <p:spPr>
          <a:xfrm>
            <a:off x="4716202" y="2319398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 mechanism ?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3D3E6A-AF57-12DA-0831-C05DFB4BF957}"/>
              </a:ext>
            </a:extLst>
          </p:cNvPr>
          <p:cNvSpPr txBox="1"/>
          <p:nvPr/>
        </p:nvSpPr>
        <p:spPr>
          <a:xfrm>
            <a:off x="4729304" y="3021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Advantages?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191499-FB57-AF0C-B60F-A62DA8BF317B}"/>
              </a:ext>
            </a:extLst>
          </p:cNvPr>
          <p:cNvSpPr txBox="1"/>
          <p:nvPr/>
        </p:nvSpPr>
        <p:spPr>
          <a:xfrm>
            <a:off x="4716202" y="375416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Disadvantages?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86CD17-FB5C-016D-547F-DF0DCBFEB516}"/>
                  </a:ext>
                </a:extLst>
              </p:cNvPr>
              <p:cNvSpPr txBox="1"/>
              <p:nvPr/>
            </p:nvSpPr>
            <p:spPr>
              <a:xfrm>
                <a:off x="4843524" y="968276"/>
                <a:ext cx="413966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86CD17-FB5C-016D-547F-DF0DCBFE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524" y="968276"/>
                <a:ext cx="4139669" cy="984885"/>
              </a:xfrm>
              <a:prstGeom prst="rect">
                <a:avLst/>
              </a:prstGeom>
              <a:blipFill>
                <a:blip r:embed="rId18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1970540" y="2172789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8839F1-EA13-6DE0-C813-DC0CFCFAA972}"/>
              </a:ext>
            </a:extLst>
          </p:cNvPr>
          <p:cNvSpPr txBox="1"/>
          <p:nvPr/>
        </p:nvSpPr>
        <p:spPr>
          <a:xfrm>
            <a:off x="3225071" y="2244551"/>
            <a:ext cx="564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the problem with this circuit?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LED On/Off using electronic circuit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228246" y="234655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228246" y="2742175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1500201" y="1399554"/>
            <a:ext cx="0" cy="95009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0C4A7-49A5-2C52-513C-61F176D3CBC2}"/>
              </a:ext>
            </a:extLst>
          </p:cNvPr>
          <p:cNvCxnSpPr>
            <a:cxnSpLocks/>
          </p:cNvCxnSpPr>
          <p:nvPr/>
        </p:nvCxnSpPr>
        <p:spPr>
          <a:xfrm>
            <a:off x="1500201" y="2738322"/>
            <a:ext cx="0" cy="950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0E993-B549-DBEB-7D09-0F7DB0F5A230}"/>
              </a:ext>
            </a:extLst>
          </p:cNvPr>
          <p:cNvCxnSpPr>
            <a:cxnSpLocks/>
          </p:cNvCxnSpPr>
          <p:nvPr/>
        </p:nvCxnSpPr>
        <p:spPr>
          <a:xfrm>
            <a:off x="1285450" y="368296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8801E-720A-7275-6ABD-9806C8E8F701}"/>
              </a:ext>
            </a:extLst>
          </p:cNvPr>
          <p:cNvCxnSpPr>
            <a:cxnSpLocks/>
          </p:cNvCxnSpPr>
          <p:nvPr/>
        </p:nvCxnSpPr>
        <p:spPr>
          <a:xfrm>
            <a:off x="1394715" y="377249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7EF944-0553-2CBA-E269-BD1501AA7D35}"/>
              </a:ext>
            </a:extLst>
          </p:cNvPr>
          <p:cNvCxnSpPr>
            <a:cxnSpLocks/>
          </p:cNvCxnSpPr>
          <p:nvPr/>
        </p:nvCxnSpPr>
        <p:spPr>
          <a:xfrm>
            <a:off x="1450772" y="384929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015614" y="2482955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015614" y="2706216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391766" y="842256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445689" y="2497338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1970540" y="2172789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8839F1-EA13-6DE0-C813-DC0CFCFAA972}"/>
              </a:ext>
            </a:extLst>
          </p:cNvPr>
          <p:cNvSpPr txBox="1"/>
          <p:nvPr/>
        </p:nvSpPr>
        <p:spPr>
          <a:xfrm>
            <a:off x="4240925" y="937649"/>
            <a:ext cx="4903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most of the LED required only 1.8V to glow and 10mA current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LED On/Off using electronic circuit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228246" y="234655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228246" y="2742175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1500201" y="1399554"/>
            <a:ext cx="0" cy="95009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0C4A7-49A5-2C52-513C-61F176D3CBC2}"/>
              </a:ext>
            </a:extLst>
          </p:cNvPr>
          <p:cNvCxnSpPr>
            <a:cxnSpLocks/>
          </p:cNvCxnSpPr>
          <p:nvPr/>
        </p:nvCxnSpPr>
        <p:spPr>
          <a:xfrm>
            <a:off x="1500201" y="2738322"/>
            <a:ext cx="0" cy="950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0E993-B549-DBEB-7D09-0F7DB0F5A230}"/>
              </a:ext>
            </a:extLst>
          </p:cNvPr>
          <p:cNvCxnSpPr>
            <a:cxnSpLocks/>
          </p:cNvCxnSpPr>
          <p:nvPr/>
        </p:nvCxnSpPr>
        <p:spPr>
          <a:xfrm>
            <a:off x="1285450" y="368296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8801E-720A-7275-6ABD-9806C8E8F701}"/>
              </a:ext>
            </a:extLst>
          </p:cNvPr>
          <p:cNvCxnSpPr>
            <a:cxnSpLocks/>
          </p:cNvCxnSpPr>
          <p:nvPr/>
        </p:nvCxnSpPr>
        <p:spPr>
          <a:xfrm>
            <a:off x="1394715" y="377249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7EF944-0553-2CBA-E269-BD1501AA7D35}"/>
              </a:ext>
            </a:extLst>
          </p:cNvPr>
          <p:cNvCxnSpPr>
            <a:cxnSpLocks/>
          </p:cNvCxnSpPr>
          <p:nvPr/>
        </p:nvCxnSpPr>
        <p:spPr>
          <a:xfrm>
            <a:off x="1450772" y="384929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015614" y="2482955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015614" y="2706216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391766" y="842256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445689" y="2497338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2BB458-383A-9AA8-431D-4FCE88674924}"/>
              </a:ext>
            </a:extLst>
          </p:cNvPr>
          <p:cNvCxnSpPr>
            <a:cxnSpLocks/>
          </p:cNvCxnSpPr>
          <p:nvPr/>
        </p:nvCxnSpPr>
        <p:spPr>
          <a:xfrm>
            <a:off x="2822111" y="1952972"/>
            <a:ext cx="554571" cy="1088732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163E5-7432-45F3-3F45-C5348E8E853C}"/>
              </a:ext>
            </a:extLst>
          </p:cNvPr>
          <p:cNvCxnSpPr>
            <a:cxnSpLocks/>
          </p:cNvCxnSpPr>
          <p:nvPr/>
        </p:nvCxnSpPr>
        <p:spPr>
          <a:xfrm flipH="1">
            <a:off x="2752943" y="1952972"/>
            <a:ext cx="707586" cy="1160718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E17F70-909C-A8F1-DFBF-A9DE93904C1A}"/>
              </a:ext>
            </a:extLst>
          </p:cNvPr>
          <p:cNvSpPr txBox="1"/>
          <p:nvPr/>
        </p:nvSpPr>
        <p:spPr>
          <a:xfrm>
            <a:off x="4240925" y="2081839"/>
            <a:ext cx="4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If you apply 15V, an enormous current will flow through the LED, and it goes bad.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A2A89-921C-8E4C-4632-9985C1F797AE}"/>
              </a:ext>
            </a:extLst>
          </p:cNvPr>
          <p:cNvSpPr txBox="1"/>
          <p:nvPr/>
        </p:nvSpPr>
        <p:spPr>
          <a:xfrm>
            <a:off x="4240925" y="3595361"/>
            <a:ext cx="4877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should be aware of basic rule of design</a:t>
            </a:r>
          </a:p>
        </p:txBody>
      </p:sp>
    </p:spTree>
    <p:extLst>
      <p:ext uri="{BB962C8B-B14F-4D97-AF65-F5344CB8AC3E}">
        <p14:creationId xmlns:p14="http://schemas.microsoft.com/office/powerpoint/2010/main" val="32590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1678878" y="2172789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8839F1-EA13-6DE0-C813-DC0CFCFAA972}"/>
              </a:ext>
            </a:extLst>
          </p:cNvPr>
          <p:cNvSpPr txBox="1"/>
          <p:nvPr/>
        </p:nvSpPr>
        <p:spPr>
          <a:xfrm>
            <a:off x="2634324" y="1461490"/>
            <a:ext cx="6483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voltage drop across 1.8V</a:t>
            </a:r>
          </a:p>
          <a:p>
            <a:endParaRPr lang="en-US" sz="2400" b="1" dirty="0"/>
          </a:p>
          <a:p>
            <a:r>
              <a:rPr lang="en-US" sz="2400" b="1" dirty="0"/>
              <a:t>The remaining voltage of 13.2 will drop across R.</a:t>
            </a:r>
          </a:p>
          <a:p>
            <a:endParaRPr lang="en-US" sz="2400" b="1" dirty="0"/>
          </a:p>
          <a:p>
            <a:r>
              <a:rPr lang="en-US" sz="2400" b="1" dirty="0"/>
              <a:t>If 10mA current flows through the circuit, then the R=13.2V/10mA=1.32k</a:t>
            </a:r>
            <a:r>
              <a:rPr lang="el-GR" sz="2400" b="1" dirty="0"/>
              <a:t>Ω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~ 1.5K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LED On/Off using electronic circuit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936584" y="2346557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936584" y="2742175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1208539" y="1399554"/>
            <a:ext cx="0" cy="95009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0C4A7-49A5-2C52-513C-61F176D3CBC2}"/>
              </a:ext>
            </a:extLst>
          </p:cNvPr>
          <p:cNvCxnSpPr>
            <a:cxnSpLocks/>
          </p:cNvCxnSpPr>
          <p:nvPr/>
        </p:nvCxnSpPr>
        <p:spPr>
          <a:xfrm>
            <a:off x="1208539" y="2738322"/>
            <a:ext cx="0" cy="950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0E993-B549-DBEB-7D09-0F7DB0F5A230}"/>
              </a:ext>
            </a:extLst>
          </p:cNvPr>
          <p:cNvCxnSpPr>
            <a:cxnSpLocks/>
          </p:cNvCxnSpPr>
          <p:nvPr/>
        </p:nvCxnSpPr>
        <p:spPr>
          <a:xfrm>
            <a:off x="998575" y="4684080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8801E-720A-7275-6ABD-9806C8E8F701}"/>
              </a:ext>
            </a:extLst>
          </p:cNvPr>
          <p:cNvCxnSpPr>
            <a:cxnSpLocks/>
          </p:cNvCxnSpPr>
          <p:nvPr/>
        </p:nvCxnSpPr>
        <p:spPr>
          <a:xfrm>
            <a:off x="1107840" y="4773608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7EF944-0553-2CBA-E269-BD1501AA7D35}"/>
              </a:ext>
            </a:extLst>
          </p:cNvPr>
          <p:cNvCxnSpPr>
            <a:cxnSpLocks/>
          </p:cNvCxnSpPr>
          <p:nvPr/>
        </p:nvCxnSpPr>
        <p:spPr>
          <a:xfrm>
            <a:off x="1163897" y="4850410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1723952" y="2482955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1723952" y="2706216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865212" y="835976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114759" y="3913100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659787" y="4034574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103639" y="2524137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2551041" y="1357192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8839F1-EA13-6DE0-C813-DC0CFCFAA972}"/>
              </a:ext>
            </a:extLst>
          </p:cNvPr>
          <p:cNvSpPr txBox="1"/>
          <p:nvPr/>
        </p:nvSpPr>
        <p:spPr>
          <a:xfrm>
            <a:off x="3661669" y="2160099"/>
            <a:ext cx="501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I have 15V supply in the base, then what will be the resistance value of R1 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750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How to use the Transistor to LED to glow ON/OFF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808747" y="1530960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808747" y="1926578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2080702" y="1099913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596115" y="1667358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596115" y="1890619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586465" y="533412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1096679" y="2159487"/>
            <a:ext cx="40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1531002" y="2293046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820855" y="1450145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2074141" y="276026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>
            <a:off x="1285134" y="3359828"/>
            <a:ext cx="1062296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495379" y="3566421"/>
            <a:ext cx="932553" cy="455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1696940" y="483054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1872989" y="494352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009623" y="504074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249514" y="4180853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339786" y="4291623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 flipH="1">
            <a:off x="495379" y="4289496"/>
            <a:ext cx="4157" cy="533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485250" y="3836234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98632" y="482658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118A8B-31C6-5360-3047-2458BCF34545}"/>
              </a:ext>
            </a:extLst>
          </p:cNvPr>
          <p:cNvCxnSpPr>
            <a:cxnSpLocks/>
          </p:cNvCxnSpPr>
          <p:nvPr/>
        </p:nvCxnSpPr>
        <p:spPr>
          <a:xfrm>
            <a:off x="274681" y="493957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81D780-DD61-82E6-FC28-9D6CE1D51BC6}"/>
              </a:ext>
            </a:extLst>
          </p:cNvPr>
          <p:cNvCxnSpPr>
            <a:cxnSpLocks/>
          </p:cNvCxnSpPr>
          <p:nvPr/>
        </p:nvCxnSpPr>
        <p:spPr>
          <a:xfrm>
            <a:off x="411315" y="503679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1FB086-E80F-60F9-755C-78435606F7C5}"/>
              </a:ext>
            </a:extLst>
          </p:cNvPr>
          <p:cNvSpPr txBox="1"/>
          <p:nvPr/>
        </p:nvSpPr>
        <p:spPr>
          <a:xfrm>
            <a:off x="429145" y="4224841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20B0BA-FAA7-9EE2-16FF-C5FA54A5A1ED}"/>
              </a:ext>
            </a:extLst>
          </p:cNvPr>
          <p:cNvSpPr txBox="1"/>
          <p:nvPr/>
        </p:nvSpPr>
        <p:spPr>
          <a:xfrm>
            <a:off x="745154" y="3096107"/>
            <a:ext cx="656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3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2551041" y="1357192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C8839F1-EA13-6DE0-C813-DC0CFCFAA972}"/>
                  </a:ext>
                </a:extLst>
              </p:cNvPr>
              <p:cNvSpPr txBox="1"/>
              <p:nvPr/>
            </p:nvSpPr>
            <p:spPr>
              <a:xfrm>
                <a:off x="3637215" y="1519257"/>
                <a:ext cx="53719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base needs some current. Now we need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C8839F1-EA13-6DE0-C813-DC0CFCFA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15" y="1519257"/>
                <a:ext cx="5371972" cy="830997"/>
              </a:xfrm>
              <a:prstGeom prst="rect">
                <a:avLst/>
              </a:prstGeom>
              <a:blipFill>
                <a:blip r:embed="rId4"/>
                <a:stretch>
                  <a:fillRect l="-1816" t="-5109" r="-1930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750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How to use the Transistor to LED to glow ON/OFF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808747" y="1530960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808747" y="1926578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2080702" y="1099913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596115" y="1667358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596115" y="1890619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586465" y="533412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1096679" y="2159487"/>
            <a:ext cx="40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1531002" y="2293046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820855" y="1450145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2074141" y="276026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>
            <a:off x="1285134" y="3359828"/>
            <a:ext cx="1062296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495379" y="3566421"/>
            <a:ext cx="932553" cy="455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1696940" y="483054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1872989" y="494352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009623" y="504074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249514" y="4180853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339786" y="4291623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 flipH="1">
            <a:off x="495379" y="4289496"/>
            <a:ext cx="4157" cy="533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485250" y="3836234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98632" y="482658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118A8B-31C6-5360-3047-2458BCF34545}"/>
              </a:ext>
            </a:extLst>
          </p:cNvPr>
          <p:cNvCxnSpPr>
            <a:cxnSpLocks/>
          </p:cNvCxnSpPr>
          <p:nvPr/>
        </p:nvCxnSpPr>
        <p:spPr>
          <a:xfrm>
            <a:off x="274681" y="493957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81D780-DD61-82E6-FC28-9D6CE1D51BC6}"/>
              </a:ext>
            </a:extLst>
          </p:cNvPr>
          <p:cNvCxnSpPr>
            <a:cxnSpLocks/>
          </p:cNvCxnSpPr>
          <p:nvPr/>
        </p:nvCxnSpPr>
        <p:spPr>
          <a:xfrm>
            <a:off x="411315" y="503679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1FB086-E80F-60F9-755C-78435606F7C5}"/>
              </a:ext>
            </a:extLst>
          </p:cNvPr>
          <p:cNvSpPr txBox="1"/>
          <p:nvPr/>
        </p:nvSpPr>
        <p:spPr>
          <a:xfrm>
            <a:off x="429145" y="4224841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20B0BA-FAA7-9EE2-16FF-C5FA54A5A1ED}"/>
              </a:ext>
            </a:extLst>
          </p:cNvPr>
          <p:cNvSpPr txBox="1"/>
          <p:nvPr/>
        </p:nvSpPr>
        <p:spPr>
          <a:xfrm>
            <a:off x="745154" y="3096107"/>
            <a:ext cx="656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285B9C-F5F6-447F-28D1-A1649D39ED6C}"/>
                  </a:ext>
                </a:extLst>
              </p:cNvPr>
              <p:cNvSpPr txBox="1"/>
              <p:nvPr/>
            </p:nvSpPr>
            <p:spPr>
              <a:xfrm>
                <a:off x="3637215" y="2831624"/>
                <a:ext cx="53719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find the base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400" b="1" dirty="0"/>
                  <a:t>what is the parameter we should know?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285B9C-F5F6-447F-28D1-A1649D39E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15" y="2831624"/>
                <a:ext cx="5371972" cy="830997"/>
              </a:xfrm>
              <a:prstGeom prst="rect">
                <a:avLst/>
              </a:prstGeom>
              <a:blipFill>
                <a:blip r:embed="rId5"/>
                <a:stretch>
                  <a:fillRect l="-181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2551041" y="1357192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8839F1-EA13-6DE0-C813-DC0CFCFAA972}"/>
              </a:ext>
            </a:extLst>
          </p:cNvPr>
          <p:cNvSpPr txBox="1"/>
          <p:nvPr/>
        </p:nvSpPr>
        <p:spPr>
          <a:xfrm>
            <a:off x="3684134" y="728735"/>
            <a:ext cx="537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𝛃 = 100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750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How to use the Transistor to LED to glow ON/OFF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808747" y="1530960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808747" y="1926578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2080702" y="1099913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596115" y="1667358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596115" y="1890619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586465" y="533412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1096679" y="2159487"/>
            <a:ext cx="40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1531002" y="2293046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820855" y="1450145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2074141" y="276026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>
            <a:off x="1285134" y="3359828"/>
            <a:ext cx="1062296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471730" y="3684665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1696940" y="483054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1872989" y="494352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009623" y="504074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249514" y="4180853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339786" y="4291623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 flipH="1">
            <a:off x="495379" y="4289496"/>
            <a:ext cx="4157" cy="533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485250" y="3836234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98632" y="482658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118A8B-31C6-5360-3047-2458BCF34545}"/>
              </a:ext>
            </a:extLst>
          </p:cNvPr>
          <p:cNvCxnSpPr>
            <a:cxnSpLocks/>
          </p:cNvCxnSpPr>
          <p:nvPr/>
        </p:nvCxnSpPr>
        <p:spPr>
          <a:xfrm>
            <a:off x="274681" y="493957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81D780-DD61-82E6-FC28-9D6CE1D51BC6}"/>
              </a:ext>
            </a:extLst>
          </p:cNvPr>
          <p:cNvCxnSpPr>
            <a:cxnSpLocks/>
          </p:cNvCxnSpPr>
          <p:nvPr/>
        </p:nvCxnSpPr>
        <p:spPr>
          <a:xfrm>
            <a:off x="411315" y="503679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1FB086-E80F-60F9-755C-78435606F7C5}"/>
              </a:ext>
            </a:extLst>
          </p:cNvPr>
          <p:cNvSpPr txBox="1"/>
          <p:nvPr/>
        </p:nvSpPr>
        <p:spPr>
          <a:xfrm>
            <a:off x="429145" y="4224841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20B0BA-FAA7-9EE2-16FF-C5FA54A5A1ED}"/>
              </a:ext>
            </a:extLst>
          </p:cNvPr>
          <p:cNvSpPr txBox="1"/>
          <p:nvPr/>
        </p:nvSpPr>
        <p:spPr>
          <a:xfrm>
            <a:off x="763599" y="3340875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R1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332A94-F254-FF07-EC03-2BE96288E017}"/>
                  </a:ext>
                </a:extLst>
              </p:cNvPr>
              <p:cNvSpPr txBox="1"/>
              <p:nvPr/>
            </p:nvSpPr>
            <p:spPr>
              <a:xfrm>
                <a:off x="3684134" y="1419283"/>
                <a:ext cx="5371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10 mA required to glow the LED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332A94-F254-FF07-EC03-2BE96288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34" y="1419283"/>
                <a:ext cx="5371972" cy="461665"/>
              </a:xfrm>
              <a:prstGeom prst="rect">
                <a:avLst/>
              </a:prstGeom>
              <a:blipFill>
                <a:blip r:embed="rId4"/>
                <a:stretch>
                  <a:fillRect l="-22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3B8FC4-1A51-3474-100C-13B60A657A1D}"/>
                  </a:ext>
                </a:extLst>
              </p:cNvPr>
              <p:cNvSpPr txBox="1"/>
              <p:nvPr/>
            </p:nvSpPr>
            <p:spPr>
              <a:xfrm>
                <a:off x="3684134" y="2116305"/>
                <a:ext cx="5371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 𝛃 = 0.1 mA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3B8FC4-1A51-3474-100C-13B60A657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34" y="2116305"/>
                <a:ext cx="5371972" cy="461665"/>
              </a:xfrm>
              <a:prstGeom prst="rect">
                <a:avLst/>
              </a:prstGeom>
              <a:blipFill>
                <a:blip r:embed="rId5"/>
                <a:stretch>
                  <a:fillRect l="-22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E121F9F-EF0D-43F5-1145-F01177FC5C5F}"/>
              </a:ext>
            </a:extLst>
          </p:cNvPr>
          <p:cNvSpPr txBox="1"/>
          <p:nvPr/>
        </p:nvSpPr>
        <p:spPr>
          <a:xfrm>
            <a:off x="-1806" y="3455282"/>
            <a:ext cx="746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 mA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4A091-475F-EC29-E0DA-9BAB2CDEB6DE}"/>
              </a:ext>
            </a:extLst>
          </p:cNvPr>
          <p:cNvSpPr txBox="1"/>
          <p:nvPr/>
        </p:nvSpPr>
        <p:spPr>
          <a:xfrm>
            <a:off x="1113320" y="3493504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B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95F83-1D20-D972-3CD8-1AAC0A9FDAAE}"/>
              </a:ext>
            </a:extLst>
          </p:cNvPr>
          <p:cNvSpPr txBox="1"/>
          <p:nvPr/>
        </p:nvSpPr>
        <p:spPr>
          <a:xfrm>
            <a:off x="2093874" y="3147097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C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57E80-8F0A-1F38-BB93-615BFAE8E12D}"/>
              </a:ext>
            </a:extLst>
          </p:cNvPr>
          <p:cNvSpPr txBox="1"/>
          <p:nvPr/>
        </p:nvSpPr>
        <p:spPr>
          <a:xfrm>
            <a:off x="2101614" y="4180853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E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6BD41-6BF2-F931-C72C-74A8B74F9789}"/>
              </a:ext>
            </a:extLst>
          </p:cNvPr>
          <p:cNvSpPr txBox="1"/>
          <p:nvPr/>
        </p:nvSpPr>
        <p:spPr>
          <a:xfrm>
            <a:off x="3684133" y="2813327"/>
            <a:ext cx="537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voltage at E=0V hence voltage at B=0.6V required to conduct the Transistor</a:t>
            </a:r>
          </a:p>
        </p:txBody>
      </p:sp>
    </p:spTree>
    <p:extLst>
      <p:ext uri="{BB962C8B-B14F-4D97-AF65-F5344CB8AC3E}">
        <p14:creationId xmlns:p14="http://schemas.microsoft.com/office/powerpoint/2010/main" val="249936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2551041" y="1357192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750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How to use the Transistor to LED to glow ON/OFF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808747" y="1530960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808747" y="1926578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2080702" y="1099913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596115" y="1667358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596115" y="1890619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586465" y="533412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1096679" y="2159487"/>
            <a:ext cx="40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1531002" y="2293046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820855" y="1450145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2074141" y="276026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>
            <a:off x="1285134" y="3359828"/>
            <a:ext cx="1062296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471730" y="3684665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1696940" y="483054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1872989" y="494352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009623" y="504074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249514" y="4180853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339786" y="4291623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 flipH="1">
            <a:off x="495379" y="4289496"/>
            <a:ext cx="4157" cy="533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485250" y="3836234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98632" y="482658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118A8B-31C6-5360-3047-2458BCF34545}"/>
              </a:ext>
            </a:extLst>
          </p:cNvPr>
          <p:cNvCxnSpPr>
            <a:cxnSpLocks/>
          </p:cNvCxnSpPr>
          <p:nvPr/>
        </p:nvCxnSpPr>
        <p:spPr>
          <a:xfrm>
            <a:off x="274681" y="493957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81D780-DD61-82E6-FC28-9D6CE1D51BC6}"/>
              </a:ext>
            </a:extLst>
          </p:cNvPr>
          <p:cNvCxnSpPr>
            <a:cxnSpLocks/>
          </p:cNvCxnSpPr>
          <p:nvPr/>
        </p:nvCxnSpPr>
        <p:spPr>
          <a:xfrm>
            <a:off x="411315" y="503679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1FB086-E80F-60F9-755C-78435606F7C5}"/>
              </a:ext>
            </a:extLst>
          </p:cNvPr>
          <p:cNvSpPr txBox="1"/>
          <p:nvPr/>
        </p:nvSpPr>
        <p:spPr>
          <a:xfrm>
            <a:off x="429145" y="4224841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20B0BA-FAA7-9EE2-16FF-C5FA54A5A1ED}"/>
              </a:ext>
            </a:extLst>
          </p:cNvPr>
          <p:cNvSpPr txBox="1"/>
          <p:nvPr/>
        </p:nvSpPr>
        <p:spPr>
          <a:xfrm>
            <a:off x="763599" y="3340875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R1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1F9F-EF0D-43F5-1145-F01177FC5C5F}"/>
              </a:ext>
            </a:extLst>
          </p:cNvPr>
          <p:cNvSpPr txBox="1"/>
          <p:nvPr/>
        </p:nvSpPr>
        <p:spPr>
          <a:xfrm>
            <a:off x="-1806" y="3455282"/>
            <a:ext cx="746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 mA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4A091-475F-EC29-E0DA-9BAB2CDEB6DE}"/>
              </a:ext>
            </a:extLst>
          </p:cNvPr>
          <p:cNvSpPr txBox="1"/>
          <p:nvPr/>
        </p:nvSpPr>
        <p:spPr>
          <a:xfrm>
            <a:off x="1113320" y="3493504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B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95F83-1D20-D972-3CD8-1AAC0A9FDAAE}"/>
              </a:ext>
            </a:extLst>
          </p:cNvPr>
          <p:cNvSpPr txBox="1"/>
          <p:nvPr/>
        </p:nvSpPr>
        <p:spPr>
          <a:xfrm>
            <a:off x="2093874" y="3147097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C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57E80-8F0A-1F38-BB93-615BFAE8E12D}"/>
              </a:ext>
            </a:extLst>
          </p:cNvPr>
          <p:cNvSpPr txBox="1"/>
          <p:nvPr/>
        </p:nvSpPr>
        <p:spPr>
          <a:xfrm>
            <a:off x="2101614" y="4180853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E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6BD41-6BF2-F931-C72C-74A8B74F9789}"/>
              </a:ext>
            </a:extLst>
          </p:cNvPr>
          <p:cNvSpPr txBox="1"/>
          <p:nvPr/>
        </p:nvSpPr>
        <p:spPr>
          <a:xfrm>
            <a:off x="3502401" y="2467876"/>
            <a:ext cx="537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What is the value of R1 ?</a:t>
            </a:r>
          </a:p>
        </p:txBody>
      </p:sp>
    </p:spTree>
    <p:extLst>
      <p:ext uri="{BB962C8B-B14F-4D97-AF65-F5344CB8AC3E}">
        <p14:creationId xmlns:p14="http://schemas.microsoft.com/office/powerpoint/2010/main" val="27832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A1FC11-7E95-0F77-4895-348F39C728EE}"/>
              </a:ext>
            </a:extLst>
          </p:cNvPr>
          <p:cNvCxnSpPr>
            <a:cxnSpLocks/>
          </p:cNvCxnSpPr>
          <p:nvPr/>
        </p:nvCxnSpPr>
        <p:spPr>
          <a:xfrm flipV="1">
            <a:off x="2551041" y="1357192"/>
            <a:ext cx="336159" cy="3101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659637-FD07-9668-CDA9-64B1AA00A4D8}"/>
              </a:ext>
            </a:extLst>
          </p:cNvPr>
          <p:cNvSpPr txBox="1"/>
          <p:nvPr/>
        </p:nvSpPr>
        <p:spPr>
          <a:xfrm>
            <a:off x="714302" y="-14988"/>
            <a:ext cx="750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How to use the Transistor to LED to glow ON/OFF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7B91601-0174-6D51-D23F-7042A7C0C3BE}"/>
              </a:ext>
            </a:extLst>
          </p:cNvPr>
          <p:cNvSpPr/>
          <p:nvPr/>
        </p:nvSpPr>
        <p:spPr>
          <a:xfrm flipV="1">
            <a:off x="1808747" y="1530960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211F0C-C432-666E-44E3-422B4854BF4A}"/>
              </a:ext>
            </a:extLst>
          </p:cNvPr>
          <p:cNvCxnSpPr>
            <a:cxnSpLocks/>
          </p:cNvCxnSpPr>
          <p:nvPr/>
        </p:nvCxnSpPr>
        <p:spPr>
          <a:xfrm>
            <a:off x="1808747" y="1926578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82208-27D2-5B93-7452-ADF3ACBF1A98}"/>
              </a:ext>
            </a:extLst>
          </p:cNvPr>
          <p:cNvCxnSpPr>
            <a:cxnSpLocks/>
          </p:cNvCxnSpPr>
          <p:nvPr/>
        </p:nvCxnSpPr>
        <p:spPr>
          <a:xfrm>
            <a:off x="2080702" y="1099913"/>
            <a:ext cx="0" cy="43413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EAFBF-AB3E-A146-85F2-CC0AFEC695DA}"/>
              </a:ext>
            </a:extLst>
          </p:cNvPr>
          <p:cNvCxnSpPr>
            <a:cxnSpLocks/>
          </p:cNvCxnSpPr>
          <p:nvPr/>
        </p:nvCxnSpPr>
        <p:spPr>
          <a:xfrm flipV="1">
            <a:off x="2596115" y="1667358"/>
            <a:ext cx="394960" cy="887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66CC3-0E97-813C-81AC-2C2DFA1D5D48}"/>
              </a:ext>
            </a:extLst>
          </p:cNvPr>
          <p:cNvCxnSpPr>
            <a:cxnSpLocks/>
          </p:cNvCxnSpPr>
          <p:nvPr/>
        </p:nvCxnSpPr>
        <p:spPr>
          <a:xfrm>
            <a:off x="2596115" y="1890619"/>
            <a:ext cx="394960" cy="1757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15C32-280D-BD94-125B-8A373C9A3381}"/>
              </a:ext>
            </a:extLst>
          </p:cNvPr>
          <p:cNvSpPr txBox="1"/>
          <p:nvPr/>
        </p:nvSpPr>
        <p:spPr>
          <a:xfrm>
            <a:off x="1586465" y="533412"/>
            <a:ext cx="162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3FBB9-8759-2A6E-387B-F5A54FE9D6CC}"/>
              </a:ext>
            </a:extLst>
          </p:cNvPr>
          <p:cNvSpPr txBox="1"/>
          <p:nvPr/>
        </p:nvSpPr>
        <p:spPr>
          <a:xfrm>
            <a:off x="1096679" y="2159487"/>
            <a:ext cx="400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E0A35-51FB-AAA7-9C0D-E6F3061D0C58}"/>
              </a:ext>
            </a:extLst>
          </p:cNvPr>
          <p:cNvGrpSpPr/>
          <p:nvPr/>
        </p:nvGrpSpPr>
        <p:grpSpPr>
          <a:xfrm rot="16200000" flipH="1">
            <a:off x="1531002" y="2293046"/>
            <a:ext cx="1030293" cy="289652"/>
            <a:chOff x="4676775" y="1682364"/>
            <a:chExt cx="1619250" cy="6930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F9E-6C9D-FC8F-061F-F4C9CD7DC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ED54E4-E9B5-8CE2-98C0-94952541A41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28160E-033C-284A-4805-D1E7D7214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24E767-293B-521C-B578-50BA1FF0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52CB9E-7C32-2DAE-3157-EDCDD8DB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E25916-ADFC-880F-2552-CE757345F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8B004-6342-035A-12A1-184F88C9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9623A1-6F17-8E48-F3DC-7A822A41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9627F4-2E17-CC68-D3C2-D12A1DB07118}"/>
              </a:ext>
            </a:extLst>
          </p:cNvPr>
          <p:cNvSpPr txBox="1"/>
          <p:nvPr/>
        </p:nvSpPr>
        <p:spPr>
          <a:xfrm>
            <a:off x="820855" y="1450145"/>
            <a:ext cx="98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LED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2AD97-B2E5-FF76-8C8A-B1E8C2937D4D}"/>
              </a:ext>
            </a:extLst>
          </p:cNvPr>
          <p:cNvCxnSpPr>
            <a:cxnSpLocks/>
          </p:cNvCxnSpPr>
          <p:nvPr/>
        </p:nvCxnSpPr>
        <p:spPr>
          <a:xfrm>
            <a:off x="2074141" y="2760264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D76C9-9968-62CC-3EDC-3B4BFFC979A0}"/>
              </a:ext>
            </a:extLst>
          </p:cNvPr>
          <p:cNvGrpSpPr/>
          <p:nvPr/>
        </p:nvGrpSpPr>
        <p:grpSpPr>
          <a:xfrm>
            <a:off x="1285134" y="3359828"/>
            <a:ext cx="1062296" cy="1463596"/>
            <a:chOff x="4453759" y="3377936"/>
            <a:chExt cx="1062296" cy="14635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D1C01C-8082-DE30-DB45-3246D64A9A1B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D266DB-FC2B-A153-FEB7-2A3D6AC1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AB907A-FA2E-4362-CF16-5E31F772F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ED567C-89D6-A055-D2C9-C902174D8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1B0A9-34D4-4C6F-AF8D-C172C5E4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57BC36-9877-30FD-E2C2-4227CE9E7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82F78-3784-58D9-15F3-BB4AC06F9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39C49-36AA-9C58-DFAE-98DFB4AA6E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08653B-8070-380C-9376-FFA1147804B3}"/>
              </a:ext>
            </a:extLst>
          </p:cNvPr>
          <p:cNvGrpSpPr/>
          <p:nvPr/>
        </p:nvGrpSpPr>
        <p:grpSpPr>
          <a:xfrm>
            <a:off x="471730" y="3684665"/>
            <a:ext cx="932553" cy="254543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2795E-27D6-5E7D-DF12-BE9DDA988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71FD03-8615-5639-C254-4857796145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4F107-E2BB-C73F-B07C-6ABBE5510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3237F2-0D4D-EB00-D1D3-68894F861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B075C-A5C6-37A4-B303-A42928C3E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A19783-049E-87E9-8E80-3D9EF56CA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07F175-3B97-BFC9-2E48-798390984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3BCAF0-8342-69C3-4B09-CE210AB42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04119-FFE7-7A0D-081B-F778CF02F523}"/>
              </a:ext>
            </a:extLst>
          </p:cNvPr>
          <p:cNvCxnSpPr>
            <a:cxnSpLocks/>
          </p:cNvCxnSpPr>
          <p:nvPr/>
        </p:nvCxnSpPr>
        <p:spPr>
          <a:xfrm>
            <a:off x="1696940" y="483054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52D375-9EF1-9A6F-7948-C73777E7830E}"/>
              </a:ext>
            </a:extLst>
          </p:cNvPr>
          <p:cNvCxnSpPr>
            <a:cxnSpLocks/>
          </p:cNvCxnSpPr>
          <p:nvPr/>
        </p:nvCxnSpPr>
        <p:spPr>
          <a:xfrm>
            <a:off x="1872989" y="494352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087E59-C852-C014-B022-09A4C9B9FD4A}"/>
              </a:ext>
            </a:extLst>
          </p:cNvPr>
          <p:cNvCxnSpPr>
            <a:cxnSpLocks/>
          </p:cNvCxnSpPr>
          <p:nvPr/>
        </p:nvCxnSpPr>
        <p:spPr>
          <a:xfrm>
            <a:off x="2009623" y="504074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289CA-4DC0-4377-A4C6-0804DAB7DC98}"/>
              </a:ext>
            </a:extLst>
          </p:cNvPr>
          <p:cNvCxnSpPr>
            <a:cxnSpLocks/>
          </p:cNvCxnSpPr>
          <p:nvPr/>
        </p:nvCxnSpPr>
        <p:spPr>
          <a:xfrm>
            <a:off x="249514" y="4180853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80480-46F3-0712-72A4-239C286A1B41}"/>
              </a:ext>
            </a:extLst>
          </p:cNvPr>
          <p:cNvCxnSpPr>
            <a:cxnSpLocks/>
          </p:cNvCxnSpPr>
          <p:nvPr/>
        </p:nvCxnSpPr>
        <p:spPr>
          <a:xfrm>
            <a:off x="339786" y="4291623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671CC-2532-AEDB-6521-7E8A9546C8F3}"/>
              </a:ext>
            </a:extLst>
          </p:cNvPr>
          <p:cNvCxnSpPr>
            <a:cxnSpLocks/>
          </p:cNvCxnSpPr>
          <p:nvPr/>
        </p:nvCxnSpPr>
        <p:spPr>
          <a:xfrm flipH="1">
            <a:off x="495379" y="4289496"/>
            <a:ext cx="4157" cy="533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88BB92-E408-4089-6A8A-64739B67AB08}"/>
              </a:ext>
            </a:extLst>
          </p:cNvPr>
          <p:cNvCxnSpPr>
            <a:cxnSpLocks/>
          </p:cNvCxnSpPr>
          <p:nvPr/>
        </p:nvCxnSpPr>
        <p:spPr>
          <a:xfrm>
            <a:off x="485250" y="3836234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B95EEF-28BF-FC92-3160-766078173AF2}"/>
              </a:ext>
            </a:extLst>
          </p:cNvPr>
          <p:cNvCxnSpPr>
            <a:cxnSpLocks/>
          </p:cNvCxnSpPr>
          <p:nvPr/>
        </p:nvCxnSpPr>
        <p:spPr>
          <a:xfrm>
            <a:off x="98632" y="482658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118A8B-31C6-5360-3047-2458BCF34545}"/>
              </a:ext>
            </a:extLst>
          </p:cNvPr>
          <p:cNvCxnSpPr>
            <a:cxnSpLocks/>
          </p:cNvCxnSpPr>
          <p:nvPr/>
        </p:nvCxnSpPr>
        <p:spPr>
          <a:xfrm>
            <a:off x="274681" y="493957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81D780-DD61-82E6-FC28-9D6CE1D51BC6}"/>
              </a:ext>
            </a:extLst>
          </p:cNvPr>
          <p:cNvCxnSpPr>
            <a:cxnSpLocks/>
          </p:cNvCxnSpPr>
          <p:nvPr/>
        </p:nvCxnSpPr>
        <p:spPr>
          <a:xfrm>
            <a:off x="411315" y="503679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1FB086-E80F-60F9-755C-78435606F7C5}"/>
              </a:ext>
            </a:extLst>
          </p:cNvPr>
          <p:cNvSpPr txBox="1"/>
          <p:nvPr/>
        </p:nvSpPr>
        <p:spPr>
          <a:xfrm>
            <a:off x="429145" y="4224841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+15V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20B0BA-FAA7-9EE2-16FF-C5FA54A5A1ED}"/>
              </a:ext>
            </a:extLst>
          </p:cNvPr>
          <p:cNvSpPr txBox="1"/>
          <p:nvPr/>
        </p:nvSpPr>
        <p:spPr>
          <a:xfrm>
            <a:off x="763599" y="3340875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R1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1F9F-EF0D-43F5-1145-F01177FC5C5F}"/>
              </a:ext>
            </a:extLst>
          </p:cNvPr>
          <p:cNvSpPr txBox="1"/>
          <p:nvPr/>
        </p:nvSpPr>
        <p:spPr>
          <a:xfrm>
            <a:off x="-1806" y="3455282"/>
            <a:ext cx="746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 mA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4A091-475F-EC29-E0DA-9BAB2CDEB6DE}"/>
              </a:ext>
            </a:extLst>
          </p:cNvPr>
          <p:cNvSpPr txBox="1"/>
          <p:nvPr/>
        </p:nvSpPr>
        <p:spPr>
          <a:xfrm>
            <a:off x="1113320" y="3493504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B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95F83-1D20-D972-3CD8-1AAC0A9FDAAE}"/>
              </a:ext>
            </a:extLst>
          </p:cNvPr>
          <p:cNvSpPr txBox="1"/>
          <p:nvPr/>
        </p:nvSpPr>
        <p:spPr>
          <a:xfrm>
            <a:off x="2093874" y="3147097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C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57E80-8F0A-1F38-BB93-615BFAE8E12D}"/>
              </a:ext>
            </a:extLst>
          </p:cNvPr>
          <p:cNvSpPr txBox="1"/>
          <p:nvPr/>
        </p:nvSpPr>
        <p:spPr>
          <a:xfrm>
            <a:off x="2101614" y="4180853"/>
            <a:ext cx="656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E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6BD41-6BF2-F931-C72C-74A8B74F9789}"/>
              </a:ext>
            </a:extLst>
          </p:cNvPr>
          <p:cNvSpPr txBox="1"/>
          <p:nvPr/>
        </p:nvSpPr>
        <p:spPr>
          <a:xfrm>
            <a:off x="3621069" y="716815"/>
            <a:ext cx="5371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voltage at E=0V hence the voltage at B=0.6V required a transistor to conduct.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E1E63-DBFF-FA09-1A45-CFED44883E3F}"/>
              </a:ext>
            </a:extLst>
          </p:cNvPr>
          <p:cNvSpPr txBox="1"/>
          <p:nvPr/>
        </p:nvSpPr>
        <p:spPr>
          <a:xfrm>
            <a:off x="3621066" y="2066319"/>
            <a:ext cx="5371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voltage across the R1 should be 15-0.6 = 14.4 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65320-A868-7C10-F291-E02FBE9969A3}"/>
              </a:ext>
            </a:extLst>
          </p:cNvPr>
          <p:cNvSpPr txBox="1"/>
          <p:nvPr/>
        </p:nvSpPr>
        <p:spPr>
          <a:xfrm>
            <a:off x="3621067" y="3019026"/>
            <a:ext cx="537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current is 0.1mA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6A0F5-E362-00D4-5C79-A61BEEC08BA0}"/>
              </a:ext>
            </a:extLst>
          </p:cNvPr>
          <p:cNvSpPr txBox="1"/>
          <p:nvPr/>
        </p:nvSpPr>
        <p:spPr>
          <a:xfrm>
            <a:off x="3685911" y="3626478"/>
            <a:ext cx="53719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Hence the resistor R1 should be 14.4V/0.1mA = 144 k</a:t>
            </a:r>
            <a:r>
              <a:rPr lang="el-GR" sz="2400" dirty="0"/>
              <a:t>Ω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3A9737-D91A-3F47-5AC5-2A0E7D1AAA36}"/>
              </a:ext>
            </a:extLst>
          </p:cNvPr>
          <p:cNvSpPr txBox="1"/>
          <p:nvPr/>
        </p:nvSpPr>
        <p:spPr>
          <a:xfrm>
            <a:off x="2363637" y="3645334"/>
            <a:ext cx="800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Livvic" panose="020B0604020202020204" charset="0"/>
              </a:rPr>
              <a:t>3019</a:t>
            </a:r>
            <a:endParaRPr lang="en-US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69668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39199</TotalTime>
  <Words>456</Words>
  <Application>Microsoft Office PowerPoint</Application>
  <PresentationFormat>On-screen Show (16:9)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Cambria Math</vt:lpstr>
      <vt:lpstr>Livvic</vt:lpstr>
      <vt:lpstr>Arial</vt:lpstr>
      <vt:lpstr>Fira Sans Extra Condensed Medium</vt:lpstr>
      <vt:lpstr>Calibri-Bold</vt:lpstr>
      <vt:lpstr>Catamaran Light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atul sachan</cp:lastModifiedBy>
  <cp:revision>1142</cp:revision>
  <dcterms:modified xsi:type="dcterms:W3CDTF">2023-08-18T13:21:34Z</dcterms:modified>
</cp:coreProperties>
</file>