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617" r:id="rId2"/>
    <p:sldId id="600" r:id="rId3"/>
    <p:sldId id="597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atamaran Light" panose="020B0604020202020204" charset="0"/>
      <p:regular r:id="rId34"/>
      <p:bold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Livvic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082B0"/>
    <a:srgbClr val="3F7141"/>
    <a:srgbClr val="FF9900"/>
    <a:srgbClr val="080808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950A4-2CEE-4440-AE9B-228735B90E4E}" v="3" dt="2023-08-17T16:55:50.953"/>
  </p1510:revLst>
</p1510:revInfo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90" d="100"/>
          <a:sy n="90" d="100"/>
        </p:scale>
        <p:origin x="62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964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462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901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00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683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6543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061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896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169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611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249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356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480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6196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954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0956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9689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0004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2046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3791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2426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535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497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380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465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867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509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244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996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3" Type="http://schemas.openxmlformats.org/officeDocument/2006/relationships/image" Target="../media/image1.png"/><Relationship Id="rId7" Type="http://schemas.openxmlformats.org/officeDocument/2006/relationships/image" Target="../media/image3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19.png"/><Relationship Id="rId9" Type="http://schemas.openxmlformats.org/officeDocument/2006/relationships/image" Target="../media/image3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3" Type="http://schemas.openxmlformats.org/officeDocument/2006/relationships/image" Target="../media/image1.png"/><Relationship Id="rId7" Type="http://schemas.openxmlformats.org/officeDocument/2006/relationships/image" Target="../media/image3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1510.png"/><Relationship Id="rId9" Type="http://schemas.openxmlformats.org/officeDocument/2006/relationships/image" Target="../media/image3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image" Target="../media/image1.png"/><Relationship Id="rId7" Type="http://schemas.openxmlformats.org/officeDocument/2006/relationships/image" Target="../media/image3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4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Relationship Id="rId9" Type="http://schemas.openxmlformats.org/officeDocument/2006/relationships/image" Target="../media/image3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3" Type="http://schemas.openxmlformats.org/officeDocument/2006/relationships/image" Target="../media/image1.png"/><Relationship Id="rId7" Type="http://schemas.openxmlformats.org/officeDocument/2006/relationships/image" Target="../media/image3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4.png"/><Relationship Id="rId5" Type="http://schemas.openxmlformats.org/officeDocument/2006/relationships/image" Target="../media/image403.png"/><Relationship Id="rId4" Type="http://schemas.openxmlformats.org/officeDocument/2006/relationships/image" Target="../media/image402.png"/><Relationship Id="rId9" Type="http://schemas.openxmlformats.org/officeDocument/2006/relationships/image" Target="../media/image4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image" Target="../media/image415.png"/><Relationship Id="rId3" Type="http://schemas.openxmlformats.org/officeDocument/2006/relationships/image" Target="../media/image1.png"/><Relationship Id="rId7" Type="http://schemas.openxmlformats.org/officeDocument/2006/relationships/image" Target="../media/image326.png"/><Relationship Id="rId12" Type="http://schemas.openxmlformats.org/officeDocument/2006/relationships/image" Target="../media/image4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13.png"/><Relationship Id="rId5" Type="http://schemas.openxmlformats.org/officeDocument/2006/relationships/image" Target="../media/image409.png"/><Relationship Id="rId15" Type="http://schemas.openxmlformats.org/officeDocument/2006/relationships/image" Target="../media/image417.png"/><Relationship Id="rId10" Type="http://schemas.openxmlformats.org/officeDocument/2006/relationships/image" Target="../media/image412.png"/><Relationship Id="rId4" Type="http://schemas.openxmlformats.org/officeDocument/2006/relationships/image" Target="../media/image408.png"/><Relationship Id="rId9" Type="http://schemas.openxmlformats.org/officeDocument/2006/relationships/image" Target="../media/image411.png"/><Relationship Id="rId14" Type="http://schemas.openxmlformats.org/officeDocument/2006/relationships/image" Target="../media/image4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image" Target="../media/image415.png"/><Relationship Id="rId3" Type="http://schemas.openxmlformats.org/officeDocument/2006/relationships/image" Target="../media/image1.png"/><Relationship Id="rId7" Type="http://schemas.openxmlformats.org/officeDocument/2006/relationships/image" Target="../media/image326.png"/><Relationship Id="rId12" Type="http://schemas.openxmlformats.org/officeDocument/2006/relationships/image" Target="../media/image4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13.png"/><Relationship Id="rId5" Type="http://schemas.openxmlformats.org/officeDocument/2006/relationships/image" Target="../media/image409.png"/><Relationship Id="rId15" Type="http://schemas.openxmlformats.org/officeDocument/2006/relationships/image" Target="../media/image417.png"/><Relationship Id="rId10" Type="http://schemas.openxmlformats.org/officeDocument/2006/relationships/image" Target="../media/image412.png"/><Relationship Id="rId4" Type="http://schemas.openxmlformats.org/officeDocument/2006/relationships/image" Target="../media/image408.png"/><Relationship Id="rId9" Type="http://schemas.openxmlformats.org/officeDocument/2006/relationships/image" Target="../media/image411.png"/><Relationship Id="rId14" Type="http://schemas.openxmlformats.org/officeDocument/2006/relationships/image" Target="../media/image4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0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00.png"/><Relationship Id="rId10" Type="http://schemas.openxmlformats.org/officeDocument/2006/relationships/image" Target="../media/image3150.png"/><Relationship Id="rId4" Type="http://schemas.openxmlformats.org/officeDocument/2006/relationships/image" Target="../media/image3090.png"/><Relationship Id="rId9" Type="http://schemas.openxmlformats.org/officeDocument/2006/relationships/image" Target="../media/image31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0" Type="http://schemas.openxmlformats.org/officeDocument/2006/relationships/image" Target="../media/image43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40.png"/><Relationship Id="rId5" Type="http://schemas.openxmlformats.org/officeDocument/2006/relationships/image" Target="../media/image3130.png"/><Relationship Id="rId4" Type="http://schemas.openxmlformats.org/officeDocument/2006/relationships/image" Target="../media/image30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1.png"/><Relationship Id="rId7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2.png"/><Relationship Id="rId4" Type="http://schemas.openxmlformats.org/officeDocument/2006/relationships/image" Target="../media/image3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3" Type="http://schemas.openxmlformats.org/officeDocument/2006/relationships/image" Target="../media/image1.png"/><Relationship Id="rId7" Type="http://schemas.openxmlformats.org/officeDocument/2006/relationships/image" Target="../media/image3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1.png"/><Relationship Id="rId5" Type="http://schemas.openxmlformats.org/officeDocument/2006/relationships/image" Target="../media/image320.png"/><Relationship Id="rId4" Type="http://schemas.openxmlformats.org/officeDocument/2006/relationships/image" Target="../media/image3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1.png"/><Relationship Id="rId7" Type="http://schemas.openxmlformats.org/officeDocument/2006/relationships/image" Target="../media/image324.png"/><Relationship Id="rId12" Type="http://schemas.openxmlformats.org/officeDocument/2006/relationships/image" Target="../media/image3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11" Type="http://schemas.openxmlformats.org/officeDocument/2006/relationships/image" Target="../media/image328.png"/><Relationship Id="rId5" Type="http://schemas.openxmlformats.org/officeDocument/2006/relationships/image" Target="../media/image321.png"/><Relationship Id="rId10" Type="http://schemas.openxmlformats.org/officeDocument/2006/relationships/image" Target="../media/image327.png"/><Relationship Id="rId4" Type="http://schemas.openxmlformats.org/officeDocument/2006/relationships/image" Target="../media/image319.png"/><Relationship Id="rId9" Type="http://schemas.openxmlformats.org/officeDocument/2006/relationships/image" Target="../media/image3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3" Type="http://schemas.openxmlformats.org/officeDocument/2006/relationships/image" Target="../media/image1.png"/><Relationship Id="rId7" Type="http://schemas.openxmlformats.org/officeDocument/2006/relationships/image" Target="../media/image3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19.png"/><Relationship Id="rId9" Type="http://schemas.openxmlformats.org/officeDocument/2006/relationships/image" Target="../media/image3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3" Type="http://schemas.openxmlformats.org/officeDocument/2006/relationships/image" Target="../media/image1.png"/><Relationship Id="rId7" Type="http://schemas.openxmlformats.org/officeDocument/2006/relationships/image" Target="../media/image3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11" Type="http://schemas.openxmlformats.org/officeDocument/2006/relationships/image" Target="../media/image331.png"/><Relationship Id="rId5" Type="http://schemas.openxmlformats.org/officeDocument/2006/relationships/image" Target="../media/image321.png"/><Relationship Id="rId10" Type="http://schemas.openxmlformats.org/officeDocument/2006/relationships/image" Target="../media/image330.png"/><Relationship Id="rId4" Type="http://schemas.openxmlformats.org/officeDocument/2006/relationships/image" Target="../media/image319.png"/><Relationship Id="rId9" Type="http://schemas.openxmlformats.org/officeDocument/2006/relationships/image" Target="../media/image3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3" Type="http://schemas.openxmlformats.org/officeDocument/2006/relationships/image" Target="../media/image1.png"/><Relationship Id="rId7" Type="http://schemas.openxmlformats.org/officeDocument/2006/relationships/image" Target="../media/image3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11" Type="http://schemas.openxmlformats.org/officeDocument/2006/relationships/image" Target="../media/image396.png"/><Relationship Id="rId5" Type="http://schemas.openxmlformats.org/officeDocument/2006/relationships/image" Target="../media/image321.png"/><Relationship Id="rId10" Type="http://schemas.openxmlformats.org/officeDocument/2006/relationships/image" Target="../media/image332.png"/><Relationship Id="rId4" Type="http://schemas.openxmlformats.org/officeDocument/2006/relationships/image" Target="../media/image319.png"/><Relationship Id="rId9" Type="http://schemas.openxmlformats.org/officeDocument/2006/relationships/image" Target="../media/image3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7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August 30,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076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825116" y="2818792"/>
            <a:ext cx="2066498" cy="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5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13618" y="317895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279C-AB0B-A5D3-A9AD-27ECD09AD115}"/>
              </a:ext>
            </a:extLst>
          </p:cNvPr>
          <p:cNvSpPr txBox="1"/>
          <p:nvPr/>
        </p:nvSpPr>
        <p:spPr>
          <a:xfrm>
            <a:off x="6169107" y="2973408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A1A9-DF80-7234-58C7-0FC7E9BD8DE9}"/>
              </a:ext>
            </a:extLst>
          </p:cNvPr>
          <p:cNvSpPr txBox="1"/>
          <p:nvPr/>
        </p:nvSpPr>
        <p:spPr>
          <a:xfrm>
            <a:off x="1973751" y="3449217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E24A7F7-542A-6955-C495-5B4162129CF0}"/>
              </a:ext>
            </a:extLst>
          </p:cNvPr>
          <p:cNvSpPr txBox="1"/>
          <p:nvPr/>
        </p:nvSpPr>
        <p:spPr>
          <a:xfrm>
            <a:off x="134117" y="626599"/>
            <a:ext cx="5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highlight>
                  <a:srgbClr val="00FF00"/>
                </a:highlight>
              </a:rPr>
              <a:t>What about temperature drift issue?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5F5D4-5BF9-DAC6-382F-097EB9F12FC0}"/>
              </a:ext>
            </a:extLst>
          </p:cNvPr>
          <p:cNvSpPr txBox="1"/>
          <p:nvPr/>
        </p:nvSpPr>
        <p:spPr>
          <a:xfrm>
            <a:off x="4516217" y="2474452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CFF9FC-3983-652C-27CD-9198EEEB038C}"/>
              </a:ext>
            </a:extLst>
          </p:cNvPr>
          <p:cNvSpPr txBox="1"/>
          <p:nvPr/>
        </p:nvSpPr>
        <p:spPr>
          <a:xfrm>
            <a:off x="6209524" y="673061"/>
            <a:ext cx="2877493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65C only 0.5V base-emitter voltage is required for both transistors.</a:t>
            </a:r>
          </a:p>
        </p:txBody>
      </p:sp>
    </p:spTree>
    <p:extLst>
      <p:ext uri="{BB962C8B-B14F-4D97-AF65-F5344CB8AC3E}">
        <p14:creationId xmlns:p14="http://schemas.microsoft.com/office/powerpoint/2010/main" val="159294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000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highlight>
                    <a:srgbClr val="FF0000"/>
                  </a:highlight>
                </a:endParaRPr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825116" y="2818792"/>
            <a:ext cx="2066498" cy="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5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E24A7F7-542A-6955-C495-5B4162129CF0}"/>
              </a:ext>
            </a:extLst>
          </p:cNvPr>
          <p:cNvSpPr txBox="1"/>
          <p:nvPr/>
        </p:nvSpPr>
        <p:spPr>
          <a:xfrm>
            <a:off x="134117" y="626599"/>
            <a:ext cx="5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highlight>
                  <a:srgbClr val="00FF00"/>
                </a:highlight>
              </a:rPr>
              <a:t>What about supply change?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CFF9FC-3983-652C-27CD-9198EEEB038C}"/>
              </a:ext>
            </a:extLst>
          </p:cNvPr>
          <p:cNvSpPr txBox="1"/>
          <p:nvPr/>
        </p:nvSpPr>
        <p:spPr>
          <a:xfrm>
            <a:off x="6084409" y="766716"/>
            <a:ext cx="301230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If supply voltage increase to 20V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EE6F7-A80D-A314-B7CB-E8730C16855B}"/>
              </a:ext>
            </a:extLst>
          </p:cNvPr>
          <p:cNvSpPr txBox="1"/>
          <p:nvPr/>
        </p:nvSpPr>
        <p:spPr>
          <a:xfrm>
            <a:off x="6075006" y="1153428"/>
            <a:ext cx="301230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T1 will conduct high hence C1 will increase with B3.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8B240-934A-FDF1-7A28-18DA876C397F}"/>
              </a:ext>
            </a:extLst>
          </p:cNvPr>
          <p:cNvSpPr txBox="1"/>
          <p:nvPr/>
        </p:nvSpPr>
        <p:spPr>
          <a:xfrm>
            <a:off x="6223268" y="1731092"/>
            <a:ext cx="287344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T3 will conduct high, C3 will increase with B2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866CF-B8AD-5038-2DCD-BAEEBF23211F}"/>
              </a:ext>
            </a:extLst>
          </p:cNvPr>
          <p:cNvSpPr txBox="1"/>
          <p:nvPr/>
        </p:nvSpPr>
        <p:spPr>
          <a:xfrm>
            <a:off x="6651375" y="2300861"/>
            <a:ext cx="243266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E2 will increase with E1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6C4793-7F3D-6972-DCB6-63F8652E4DB3}"/>
              </a:ext>
            </a:extLst>
          </p:cNvPr>
          <p:cNvSpPr txBox="1"/>
          <p:nvPr/>
        </p:nvSpPr>
        <p:spPr>
          <a:xfrm>
            <a:off x="6664053" y="2656567"/>
            <a:ext cx="2432662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T1 will conduct less due to decrease in base emitter voltage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D18780-E8E3-45BA-B8F6-123DBACE3D0D}"/>
              </a:ext>
            </a:extLst>
          </p:cNvPr>
          <p:cNvSpPr txBox="1"/>
          <p:nvPr/>
        </p:nvSpPr>
        <p:spPr>
          <a:xfrm>
            <a:off x="6122060" y="3439009"/>
            <a:ext cx="299600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Voltage at C1 will decrease and B3 and C3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3309-7425-940F-8D31-58B95F7BA71E}"/>
              </a:ext>
            </a:extLst>
          </p:cNvPr>
          <p:cNvSpPr txBox="1"/>
          <p:nvPr/>
        </p:nvSpPr>
        <p:spPr>
          <a:xfrm>
            <a:off x="1569002" y="4530885"/>
            <a:ext cx="5525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highlight>
                  <a:srgbClr val="00FF00"/>
                </a:highlight>
              </a:rPr>
              <a:t>How to amplify the signal ?</a:t>
            </a:r>
          </a:p>
        </p:txBody>
      </p:sp>
    </p:spTree>
    <p:extLst>
      <p:ext uri="{BB962C8B-B14F-4D97-AF65-F5344CB8AC3E}">
        <p14:creationId xmlns:p14="http://schemas.microsoft.com/office/powerpoint/2010/main" val="4284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832999" y="2818792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4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E24A7F7-542A-6955-C495-5B4162129CF0}"/>
              </a:ext>
            </a:extLst>
          </p:cNvPr>
          <p:cNvSpPr txBox="1"/>
          <p:nvPr/>
        </p:nvSpPr>
        <p:spPr>
          <a:xfrm>
            <a:off x="134117" y="626599"/>
            <a:ext cx="5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highlight>
                  <a:srgbClr val="00FF00"/>
                </a:highlight>
              </a:rPr>
              <a:t>How to amplify the signal 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CFF9FC-3983-652C-27CD-9198EEEB038C}"/>
              </a:ext>
            </a:extLst>
          </p:cNvPr>
          <p:cNvSpPr txBox="1"/>
          <p:nvPr/>
        </p:nvSpPr>
        <p:spPr>
          <a:xfrm>
            <a:off x="6084409" y="766716"/>
            <a:ext cx="301230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Connect 2 resistor in B2 terminal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EE6F7-A80D-A314-B7CB-E8730C16855B}"/>
              </a:ext>
            </a:extLst>
          </p:cNvPr>
          <p:cNvSpPr txBox="1"/>
          <p:nvPr/>
        </p:nvSpPr>
        <p:spPr>
          <a:xfrm>
            <a:off x="6075006" y="1137662"/>
            <a:ext cx="301230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</a:rPr>
              <a:t>Condition: if B1 is 2V then B2 must be in 2V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8B240-934A-FDF1-7A28-18DA876C397F}"/>
              </a:ext>
            </a:extLst>
          </p:cNvPr>
          <p:cNvSpPr txBox="1"/>
          <p:nvPr/>
        </p:nvSpPr>
        <p:spPr>
          <a:xfrm>
            <a:off x="6223268" y="1786132"/>
            <a:ext cx="287344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Assuming the resistor are same.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6C4793-7F3D-6972-DCB6-63F8652E4DB3}"/>
              </a:ext>
            </a:extLst>
          </p:cNvPr>
          <p:cNvSpPr txBox="1"/>
          <p:nvPr/>
        </p:nvSpPr>
        <p:spPr>
          <a:xfrm>
            <a:off x="6664053" y="2143604"/>
            <a:ext cx="243266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output will be 4V while B2=2V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9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56A1A57-A1CC-88D7-FEBE-1923C7574C51}"/>
              </a:ext>
            </a:extLst>
          </p:cNvPr>
          <p:cNvGrpSpPr/>
          <p:nvPr/>
        </p:nvGrpSpPr>
        <p:grpSpPr>
          <a:xfrm>
            <a:off x="4325173" y="2659217"/>
            <a:ext cx="1091826" cy="272050"/>
            <a:chOff x="4676775" y="1682364"/>
            <a:chExt cx="1619250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EF7C64-E17B-6536-BC8E-D177F4920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67E98C-198B-31BD-0352-4842B9863E7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3DA0FD-AF1B-A5C2-684C-5EB4D48AD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C7DD2-EF96-9CA1-4EE1-F627DB5F6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3048A3-8D76-7EDB-49E0-D4D17CA83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CD0636-2B9F-3120-AAF3-EFDFE995E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8AF82B-B87B-F522-0685-36C79099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56D042-23A8-7AC0-864F-E92667087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F75D7B-AC93-1D3A-0485-27A69E664DAA}"/>
              </a:ext>
            </a:extLst>
          </p:cNvPr>
          <p:cNvCxnSpPr>
            <a:cxnSpLocks/>
          </p:cNvCxnSpPr>
          <p:nvPr/>
        </p:nvCxnSpPr>
        <p:spPr>
          <a:xfrm flipH="1" flipV="1">
            <a:off x="5333237" y="2821750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D6810-C37F-AF20-BF12-6980B58778DF}"/>
              </a:ext>
            </a:extLst>
          </p:cNvPr>
          <p:cNvGrpSpPr/>
          <p:nvPr/>
        </p:nvGrpSpPr>
        <p:grpSpPr>
          <a:xfrm rot="16200000" flipH="1">
            <a:off x="3844544" y="3187100"/>
            <a:ext cx="1030293" cy="289652"/>
            <a:chOff x="4676775" y="1682364"/>
            <a:chExt cx="1619250" cy="69302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FDA7E4-FAF3-D334-7E1C-3889F603C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7C0F68-AD1A-F201-EDE4-77D8CC80B3A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BE8690-93D9-1964-0DA8-2D5CA11E8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2C7864-6F22-92E1-9E0B-B1E1E8816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907223-CD39-31D8-8A37-8E76D4A1E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BE302D-DC3A-0685-26DE-3A9D3BB4B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A76C0D-14FF-4EE8-82FA-5D1197AF5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FFBD83-69B4-F0F7-3FD1-07EEE36DE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571561-6746-0E98-428C-70BEF6605A26}"/>
              </a:ext>
            </a:extLst>
          </p:cNvPr>
          <p:cNvCxnSpPr>
            <a:cxnSpLocks/>
          </p:cNvCxnSpPr>
          <p:nvPr/>
        </p:nvCxnSpPr>
        <p:spPr>
          <a:xfrm>
            <a:off x="4167100" y="3845376"/>
            <a:ext cx="408295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EEE7D6-593C-C5B9-869B-0EB0AF723EE4}"/>
              </a:ext>
            </a:extLst>
          </p:cNvPr>
          <p:cNvCxnSpPr>
            <a:cxnSpLocks/>
          </p:cNvCxnSpPr>
          <p:nvPr/>
        </p:nvCxnSpPr>
        <p:spPr>
          <a:xfrm>
            <a:off x="4276365" y="3934904"/>
            <a:ext cx="21097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4BEC82-FD09-8C84-BC1C-BBEF83E01715}"/>
              </a:ext>
            </a:extLst>
          </p:cNvPr>
          <p:cNvCxnSpPr>
            <a:cxnSpLocks/>
          </p:cNvCxnSpPr>
          <p:nvPr/>
        </p:nvCxnSpPr>
        <p:spPr>
          <a:xfrm>
            <a:off x="4332422" y="4011706"/>
            <a:ext cx="10120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51A5F1-361F-8E78-E622-5E260C31E0DC}"/>
              </a:ext>
            </a:extLst>
          </p:cNvPr>
          <p:cNvSpPr txBox="1"/>
          <p:nvPr/>
        </p:nvSpPr>
        <p:spPr>
          <a:xfrm>
            <a:off x="111440" y="2903257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03E250-3191-D3AA-F3DA-DE3A7806F66C}"/>
              </a:ext>
            </a:extLst>
          </p:cNvPr>
          <p:cNvSpPr txBox="1"/>
          <p:nvPr/>
        </p:nvSpPr>
        <p:spPr>
          <a:xfrm>
            <a:off x="4141888" y="2251452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7E6F78-925A-C649-8D12-C2C068D84917}"/>
              </a:ext>
            </a:extLst>
          </p:cNvPr>
          <p:cNvSpPr txBox="1"/>
          <p:nvPr/>
        </p:nvSpPr>
        <p:spPr>
          <a:xfrm flipH="1">
            <a:off x="4667709" y="2873162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2DEE9-D51F-1A0A-5118-466AC35AD8EB}"/>
              </a:ext>
            </a:extLst>
          </p:cNvPr>
          <p:cNvSpPr txBox="1"/>
          <p:nvPr/>
        </p:nvSpPr>
        <p:spPr>
          <a:xfrm flipH="1">
            <a:off x="4369330" y="3231890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9B9932-893C-2417-D4DD-5EA5237B20E8}"/>
              </a:ext>
            </a:extLst>
          </p:cNvPr>
          <p:cNvSpPr txBox="1"/>
          <p:nvPr/>
        </p:nvSpPr>
        <p:spPr>
          <a:xfrm>
            <a:off x="6034077" y="2899643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4V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C894AB-8930-B4A9-A0C3-7F426C3A1966}"/>
              </a:ext>
            </a:extLst>
          </p:cNvPr>
          <p:cNvSpPr txBox="1"/>
          <p:nvPr/>
        </p:nvSpPr>
        <p:spPr>
          <a:xfrm>
            <a:off x="1653642" y="4593195"/>
            <a:ext cx="580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What happed if I want 10 gain ?</a:t>
            </a:r>
          </a:p>
        </p:txBody>
      </p:sp>
    </p:spTree>
    <p:extLst>
      <p:ext uri="{BB962C8B-B14F-4D97-AF65-F5344CB8AC3E}">
        <p14:creationId xmlns:p14="http://schemas.microsoft.com/office/powerpoint/2010/main" val="356894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01343" y="2475460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833370" y="262277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833370" y="2526622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833370" y="3167640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11466" y="3424440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14901" y="3303013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057262" y="3018712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342670" y="3627298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3333782" y="3443740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755263" y="1850818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2057262" y="1449050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270467" y="2416768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6556352" y="3286385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2790932" y="2224449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3441523" y="3330531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2032555" y="2724816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3326738" y="3538954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3219881" y="234978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2013189" y="297345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7074466" y="3900142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2032555" y="4671081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4316501" y="2503431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5067784" y="2650744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4628455" y="2554593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4585772" y="3195611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4585773" y="3452411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4576750" y="3330984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5080164" y="3061204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5072155" y="3055275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3458765" y="4011109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4030216" y="332789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5381547" y="275278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4511926" y="3456192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4511928" y="2318158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4774092" y="2396817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6262044" y="1863651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5407" y="2010966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6595407" y="2525388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5407" y="1924396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6637846" y="2043280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6613038" y="2202019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7086738" y="1440929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7086593" y="3053959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1324449" y="4479164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49" y="4479164"/>
                <a:ext cx="599155" cy="307777"/>
              </a:xfrm>
              <a:prstGeom prst="rect">
                <a:avLst/>
              </a:prstGeom>
              <a:blipFill>
                <a:blip r:embed="rId4"/>
                <a:stretch>
                  <a:fillRect l="-7071" r="-1919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7452639" y="2715197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639" y="2715197"/>
                <a:ext cx="531499" cy="307777"/>
              </a:xfrm>
              <a:prstGeom prst="rect">
                <a:avLst/>
              </a:prstGeom>
              <a:blipFill>
                <a:blip r:embed="rId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1848186" y="352973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1957451" y="361926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1859138" y="4101475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1968403" y="4191003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2024460" y="4267805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2065280" y="3014644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2065280" y="3616328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4472513" y="3559042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4141074" y="2393248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5829599" y="2141500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6683265" y="155782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6630404" y="3037208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4132656" y="4171387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56" y="4171387"/>
                <a:ext cx="4822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2732634" y="1738386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34" y="1738386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4645477" y="1440544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2900480" y="2811765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4424817" y="2916824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6758084" y="2213535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6812240" y="1924253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6174580" y="2360085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6805477" y="2517433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6591757" y="3330531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57" y="3330531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/>
              <p:nvPr/>
            </p:nvSpPr>
            <p:spPr>
              <a:xfrm>
                <a:off x="1289949" y="1286378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49" y="1286378"/>
                <a:ext cx="707854" cy="308332"/>
              </a:xfrm>
              <a:prstGeom prst="rect">
                <a:avLst/>
              </a:prstGeom>
              <a:blipFill>
                <a:blip r:embed="rId9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56A1A57-A1CC-88D7-FEBE-1923C7574C51}"/>
              </a:ext>
            </a:extLst>
          </p:cNvPr>
          <p:cNvGrpSpPr/>
          <p:nvPr/>
        </p:nvGrpSpPr>
        <p:grpSpPr>
          <a:xfrm>
            <a:off x="5564329" y="2895700"/>
            <a:ext cx="1091826" cy="272050"/>
            <a:chOff x="4676775" y="1682364"/>
            <a:chExt cx="1619250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EF7C64-E17B-6536-BC8E-D177F4920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67E98C-198B-31BD-0352-4842B9863E7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3DA0FD-AF1B-A5C2-684C-5EB4D48AD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C7DD2-EF96-9CA1-4EE1-F627DB5F6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3048A3-8D76-7EDB-49E0-D4D17CA83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CD0636-2B9F-3120-AAF3-EFDFE995E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8AF82B-B87B-F522-0685-36C79099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56D042-23A8-7AC0-864F-E92667087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F75D7B-AC93-1D3A-0485-27A69E664DAA}"/>
              </a:ext>
            </a:extLst>
          </p:cNvPr>
          <p:cNvCxnSpPr>
            <a:cxnSpLocks/>
          </p:cNvCxnSpPr>
          <p:nvPr/>
        </p:nvCxnSpPr>
        <p:spPr>
          <a:xfrm flipH="1" flipV="1">
            <a:off x="6572393" y="3058233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D6810-C37F-AF20-BF12-6980B58778DF}"/>
              </a:ext>
            </a:extLst>
          </p:cNvPr>
          <p:cNvGrpSpPr/>
          <p:nvPr/>
        </p:nvGrpSpPr>
        <p:grpSpPr>
          <a:xfrm rot="16200000" flipH="1">
            <a:off x="5083700" y="3423583"/>
            <a:ext cx="1030293" cy="289652"/>
            <a:chOff x="4676775" y="1682364"/>
            <a:chExt cx="1619250" cy="69302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FDA7E4-FAF3-D334-7E1C-3889F603C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7C0F68-AD1A-F201-EDE4-77D8CC80B3A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BE8690-93D9-1964-0DA8-2D5CA11E8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2C7864-6F22-92E1-9E0B-B1E1E8816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907223-CD39-31D8-8A37-8E76D4A1E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BE302D-DC3A-0685-26DE-3A9D3BB4B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A76C0D-14FF-4EE8-82FA-5D1197AF5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FFBD83-69B4-F0F7-3FD1-07EEE36DE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571561-6746-0E98-428C-70BEF6605A26}"/>
              </a:ext>
            </a:extLst>
          </p:cNvPr>
          <p:cNvCxnSpPr>
            <a:cxnSpLocks/>
          </p:cNvCxnSpPr>
          <p:nvPr/>
        </p:nvCxnSpPr>
        <p:spPr>
          <a:xfrm>
            <a:off x="5406256" y="4081859"/>
            <a:ext cx="408295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EEE7D6-593C-C5B9-869B-0EB0AF723EE4}"/>
              </a:ext>
            </a:extLst>
          </p:cNvPr>
          <p:cNvCxnSpPr>
            <a:cxnSpLocks/>
          </p:cNvCxnSpPr>
          <p:nvPr/>
        </p:nvCxnSpPr>
        <p:spPr>
          <a:xfrm>
            <a:off x="5515521" y="4171387"/>
            <a:ext cx="21097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4BEC82-FD09-8C84-BC1C-BBEF83E01715}"/>
              </a:ext>
            </a:extLst>
          </p:cNvPr>
          <p:cNvCxnSpPr>
            <a:cxnSpLocks/>
          </p:cNvCxnSpPr>
          <p:nvPr/>
        </p:nvCxnSpPr>
        <p:spPr>
          <a:xfrm>
            <a:off x="5571578" y="4248189"/>
            <a:ext cx="10120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51A5F1-361F-8E78-E622-5E260C31E0DC}"/>
              </a:ext>
            </a:extLst>
          </p:cNvPr>
          <p:cNvSpPr txBox="1"/>
          <p:nvPr/>
        </p:nvSpPr>
        <p:spPr>
          <a:xfrm>
            <a:off x="1350596" y="3139740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03E250-3191-D3AA-F3DA-DE3A7806F66C}"/>
              </a:ext>
            </a:extLst>
          </p:cNvPr>
          <p:cNvSpPr txBox="1"/>
          <p:nvPr/>
        </p:nvSpPr>
        <p:spPr>
          <a:xfrm>
            <a:off x="5381044" y="248793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1V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7E6F78-925A-C649-8D12-C2C068D84917}"/>
              </a:ext>
            </a:extLst>
          </p:cNvPr>
          <p:cNvSpPr txBox="1"/>
          <p:nvPr/>
        </p:nvSpPr>
        <p:spPr>
          <a:xfrm flipH="1">
            <a:off x="5906864" y="3109645"/>
            <a:ext cx="625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R=9k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9B9932-893C-2417-D4DD-5EA5237B20E8}"/>
              </a:ext>
            </a:extLst>
          </p:cNvPr>
          <p:cNvSpPr txBox="1"/>
          <p:nvPr/>
        </p:nvSpPr>
        <p:spPr>
          <a:xfrm>
            <a:off x="7273233" y="3136126"/>
            <a:ext cx="65306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10V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C894AB-8930-B4A9-A0C3-7F426C3A1966}"/>
              </a:ext>
            </a:extLst>
          </p:cNvPr>
          <p:cNvSpPr txBox="1"/>
          <p:nvPr/>
        </p:nvSpPr>
        <p:spPr>
          <a:xfrm>
            <a:off x="1681923" y="501526"/>
            <a:ext cx="580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What happed if I want 10 gain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EEF18-F5E1-90C9-25AE-1065431177F4}"/>
              </a:ext>
            </a:extLst>
          </p:cNvPr>
          <p:cNvSpPr txBox="1"/>
          <p:nvPr/>
        </p:nvSpPr>
        <p:spPr>
          <a:xfrm flipH="1">
            <a:off x="5713642" y="3459932"/>
            <a:ext cx="625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R=1k</a:t>
            </a:r>
          </a:p>
        </p:txBody>
      </p:sp>
    </p:spTree>
    <p:extLst>
      <p:ext uri="{BB962C8B-B14F-4D97-AF65-F5344CB8AC3E}">
        <p14:creationId xmlns:p14="http://schemas.microsoft.com/office/powerpoint/2010/main" val="37285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F5FEAD6-4711-4217-0379-C2217E2DD969}"/>
              </a:ext>
            </a:extLst>
          </p:cNvPr>
          <p:cNvCxnSpPr>
            <a:cxnSpLocks/>
          </p:cNvCxnSpPr>
          <p:nvPr/>
        </p:nvCxnSpPr>
        <p:spPr>
          <a:xfrm>
            <a:off x="7673660" y="2414960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193658" y="2317804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25685" y="2465117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25685" y="2368966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25685" y="3009984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03781" y="3266784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07216" y="3145357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749577" y="2861056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034985" y="3469642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26097" y="3286084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447578" y="1693162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749577" y="1291394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1962782" y="2259112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248667" y="3128729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483247" y="2066793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133838" y="3172875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24870" y="2567160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19053" y="3381298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12196" y="219213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05504" y="2815797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766781" y="3742486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24870" y="4513425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08816" y="2345775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760099" y="2493088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20770" y="2396937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278087" y="3037955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278088" y="3294755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269065" y="3173328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772479" y="2903548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764470" y="2897619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151080" y="3853453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22531" y="31702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073862" y="2595131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04241" y="3298536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04243" y="2160502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466407" y="2239161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4954359" y="1705995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87722" y="185331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287722" y="2367732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7722" y="1766740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30161" y="1885624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05353" y="2044363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779053" y="1283273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778908" y="2896303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16764" y="4321508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" y="4321508"/>
                <a:ext cx="599155" cy="307777"/>
              </a:xfrm>
              <a:prstGeom prst="rect">
                <a:avLst/>
              </a:prstGeom>
              <a:blipFill>
                <a:blip r:embed="rId4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50956" y="2937416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56" y="2937416"/>
                <a:ext cx="531499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540501" y="3372076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649766" y="3461604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551453" y="394381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660718" y="403334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16775" y="411014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757595" y="2856988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757595" y="3458672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411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OPAMP-Non-Inverting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164828" y="3401386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833389" y="2235592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21914" y="198384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375580" y="1400168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22719" y="2879552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24971" y="4013731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71" y="4013731"/>
                <a:ext cx="4822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24949" y="1580730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9" y="1580730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337792" y="1282888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592795" y="2654109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17132" y="2759168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450399" y="2055879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04555" y="176659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866895" y="2202429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497792" y="235977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284072" y="3172875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72" y="3172875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/>
              <p:nvPr/>
            </p:nvSpPr>
            <p:spPr>
              <a:xfrm>
                <a:off x="-17736" y="1128722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36" y="1128722"/>
                <a:ext cx="707854" cy="308332"/>
              </a:xfrm>
              <a:prstGeom prst="rect">
                <a:avLst/>
              </a:prstGeom>
              <a:blipFill>
                <a:blip r:embed="rId9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56A1A57-A1CC-88D7-FEBE-1923C7574C51}"/>
              </a:ext>
            </a:extLst>
          </p:cNvPr>
          <p:cNvGrpSpPr/>
          <p:nvPr/>
        </p:nvGrpSpPr>
        <p:grpSpPr>
          <a:xfrm>
            <a:off x="4256644" y="2738044"/>
            <a:ext cx="1091826" cy="272050"/>
            <a:chOff x="4676775" y="1682364"/>
            <a:chExt cx="1619250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EF7C64-E17B-6536-BC8E-D177F4920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67E98C-198B-31BD-0352-4842B9863E7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3DA0FD-AF1B-A5C2-684C-5EB4D48AD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C7DD2-EF96-9CA1-4EE1-F627DB5F6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3048A3-8D76-7EDB-49E0-D4D17CA83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CD0636-2B9F-3120-AAF3-EFDFE995E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8AF82B-B87B-F522-0685-36C79099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56D042-23A8-7AC0-864F-E92667087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F75D7B-AC93-1D3A-0485-27A69E664DAA}"/>
              </a:ext>
            </a:extLst>
          </p:cNvPr>
          <p:cNvCxnSpPr>
            <a:cxnSpLocks/>
          </p:cNvCxnSpPr>
          <p:nvPr/>
        </p:nvCxnSpPr>
        <p:spPr>
          <a:xfrm flipH="1" flipV="1">
            <a:off x="5264708" y="2900577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D6810-C37F-AF20-BF12-6980B58778DF}"/>
              </a:ext>
            </a:extLst>
          </p:cNvPr>
          <p:cNvGrpSpPr/>
          <p:nvPr/>
        </p:nvGrpSpPr>
        <p:grpSpPr>
          <a:xfrm rot="16200000" flipH="1">
            <a:off x="3776015" y="3265927"/>
            <a:ext cx="1030293" cy="289652"/>
            <a:chOff x="4676775" y="1682364"/>
            <a:chExt cx="1619250" cy="69302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FDA7E4-FAF3-D334-7E1C-3889F603C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7C0F68-AD1A-F201-EDE4-77D8CC80B3A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BE8690-93D9-1964-0DA8-2D5CA11E8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2C7864-6F22-92E1-9E0B-B1E1E8816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907223-CD39-31D8-8A37-8E76D4A1E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BE302D-DC3A-0685-26DE-3A9D3BB4B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A76C0D-14FF-4EE8-82FA-5D1197AF5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FFBD83-69B4-F0F7-3FD1-07EEE36DE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571561-6746-0E98-428C-70BEF6605A26}"/>
              </a:ext>
            </a:extLst>
          </p:cNvPr>
          <p:cNvCxnSpPr>
            <a:cxnSpLocks/>
          </p:cNvCxnSpPr>
          <p:nvPr/>
        </p:nvCxnSpPr>
        <p:spPr>
          <a:xfrm>
            <a:off x="4098571" y="3924203"/>
            <a:ext cx="408295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EEE7D6-593C-C5B9-869B-0EB0AF723EE4}"/>
              </a:ext>
            </a:extLst>
          </p:cNvPr>
          <p:cNvCxnSpPr>
            <a:cxnSpLocks/>
          </p:cNvCxnSpPr>
          <p:nvPr/>
        </p:nvCxnSpPr>
        <p:spPr>
          <a:xfrm>
            <a:off x="4207836" y="4013731"/>
            <a:ext cx="21097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4BEC82-FD09-8C84-BC1C-BBEF83E01715}"/>
              </a:ext>
            </a:extLst>
          </p:cNvPr>
          <p:cNvCxnSpPr>
            <a:cxnSpLocks/>
          </p:cNvCxnSpPr>
          <p:nvPr/>
        </p:nvCxnSpPr>
        <p:spPr>
          <a:xfrm>
            <a:off x="4263893" y="4090533"/>
            <a:ext cx="10120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EF18-F5E1-90C9-25AE-1065431177F4}"/>
                  </a:ext>
                </a:extLst>
              </p:cNvPr>
              <p:cNvSpPr txBox="1"/>
              <p:nvPr/>
            </p:nvSpPr>
            <p:spPr>
              <a:xfrm flipH="1">
                <a:off x="4422598" y="3002466"/>
                <a:ext cx="7515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=9k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EF18-F5E1-90C9-25AE-10654311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22598" y="3002466"/>
                <a:ext cx="751501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E6517-DF91-6AD1-559D-BE1E9DD62AD3}"/>
              </a:ext>
            </a:extLst>
          </p:cNvPr>
          <p:cNvCxnSpPr>
            <a:cxnSpLocks/>
          </p:cNvCxnSpPr>
          <p:nvPr/>
        </p:nvCxnSpPr>
        <p:spPr>
          <a:xfrm flipV="1">
            <a:off x="7695039" y="2414779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C5837C-87E4-B693-41F7-4459A98BB9BA}"/>
              </a:ext>
            </a:extLst>
          </p:cNvPr>
          <p:cNvSpPr/>
          <p:nvPr/>
        </p:nvSpPr>
        <p:spPr>
          <a:xfrm rot="5400000">
            <a:off x="7969995" y="199775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CB0C6D3-CA90-596E-1C91-3AF4C9289DCF}"/>
              </a:ext>
            </a:extLst>
          </p:cNvPr>
          <p:cNvSpPr/>
          <p:nvPr/>
        </p:nvSpPr>
        <p:spPr>
          <a:xfrm>
            <a:off x="7621569" y="2373769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E5831C-D8F1-65F0-085D-9F43F1F1A2C9}"/>
              </a:ext>
            </a:extLst>
          </p:cNvPr>
          <p:cNvCxnSpPr>
            <a:cxnSpLocks/>
          </p:cNvCxnSpPr>
          <p:nvPr/>
        </p:nvCxnSpPr>
        <p:spPr>
          <a:xfrm>
            <a:off x="7456566" y="293004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BAB7B2-6ACD-1232-5B45-D89EB6D00B68}"/>
              </a:ext>
            </a:extLst>
          </p:cNvPr>
          <p:cNvCxnSpPr>
            <a:cxnSpLocks/>
          </p:cNvCxnSpPr>
          <p:nvPr/>
        </p:nvCxnSpPr>
        <p:spPr>
          <a:xfrm>
            <a:off x="7565831" y="301957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9CC188-B686-39F7-6037-0E6B6954DFE6}"/>
              </a:ext>
            </a:extLst>
          </p:cNvPr>
          <p:cNvCxnSpPr>
            <a:cxnSpLocks/>
          </p:cNvCxnSpPr>
          <p:nvPr/>
        </p:nvCxnSpPr>
        <p:spPr>
          <a:xfrm>
            <a:off x="7467518" y="3501791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182498-D061-802E-EB7E-620C9A0949E6}"/>
              </a:ext>
            </a:extLst>
          </p:cNvPr>
          <p:cNvCxnSpPr>
            <a:cxnSpLocks/>
          </p:cNvCxnSpPr>
          <p:nvPr/>
        </p:nvCxnSpPr>
        <p:spPr>
          <a:xfrm>
            <a:off x="7576783" y="3591319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8B1B02D-DCAF-3D79-53E6-5F138C1B377B}"/>
              </a:ext>
            </a:extLst>
          </p:cNvPr>
          <p:cNvCxnSpPr>
            <a:cxnSpLocks/>
          </p:cNvCxnSpPr>
          <p:nvPr/>
        </p:nvCxnSpPr>
        <p:spPr>
          <a:xfrm>
            <a:off x="7632840" y="3668121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1109825-2D14-2C6E-29C1-AFCD5E4E00AB}"/>
              </a:ext>
            </a:extLst>
          </p:cNvPr>
          <p:cNvCxnSpPr>
            <a:cxnSpLocks/>
          </p:cNvCxnSpPr>
          <p:nvPr/>
        </p:nvCxnSpPr>
        <p:spPr>
          <a:xfrm>
            <a:off x="7673660" y="3016644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150D7F3-C447-4879-B002-F5AA6DA88B8D}"/>
              </a:ext>
            </a:extLst>
          </p:cNvPr>
          <p:cNvGrpSpPr/>
          <p:nvPr/>
        </p:nvGrpSpPr>
        <p:grpSpPr>
          <a:xfrm>
            <a:off x="7673660" y="1372027"/>
            <a:ext cx="945400" cy="326535"/>
            <a:chOff x="4676775" y="1682364"/>
            <a:chExt cx="1619250" cy="69302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CDA53E-B66C-9C30-09F2-9DC0BF20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507EFA-0A81-8F0E-316F-70F6E93F08C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51AE2E-FDAC-5B06-0042-9A7781DBB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63882-0B5C-9B51-AFA5-37296251E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9C529C1-135F-ED0B-24B8-0D49A1525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C14B5D4-6B2B-1E56-6035-A11C038B7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757D120-5C49-FAE7-58F3-2ADEBE5F3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D3089BC-C2EB-1D71-B273-7D8783798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37859D-3C6A-9C94-3603-B4C9B3FE0D7E}"/>
              </a:ext>
            </a:extLst>
          </p:cNvPr>
          <p:cNvCxnSpPr>
            <a:cxnSpLocks/>
          </p:cNvCxnSpPr>
          <p:nvPr/>
        </p:nvCxnSpPr>
        <p:spPr>
          <a:xfrm>
            <a:off x="8623540" y="1559741"/>
            <a:ext cx="0" cy="637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4FDBE42-5FD5-5331-6681-321576DDA8AA}"/>
              </a:ext>
            </a:extLst>
          </p:cNvPr>
          <p:cNvCxnSpPr>
            <a:cxnSpLocks/>
          </p:cNvCxnSpPr>
          <p:nvPr/>
        </p:nvCxnSpPr>
        <p:spPr>
          <a:xfrm flipV="1">
            <a:off x="8533869" y="220394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54FD630-9583-9975-1E76-B3BB458E65DA}"/>
              </a:ext>
            </a:extLst>
          </p:cNvPr>
          <p:cNvGrpSpPr/>
          <p:nvPr/>
        </p:nvGrpSpPr>
        <p:grpSpPr>
          <a:xfrm>
            <a:off x="6599427" y="1859521"/>
            <a:ext cx="1091826" cy="272050"/>
            <a:chOff x="4676775" y="1682364"/>
            <a:chExt cx="1619250" cy="69302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2C7381C-8CBB-357F-DFAD-BC3015523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D90F4AC-F4D3-F76E-ECBE-48BBDC57CBD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353CB6-AC88-E784-7963-AC34F35CB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D590DC5-9B03-E72C-8756-252FEA629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4A25216-CC41-06DA-D168-3B929BC32D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4CE5D3A-0C9A-CAE8-C479-B153921EC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EC1AF7E-4004-5719-9671-59DDCEC31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5BAD8B-E4BF-9AF8-9B79-67D9BCFDB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E294673-367D-4421-FE46-CB2335C2A9D5}"/>
              </a:ext>
            </a:extLst>
          </p:cNvPr>
          <p:cNvCxnSpPr>
            <a:cxnSpLocks/>
          </p:cNvCxnSpPr>
          <p:nvPr/>
        </p:nvCxnSpPr>
        <p:spPr>
          <a:xfrm flipV="1">
            <a:off x="7660713" y="2017327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D0823B6-3DCF-05E6-5608-F525A0E7AA6E}"/>
              </a:ext>
            </a:extLst>
          </p:cNvPr>
          <p:cNvCxnSpPr>
            <a:cxnSpLocks/>
          </p:cNvCxnSpPr>
          <p:nvPr/>
        </p:nvCxnSpPr>
        <p:spPr>
          <a:xfrm>
            <a:off x="7689838" y="1571866"/>
            <a:ext cx="15682" cy="4366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22">
                <a:extLst>
                  <a:ext uri="{FF2B5EF4-FFF2-40B4-BE49-F238E27FC236}">
                    <a16:creationId xmlns:a16="http://schemas.microsoft.com/office/drawing/2014/main" id="{41BFCF9D-D502-1B9C-9C5F-54F847942043}"/>
                  </a:ext>
                </a:extLst>
              </p:cNvPr>
              <p:cNvSpPr txBox="1"/>
              <p:nvPr/>
            </p:nvSpPr>
            <p:spPr>
              <a:xfrm>
                <a:off x="8031451" y="216183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22">
                <a:extLst>
                  <a:ext uri="{FF2B5EF4-FFF2-40B4-BE49-F238E27FC236}">
                    <a16:creationId xmlns:a16="http://schemas.microsoft.com/office/drawing/2014/main" id="{41BFCF9D-D502-1B9C-9C5F-54F84794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51" y="2161831"/>
                <a:ext cx="302521" cy="307776"/>
              </a:xfrm>
              <a:prstGeom prst="rect">
                <a:avLst/>
              </a:prstGeom>
              <a:blipFill>
                <a:blip r:embed="rId11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22">
                <a:extLst>
                  <a:ext uri="{FF2B5EF4-FFF2-40B4-BE49-F238E27FC236}">
                    <a16:creationId xmlns:a16="http://schemas.microsoft.com/office/drawing/2014/main" id="{955C8618-6EC4-21CB-8A41-B3341E8A824B}"/>
                  </a:ext>
                </a:extLst>
              </p:cNvPr>
              <p:cNvSpPr txBox="1"/>
              <p:nvPr/>
            </p:nvSpPr>
            <p:spPr>
              <a:xfrm>
                <a:off x="8042140" y="19019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22">
                <a:extLst>
                  <a:ext uri="{FF2B5EF4-FFF2-40B4-BE49-F238E27FC236}">
                    <a16:creationId xmlns:a16="http://schemas.microsoft.com/office/drawing/2014/main" id="{955C8618-6EC4-21CB-8A41-B3341E8A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140" y="1901991"/>
                <a:ext cx="302521" cy="307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1448A5F-4E25-865F-68BB-FCB0B044E806}"/>
                  </a:ext>
                </a:extLst>
              </p:cNvPr>
              <p:cNvSpPr txBox="1"/>
              <p:nvPr/>
            </p:nvSpPr>
            <p:spPr>
              <a:xfrm>
                <a:off x="6896295" y="1513297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1448A5F-4E25-865F-68BB-FCB0B044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295" y="1513297"/>
                <a:ext cx="48226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F3A94F2-60D3-9160-AA42-BEEF73E93B29}"/>
                  </a:ext>
                </a:extLst>
              </p:cNvPr>
              <p:cNvSpPr txBox="1"/>
              <p:nvPr/>
            </p:nvSpPr>
            <p:spPr>
              <a:xfrm>
                <a:off x="7884093" y="95829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F3A94F2-60D3-9160-AA42-BEEF73E9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3" y="958298"/>
                <a:ext cx="48226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15007F12-D8A4-D477-BB1F-C84DC1933FF9}"/>
              </a:ext>
            </a:extLst>
          </p:cNvPr>
          <p:cNvSpPr txBox="1"/>
          <p:nvPr/>
        </p:nvSpPr>
        <p:spPr>
          <a:xfrm>
            <a:off x="1015476" y="547780"/>
            <a:ext cx="601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Gain 10 </a:t>
            </a:r>
            <a:r>
              <a:rPr lang="en-US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 non-</a:t>
            </a:r>
            <a:r>
              <a:rPr lang="en-US" sz="2800" b="1" dirty="0">
                <a:highlight>
                  <a:srgbClr val="FFFF00"/>
                </a:highlight>
              </a:rPr>
              <a:t>inverting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4DB48B-195F-A1EA-4BDD-191F9E749482}"/>
                  </a:ext>
                </a:extLst>
              </p:cNvPr>
              <p:cNvSpPr txBox="1"/>
              <p:nvPr/>
            </p:nvSpPr>
            <p:spPr>
              <a:xfrm flipH="1">
                <a:off x="4404240" y="3367427"/>
                <a:ext cx="7515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=1k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4DB48B-195F-A1EA-4BDD-191F9E74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04240" y="3367427"/>
                <a:ext cx="751501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27F331C-6A55-2662-5F61-B32ADB5DD4C4}"/>
              </a:ext>
            </a:extLst>
          </p:cNvPr>
          <p:cNvSpPr txBox="1"/>
          <p:nvPr/>
        </p:nvSpPr>
        <p:spPr>
          <a:xfrm>
            <a:off x="1327401" y="4609076"/>
            <a:ext cx="6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How can you make inverting amplifier?</a:t>
            </a:r>
          </a:p>
        </p:txBody>
      </p:sp>
    </p:spTree>
    <p:extLst>
      <p:ext uri="{BB962C8B-B14F-4D97-AF65-F5344CB8AC3E}">
        <p14:creationId xmlns:p14="http://schemas.microsoft.com/office/powerpoint/2010/main" val="150582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193658" y="2317804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25685" y="2465117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25685" y="2368966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25685" y="3009984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03781" y="3266784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07216" y="3145357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749577" y="2861056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034985" y="3469642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26097" y="3286084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447578" y="1693162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749577" y="1291394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1962782" y="2259112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248667" y="3128729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483247" y="2066793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133838" y="3172875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24870" y="2567160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19053" y="3381298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12196" y="219213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05504" y="2815797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766781" y="3742486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24870" y="4513425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08816" y="2345775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760099" y="2493088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20770" y="2396937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278087" y="3037955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278088" y="3294755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269065" y="3173328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772479" y="2903548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764470" y="2897619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151080" y="3853453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22531" y="31702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073862" y="2595131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04241" y="3298536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04243" y="2160502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466407" y="2239161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4954359" y="1705995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87722" y="185331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287722" y="2367732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7722" y="1766740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30161" y="1885624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05353" y="2044363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779053" y="1283273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778908" y="2896303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16764" y="4321508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" y="4321508"/>
                <a:ext cx="599155" cy="307777"/>
              </a:xfrm>
              <a:prstGeom prst="rect">
                <a:avLst/>
              </a:prstGeom>
              <a:blipFill>
                <a:blip r:embed="rId4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50956" y="2937416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56" y="2937416"/>
                <a:ext cx="531499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540501" y="3372076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649766" y="3461604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551453" y="394381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660718" y="403334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16775" y="411014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757595" y="2856988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757595" y="3458672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OPAMP-Inverting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164828" y="3401386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833389" y="2235592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21914" y="198384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375580" y="1400168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22719" y="2879552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24971" y="4013731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71" y="4013731"/>
                <a:ext cx="4822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24949" y="1580730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9" y="1580730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337792" y="1282888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592795" y="2654109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17132" y="2759168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450399" y="2055879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04555" y="176659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866895" y="2202429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497792" y="235977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284072" y="3172875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72" y="3172875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/>
              <p:nvPr/>
            </p:nvSpPr>
            <p:spPr>
              <a:xfrm>
                <a:off x="-17736" y="1128722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36" y="1128722"/>
                <a:ext cx="707854" cy="308332"/>
              </a:xfrm>
              <a:prstGeom prst="rect">
                <a:avLst/>
              </a:prstGeom>
              <a:blipFill>
                <a:blip r:embed="rId9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56A1A57-A1CC-88D7-FEBE-1923C7574C51}"/>
              </a:ext>
            </a:extLst>
          </p:cNvPr>
          <p:cNvGrpSpPr/>
          <p:nvPr/>
        </p:nvGrpSpPr>
        <p:grpSpPr>
          <a:xfrm>
            <a:off x="4256644" y="2738044"/>
            <a:ext cx="1091826" cy="272050"/>
            <a:chOff x="4676775" y="1682364"/>
            <a:chExt cx="1619250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EF7C64-E17B-6536-BC8E-D177F4920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67E98C-198B-31BD-0352-4842B9863E7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3DA0FD-AF1B-A5C2-684C-5EB4D48AD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C7DD2-EF96-9CA1-4EE1-F627DB5F6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3048A3-8D76-7EDB-49E0-D4D17CA83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CD0636-2B9F-3120-AAF3-EFDFE995E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8AF82B-B87B-F522-0685-36C79099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56D042-23A8-7AC0-864F-E92667087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F75D7B-AC93-1D3A-0485-27A69E664DAA}"/>
              </a:ext>
            </a:extLst>
          </p:cNvPr>
          <p:cNvCxnSpPr>
            <a:cxnSpLocks/>
          </p:cNvCxnSpPr>
          <p:nvPr/>
        </p:nvCxnSpPr>
        <p:spPr>
          <a:xfrm flipH="1" flipV="1">
            <a:off x="5264708" y="2900577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D6810-C37F-AF20-BF12-6980B58778DF}"/>
              </a:ext>
            </a:extLst>
          </p:cNvPr>
          <p:cNvGrpSpPr/>
          <p:nvPr/>
        </p:nvGrpSpPr>
        <p:grpSpPr>
          <a:xfrm rot="16200000" flipH="1">
            <a:off x="3869907" y="3172036"/>
            <a:ext cx="845524" cy="292667"/>
            <a:chOff x="4676775" y="1682364"/>
            <a:chExt cx="1619250" cy="69302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FDA7E4-FAF3-D334-7E1C-3889F603C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7C0F68-AD1A-F201-EDE4-77D8CC80B3A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BE8690-93D9-1964-0DA8-2D5CA11E8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2C7864-6F22-92E1-9E0B-B1E1E8816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907223-CD39-31D8-8A37-8E76D4A1E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BE302D-DC3A-0685-26DE-3A9D3BB4B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A76C0D-14FF-4EE8-82FA-5D1197AF5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FFBD83-69B4-F0F7-3FD1-07EEE36DE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EF18-F5E1-90C9-25AE-1065431177F4}"/>
                  </a:ext>
                </a:extLst>
              </p:cNvPr>
              <p:cNvSpPr txBox="1"/>
              <p:nvPr/>
            </p:nvSpPr>
            <p:spPr>
              <a:xfrm flipH="1">
                <a:off x="4422598" y="3002466"/>
                <a:ext cx="7515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=9k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EF18-F5E1-90C9-25AE-10654311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22598" y="3002466"/>
                <a:ext cx="751501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E6517-DF91-6AD1-559D-BE1E9DD62AD3}"/>
              </a:ext>
            </a:extLst>
          </p:cNvPr>
          <p:cNvCxnSpPr>
            <a:cxnSpLocks/>
          </p:cNvCxnSpPr>
          <p:nvPr/>
        </p:nvCxnSpPr>
        <p:spPr>
          <a:xfrm flipV="1">
            <a:off x="7695039" y="2414779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C5837C-87E4-B693-41F7-4459A98BB9BA}"/>
              </a:ext>
            </a:extLst>
          </p:cNvPr>
          <p:cNvSpPr/>
          <p:nvPr/>
        </p:nvSpPr>
        <p:spPr>
          <a:xfrm rot="5400000">
            <a:off x="7969995" y="199775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9CC188-B686-39F7-6037-0E6B6954DFE6}"/>
              </a:ext>
            </a:extLst>
          </p:cNvPr>
          <p:cNvCxnSpPr>
            <a:cxnSpLocks/>
          </p:cNvCxnSpPr>
          <p:nvPr/>
        </p:nvCxnSpPr>
        <p:spPr>
          <a:xfrm>
            <a:off x="7518963" y="290153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182498-D061-802E-EB7E-620C9A0949E6}"/>
              </a:ext>
            </a:extLst>
          </p:cNvPr>
          <p:cNvCxnSpPr>
            <a:cxnSpLocks/>
          </p:cNvCxnSpPr>
          <p:nvPr/>
        </p:nvCxnSpPr>
        <p:spPr>
          <a:xfrm>
            <a:off x="7628228" y="299106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8B1B02D-DCAF-3D79-53E6-5F138C1B377B}"/>
              </a:ext>
            </a:extLst>
          </p:cNvPr>
          <p:cNvCxnSpPr>
            <a:cxnSpLocks/>
          </p:cNvCxnSpPr>
          <p:nvPr/>
        </p:nvCxnSpPr>
        <p:spPr>
          <a:xfrm>
            <a:off x="7684285" y="306786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1109825-2D14-2C6E-29C1-AFCD5E4E00AB}"/>
              </a:ext>
            </a:extLst>
          </p:cNvPr>
          <p:cNvCxnSpPr>
            <a:cxnSpLocks/>
          </p:cNvCxnSpPr>
          <p:nvPr/>
        </p:nvCxnSpPr>
        <p:spPr>
          <a:xfrm>
            <a:off x="7725105" y="241638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150D7F3-C447-4879-B002-F5AA6DA88B8D}"/>
              </a:ext>
            </a:extLst>
          </p:cNvPr>
          <p:cNvGrpSpPr/>
          <p:nvPr/>
        </p:nvGrpSpPr>
        <p:grpSpPr>
          <a:xfrm>
            <a:off x="7673660" y="1372027"/>
            <a:ext cx="945400" cy="326535"/>
            <a:chOff x="4676775" y="1682364"/>
            <a:chExt cx="1619250" cy="69302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CDA53E-B66C-9C30-09F2-9DC0BF20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507EFA-0A81-8F0E-316F-70F6E93F08C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51AE2E-FDAC-5B06-0042-9A7781DBB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63882-0B5C-9B51-AFA5-37296251E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9C529C1-135F-ED0B-24B8-0D49A1525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C14B5D4-6B2B-1E56-6035-A11C038B7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757D120-5C49-FAE7-58F3-2ADEBE5F3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D3089BC-C2EB-1D71-B273-7D8783798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37859D-3C6A-9C94-3603-B4C9B3FE0D7E}"/>
              </a:ext>
            </a:extLst>
          </p:cNvPr>
          <p:cNvCxnSpPr>
            <a:cxnSpLocks/>
          </p:cNvCxnSpPr>
          <p:nvPr/>
        </p:nvCxnSpPr>
        <p:spPr>
          <a:xfrm>
            <a:off x="8623540" y="1559741"/>
            <a:ext cx="0" cy="637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4FDBE42-5FD5-5331-6681-321576DDA8AA}"/>
              </a:ext>
            </a:extLst>
          </p:cNvPr>
          <p:cNvCxnSpPr>
            <a:cxnSpLocks/>
          </p:cNvCxnSpPr>
          <p:nvPr/>
        </p:nvCxnSpPr>
        <p:spPr>
          <a:xfrm flipV="1">
            <a:off x="8533869" y="220394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54FD630-9583-9975-1E76-B3BB458E65DA}"/>
              </a:ext>
            </a:extLst>
          </p:cNvPr>
          <p:cNvGrpSpPr/>
          <p:nvPr/>
        </p:nvGrpSpPr>
        <p:grpSpPr>
          <a:xfrm>
            <a:off x="6599427" y="1859521"/>
            <a:ext cx="1091826" cy="272050"/>
            <a:chOff x="4676775" y="1682364"/>
            <a:chExt cx="1619250" cy="69302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2C7381C-8CBB-357F-DFAD-BC3015523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D90F4AC-F4D3-F76E-ECBE-48BBDC57CBD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353CB6-AC88-E784-7963-AC34F35CB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D590DC5-9B03-E72C-8756-252FEA629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4A25216-CC41-06DA-D168-3B929BC32D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4CE5D3A-0C9A-CAE8-C479-B153921EC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EC1AF7E-4004-5719-9671-59DDCEC31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5BAD8B-E4BF-9AF8-9B79-67D9BCFDB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E294673-367D-4421-FE46-CB2335C2A9D5}"/>
              </a:ext>
            </a:extLst>
          </p:cNvPr>
          <p:cNvCxnSpPr>
            <a:cxnSpLocks/>
          </p:cNvCxnSpPr>
          <p:nvPr/>
        </p:nvCxnSpPr>
        <p:spPr>
          <a:xfrm flipV="1">
            <a:off x="7660713" y="2017327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D0823B6-3DCF-05E6-5608-F525A0E7AA6E}"/>
              </a:ext>
            </a:extLst>
          </p:cNvPr>
          <p:cNvCxnSpPr>
            <a:cxnSpLocks/>
          </p:cNvCxnSpPr>
          <p:nvPr/>
        </p:nvCxnSpPr>
        <p:spPr>
          <a:xfrm>
            <a:off x="7689838" y="1571866"/>
            <a:ext cx="15682" cy="4366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22">
                <a:extLst>
                  <a:ext uri="{FF2B5EF4-FFF2-40B4-BE49-F238E27FC236}">
                    <a16:creationId xmlns:a16="http://schemas.microsoft.com/office/drawing/2014/main" id="{41BFCF9D-D502-1B9C-9C5F-54F847942043}"/>
                  </a:ext>
                </a:extLst>
              </p:cNvPr>
              <p:cNvSpPr txBox="1"/>
              <p:nvPr/>
            </p:nvSpPr>
            <p:spPr>
              <a:xfrm>
                <a:off x="8031451" y="216183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22">
                <a:extLst>
                  <a:ext uri="{FF2B5EF4-FFF2-40B4-BE49-F238E27FC236}">
                    <a16:creationId xmlns:a16="http://schemas.microsoft.com/office/drawing/2014/main" id="{41BFCF9D-D502-1B9C-9C5F-54F84794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51" y="2161831"/>
                <a:ext cx="302521" cy="307776"/>
              </a:xfrm>
              <a:prstGeom prst="rect">
                <a:avLst/>
              </a:prstGeom>
              <a:blipFill>
                <a:blip r:embed="rId11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22">
                <a:extLst>
                  <a:ext uri="{FF2B5EF4-FFF2-40B4-BE49-F238E27FC236}">
                    <a16:creationId xmlns:a16="http://schemas.microsoft.com/office/drawing/2014/main" id="{955C8618-6EC4-21CB-8A41-B3341E8A824B}"/>
                  </a:ext>
                </a:extLst>
              </p:cNvPr>
              <p:cNvSpPr txBox="1"/>
              <p:nvPr/>
            </p:nvSpPr>
            <p:spPr>
              <a:xfrm>
                <a:off x="8042140" y="19019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22">
                <a:extLst>
                  <a:ext uri="{FF2B5EF4-FFF2-40B4-BE49-F238E27FC236}">
                    <a16:creationId xmlns:a16="http://schemas.microsoft.com/office/drawing/2014/main" id="{955C8618-6EC4-21CB-8A41-B3341E8A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140" y="1901991"/>
                <a:ext cx="302521" cy="307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1448A5F-4E25-865F-68BB-FCB0B044E806}"/>
                  </a:ext>
                </a:extLst>
              </p:cNvPr>
              <p:cNvSpPr txBox="1"/>
              <p:nvPr/>
            </p:nvSpPr>
            <p:spPr>
              <a:xfrm>
                <a:off x="6896295" y="1513297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1448A5F-4E25-865F-68BB-FCB0B044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295" y="1513297"/>
                <a:ext cx="48226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F3A94F2-60D3-9160-AA42-BEEF73E93B29}"/>
                  </a:ext>
                </a:extLst>
              </p:cNvPr>
              <p:cNvSpPr txBox="1"/>
              <p:nvPr/>
            </p:nvSpPr>
            <p:spPr>
              <a:xfrm>
                <a:off x="7884093" y="95829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F3A94F2-60D3-9160-AA42-BEEF73E9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3" y="958298"/>
                <a:ext cx="48226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4DB48B-195F-A1EA-4BDD-191F9E749482}"/>
                  </a:ext>
                </a:extLst>
              </p:cNvPr>
              <p:cNvSpPr txBox="1"/>
              <p:nvPr/>
            </p:nvSpPr>
            <p:spPr>
              <a:xfrm flipH="1">
                <a:off x="4404240" y="3367427"/>
                <a:ext cx="7515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=1k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4DB48B-195F-A1EA-4BDD-191F9E74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04240" y="3367427"/>
                <a:ext cx="751501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A49179-C9B2-78F3-E6BF-B6FDCF523FBA}"/>
              </a:ext>
            </a:extLst>
          </p:cNvPr>
          <p:cNvCxnSpPr>
            <a:cxnSpLocks/>
          </p:cNvCxnSpPr>
          <p:nvPr/>
        </p:nvCxnSpPr>
        <p:spPr>
          <a:xfrm>
            <a:off x="6405971" y="252722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21FD1F-9948-93E6-B642-E10BE136543D}"/>
              </a:ext>
            </a:extLst>
          </p:cNvPr>
          <p:cNvCxnSpPr>
            <a:cxnSpLocks/>
          </p:cNvCxnSpPr>
          <p:nvPr/>
        </p:nvCxnSpPr>
        <p:spPr>
          <a:xfrm>
            <a:off x="6515236" y="261675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77BC8E-45E4-BF22-2083-5298CBBCEE4B}"/>
              </a:ext>
            </a:extLst>
          </p:cNvPr>
          <p:cNvCxnSpPr>
            <a:cxnSpLocks/>
          </p:cNvCxnSpPr>
          <p:nvPr/>
        </p:nvCxnSpPr>
        <p:spPr>
          <a:xfrm>
            <a:off x="6571293" y="269355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C5687E-6073-50CD-DCF4-0302BDADD0EC}"/>
              </a:ext>
            </a:extLst>
          </p:cNvPr>
          <p:cNvCxnSpPr>
            <a:cxnSpLocks/>
          </p:cNvCxnSpPr>
          <p:nvPr/>
        </p:nvCxnSpPr>
        <p:spPr>
          <a:xfrm>
            <a:off x="6612113" y="2359777"/>
            <a:ext cx="0" cy="184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AAFFBA4-602E-9C12-BEEB-F7C6CAB8541A}"/>
              </a:ext>
            </a:extLst>
          </p:cNvPr>
          <p:cNvCxnSpPr>
            <a:cxnSpLocks/>
          </p:cNvCxnSpPr>
          <p:nvPr/>
        </p:nvCxnSpPr>
        <p:spPr>
          <a:xfrm>
            <a:off x="6405971" y="226647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85F9DDE-6C53-18B3-82C4-99622168C4E4}"/>
              </a:ext>
            </a:extLst>
          </p:cNvPr>
          <p:cNvCxnSpPr>
            <a:cxnSpLocks/>
          </p:cNvCxnSpPr>
          <p:nvPr/>
        </p:nvCxnSpPr>
        <p:spPr>
          <a:xfrm>
            <a:off x="6515236" y="235600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>
            <a:off x="6612113" y="2017327"/>
            <a:ext cx="0" cy="249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8E22A19-C3C8-8935-81F5-8177A1000CB8}"/>
              </a:ext>
            </a:extLst>
          </p:cNvPr>
          <p:cNvCxnSpPr>
            <a:cxnSpLocks/>
          </p:cNvCxnSpPr>
          <p:nvPr/>
        </p:nvCxnSpPr>
        <p:spPr>
          <a:xfrm>
            <a:off x="4104611" y="4221765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F8696F-7C18-EDF7-9E33-50087D344BCB}"/>
              </a:ext>
            </a:extLst>
          </p:cNvPr>
          <p:cNvCxnSpPr>
            <a:cxnSpLocks/>
          </p:cNvCxnSpPr>
          <p:nvPr/>
        </p:nvCxnSpPr>
        <p:spPr>
          <a:xfrm>
            <a:off x="4213876" y="4311293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D638AA4-4FB8-E0BD-7CA9-938D49DB4F3F}"/>
              </a:ext>
            </a:extLst>
          </p:cNvPr>
          <p:cNvCxnSpPr>
            <a:cxnSpLocks/>
          </p:cNvCxnSpPr>
          <p:nvPr/>
        </p:nvCxnSpPr>
        <p:spPr>
          <a:xfrm>
            <a:off x="4269933" y="4388095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823328-7C87-74E6-4D5B-A000B3C06818}"/>
              </a:ext>
            </a:extLst>
          </p:cNvPr>
          <p:cNvCxnSpPr>
            <a:cxnSpLocks/>
          </p:cNvCxnSpPr>
          <p:nvPr/>
        </p:nvCxnSpPr>
        <p:spPr>
          <a:xfrm>
            <a:off x="4310753" y="4054313"/>
            <a:ext cx="0" cy="184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D388CE-6B16-6603-07E1-5207B2BFFF12}"/>
              </a:ext>
            </a:extLst>
          </p:cNvPr>
          <p:cNvCxnSpPr>
            <a:cxnSpLocks/>
          </p:cNvCxnSpPr>
          <p:nvPr/>
        </p:nvCxnSpPr>
        <p:spPr>
          <a:xfrm>
            <a:off x="4104611" y="3961010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63E7AC7-52F7-ECCF-AE4A-9B38C5E79EAC}"/>
              </a:ext>
            </a:extLst>
          </p:cNvPr>
          <p:cNvCxnSpPr>
            <a:cxnSpLocks/>
          </p:cNvCxnSpPr>
          <p:nvPr/>
        </p:nvCxnSpPr>
        <p:spPr>
          <a:xfrm>
            <a:off x="4213876" y="4050538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C4AC7B1-7CE0-2860-F78E-8D1A76305EEF}"/>
              </a:ext>
            </a:extLst>
          </p:cNvPr>
          <p:cNvCxnSpPr>
            <a:cxnSpLocks/>
          </p:cNvCxnSpPr>
          <p:nvPr/>
        </p:nvCxnSpPr>
        <p:spPr>
          <a:xfrm>
            <a:off x="4310753" y="3711863"/>
            <a:ext cx="0" cy="249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541FF9-2E99-F0D7-C52A-2BA59A374431}"/>
              </a:ext>
            </a:extLst>
          </p:cNvPr>
          <p:cNvSpPr txBox="1"/>
          <p:nvPr/>
        </p:nvSpPr>
        <p:spPr>
          <a:xfrm>
            <a:off x="1015476" y="547780"/>
            <a:ext cx="601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Gain 10 </a:t>
            </a:r>
            <a:r>
              <a:rPr lang="en-US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2800" b="1" dirty="0">
                <a:highlight>
                  <a:srgbClr val="FFFF00"/>
                </a:highlight>
              </a:rPr>
              <a:t>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70206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5047790" y="929787"/>
            <a:ext cx="3934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Let's assume 20V DC is the </a:t>
            </a:r>
            <a:r>
              <a:rPr lang="en-US" sz="2000" dirty="0">
                <a:solidFill>
                  <a:srgbClr val="7030A0"/>
                </a:solidFill>
                <a:latin typeface="Livvic" panose="020B0604020202020204" charset="0"/>
              </a:rPr>
              <a:t>un-regulated input varied anywhere between 28 V to 15V</a:t>
            </a:r>
            <a:endParaRPr lang="en-US" sz="11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11490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03DFE5A-D4A4-4E0D-F86F-AA0F9BD2C75E}"/>
                  </a:ext>
                </a:extLst>
              </p:cNvPr>
              <p:cNvSpPr txBox="1"/>
              <p:nvPr/>
            </p:nvSpPr>
            <p:spPr>
              <a:xfrm>
                <a:off x="5075178" y="2296190"/>
                <a:ext cx="39340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Livvic" panose="020B0604020202020204" charset="0"/>
                    <a:sym typeface="Arial"/>
                  </a:rPr>
                  <a:t>We want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Livvic" panose="020B0604020202020204" charset="0"/>
                    <a:sym typeface="Arial"/>
                  </a:rPr>
                  <a:t>=10V (steady) </a:t>
                </a:r>
                <a:endParaRPr lang="en-US" sz="1100" dirty="0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03DFE5A-D4A4-4E0D-F86F-AA0F9BD2C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78" y="2296190"/>
                <a:ext cx="3934009" cy="400110"/>
              </a:xfrm>
              <a:prstGeom prst="rect">
                <a:avLst/>
              </a:prstGeom>
              <a:blipFill>
                <a:blip r:embed="rId5"/>
                <a:stretch>
                  <a:fillRect l="-1705" t="-9231" r="-93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026EAC05-A1A9-760A-0001-04DFC1E61793}"/>
              </a:ext>
            </a:extLst>
          </p:cNvPr>
          <p:cNvSpPr txBox="1"/>
          <p:nvPr/>
        </p:nvSpPr>
        <p:spPr>
          <a:xfrm>
            <a:off x="4781762" y="3286389"/>
            <a:ext cx="443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How this circuit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5047790" y="929787"/>
            <a:ext cx="3934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If I remove all connections !</a:t>
            </a:r>
            <a:endParaRPr lang="en-US" sz="11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02688"/>
            <a:ext cx="0" cy="376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03DFE5A-D4A4-4E0D-F86F-AA0F9BD2C75E}"/>
              </a:ext>
            </a:extLst>
          </p:cNvPr>
          <p:cNvSpPr txBox="1"/>
          <p:nvPr/>
        </p:nvSpPr>
        <p:spPr>
          <a:xfrm>
            <a:off x="5047789" y="2623351"/>
            <a:ext cx="3934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uLnTx/>
                <a:uFillTx/>
                <a:latin typeface="Livvic" panose="020B0604020202020204" charset="0"/>
                <a:sym typeface="Arial"/>
              </a:rPr>
              <a:t>How much current needs to flow through Zener? How can we find that?</a:t>
            </a:r>
            <a:endParaRPr lang="en-US" sz="1100" b="1" dirty="0">
              <a:solidFill>
                <a:srgbClr val="080808"/>
              </a:solidFill>
              <a:highlight>
                <a:srgbClr val="FFFF00"/>
              </a:highlight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6EAC05-A1A9-760A-0001-04DFC1E61793}"/>
              </a:ext>
            </a:extLst>
          </p:cNvPr>
          <p:cNvSpPr txBox="1"/>
          <p:nvPr/>
        </p:nvSpPr>
        <p:spPr>
          <a:xfrm>
            <a:off x="1330291" y="2767478"/>
            <a:ext cx="2456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21B32-038C-FCB5-D1C6-C5A8C248E753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21DF5-D1F9-0BA6-B2D0-DACAAF1D1185}"/>
              </a:ext>
            </a:extLst>
          </p:cNvPr>
          <p:cNvSpPr txBox="1"/>
          <p:nvPr/>
        </p:nvSpPr>
        <p:spPr>
          <a:xfrm>
            <a:off x="5057930" y="1431618"/>
            <a:ext cx="3934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Assumed 5V Zener. If sufficient current flowing through it, then there will be voltage drop of 5V.</a:t>
            </a:r>
            <a:endParaRPr 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80260" y="4898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4986794" y="1228848"/>
            <a:ext cx="41275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uLnTx/>
                <a:uFillTx/>
                <a:latin typeface="Livvic" panose="020B0604020202020204" charset="0"/>
                <a:cs typeface="Arial"/>
                <a:sym typeface="Arial"/>
              </a:rPr>
              <a:t>10mA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 is the knee current of Zener diode then only voltage drop will be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 across Zener diode</a:t>
            </a:r>
            <a:endParaRPr lang="en-US" sz="11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9940726" y="1863489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1FB086-E80F-60F9-755C-78435606F7C5}"/>
              </a:ext>
            </a:extLst>
          </p:cNvPr>
          <p:cNvSpPr txBox="1"/>
          <p:nvPr/>
        </p:nvSpPr>
        <p:spPr>
          <a:xfrm>
            <a:off x="9799429" y="3741785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20B0BA-FAA7-9EE2-16FF-C5FA54A5A1ED}"/>
              </a:ext>
            </a:extLst>
          </p:cNvPr>
          <p:cNvSpPr txBox="1"/>
          <p:nvPr/>
        </p:nvSpPr>
        <p:spPr>
          <a:xfrm>
            <a:off x="9353461" y="2620436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R1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1F9F-EF0D-43F5-1145-F01177FC5C5F}"/>
              </a:ext>
            </a:extLst>
          </p:cNvPr>
          <p:cNvSpPr txBox="1"/>
          <p:nvPr/>
        </p:nvSpPr>
        <p:spPr>
          <a:xfrm>
            <a:off x="9849501" y="4443850"/>
            <a:ext cx="746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 mA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4A091-475F-EC29-E0DA-9BAB2CDEB6DE}"/>
              </a:ext>
            </a:extLst>
          </p:cNvPr>
          <p:cNvSpPr txBox="1"/>
          <p:nvPr/>
        </p:nvSpPr>
        <p:spPr>
          <a:xfrm>
            <a:off x="1009592" y="880542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P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95F83-1D20-D972-3CD8-1AAC0A9FDAAE}"/>
              </a:ext>
            </a:extLst>
          </p:cNvPr>
          <p:cNvSpPr txBox="1"/>
          <p:nvPr/>
        </p:nvSpPr>
        <p:spPr>
          <a:xfrm>
            <a:off x="9422678" y="1408072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C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57E80-8F0A-1F38-BB93-615BFAE8E12D}"/>
              </a:ext>
            </a:extLst>
          </p:cNvPr>
          <p:cNvSpPr txBox="1"/>
          <p:nvPr/>
        </p:nvSpPr>
        <p:spPr>
          <a:xfrm>
            <a:off x="10222981" y="3311853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E</a:t>
            </a:r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02688"/>
            <a:ext cx="0" cy="376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03DFE5A-D4A4-4E0D-F86F-AA0F9BD2C75E}"/>
              </a:ext>
            </a:extLst>
          </p:cNvPr>
          <p:cNvSpPr txBox="1"/>
          <p:nvPr/>
        </p:nvSpPr>
        <p:spPr>
          <a:xfrm>
            <a:off x="4985168" y="641513"/>
            <a:ext cx="4162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80808"/>
                </a:solidFill>
                <a:highlight>
                  <a:srgbClr val="FFFF00"/>
                </a:highlight>
                <a:latin typeface="Livvic" panose="020B0604020202020204" charset="0"/>
              </a:rPr>
              <a:t>Data sheet to the Zener Diode</a:t>
            </a:r>
            <a:endParaRPr lang="en-US" sz="1100" b="1" dirty="0">
              <a:solidFill>
                <a:srgbClr val="080808"/>
              </a:solidFill>
              <a:highlight>
                <a:srgbClr val="FFFF00"/>
              </a:highlight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6EAC05-A1A9-760A-0001-04DFC1E61793}"/>
              </a:ext>
            </a:extLst>
          </p:cNvPr>
          <p:cNvSpPr txBox="1"/>
          <p:nvPr/>
        </p:nvSpPr>
        <p:spPr>
          <a:xfrm>
            <a:off x="1330291" y="2767478"/>
            <a:ext cx="2456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21B32-038C-FCB5-D1C6-C5A8C248E753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B725A-6380-60D1-C9BA-4EBBA3F9BFEF}"/>
              </a:ext>
            </a:extLst>
          </p:cNvPr>
          <p:cNvSpPr txBox="1"/>
          <p:nvPr/>
        </p:nvSpPr>
        <p:spPr>
          <a:xfrm>
            <a:off x="4982900" y="2377695"/>
            <a:ext cx="4127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We know the voltage at point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P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 is never going to be below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15V</a:t>
            </a:r>
            <a:endParaRPr lang="en-US" sz="11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4298F0-9E33-CECF-A99E-2017B3363CED}"/>
                  </a:ext>
                </a:extLst>
              </p:cNvPr>
              <p:cNvSpPr txBox="1"/>
              <p:nvPr/>
            </p:nvSpPr>
            <p:spPr>
              <a:xfrm>
                <a:off x="4982900" y="3199216"/>
                <a:ext cx="412757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Hence there is minimum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10V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sym typeface="Arial"/>
                  </a:rPr>
                  <a:t>  </a:t>
                </a:r>
                <a:endParaRPr lang="en-US" sz="11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4298F0-9E33-CECF-A99E-2017B3363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00" y="3199216"/>
                <a:ext cx="4127572" cy="707886"/>
              </a:xfrm>
              <a:prstGeom prst="rect">
                <a:avLst/>
              </a:prstGeom>
              <a:blipFill>
                <a:blip r:embed="rId5"/>
                <a:stretch>
                  <a:fillRect l="-1475" t="-5172" r="-147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3FAFC-A34E-089D-A172-796A55BFB962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3FAFC-A34E-089D-A172-796A55BF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258180-1419-E8CA-B777-F3CC19583CBB}"/>
                  </a:ext>
                </a:extLst>
              </p:cNvPr>
              <p:cNvSpPr txBox="1"/>
              <p:nvPr/>
            </p:nvSpPr>
            <p:spPr>
              <a:xfrm>
                <a:off x="4990493" y="4076602"/>
                <a:ext cx="41275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l-GR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sym typeface="Arial"/>
                  </a:rPr>
                  <a:t> 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and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10mA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current flows through this,</a:t>
                </a:r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then the voltage drop will be </a:t>
                </a:r>
                <a:r>
                  <a:rPr kumimoji="0" lang="en-US" sz="2000" b="1" i="0" u="none" strike="noStrike" kern="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1</a:t>
                </a:r>
                <a:r>
                  <a:rPr kumimoji="0" lang="en-US" sz="2000" b="1" i="0" u="none" strike="noStrike" kern="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sym typeface="Arial"/>
                  </a:rPr>
                  <a:t>0V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sym typeface="Arial"/>
                  </a:rPr>
                  <a:t> </a:t>
                </a:r>
                <a:endParaRPr lang="en-US" sz="11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258180-1419-E8CA-B777-F3CC19583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493" y="4076602"/>
                <a:ext cx="4127572" cy="1015663"/>
              </a:xfrm>
              <a:prstGeom prst="rect">
                <a:avLst/>
              </a:prstGeom>
              <a:blipFill>
                <a:blip r:embed="rId7"/>
                <a:stretch>
                  <a:fillRect l="-1625" t="-3614" r="-147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62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80260" y="4898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915C32-280D-BD94-125B-8A373C9A3381}"/>
                  </a:ext>
                </a:extLst>
              </p:cNvPr>
              <p:cNvSpPr txBox="1"/>
              <p:nvPr/>
            </p:nvSpPr>
            <p:spPr>
              <a:xfrm>
                <a:off x="4927260" y="1958282"/>
                <a:ext cx="41275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the input voltage increase to 28V then more current will flow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, and more voltage drop across it. </a:t>
                </a:r>
                <a:r>
                  <a:rPr lang="en-US" sz="2000" dirty="0">
                    <a:solidFill>
                      <a:srgbClr val="080808"/>
                    </a:solidFill>
                    <a:latin typeface="Livvic" panose="020B0604020202020204" charset="0"/>
                  </a:rPr>
                  <a:t>More current will be flowing through Zener and slight increase in Zener voltage which is harmless.</a:t>
                </a: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915C32-280D-BD94-125B-8A373C9A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60" y="1958282"/>
                <a:ext cx="4127572" cy="2246769"/>
              </a:xfrm>
              <a:prstGeom prst="rect">
                <a:avLst/>
              </a:prstGeom>
              <a:blipFill>
                <a:blip r:embed="rId4"/>
                <a:stretch>
                  <a:fillRect l="-1477" t="-1355" r="-162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04A091-475F-EC29-E0DA-9BAB2CDEB6DE}"/>
              </a:ext>
            </a:extLst>
          </p:cNvPr>
          <p:cNvSpPr txBox="1"/>
          <p:nvPr/>
        </p:nvSpPr>
        <p:spPr>
          <a:xfrm>
            <a:off x="1009592" y="880542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P</a:t>
            </a:r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02688"/>
            <a:ext cx="0" cy="376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6EAC05-A1A9-760A-0001-04DFC1E61793}"/>
              </a:ext>
            </a:extLst>
          </p:cNvPr>
          <p:cNvSpPr txBox="1"/>
          <p:nvPr/>
        </p:nvSpPr>
        <p:spPr>
          <a:xfrm>
            <a:off x="1330291" y="2767478"/>
            <a:ext cx="2456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21B32-038C-FCB5-D1C6-C5A8C248E753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3FAFC-A34E-089D-A172-796A55BFB962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3FAFC-A34E-089D-A172-796A55BF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2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67937" y="2333010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899964" y="248032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899964" y="2384172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899964" y="3025190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78060" y="3281990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81495" y="3160563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123856" y="2876262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409264" y="3484848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3368844" y="3324939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821857" y="1708368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2123856" y="1306600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37061" y="2274318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6622946" y="3143935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015415" y="1144590"/>
                <a:ext cx="13247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15" y="1144590"/>
                <a:ext cx="13247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41D7CD55-D628-6E69-308B-752FF0D09B2E}"/>
                  </a:ext>
                </a:extLst>
              </p:cNvPr>
              <p:cNvSpPr txBox="1"/>
              <p:nvPr/>
            </p:nvSpPr>
            <p:spPr>
              <a:xfrm rot="16200000">
                <a:off x="2000913" y="2966165"/>
                <a:ext cx="279978" cy="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41D7CD55-D628-6E69-308B-752FF0D0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00913" y="2966165"/>
                <a:ext cx="279978" cy="307224"/>
              </a:xfrm>
              <a:prstGeom prst="rect">
                <a:avLst/>
              </a:prstGeom>
              <a:blipFill>
                <a:blip r:embed="rId5"/>
                <a:stretch>
                  <a:fillRect t="-13043" r="-12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2783922" y="2081999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3508117" y="3188081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2099149" y="2582366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3361800" y="342015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3286475" y="220733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2079783" y="28310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7133177" y="3757692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2099149" y="4528631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4383095" y="2360981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5134378" y="2508294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4695049" y="2412143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4652366" y="3053161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4652367" y="3309961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4643344" y="3188534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5146758" y="2918754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5099334" y="2912825"/>
            <a:ext cx="780971" cy="3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3525359" y="3868659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4140608" y="3185447"/>
            <a:ext cx="464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5448141" y="261033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4578522" y="3448124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  <a:endCxn id="193" idx="6"/>
          </p:cNvCxnSpPr>
          <p:nvPr/>
        </p:nvCxnSpPr>
        <p:spPr>
          <a:xfrm flipH="1">
            <a:off x="4578522" y="3313742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D2BC0C96-6B0E-FBAF-CD01-8B50C4778679}"/>
              </a:ext>
            </a:extLst>
          </p:cNvPr>
          <p:cNvSpPr/>
          <p:nvPr/>
        </p:nvSpPr>
        <p:spPr>
          <a:xfrm>
            <a:off x="5807912" y="286909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22">
                <a:extLst>
                  <a:ext uri="{FF2B5EF4-FFF2-40B4-BE49-F238E27FC236}">
                    <a16:creationId xmlns:a16="http://schemas.microsoft.com/office/drawing/2014/main" id="{245471D2-6100-CB74-E222-E24EAE2730B8}"/>
                  </a:ext>
                </a:extLst>
              </p:cNvPr>
              <p:cNvSpPr txBox="1"/>
              <p:nvPr/>
            </p:nvSpPr>
            <p:spPr>
              <a:xfrm>
                <a:off x="5701422" y="2947889"/>
                <a:ext cx="279978" cy="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4" name="TextBox 22">
                <a:extLst>
                  <a:ext uri="{FF2B5EF4-FFF2-40B4-BE49-F238E27FC236}">
                    <a16:creationId xmlns:a16="http://schemas.microsoft.com/office/drawing/2014/main" id="{245471D2-6100-CB74-E222-E24EAE27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22" y="2947889"/>
                <a:ext cx="279978" cy="3072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4578522" y="2175708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4840686" y="2254367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6328638" y="1721201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62001" y="1868516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6662001" y="2382938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2001" y="1781946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6704440" y="1900830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6679632" y="2059569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7153332" y="1298479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 flipV="1">
            <a:off x="7165832" y="2865906"/>
            <a:ext cx="1015979" cy="550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1007916" y="4346475"/>
                <a:ext cx="13247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6" y="4346475"/>
                <a:ext cx="1324708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7835103" y="2422841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03" y="2422841"/>
                <a:ext cx="531499" cy="307777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356278-54DE-EEF2-1361-05DBC3E30022}"/>
              </a:ext>
            </a:extLst>
          </p:cNvPr>
          <p:cNvCxnSpPr>
            <a:cxnSpLocks/>
          </p:cNvCxnSpPr>
          <p:nvPr/>
        </p:nvCxnSpPr>
        <p:spPr>
          <a:xfrm>
            <a:off x="4695049" y="1298479"/>
            <a:ext cx="0" cy="11136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2CF7DF-62E9-C7EE-0372-477BDEEA4ED3}"/>
              </a:ext>
            </a:extLst>
          </p:cNvPr>
          <p:cNvSpPr txBox="1"/>
          <p:nvPr/>
        </p:nvSpPr>
        <p:spPr>
          <a:xfrm>
            <a:off x="4181145" y="2249879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D4B34-17DB-16BC-FF9D-E1BB494D895A}"/>
              </a:ext>
            </a:extLst>
          </p:cNvPr>
          <p:cNvSpPr txBox="1"/>
          <p:nvPr/>
        </p:nvSpPr>
        <p:spPr>
          <a:xfrm>
            <a:off x="5884998" y="1975077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959C9-E4B3-33A9-0915-71F18E77F6A8}"/>
              </a:ext>
            </a:extLst>
          </p:cNvPr>
          <p:cNvSpPr txBox="1"/>
          <p:nvPr/>
        </p:nvSpPr>
        <p:spPr>
          <a:xfrm flipH="1">
            <a:off x="7108069" y="1540688"/>
            <a:ext cx="464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0D5832-229F-6DB0-4A1F-679FF3BA931B}"/>
              </a:ext>
            </a:extLst>
          </p:cNvPr>
          <p:cNvSpPr txBox="1"/>
          <p:nvPr/>
        </p:nvSpPr>
        <p:spPr>
          <a:xfrm>
            <a:off x="6688350" y="2757532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13832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80260" y="4898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915C32-280D-BD94-125B-8A373C9A3381}"/>
                  </a:ext>
                </a:extLst>
              </p:cNvPr>
              <p:cNvSpPr txBox="1"/>
              <p:nvPr/>
            </p:nvSpPr>
            <p:spPr>
              <a:xfrm>
                <a:off x="4961149" y="711264"/>
                <a:ext cx="41275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The register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are used as a volage divider. </a:t>
                </a:r>
                <a:r>
                  <a:rPr lang="en-US" sz="2000" dirty="0">
                    <a:solidFill>
                      <a:srgbClr val="080808"/>
                    </a:solidFill>
                    <a:latin typeface="Livvic" panose="020B0604020202020204" charset="0"/>
                  </a:rPr>
                  <a:t>It will give the divided voltage at point Q</a:t>
                </a: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915C32-280D-BD94-125B-8A373C9A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149" y="711264"/>
                <a:ext cx="4127572" cy="1015663"/>
              </a:xfrm>
              <a:prstGeom prst="rect">
                <a:avLst/>
              </a:prstGeom>
              <a:blipFill>
                <a:blip r:embed="rId4"/>
                <a:stretch>
                  <a:fillRect l="-1625" t="-3614" r="-147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04A091-475F-EC29-E0DA-9BAB2CDEB6DE}"/>
              </a:ext>
            </a:extLst>
          </p:cNvPr>
          <p:cNvSpPr txBox="1"/>
          <p:nvPr/>
        </p:nvSpPr>
        <p:spPr>
          <a:xfrm>
            <a:off x="1009592" y="880542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P</a:t>
            </a:r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02688"/>
            <a:ext cx="0" cy="376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6EAC05-A1A9-760A-0001-04DFC1E61793}"/>
              </a:ext>
            </a:extLst>
          </p:cNvPr>
          <p:cNvSpPr txBox="1"/>
          <p:nvPr/>
        </p:nvSpPr>
        <p:spPr>
          <a:xfrm>
            <a:off x="1202268" y="3332514"/>
            <a:ext cx="24569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21B32-038C-FCB5-D1C6-C5A8C248E753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3FAFC-A34E-089D-A172-796A55BFB962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3FAFC-A34E-089D-A172-796A55BF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4D9347-3B42-44AE-B4EF-CFE02C446D27}"/>
                  </a:ext>
                </a:extLst>
              </p:cNvPr>
              <p:cNvSpPr txBox="1"/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4D9347-3B42-44AE-B4EF-CFE02C44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79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79C99-76A2-481E-4209-0E54A0393C9B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79C99-76A2-481E-4209-0E54A0393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8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AB584F-CD81-DE75-C436-691A852B4155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F25C8-92FE-1EF6-3231-5E40FC14C940}"/>
              </a:ext>
            </a:extLst>
          </p:cNvPr>
          <p:cNvSpPr txBox="1"/>
          <p:nvPr/>
        </p:nvSpPr>
        <p:spPr>
          <a:xfrm>
            <a:off x="2753083" y="261395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640451-E082-2810-2084-3036FF60BDE0}"/>
                  </a:ext>
                </a:extLst>
              </p:cNvPr>
              <p:cNvSpPr txBox="1"/>
              <p:nvPr/>
            </p:nvSpPr>
            <p:spPr>
              <a:xfrm>
                <a:off x="4988576" y="1829227"/>
                <a:ext cx="41275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, then the voltage at Q would be </a:t>
                </a:r>
                <a:r>
                  <a:rPr kumimoji="0" lang="en-US" sz="2000" b="1" i="0" u="none" strike="noStrike" kern="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5V</a:t>
                </a:r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.</a:t>
                </a:r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640451-E082-2810-2084-3036FF60B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576" y="1829227"/>
                <a:ext cx="4127572" cy="1015663"/>
              </a:xfrm>
              <a:prstGeom prst="rect">
                <a:avLst/>
              </a:prstGeom>
              <a:blipFill>
                <a:blip r:embed="rId9"/>
                <a:stretch>
                  <a:fillRect l="-1477" t="-2994" r="-162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5303747-422B-2559-314A-974EECF82F2D}"/>
              </a:ext>
            </a:extLst>
          </p:cNvPr>
          <p:cNvSpPr txBox="1"/>
          <p:nvPr/>
        </p:nvSpPr>
        <p:spPr>
          <a:xfrm>
            <a:off x="4986793" y="3094615"/>
            <a:ext cx="4127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Now if we add transistor?</a:t>
            </a: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4904594" y="929787"/>
            <a:ext cx="407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The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Livvic" panose="020B0604020202020204" charset="0"/>
                <a:cs typeface="Arial"/>
                <a:sym typeface="Arial"/>
              </a:rPr>
              <a:t>E1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 point will be always sitting at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100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6EAC05-A1A9-760A-0001-04DFC1E61793}"/>
              </a:ext>
            </a:extLst>
          </p:cNvPr>
          <p:cNvSpPr txBox="1"/>
          <p:nvPr/>
        </p:nvSpPr>
        <p:spPr>
          <a:xfrm>
            <a:off x="4904593" y="2061430"/>
            <a:ext cx="4123795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What happened if the output voltage increases more than 10 V?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1009592" y="880542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</a:t>
            </a:r>
            <a:endParaRPr lang="en-US" sz="1000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79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000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4941232" y="685593"/>
            <a:ext cx="407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If </a:t>
            </a:r>
            <a:r>
              <a:rPr lang="en-US" sz="2000" dirty="0">
                <a:solidFill>
                  <a:srgbClr val="0000FF"/>
                </a:solidFill>
                <a:latin typeface="Livvic" panose="020B0604020202020204" charset="0"/>
              </a:rPr>
              <a:t>E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1 is at 5V then B1 should be 5.6V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1009592" y="880542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</a:t>
            </a:r>
            <a:endParaRPr lang="en-US" sz="1000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79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20570" y="267836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7A682-D6B2-0923-56DB-EC589E81E18F}"/>
              </a:ext>
            </a:extLst>
          </p:cNvPr>
          <p:cNvSpPr txBox="1"/>
          <p:nvPr/>
        </p:nvSpPr>
        <p:spPr>
          <a:xfrm>
            <a:off x="4941232" y="1471124"/>
            <a:ext cx="4077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If B1 increase more than 5.6V then T1 will conduct heavily through P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Wingdings" panose="05000000000000000000" pitchFamily="2" charset="2"/>
              </a:rPr>
              <a:t>SC1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 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397254" y="162455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54" y="1624551"/>
                <a:ext cx="381054" cy="400110"/>
              </a:xfrm>
              <a:prstGeom prst="rect">
                <a:avLst/>
              </a:prstGeom>
              <a:blipFill>
                <a:blip r:embed="rId8"/>
                <a:stretch>
                  <a:fillRect r="-9524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9CD3BC-C3AC-1941-C801-07BB01AF9E07}"/>
                  </a:ext>
                </a:extLst>
              </p:cNvPr>
              <p:cNvSpPr txBox="1"/>
              <p:nvPr/>
            </p:nvSpPr>
            <p:spPr>
              <a:xfrm>
                <a:off x="4941232" y="2573284"/>
                <a:ext cx="407720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Then the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will increase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9CD3BC-C3AC-1941-C801-07BB01AF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232" y="2573284"/>
                <a:ext cx="4077206" cy="707886"/>
              </a:xfrm>
              <a:prstGeom prst="rect">
                <a:avLst/>
              </a:prstGeom>
              <a:blipFill>
                <a:blip r:embed="rId9"/>
                <a:stretch>
                  <a:fillRect l="-1647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6B8FC4-D1B6-2F3F-C474-A6542C0515A5}"/>
                  </a:ext>
                </a:extLst>
              </p:cNvPr>
              <p:cNvSpPr txBox="1"/>
              <p:nvPr/>
            </p:nvSpPr>
            <p:spPr>
              <a:xfrm>
                <a:off x="4941232" y="3369459"/>
                <a:ext cx="407720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The voltage at point C1=Voltage at P –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6B8FC4-D1B6-2F3F-C474-A6542C05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232" y="3369459"/>
                <a:ext cx="4077206" cy="707886"/>
              </a:xfrm>
              <a:prstGeom prst="rect">
                <a:avLst/>
              </a:prstGeom>
              <a:blipFill>
                <a:blip r:embed="rId10"/>
                <a:stretch>
                  <a:fillRect l="-164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9834BFD-3714-157C-1E89-EED28510A868}"/>
              </a:ext>
            </a:extLst>
          </p:cNvPr>
          <p:cNvSpPr txBox="1"/>
          <p:nvPr/>
        </p:nvSpPr>
        <p:spPr>
          <a:xfrm>
            <a:off x="4943382" y="4281115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Voltage at E2 =Voltage at C1-0.6V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27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4941232" y="685593"/>
            <a:ext cx="407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Assume P is sitting at 20V at any given time.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804814" y="880978"/>
            <a:ext cx="795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20V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79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20570" y="267836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7A682-D6B2-0923-56DB-EC589E81E18F}"/>
                  </a:ext>
                </a:extLst>
              </p:cNvPr>
              <p:cNvSpPr txBox="1"/>
              <p:nvPr/>
            </p:nvSpPr>
            <p:spPr>
              <a:xfrm>
                <a:off x="4941232" y="1471124"/>
                <a:ext cx="40772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7A682-D6B2-0923-56DB-EC589E81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232" y="1471124"/>
                <a:ext cx="4077206" cy="400110"/>
              </a:xfrm>
              <a:prstGeom prst="rect">
                <a:avLst/>
              </a:prstGeom>
              <a:blipFill>
                <a:blip r:embed="rId8"/>
                <a:stretch>
                  <a:fillRect l="-164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9CD3BC-C3AC-1941-C801-07BB01AF9E07}"/>
                  </a:ext>
                </a:extLst>
              </p:cNvPr>
              <p:cNvSpPr txBox="1"/>
              <p:nvPr/>
            </p:nvSpPr>
            <p:spPr>
              <a:xfrm>
                <a:off x="4931981" y="1963567"/>
                <a:ext cx="40772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4mA goes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then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is 20V then C1 will be sitting at 0V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9CD3BC-C3AC-1941-C801-07BB01AF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81" y="1963567"/>
                <a:ext cx="4077206" cy="1015663"/>
              </a:xfrm>
              <a:prstGeom prst="rect">
                <a:avLst/>
              </a:prstGeom>
              <a:blipFill>
                <a:blip r:embed="rId10"/>
                <a:stretch>
                  <a:fillRect l="-1495" t="-2994" r="-164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2CA71B-535D-FFF2-468C-D0B61BBDD1F1}"/>
                  </a:ext>
                </a:extLst>
              </p:cNvPr>
              <p:cNvSpPr txBox="1"/>
              <p:nvPr/>
            </p:nvSpPr>
            <p:spPr>
              <a:xfrm>
                <a:off x="4904593" y="3010582"/>
                <a:ext cx="40772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1mA goes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then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is 4.7V then C1 will be sitting at 15.3 V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2CA71B-535D-FFF2-468C-D0B61BBD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93" y="3010582"/>
                <a:ext cx="4077206" cy="1015663"/>
              </a:xfrm>
              <a:prstGeom prst="rect">
                <a:avLst/>
              </a:prstGeom>
              <a:blipFill>
                <a:blip r:embed="rId11"/>
                <a:stretch>
                  <a:fillRect l="-1647" t="-3614" r="-164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1E15CD-FFF7-003B-D6ED-11F7DE1A6327}"/>
                  </a:ext>
                </a:extLst>
              </p:cNvPr>
              <p:cNvSpPr txBox="1"/>
              <p:nvPr/>
            </p:nvSpPr>
            <p:spPr>
              <a:xfrm>
                <a:off x="4931981" y="4161710"/>
                <a:ext cx="40772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2mA goes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then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is 9.4V then C1 will be sitting at 10.6 V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1E15CD-FFF7-003B-D6ED-11F7DE1A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81" y="4161710"/>
                <a:ext cx="4077206" cy="1015663"/>
              </a:xfrm>
              <a:prstGeom prst="rect">
                <a:avLst/>
              </a:prstGeom>
              <a:blipFill>
                <a:blip r:embed="rId12"/>
                <a:stretch>
                  <a:fillRect l="-1495" t="-3614" r="-164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4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804814" y="880978"/>
            <a:ext cx="795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20V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79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20570" y="267836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1E15CD-FFF7-003B-D6ED-11F7DE1A6327}"/>
                  </a:ext>
                </a:extLst>
              </p:cNvPr>
              <p:cNvSpPr txBox="1"/>
              <p:nvPr/>
            </p:nvSpPr>
            <p:spPr>
              <a:xfrm>
                <a:off x="5066794" y="1398754"/>
                <a:ext cx="407720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2mA goes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then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is 9.4V then C1 will be sitting at 10.6 V and E2 will be at 10V=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1E15CD-FFF7-003B-D6ED-11F7DE1A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94" y="1398754"/>
                <a:ext cx="4077206" cy="1323439"/>
              </a:xfrm>
              <a:prstGeom prst="rect">
                <a:avLst/>
              </a:prstGeom>
              <a:blipFill>
                <a:blip r:embed="rId9"/>
                <a:stretch>
                  <a:fillRect l="-1495" t="-2294" r="-164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07664FE-7BA6-D57E-B952-873E2DD3DDAE}"/>
              </a:ext>
            </a:extLst>
          </p:cNvPr>
          <p:cNvSpPr txBox="1"/>
          <p:nvPr/>
        </p:nvSpPr>
        <p:spPr>
          <a:xfrm>
            <a:off x="5077644" y="783991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Voltage at E2 =Voltage at C1-0.6V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65AE2D-5283-69B2-CF2B-8E2487F464B2}"/>
                  </a:ext>
                </a:extLst>
              </p:cNvPr>
              <p:cNvSpPr txBox="1"/>
              <p:nvPr/>
            </p:nvSpPr>
            <p:spPr>
              <a:xfrm>
                <a:off x="5050917" y="2924626"/>
                <a:ext cx="407720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more B1=</a:t>
                </a:r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more than 5.6V then more current 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flows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that</a:t>
                </a:r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will make the voltage decrease at C1 hence decrease</a:t>
                </a:r>
                <a:r>
                  <a:rPr kumimoji="0" lang="en-US" sz="2000" i="0" u="none" strike="noStrike" kern="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in voltage at E2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65AE2D-5283-69B2-CF2B-8E2487F4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17" y="2924626"/>
                <a:ext cx="4077206" cy="1631216"/>
              </a:xfrm>
              <a:prstGeom prst="rect">
                <a:avLst/>
              </a:prstGeom>
              <a:blipFill>
                <a:blip r:embed="rId10"/>
                <a:stretch>
                  <a:fillRect l="-1647" t="-2247" r="-16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CE82918-EA0B-C818-B7EA-24F1AD2C0EE7}"/>
              </a:ext>
            </a:extLst>
          </p:cNvPr>
          <p:cNvSpPr txBox="1"/>
          <p:nvPr/>
        </p:nvSpPr>
        <p:spPr>
          <a:xfrm>
            <a:off x="5077644" y="4604890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Hence voltage at Q will decrease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198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87513" y="2936231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3714757" y="761757"/>
                <a:ext cx="14520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=11.2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7" y="761757"/>
                <a:ext cx="14520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804814" y="880978"/>
            <a:ext cx="795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20V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34" y="1831481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79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20570" y="267836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5B9DEF-3A66-C254-D264-F66AFE02F28F}"/>
              </a:ext>
            </a:extLst>
          </p:cNvPr>
          <p:cNvSpPr txBox="1"/>
          <p:nvPr/>
        </p:nvSpPr>
        <p:spPr>
          <a:xfrm>
            <a:off x="5133645" y="324372"/>
            <a:ext cx="3344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B2 point is less than 5.6 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426077-BE4C-A5EC-6EFE-FA7228523AE1}"/>
                  </a:ext>
                </a:extLst>
              </p:cNvPr>
              <p:cNvSpPr txBox="1"/>
              <p:nvPr/>
            </p:nvSpPr>
            <p:spPr>
              <a:xfrm>
                <a:off x="5066794" y="1398754"/>
                <a:ext cx="40772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The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will be less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426077-BE4C-A5EC-6EFE-FA722852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94" y="1398754"/>
                <a:ext cx="4077206" cy="400110"/>
              </a:xfrm>
              <a:prstGeom prst="rect">
                <a:avLst/>
              </a:prstGeom>
              <a:blipFill>
                <a:blip r:embed="rId9"/>
                <a:stretch>
                  <a:fillRect l="-1495" t="-7576" r="-119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BB04996-EF01-EF9A-B7C5-E61AF3F1EE46}"/>
              </a:ext>
            </a:extLst>
          </p:cNvPr>
          <p:cNvSpPr txBox="1"/>
          <p:nvPr/>
        </p:nvSpPr>
        <p:spPr>
          <a:xfrm>
            <a:off x="5077644" y="783991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The T</a:t>
            </a:r>
            <a:r>
              <a:rPr lang="en-US" sz="2000" dirty="0">
                <a:solidFill>
                  <a:srgbClr val="0000FF"/>
                </a:solidFill>
                <a:latin typeface="Livvic" panose="020B0604020202020204" charset="0"/>
              </a:rPr>
              <a:t>1 will conduct less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2688E4-0273-61EC-1986-6812E5CFD06B}"/>
                  </a:ext>
                </a:extLst>
              </p:cNvPr>
              <p:cNvSpPr txBox="1"/>
              <p:nvPr/>
            </p:nvSpPr>
            <p:spPr>
              <a:xfrm>
                <a:off x="5077644" y="1920750"/>
                <a:ext cx="40772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reduce</a:t>
                </a:r>
                <a:endParaRPr lang="en-US" sz="1100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2688E4-0273-61EC-1986-6812E5CFD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44" y="1920750"/>
                <a:ext cx="4077206" cy="400110"/>
              </a:xfrm>
              <a:prstGeom prst="rect">
                <a:avLst/>
              </a:prstGeom>
              <a:blipFill>
                <a:blip r:embed="rId10"/>
                <a:stretch>
                  <a:fillRect l="-16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C8088523-CC88-4A9A-E51F-F7CFCAED911C}"/>
              </a:ext>
            </a:extLst>
          </p:cNvPr>
          <p:cNvSpPr txBox="1"/>
          <p:nvPr/>
        </p:nvSpPr>
        <p:spPr>
          <a:xfrm>
            <a:off x="5077644" y="2499992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The voltage at C1 will increase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0D1D8A-4933-F1C7-BC92-856004723E07}"/>
              </a:ext>
            </a:extLst>
          </p:cNvPr>
          <p:cNvSpPr txBox="1"/>
          <p:nvPr/>
        </p:nvSpPr>
        <p:spPr>
          <a:xfrm>
            <a:off x="5077644" y="3110520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The voltage at E2 will increase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B79108-BC3A-DD82-8B30-05FA84F91494}"/>
              </a:ext>
            </a:extLst>
          </p:cNvPr>
          <p:cNvSpPr txBox="1"/>
          <p:nvPr/>
        </p:nvSpPr>
        <p:spPr>
          <a:xfrm>
            <a:off x="5097621" y="3728085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The voltage at Q will increase</a:t>
            </a:r>
            <a:endParaRPr lang="en-US" sz="11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A20E92-9C85-F513-DD89-F5D5E722FCD0}"/>
              </a:ext>
            </a:extLst>
          </p:cNvPr>
          <p:cNvSpPr txBox="1"/>
          <p:nvPr/>
        </p:nvSpPr>
        <p:spPr>
          <a:xfrm>
            <a:off x="5097621" y="4266335"/>
            <a:ext cx="4077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The T</a:t>
            </a:r>
            <a:r>
              <a:rPr lang="en-US" sz="2000" dirty="0">
                <a:solidFill>
                  <a:srgbClr val="0000FF"/>
                </a:solidFill>
                <a:latin typeface="Livvic" panose="020B0604020202020204" charset="0"/>
              </a:rPr>
              <a:t>1 will conduct high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50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55393" y="2875166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804814" y="880978"/>
            <a:ext cx="795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20V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094943" y="17594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3" y="1759452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967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31180" y="26538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7664FE-7BA6-D57E-B952-873E2DD3DDAE}"/>
                  </a:ext>
                </a:extLst>
              </p:cNvPr>
              <p:cNvSpPr txBox="1"/>
              <p:nvPr/>
            </p:nvSpPr>
            <p:spPr>
              <a:xfrm>
                <a:off x="5243097" y="931136"/>
                <a:ext cx="39009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If I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resistance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is changing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7664FE-7BA6-D57E-B952-873E2DD3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97" y="931136"/>
                <a:ext cx="3900903" cy="707886"/>
              </a:xfrm>
              <a:prstGeom prst="rect">
                <a:avLst/>
              </a:prstGeom>
              <a:blipFill>
                <a:blip r:embed="rId9"/>
                <a:stretch>
                  <a:fillRect l="-1563" t="-5172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A62913-32D9-6F0D-9C5F-AF504FEA4B6C}"/>
              </a:ext>
            </a:extLst>
          </p:cNvPr>
          <p:cNvCxnSpPr>
            <a:cxnSpLocks/>
            <a:endCxn id="155" idx="0"/>
          </p:cNvCxnSpPr>
          <p:nvPr/>
        </p:nvCxnSpPr>
        <p:spPr>
          <a:xfrm flipV="1">
            <a:off x="3673927" y="3688618"/>
            <a:ext cx="717710" cy="5624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553092-C114-DB48-5584-C06D17814081}"/>
              </a:ext>
            </a:extLst>
          </p:cNvPr>
          <p:cNvGrpSpPr/>
          <p:nvPr/>
        </p:nvGrpSpPr>
        <p:grpSpPr>
          <a:xfrm rot="16200000" flipH="1">
            <a:off x="4033310" y="1534983"/>
            <a:ext cx="1030293" cy="289652"/>
            <a:chOff x="4676775" y="1682364"/>
            <a:chExt cx="1619250" cy="6930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BFD9CD-1B9F-0D3F-1AB8-B58867048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F8B881-6880-2C78-AC39-58A9DBC0378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A722E2-8E31-586D-8BCB-BF268F571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FDE36C-BF33-5B4D-C421-65532BE78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725B85-928C-6E99-3A01-545E0BE9A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085526-133F-44BE-DDDF-8CB66CD77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5B1A4C-6C24-F9DB-EDE8-91F14834F7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504CF4-288E-2D2E-E0EF-C7095A7C4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6A5E5D-2F71-5E26-2D2D-81733E9B9AAC}"/>
              </a:ext>
            </a:extLst>
          </p:cNvPr>
          <p:cNvGrpSpPr/>
          <p:nvPr/>
        </p:nvGrpSpPr>
        <p:grpSpPr>
          <a:xfrm>
            <a:off x="4390364" y="2201053"/>
            <a:ext cx="422443" cy="146502"/>
            <a:chOff x="5418681" y="2886519"/>
            <a:chExt cx="746959" cy="21020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56DCCB-A2F7-A7E0-D930-34A468CCEA55}"/>
                </a:ext>
              </a:extLst>
            </p:cNvPr>
            <p:cNvCxnSpPr>
              <a:cxnSpLocks/>
            </p:cNvCxnSpPr>
            <p:nvPr/>
          </p:nvCxnSpPr>
          <p:spPr>
            <a:xfrm>
              <a:off x="5418681" y="2886519"/>
              <a:ext cx="746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BC0E5D-9828-3F04-B896-A844E76BFB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4730" y="2999504"/>
              <a:ext cx="421138" cy="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B807D2-EB71-90C1-E9B2-A60CEAA28AA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364" y="3096723"/>
              <a:ext cx="2135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35B847-8FA5-5F15-6B94-57ADBA1435D5}"/>
                  </a:ext>
                </a:extLst>
              </p:cNvPr>
              <p:cNvSpPr txBox="1"/>
              <p:nvPr/>
            </p:nvSpPr>
            <p:spPr>
              <a:xfrm>
                <a:off x="4576850" y="1517947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35B847-8FA5-5F15-6B94-57ADBA14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50" y="1517947"/>
                <a:ext cx="381054" cy="400110"/>
              </a:xfrm>
              <a:prstGeom prst="rect">
                <a:avLst/>
              </a:prstGeom>
              <a:blipFill>
                <a:blip r:embed="rId10"/>
                <a:stretch>
                  <a:fillRect r="-10322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E0CE74B-133D-17E1-8EFC-E2577A047AF2}"/>
                  </a:ext>
                </a:extLst>
              </p:cNvPr>
              <p:cNvSpPr txBox="1"/>
              <p:nvPr/>
            </p:nvSpPr>
            <p:spPr>
              <a:xfrm>
                <a:off x="5243096" y="1777474"/>
                <a:ext cx="39009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0" 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Neverthe</a:t>
                </a:r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will be always constant</a:t>
                </a:r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E0CE74B-133D-17E1-8EFC-E2577A04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96" y="1777474"/>
                <a:ext cx="3900903" cy="707886"/>
              </a:xfrm>
              <a:prstGeom prst="rect">
                <a:avLst/>
              </a:prstGeom>
              <a:blipFill>
                <a:blip r:embed="rId11"/>
                <a:stretch>
                  <a:fillRect l="-156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3158421-E429-E3AF-2ADA-4D1D90CF1BAE}"/>
                  </a:ext>
                </a:extLst>
              </p:cNvPr>
              <p:cNvSpPr txBox="1"/>
              <p:nvPr/>
            </p:nvSpPr>
            <p:spPr>
              <a:xfrm>
                <a:off x="5243097" y="2585315"/>
                <a:ext cx="39009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will be always constant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</m:oMath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3158421-E429-E3AF-2ADA-4D1D90CF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97" y="2585315"/>
                <a:ext cx="3900903" cy="707886"/>
              </a:xfrm>
              <a:prstGeom prst="rect">
                <a:avLst/>
              </a:prstGeom>
              <a:blipFill>
                <a:blip r:embed="rId12"/>
                <a:stretch>
                  <a:fillRect l="-1563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7664FE-7BA6-D57E-B952-873E2DD3DDAE}"/>
              </a:ext>
            </a:extLst>
          </p:cNvPr>
          <p:cNvSpPr txBox="1"/>
          <p:nvPr/>
        </p:nvSpPr>
        <p:spPr>
          <a:xfrm>
            <a:off x="520262" y="2371695"/>
            <a:ext cx="8354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What are the drawbacks of this voltage regulator?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08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55393" y="2875166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804814" y="880978"/>
            <a:ext cx="795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20V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094943" y="17594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3" y="1759452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967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31180" y="26538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7664FE-7BA6-D57E-B952-873E2DD3DDAE}"/>
                  </a:ext>
                </a:extLst>
              </p:cNvPr>
              <p:cNvSpPr txBox="1"/>
              <p:nvPr/>
            </p:nvSpPr>
            <p:spPr>
              <a:xfrm>
                <a:off x="5329592" y="1174680"/>
                <a:ext cx="3538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At 65C,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𝐵𝐸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d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1</m:t>
                        </m:r>
                      </m:e>
                    </m:d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=0.5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only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7664FE-7BA6-D57E-B952-873E2DD3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92" y="1174680"/>
                <a:ext cx="3538193" cy="400110"/>
              </a:xfrm>
              <a:prstGeom prst="rect">
                <a:avLst/>
              </a:prstGeom>
              <a:blipFill>
                <a:blip r:embed="rId9"/>
                <a:stretch>
                  <a:fillRect l="-172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A62913-32D9-6F0D-9C5F-AF504FEA4B6C}"/>
              </a:ext>
            </a:extLst>
          </p:cNvPr>
          <p:cNvCxnSpPr>
            <a:cxnSpLocks/>
            <a:endCxn id="155" idx="0"/>
          </p:cNvCxnSpPr>
          <p:nvPr/>
        </p:nvCxnSpPr>
        <p:spPr>
          <a:xfrm flipV="1">
            <a:off x="3673927" y="3688618"/>
            <a:ext cx="717710" cy="5624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553092-C114-DB48-5584-C06D17814081}"/>
              </a:ext>
            </a:extLst>
          </p:cNvPr>
          <p:cNvGrpSpPr/>
          <p:nvPr/>
        </p:nvGrpSpPr>
        <p:grpSpPr>
          <a:xfrm rot="16200000" flipH="1">
            <a:off x="4033310" y="1534983"/>
            <a:ext cx="1030293" cy="289652"/>
            <a:chOff x="4676775" y="1682364"/>
            <a:chExt cx="1619250" cy="6930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BFD9CD-1B9F-0D3F-1AB8-B58867048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F8B881-6880-2C78-AC39-58A9DBC0378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A722E2-8E31-586D-8BCB-BF268F571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FDE36C-BF33-5B4D-C421-65532BE78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725B85-928C-6E99-3A01-545E0BE9A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085526-133F-44BE-DDDF-8CB66CD77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5B1A4C-6C24-F9DB-EDE8-91F14834F7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504CF4-288E-2D2E-E0EF-C7095A7C4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6A5E5D-2F71-5E26-2D2D-81733E9B9AAC}"/>
              </a:ext>
            </a:extLst>
          </p:cNvPr>
          <p:cNvGrpSpPr/>
          <p:nvPr/>
        </p:nvGrpSpPr>
        <p:grpSpPr>
          <a:xfrm>
            <a:off x="4390364" y="2201053"/>
            <a:ext cx="422443" cy="146502"/>
            <a:chOff x="5418681" y="2886519"/>
            <a:chExt cx="746959" cy="21020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56DCCB-A2F7-A7E0-D930-34A468CCEA55}"/>
                </a:ext>
              </a:extLst>
            </p:cNvPr>
            <p:cNvCxnSpPr>
              <a:cxnSpLocks/>
            </p:cNvCxnSpPr>
            <p:nvPr/>
          </p:nvCxnSpPr>
          <p:spPr>
            <a:xfrm>
              <a:off x="5418681" y="2886519"/>
              <a:ext cx="746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BC0E5D-9828-3F04-B896-A844E76BFB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4730" y="2999504"/>
              <a:ext cx="421138" cy="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B807D2-EB71-90C1-E9B2-A60CEAA28AA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364" y="3096723"/>
              <a:ext cx="2135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35B847-8FA5-5F15-6B94-57ADBA1435D5}"/>
                  </a:ext>
                </a:extLst>
              </p:cNvPr>
              <p:cNvSpPr txBox="1"/>
              <p:nvPr/>
            </p:nvSpPr>
            <p:spPr>
              <a:xfrm>
                <a:off x="4576850" y="1517947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35B847-8FA5-5F15-6B94-57ADBA14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50" y="1517947"/>
                <a:ext cx="381054" cy="400110"/>
              </a:xfrm>
              <a:prstGeom prst="rect">
                <a:avLst/>
              </a:prstGeom>
              <a:blipFill>
                <a:blip r:embed="rId10"/>
                <a:stretch>
                  <a:fillRect r="-10322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31FD0D0-DAA3-A2BE-B52E-6ADC37BDA486}"/>
              </a:ext>
            </a:extLst>
          </p:cNvPr>
          <p:cNvSpPr txBox="1"/>
          <p:nvPr/>
        </p:nvSpPr>
        <p:spPr>
          <a:xfrm>
            <a:off x="3015714" y="418954"/>
            <a:ext cx="4070884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Base emitter temperature drift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7D8C7E-DE4E-A69E-CE30-4ED5239B32C4}"/>
                  </a:ext>
                </a:extLst>
              </p:cNvPr>
              <p:cNvSpPr txBox="1"/>
              <p:nvPr/>
            </p:nvSpPr>
            <p:spPr>
              <a:xfrm>
                <a:off x="5329592" y="1802983"/>
                <a:ext cx="36077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E1 =5V , so  B1= 5.5V,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=11 V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7D8C7E-DE4E-A69E-CE30-4ED5239B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92" y="1802983"/>
                <a:ext cx="3607771" cy="400110"/>
              </a:xfrm>
              <a:prstGeom prst="rect">
                <a:avLst/>
              </a:prstGeom>
              <a:blipFill>
                <a:blip r:embed="rId11"/>
                <a:stretch>
                  <a:fillRect l="-1689" t="-9231" r="-10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200A06F-3B18-AA14-3B62-68757C41F549}"/>
              </a:ext>
            </a:extLst>
          </p:cNvPr>
          <p:cNvSpPr txBox="1"/>
          <p:nvPr/>
        </p:nvSpPr>
        <p:spPr>
          <a:xfrm>
            <a:off x="5329593" y="2371695"/>
            <a:ext cx="3541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Hence the output is changing with respect to temperature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48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Voltage regulator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3549376" y="1950230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4092515" y="241744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 flipH="1">
            <a:off x="2227913" y="2466931"/>
            <a:ext cx="1033704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1180557" y="2047824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2081646" y="477179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2257695" y="488477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394329" y="498199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462238" y="307292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>
            <a:off x="708103" y="3183695"/>
            <a:ext cx="0" cy="1409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696494" y="1191397"/>
            <a:ext cx="0" cy="1866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696494" y="4593651"/>
            <a:ext cx="3381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 rot="16200000">
            <a:off x="-655393" y="2875166"/>
            <a:ext cx="190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Input 20V DC (15V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20V</a:t>
            </a:r>
            <a:r>
              <a:rPr lang="en-US" sz="1600" b="1" dirty="0">
                <a:solidFill>
                  <a:srgbClr val="FF0000"/>
                </a:solidFill>
                <a:latin typeface="Livvic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  <a:sym typeface="Wingdings" panose="05000000000000000000" pitchFamily="2" charset="2"/>
              </a:rPr>
              <a:t>28V</a:t>
            </a:r>
            <a:r>
              <a:rPr lang="en-US" sz="1600" b="1" dirty="0">
                <a:solidFill>
                  <a:srgbClr val="080808"/>
                </a:solidFill>
                <a:latin typeface="Livvic" panose="020B0604020202020204" charset="0"/>
              </a:rPr>
              <a:t>)</a:t>
            </a:r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rot="10800000" flipV="1">
            <a:off x="2195926" y="394897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 rot="10800000">
            <a:off x="2274411" y="3945124"/>
            <a:ext cx="350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 rot="10800000">
            <a:off x="2467881" y="4337655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674D-1D45-5CF3-CD32-AE4348679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9428" y="3948977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11408-5002-D7BB-932C-6CD140E0F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24853" y="3859729"/>
            <a:ext cx="114984" cy="89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57339-37D6-4DEA-4A5C-C419C5527367}"/>
              </a:ext>
            </a:extLst>
          </p:cNvPr>
          <p:cNvCxnSpPr>
            <a:cxnSpLocks/>
          </p:cNvCxnSpPr>
          <p:nvPr/>
        </p:nvCxnSpPr>
        <p:spPr>
          <a:xfrm>
            <a:off x="2474888" y="3640147"/>
            <a:ext cx="0" cy="33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39EC7F-ABCE-8D45-8FA4-CB0D39CADBD5}"/>
              </a:ext>
            </a:extLst>
          </p:cNvPr>
          <p:cNvCxnSpPr>
            <a:cxnSpLocks/>
          </p:cNvCxnSpPr>
          <p:nvPr/>
        </p:nvCxnSpPr>
        <p:spPr>
          <a:xfrm>
            <a:off x="2503607" y="185918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B7DDAA-AF0C-BC75-34E5-FAC0CE294246}"/>
              </a:ext>
            </a:extLst>
          </p:cNvPr>
          <p:cNvGrpSpPr/>
          <p:nvPr/>
        </p:nvGrpSpPr>
        <p:grpSpPr>
          <a:xfrm rot="16200000">
            <a:off x="2733946" y="140045"/>
            <a:ext cx="1098994" cy="2608554"/>
            <a:chOff x="4453759" y="3377936"/>
            <a:chExt cx="1062296" cy="23460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45AF20-CCDD-BE5A-D294-C158D6A25173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33AA42-5DE4-C62D-2E89-0677D41D7A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9D8D1-792B-B486-1FE2-2971FAD8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A6D3D-65A0-F174-5479-34913923C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15EFD4-27BB-C33F-B0EB-FCE0B9D7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ED7F50-C80F-46B9-5B6D-41E06163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9060A5-A633-099C-B08F-49B839360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4376" y="4957058"/>
              <a:ext cx="153394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430062-5669-565F-167D-9AC63EB2BF4A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F27304-3FF3-50B0-E183-DF108B05D732}"/>
              </a:ext>
            </a:extLst>
          </p:cNvPr>
          <p:cNvCxnSpPr>
            <a:cxnSpLocks/>
          </p:cNvCxnSpPr>
          <p:nvPr/>
        </p:nvCxnSpPr>
        <p:spPr>
          <a:xfrm>
            <a:off x="696494" y="1189068"/>
            <a:ext cx="132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6FF14F-ABF8-3EA6-DE78-34F459BBF8C6}"/>
              </a:ext>
            </a:extLst>
          </p:cNvPr>
          <p:cNvCxnSpPr>
            <a:cxnSpLocks/>
          </p:cNvCxnSpPr>
          <p:nvPr/>
        </p:nvCxnSpPr>
        <p:spPr>
          <a:xfrm>
            <a:off x="1196396" y="1184101"/>
            <a:ext cx="0" cy="1015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AB53D-B4E4-E210-50A4-CBA18B326FD3}"/>
              </a:ext>
            </a:extLst>
          </p:cNvPr>
          <p:cNvCxnSpPr>
            <a:cxnSpLocks/>
          </p:cNvCxnSpPr>
          <p:nvPr/>
        </p:nvCxnSpPr>
        <p:spPr>
          <a:xfrm>
            <a:off x="2103354" y="2198740"/>
            <a:ext cx="405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6EB6F8-FD9A-EAEA-DE38-2CE63EB0CF53}"/>
              </a:ext>
            </a:extLst>
          </p:cNvPr>
          <p:cNvCxnSpPr>
            <a:cxnSpLocks/>
          </p:cNvCxnSpPr>
          <p:nvPr/>
        </p:nvCxnSpPr>
        <p:spPr>
          <a:xfrm>
            <a:off x="4092515" y="1158331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0A5775-198C-2300-5363-10F39351637A}"/>
              </a:ext>
            </a:extLst>
          </p:cNvPr>
          <p:cNvGrpSpPr/>
          <p:nvPr/>
        </p:nvGrpSpPr>
        <p:grpSpPr>
          <a:xfrm rot="16200000" flipH="1">
            <a:off x="3549376" y="3783878"/>
            <a:ext cx="1030293" cy="289652"/>
            <a:chOff x="4676775" y="1682364"/>
            <a:chExt cx="1619250" cy="69302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A333E4-4EAB-4B96-4581-CEAD49E4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E749C2-07CE-0074-ED8D-1FCC309CC10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E53F3D-AE58-B192-E63D-10B5D7730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4E94CF-9991-770C-F9B3-6C6DA25A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F29E3-4FDE-661D-A4F8-E558EF0F6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B8D1-78F4-1033-145F-58663E860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59642-5D1F-3A6E-DD47-F0AB671D9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994B0-1D65-A210-671E-69A7CB0C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91D204A-3A59-CB96-E379-9602E2E20EC1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19DE4F-6769-BCFD-99C7-BCAA77C03684}"/>
              </a:ext>
            </a:extLst>
          </p:cNvPr>
          <p:cNvCxnSpPr>
            <a:cxnSpLocks/>
          </p:cNvCxnSpPr>
          <p:nvPr/>
        </p:nvCxnSpPr>
        <p:spPr>
          <a:xfrm>
            <a:off x="4092515" y="2991979"/>
            <a:ext cx="0" cy="545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67E622-82AB-0F69-80BD-11A27CC1A7EB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C9F651-637C-B480-235B-715E12D3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817C29-CB43-8AC1-5871-FAC5DAE5284C}"/>
              </a:ext>
            </a:extLst>
          </p:cNvPr>
          <p:cNvGrpSpPr/>
          <p:nvPr/>
        </p:nvGrpSpPr>
        <p:grpSpPr>
          <a:xfrm rot="16200000" flipH="1">
            <a:off x="651246" y="2564967"/>
            <a:ext cx="1030293" cy="289652"/>
            <a:chOff x="4676775" y="1682364"/>
            <a:chExt cx="1619250" cy="69302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DF4908-C177-DD1A-8B62-948E2D9C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BCA826-6099-1A20-CBBF-EA47F268B1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87B23D-A237-FABF-A5A9-59509F48F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AC69EC-193B-2DF5-7D19-EF1697FD1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931463F-E7E7-B65B-D889-21F4AF046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28983-23F8-1669-7405-133F0E004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FC27BB9-1FDA-79BA-FF58-715453657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80F291-4B09-A782-67C8-4EA9ACEEA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C2D1E5-E3D2-B999-8AB5-EBA33201B3E0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7597BCC-CA0A-6BE7-75D1-D98A50584448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A77138-B957-9DF7-DCC0-713DB13A3B49}"/>
              </a:ext>
            </a:extLst>
          </p:cNvPr>
          <p:cNvCxnSpPr>
            <a:cxnSpLocks/>
          </p:cNvCxnSpPr>
          <p:nvPr/>
        </p:nvCxnSpPr>
        <p:spPr>
          <a:xfrm>
            <a:off x="552510" y="318369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EB9E72-5063-8867-B0F7-4CBDED22A6A3}"/>
              </a:ext>
            </a:extLst>
          </p:cNvPr>
          <p:cNvSpPr txBox="1"/>
          <p:nvPr/>
        </p:nvSpPr>
        <p:spPr>
          <a:xfrm>
            <a:off x="804814" y="880978"/>
            <a:ext cx="795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20V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6CCDAF-9883-35C0-7E42-B8ABE789C4AE}"/>
              </a:ext>
            </a:extLst>
          </p:cNvPr>
          <p:cNvCxnSpPr>
            <a:cxnSpLocks/>
          </p:cNvCxnSpPr>
          <p:nvPr/>
        </p:nvCxnSpPr>
        <p:spPr>
          <a:xfrm>
            <a:off x="4092515" y="4251096"/>
            <a:ext cx="0" cy="342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/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85357D-8B99-E428-3BB7-9A39C04B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0" y="958276"/>
                <a:ext cx="480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BCA255-4A31-387C-1D7D-A21EC9DB5FAF}"/>
              </a:ext>
            </a:extLst>
          </p:cNvPr>
          <p:cNvCxnSpPr>
            <a:cxnSpLocks/>
          </p:cNvCxnSpPr>
          <p:nvPr/>
        </p:nvCxnSpPr>
        <p:spPr>
          <a:xfrm>
            <a:off x="1194785" y="3602688"/>
            <a:ext cx="127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C924BA-D338-D3FA-826C-D4F20418CF0C}"/>
              </a:ext>
            </a:extLst>
          </p:cNvPr>
          <p:cNvCxnSpPr>
            <a:cxnSpLocks/>
          </p:cNvCxnSpPr>
          <p:nvPr/>
        </p:nvCxnSpPr>
        <p:spPr>
          <a:xfrm>
            <a:off x="1194385" y="3159756"/>
            <a:ext cx="0" cy="44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2516595-D982-2E32-9FCA-86052B1626BA}"/>
              </a:ext>
            </a:extLst>
          </p:cNvPr>
          <p:cNvSpPr txBox="1"/>
          <p:nvPr/>
        </p:nvSpPr>
        <p:spPr>
          <a:xfrm>
            <a:off x="1219970" y="3159015"/>
            <a:ext cx="13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This is biasing the Zener</a:t>
            </a:r>
            <a:endParaRPr 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0F28F7-F4CD-F3BF-D55F-4A30D5E5A8D6}"/>
              </a:ext>
            </a:extLst>
          </p:cNvPr>
          <p:cNvSpPr txBox="1"/>
          <p:nvPr/>
        </p:nvSpPr>
        <p:spPr>
          <a:xfrm>
            <a:off x="2678833" y="4007110"/>
            <a:ext cx="77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5V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/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3E01B4D-931E-6E44-D37E-BC38B686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8" y="2435052"/>
                <a:ext cx="381054" cy="400110"/>
              </a:xfrm>
              <a:prstGeom prst="rect">
                <a:avLst/>
              </a:prstGeom>
              <a:blipFill>
                <a:blip r:embed="rId5"/>
                <a:stretch>
                  <a:fillRect r="-112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/>
              <p:nvPr/>
            </p:nvSpPr>
            <p:spPr>
              <a:xfrm>
                <a:off x="4094943" y="1759452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A2D95F6-DD0E-F08B-7CED-11CB6F9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3" y="1759452"/>
                <a:ext cx="381054" cy="400110"/>
              </a:xfrm>
              <a:prstGeom prst="rect">
                <a:avLst/>
              </a:prstGeom>
              <a:blipFill>
                <a:blip r:embed="rId6"/>
                <a:stretch>
                  <a:fillRect r="-967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/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05FBB30-FA46-7400-89BF-A42F36B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10" y="3688618"/>
                <a:ext cx="381054" cy="400110"/>
              </a:xfrm>
              <a:prstGeom prst="rect">
                <a:avLst/>
              </a:prstGeom>
              <a:blipFill>
                <a:blip r:embed="rId7"/>
                <a:stretch>
                  <a:fillRect r="-111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352E6E-2C57-7603-E445-BA2273AAEDF0}"/>
              </a:ext>
            </a:extLst>
          </p:cNvPr>
          <p:cNvCxnSpPr>
            <a:cxnSpLocks/>
          </p:cNvCxnSpPr>
          <p:nvPr/>
        </p:nvCxnSpPr>
        <p:spPr>
          <a:xfrm>
            <a:off x="2882173" y="2942380"/>
            <a:ext cx="1210343" cy="1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1219481-4824-0A84-4224-623D0F47C6B6}"/>
              </a:ext>
            </a:extLst>
          </p:cNvPr>
          <p:cNvSpPr txBox="1"/>
          <p:nvPr/>
        </p:nvSpPr>
        <p:spPr>
          <a:xfrm>
            <a:off x="3771746" y="2629470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Q</a:t>
            </a:r>
            <a:endParaRPr 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2B77F-99DE-347C-9294-1D3A2F09D104}"/>
              </a:ext>
            </a:extLst>
          </p:cNvPr>
          <p:cNvSpPr txBox="1"/>
          <p:nvPr/>
        </p:nvSpPr>
        <p:spPr>
          <a:xfrm>
            <a:off x="2298855" y="2751654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T1</a:t>
            </a:r>
            <a:endParaRPr 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F8CB48-A64B-96EC-370A-7B72239F8982}"/>
              </a:ext>
            </a:extLst>
          </p:cNvPr>
          <p:cNvSpPr txBox="1"/>
          <p:nvPr/>
        </p:nvSpPr>
        <p:spPr>
          <a:xfrm>
            <a:off x="2279995" y="1020689"/>
            <a:ext cx="449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T2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882FD7-A204-0BBA-B03A-B2099EE774F7}"/>
              </a:ext>
            </a:extLst>
          </p:cNvPr>
          <p:cNvSpPr txBox="1"/>
          <p:nvPr/>
        </p:nvSpPr>
        <p:spPr>
          <a:xfrm>
            <a:off x="2474888" y="3380508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E1</a:t>
            </a:r>
            <a:endParaRPr lang="en-US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79B4DC-6094-39BF-19E3-970291FBF461}"/>
              </a:ext>
            </a:extLst>
          </p:cNvPr>
          <p:cNvSpPr txBox="1"/>
          <p:nvPr/>
        </p:nvSpPr>
        <p:spPr>
          <a:xfrm>
            <a:off x="3102137" y="2886519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B1</a:t>
            </a:r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818EA8-35D7-557B-B300-0C2BEECC242D}"/>
              </a:ext>
            </a:extLst>
          </p:cNvPr>
          <p:cNvSpPr txBox="1"/>
          <p:nvPr/>
        </p:nvSpPr>
        <p:spPr>
          <a:xfrm>
            <a:off x="2449631" y="2112785"/>
            <a:ext cx="472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C1</a:t>
            </a:r>
            <a:endParaRPr 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FC9E64-F8B7-2A99-40FC-013A4274D9CB}"/>
              </a:ext>
            </a:extLst>
          </p:cNvPr>
          <p:cNvSpPr txBox="1"/>
          <p:nvPr/>
        </p:nvSpPr>
        <p:spPr>
          <a:xfrm>
            <a:off x="2474888" y="1840611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B2</a:t>
            </a:r>
            <a:endParaRPr 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C54C93A-EB53-3840-43B6-AC41229DC224}"/>
              </a:ext>
            </a:extLst>
          </p:cNvPr>
          <p:cNvSpPr txBox="1"/>
          <p:nvPr/>
        </p:nvSpPr>
        <p:spPr>
          <a:xfrm>
            <a:off x="2879490" y="832755"/>
            <a:ext cx="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E2</a:t>
            </a:r>
            <a:endParaRPr 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AF9E5-3C9C-2DE2-FA86-464DC162B92D}"/>
              </a:ext>
            </a:extLst>
          </p:cNvPr>
          <p:cNvSpPr txBox="1"/>
          <p:nvPr/>
        </p:nvSpPr>
        <p:spPr>
          <a:xfrm>
            <a:off x="1687146" y="910913"/>
            <a:ext cx="52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ivvic" panose="020B0604020202020204" charset="0"/>
              </a:rPr>
              <a:t>C2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5D4F-D22D-3E06-7AF3-BA60A72FC441}"/>
              </a:ext>
            </a:extLst>
          </p:cNvPr>
          <p:cNvSpPr txBox="1"/>
          <p:nvPr/>
        </p:nvSpPr>
        <p:spPr>
          <a:xfrm>
            <a:off x="3131180" y="26538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B72A-9117-5CDD-7B2A-96EA14D061AF}"/>
              </a:ext>
            </a:extLst>
          </p:cNvPr>
          <p:cNvSpPr txBox="1"/>
          <p:nvPr/>
        </p:nvSpPr>
        <p:spPr>
          <a:xfrm>
            <a:off x="2429698" y="357921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FF381-599F-C400-C3F4-06F83E98D0DF}"/>
              </a:ext>
            </a:extLst>
          </p:cNvPr>
          <p:cNvSpPr txBox="1"/>
          <p:nvPr/>
        </p:nvSpPr>
        <p:spPr>
          <a:xfrm>
            <a:off x="925753" y="1978956"/>
            <a:ext cx="33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/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4.7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7ACC6-3D4A-DB16-EFF1-F3B8A339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17" y="1766970"/>
                <a:ext cx="135075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07664FE-7BA6-D57E-B952-873E2DD3DDAE}"/>
              </a:ext>
            </a:extLst>
          </p:cNvPr>
          <p:cNvSpPr txBox="1"/>
          <p:nvPr/>
        </p:nvSpPr>
        <p:spPr>
          <a:xfrm>
            <a:off x="5319486" y="819064"/>
            <a:ext cx="3781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If the supply voltage become high hence P=30V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A62913-32D9-6F0D-9C5F-AF504FEA4B6C}"/>
              </a:ext>
            </a:extLst>
          </p:cNvPr>
          <p:cNvCxnSpPr>
            <a:cxnSpLocks/>
            <a:endCxn id="155" idx="0"/>
          </p:cNvCxnSpPr>
          <p:nvPr/>
        </p:nvCxnSpPr>
        <p:spPr>
          <a:xfrm flipV="1">
            <a:off x="3673927" y="3688618"/>
            <a:ext cx="717710" cy="56247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553092-C114-DB48-5584-C06D17814081}"/>
              </a:ext>
            </a:extLst>
          </p:cNvPr>
          <p:cNvGrpSpPr/>
          <p:nvPr/>
        </p:nvGrpSpPr>
        <p:grpSpPr>
          <a:xfrm rot="16200000" flipH="1">
            <a:off x="4033310" y="1534983"/>
            <a:ext cx="1030293" cy="289652"/>
            <a:chOff x="4676775" y="1682364"/>
            <a:chExt cx="1619250" cy="6930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BFD9CD-1B9F-0D3F-1AB8-B58867048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F8B881-6880-2C78-AC39-58A9DBC0378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A722E2-8E31-586D-8BCB-BF268F571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FDE36C-BF33-5B4D-C421-65532BE78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725B85-928C-6E99-3A01-545E0BE9A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085526-133F-44BE-DDDF-8CB66CD77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5B1A4C-6C24-F9DB-EDE8-91F14834F7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504CF4-288E-2D2E-E0EF-C7095A7C4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6A5E5D-2F71-5E26-2D2D-81733E9B9AAC}"/>
              </a:ext>
            </a:extLst>
          </p:cNvPr>
          <p:cNvGrpSpPr/>
          <p:nvPr/>
        </p:nvGrpSpPr>
        <p:grpSpPr>
          <a:xfrm>
            <a:off x="4390364" y="2201053"/>
            <a:ext cx="422443" cy="146502"/>
            <a:chOff x="5418681" y="2886519"/>
            <a:chExt cx="746959" cy="21020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56DCCB-A2F7-A7E0-D930-34A468CCEA55}"/>
                </a:ext>
              </a:extLst>
            </p:cNvPr>
            <p:cNvCxnSpPr>
              <a:cxnSpLocks/>
            </p:cNvCxnSpPr>
            <p:nvPr/>
          </p:nvCxnSpPr>
          <p:spPr>
            <a:xfrm>
              <a:off x="5418681" y="2886519"/>
              <a:ext cx="746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BC0E5D-9828-3F04-B896-A844E76BFB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4730" y="2999504"/>
              <a:ext cx="421138" cy="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B807D2-EB71-90C1-E9B2-A60CEAA28AA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364" y="3096723"/>
              <a:ext cx="2135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35B847-8FA5-5F15-6B94-57ADBA1435D5}"/>
                  </a:ext>
                </a:extLst>
              </p:cNvPr>
              <p:cNvSpPr txBox="1"/>
              <p:nvPr/>
            </p:nvSpPr>
            <p:spPr>
              <a:xfrm>
                <a:off x="4576850" y="1517947"/>
                <a:ext cx="381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35B847-8FA5-5F15-6B94-57ADBA14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50" y="1517947"/>
                <a:ext cx="381054" cy="400110"/>
              </a:xfrm>
              <a:prstGeom prst="rect">
                <a:avLst/>
              </a:prstGeom>
              <a:blipFill>
                <a:blip r:embed="rId9"/>
                <a:stretch>
                  <a:fillRect r="-10322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31FD0D0-DAA3-A2BE-B52E-6ADC37BDA486}"/>
              </a:ext>
            </a:extLst>
          </p:cNvPr>
          <p:cNvSpPr txBox="1"/>
          <p:nvPr/>
        </p:nvSpPr>
        <p:spPr>
          <a:xfrm>
            <a:off x="3015714" y="418954"/>
            <a:ext cx="3345671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Change in supply voltage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7D8C7E-DE4E-A69E-CE30-4ED5239B32C4}"/>
                  </a:ext>
                </a:extLst>
              </p:cNvPr>
              <p:cNvSpPr txBox="1"/>
              <p:nvPr/>
            </p:nvSpPr>
            <p:spPr>
              <a:xfrm>
                <a:off x="5307489" y="1605718"/>
                <a:ext cx="360777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C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1 =11.2V hence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must 18.8V 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7D8C7E-DE4E-A69E-CE30-4ED5239B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89" y="1605718"/>
                <a:ext cx="3607771" cy="707886"/>
              </a:xfrm>
              <a:prstGeom prst="rect">
                <a:avLst/>
              </a:prstGeom>
              <a:blipFill>
                <a:blip r:embed="rId10"/>
                <a:stretch>
                  <a:fillRect l="-1861" t="-4274" r="-1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AB1C0D0-E770-0B8D-F4EC-13355083A6A1}"/>
              </a:ext>
            </a:extLst>
          </p:cNvPr>
          <p:cNvSpPr txBox="1"/>
          <p:nvPr/>
        </p:nvSpPr>
        <p:spPr>
          <a:xfrm>
            <a:off x="5307489" y="2468935"/>
            <a:ext cx="3781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If the supply voltage become low hence P=15V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4EC971-4147-C1E6-8D71-B08A8DD6C556}"/>
                  </a:ext>
                </a:extLst>
              </p:cNvPr>
              <p:cNvSpPr txBox="1"/>
              <p:nvPr/>
            </p:nvSpPr>
            <p:spPr>
              <a:xfrm>
                <a:off x="5284530" y="3233720"/>
                <a:ext cx="360777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C</a:t>
                </a: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1 =11.2V hence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Livvic" panose="020B0604020202020204" charset="0"/>
                    <a:cs typeface="Arial"/>
                    <a:sym typeface="Arial"/>
                  </a:rPr>
                  <a:t> must 3.8V 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4EC971-4147-C1E6-8D71-B08A8DD6C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30" y="3233720"/>
                <a:ext cx="3607771" cy="707886"/>
              </a:xfrm>
              <a:prstGeom prst="rect">
                <a:avLst/>
              </a:prstGeom>
              <a:blipFill>
                <a:blip r:embed="rId11"/>
                <a:stretch>
                  <a:fillRect l="-1858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3117B3-D61B-98DA-E517-889856501DAD}"/>
                  </a:ext>
                </a:extLst>
              </p:cNvPr>
              <p:cNvSpPr txBox="1"/>
              <p:nvPr/>
            </p:nvSpPr>
            <p:spPr>
              <a:xfrm>
                <a:off x="5287390" y="4032632"/>
                <a:ext cx="36077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More current =More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(T1)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3117B3-D61B-98DA-E517-889856501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390" y="4032632"/>
                <a:ext cx="3607771" cy="400110"/>
              </a:xfrm>
              <a:prstGeom prst="rect">
                <a:avLst/>
              </a:prstGeom>
              <a:blipFill>
                <a:blip r:embed="rId12"/>
                <a:stretch>
                  <a:fillRect l="-168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7243A3-FEE6-81CB-24C0-FC2B9F7A94DB}"/>
                  </a:ext>
                </a:extLst>
              </p:cNvPr>
              <p:cNvSpPr txBox="1"/>
              <p:nvPr/>
            </p:nvSpPr>
            <p:spPr>
              <a:xfrm>
                <a:off x="5279255" y="4432742"/>
                <a:ext cx="36077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Less current =Less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Livvic" panose="020B0604020202020204" charset="0"/>
                  </a:rPr>
                  <a:t>(T1)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7243A3-FEE6-81CB-24C0-FC2B9F7A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55" y="4432742"/>
                <a:ext cx="3607771" cy="400110"/>
              </a:xfrm>
              <a:prstGeom prst="rect">
                <a:avLst/>
              </a:prstGeom>
              <a:blipFill>
                <a:blip r:embed="rId13"/>
                <a:stretch>
                  <a:fillRect l="-16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70CD9E3E-8B40-56A4-BFE0-36CCBB4E8208}"/>
              </a:ext>
            </a:extLst>
          </p:cNvPr>
          <p:cNvSpPr txBox="1"/>
          <p:nvPr/>
        </p:nvSpPr>
        <p:spPr>
          <a:xfrm>
            <a:off x="4475997" y="4792308"/>
            <a:ext cx="45878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srgbClr val="0000FF"/>
                </a:solidFill>
                <a:latin typeface="Livvic" panose="020B0604020202020204" charset="0"/>
              </a:rPr>
              <a:t>Then the output voltage will change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83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67937" y="2333010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899964" y="248032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899964" y="2384172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899964" y="3025190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78060" y="3281990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81495" y="3160563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123856" y="2876262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409264" y="3484848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3400376" y="3301290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821857" y="1708368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2123856" y="1306600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37061" y="2274318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6622946" y="3143935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015415" y="1144590"/>
                <a:ext cx="13247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15" y="1144590"/>
                <a:ext cx="13247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3393332" y="3396504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3286475" y="220733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2079783" y="28310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7133177" y="3757692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2099149" y="4528631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4383095" y="2360981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5134378" y="2508294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4695049" y="2412143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4652366" y="3053161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4652367" y="3309961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4643344" y="3188534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5146758" y="2918754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5099334" y="2920708"/>
            <a:ext cx="2066498" cy="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3525359" y="3868659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4578520" y="3313742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22">
                <a:extLst>
                  <a:ext uri="{FF2B5EF4-FFF2-40B4-BE49-F238E27FC236}">
                    <a16:creationId xmlns:a16="http://schemas.microsoft.com/office/drawing/2014/main" id="{245471D2-6100-CB74-E222-E24EAE2730B8}"/>
                  </a:ext>
                </a:extLst>
              </p:cNvPr>
              <p:cNvSpPr txBox="1"/>
              <p:nvPr/>
            </p:nvSpPr>
            <p:spPr>
              <a:xfrm>
                <a:off x="5701422" y="2947889"/>
                <a:ext cx="279978" cy="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4" name="TextBox 22">
                <a:extLst>
                  <a:ext uri="{FF2B5EF4-FFF2-40B4-BE49-F238E27FC236}">
                    <a16:creationId xmlns:a16="http://schemas.microsoft.com/office/drawing/2014/main" id="{245471D2-6100-CB74-E222-E24EAE27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22" y="2947889"/>
                <a:ext cx="279978" cy="307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4578522" y="2175708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4840686" y="2254367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6328638" y="1721201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62001" y="1868516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6662001" y="2382938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2001" y="1781946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6704440" y="1900830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6679632" y="2059569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7153332" y="1298479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 flipV="1">
            <a:off x="7153187" y="2913892"/>
            <a:ext cx="1015979" cy="550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1007916" y="4346475"/>
                <a:ext cx="13247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6" y="4346475"/>
                <a:ext cx="1324708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7835103" y="2422841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03" y="2422841"/>
                <a:ext cx="531499" cy="307777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1914780" y="338728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2024045" y="347681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1925732" y="3959025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2034997" y="4048553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2091054" y="4125355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2131874" y="2872194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2131874" y="3473878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419368" y="3272988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4539107" y="3416592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F020B6-F364-E826-AE13-7756BD47471B}"/>
              </a:ext>
            </a:extLst>
          </p:cNvPr>
          <p:cNvCxnSpPr>
            <a:cxnSpLocks/>
          </p:cNvCxnSpPr>
          <p:nvPr/>
        </p:nvCxnSpPr>
        <p:spPr>
          <a:xfrm>
            <a:off x="4695049" y="1290603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967CD0-196D-204E-D66C-A5666391EA24}"/>
              </a:ext>
            </a:extLst>
          </p:cNvPr>
          <p:cNvSpPr txBox="1"/>
          <p:nvPr/>
        </p:nvSpPr>
        <p:spPr>
          <a:xfrm>
            <a:off x="2783922" y="2058350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F61F9-9ED1-4EF2-DD0D-92FFE3229EAB}"/>
              </a:ext>
            </a:extLst>
          </p:cNvPr>
          <p:cNvSpPr txBox="1"/>
          <p:nvPr/>
        </p:nvSpPr>
        <p:spPr>
          <a:xfrm>
            <a:off x="3508117" y="3164432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B5F494-51E3-75DB-FAFD-FC84BF700426}"/>
              </a:ext>
            </a:extLst>
          </p:cNvPr>
          <p:cNvSpPr txBox="1"/>
          <p:nvPr/>
        </p:nvSpPr>
        <p:spPr>
          <a:xfrm>
            <a:off x="2099149" y="2558717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D8F91-F906-8F94-0C11-4777514118EE}"/>
              </a:ext>
            </a:extLst>
          </p:cNvPr>
          <p:cNvSpPr txBox="1"/>
          <p:nvPr/>
        </p:nvSpPr>
        <p:spPr>
          <a:xfrm flipH="1">
            <a:off x="4140608" y="3161798"/>
            <a:ext cx="464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CE854-6248-129B-6D09-E05C4D92CF68}"/>
              </a:ext>
            </a:extLst>
          </p:cNvPr>
          <p:cNvSpPr txBox="1"/>
          <p:nvPr/>
        </p:nvSpPr>
        <p:spPr>
          <a:xfrm flipH="1">
            <a:off x="5448141" y="2586688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6DB059-F711-0E2F-75CE-DBF912D6B560}"/>
              </a:ext>
            </a:extLst>
          </p:cNvPr>
          <p:cNvSpPr txBox="1"/>
          <p:nvPr/>
        </p:nvSpPr>
        <p:spPr>
          <a:xfrm>
            <a:off x="4181145" y="2226230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3B9269-33C5-D49F-D2F0-66D83C1A89EC}"/>
              </a:ext>
            </a:extLst>
          </p:cNvPr>
          <p:cNvSpPr txBox="1"/>
          <p:nvPr/>
        </p:nvSpPr>
        <p:spPr>
          <a:xfrm>
            <a:off x="5884998" y="1951428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012EF0-7D75-42A3-D0AB-5CB38E65EAE8}"/>
              </a:ext>
            </a:extLst>
          </p:cNvPr>
          <p:cNvSpPr txBox="1"/>
          <p:nvPr/>
        </p:nvSpPr>
        <p:spPr>
          <a:xfrm flipH="1">
            <a:off x="7108069" y="1517039"/>
            <a:ext cx="464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6B00E7-5C19-D5CD-DD35-63C16875B8CD}"/>
              </a:ext>
            </a:extLst>
          </p:cNvPr>
          <p:cNvSpPr txBox="1"/>
          <p:nvPr/>
        </p:nvSpPr>
        <p:spPr>
          <a:xfrm>
            <a:off x="6688350" y="2733883"/>
            <a:ext cx="51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73249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FECD-4403-104D-75B7-3C49E7129620}"/>
              </a:ext>
            </a:extLst>
          </p:cNvPr>
          <p:cNvSpPr txBox="1"/>
          <p:nvPr/>
        </p:nvSpPr>
        <p:spPr>
          <a:xfrm>
            <a:off x="2935940" y="740500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1942: </a:t>
            </a:r>
            <a:r>
              <a:rPr lang="en-US" sz="2800" b="1" dirty="0" err="1"/>
              <a:t>Loebe</a:t>
            </a:r>
            <a:r>
              <a:rPr lang="en-US" sz="2800" b="1" dirty="0"/>
              <a:t> Julie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775DFD-AA67-C7DE-19C7-6B661F8A9200}"/>
              </a:ext>
            </a:extLst>
          </p:cNvPr>
          <p:cNvSpPr/>
          <p:nvPr/>
        </p:nvSpPr>
        <p:spPr>
          <a:xfrm>
            <a:off x="2591585" y="2640438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3DCF7A-F371-944E-091B-EF62ACE287D9}"/>
              </a:ext>
            </a:extLst>
          </p:cNvPr>
          <p:cNvCxnSpPr>
            <a:cxnSpLocks/>
          </p:cNvCxnSpPr>
          <p:nvPr/>
        </p:nvCxnSpPr>
        <p:spPr>
          <a:xfrm>
            <a:off x="2923612" y="278775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39C2CF-B38A-4BB4-12CF-21E711BE932C}"/>
              </a:ext>
            </a:extLst>
          </p:cNvPr>
          <p:cNvCxnSpPr>
            <a:cxnSpLocks/>
          </p:cNvCxnSpPr>
          <p:nvPr/>
        </p:nvCxnSpPr>
        <p:spPr>
          <a:xfrm flipH="1">
            <a:off x="2923612" y="2691600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07A6E2-CF7C-7EAE-ECF2-70F70DF32265}"/>
              </a:ext>
            </a:extLst>
          </p:cNvPr>
          <p:cNvCxnSpPr>
            <a:cxnSpLocks/>
          </p:cNvCxnSpPr>
          <p:nvPr/>
        </p:nvCxnSpPr>
        <p:spPr>
          <a:xfrm flipH="1" flipV="1">
            <a:off x="2923612" y="3332618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491E3B-79B4-43F8-0D10-F8FFB1A1E4DF}"/>
              </a:ext>
            </a:extLst>
          </p:cNvPr>
          <p:cNvCxnSpPr>
            <a:cxnSpLocks/>
          </p:cNvCxnSpPr>
          <p:nvPr/>
        </p:nvCxnSpPr>
        <p:spPr>
          <a:xfrm flipH="1" flipV="1">
            <a:off x="3201708" y="3589418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D1BFF6-D00E-DFC0-E440-1B729B2050CD}"/>
              </a:ext>
            </a:extLst>
          </p:cNvPr>
          <p:cNvCxnSpPr>
            <a:cxnSpLocks/>
          </p:cNvCxnSpPr>
          <p:nvPr/>
        </p:nvCxnSpPr>
        <p:spPr>
          <a:xfrm flipH="1" flipV="1">
            <a:off x="3305143" y="3467991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D54786-B12E-5077-ABFE-736B88FDFE5E}"/>
              </a:ext>
            </a:extLst>
          </p:cNvPr>
          <p:cNvCxnSpPr>
            <a:cxnSpLocks/>
          </p:cNvCxnSpPr>
          <p:nvPr/>
        </p:nvCxnSpPr>
        <p:spPr>
          <a:xfrm>
            <a:off x="2147504" y="3183690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407D9A-AC3B-0BD2-3EEB-9E849254362B}"/>
              </a:ext>
            </a:extLst>
          </p:cNvPr>
          <p:cNvCxnSpPr>
            <a:cxnSpLocks/>
          </p:cNvCxnSpPr>
          <p:nvPr/>
        </p:nvCxnSpPr>
        <p:spPr>
          <a:xfrm>
            <a:off x="3432912" y="3792276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4B0567-32B2-E152-21E8-63161F44D64C}"/>
              </a:ext>
            </a:extLst>
          </p:cNvPr>
          <p:cNvCxnSpPr>
            <a:cxnSpLocks/>
            <a:endCxn id="95" idx="6"/>
          </p:cNvCxnSpPr>
          <p:nvPr/>
        </p:nvCxnSpPr>
        <p:spPr>
          <a:xfrm>
            <a:off x="3392492" y="363236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1F690F9-5EF4-362A-A8A9-FE7EC408777D}"/>
              </a:ext>
            </a:extLst>
          </p:cNvPr>
          <p:cNvGrpSpPr/>
          <p:nvPr/>
        </p:nvGrpSpPr>
        <p:grpSpPr>
          <a:xfrm rot="5400000">
            <a:off x="2845505" y="2015796"/>
            <a:ext cx="1091826" cy="272050"/>
            <a:chOff x="4676775" y="1682364"/>
            <a:chExt cx="1619250" cy="69302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2656C-496E-2C12-A0DC-E1051DC4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DB23F1-1FC4-A677-C5F2-9E1D85CB7F0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FA9DF4-EE6F-F23D-E535-D1E50AA13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E80820-941B-7DD1-EDCF-F59854DAC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DE31DDE-2DCE-406B-70D9-17D71377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78D565-60D9-DBD6-D966-57EFE9A31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EE52E5-EF6A-46B0-1672-E0F744A64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F02A2C-1048-EEF5-B331-639BC103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64A3DE-42F1-1645-867C-8128B188F92C}"/>
              </a:ext>
            </a:extLst>
          </p:cNvPr>
          <p:cNvCxnSpPr>
            <a:cxnSpLocks/>
          </p:cNvCxnSpPr>
          <p:nvPr/>
        </p:nvCxnSpPr>
        <p:spPr>
          <a:xfrm>
            <a:off x="2147504" y="1614028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38166B-4E1E-AF59-99C6-C9A05D66864A}"/>
              </a:ext>
            </a:extLst>
          </p:cNvPr>
          <p:cNvCxnSpPr>
            <a:cxnSpLocks/>
          </p:cNvCxnSpPr>
          <p:nvPr/>
        </p:nvCxnSpPr>
        <p:spPr>
          <a:xfrm>
            <a:off x="3360709" y="2581746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4DD348-DBF5-0041-8B48-FD0627C29A18}"/>
              </a:ext>
            </a:extLst>
          </p:cNvPr>
          <p:cNvGrpSpPr/>
          <p:nvPr/>
        </p:nvGrpSpPr>
        <p:grpSpPr>
          <a:xfrm rot="5400000">
            <a:off x="6646594" y="3451363"/>
            <a:ext cx="1091826" cy="288092"/>
            <a:chOff x="4676775" y="1682364"/>
            <a:chExt cx="1619250" cy="69302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41E8A0-F472-DA95-4847-115BB2193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92491B-1788-C8B4-E752-CA651F4F973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BE75320-3ECB-0EAF-20F5-408A8B5001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187610-9CD5-5517-29D0-0DA80634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9A6FD8-DB21-0FC5-9B17-78618E766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5C90D7-4919-8634-5246-4709547A8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CE4F6DF-A01C-882F-A706-8457741DA3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7EE053D-D51E-8A75-588E-6462A83E0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22">
                <a:extLst>
                  <a:ext uri="{FF2B5EF4-FFF2-40B4-BE49-F238E27FC236}">
                    <a16:creationId xmlns:a16="http://schemas.microsoft.com/office/drawing/2014/main" id="{397C1F77-2088-E891-7DE1-B931B1C60EA0}"/>
                  </a:ext>
                </a:extLst>
              </p:cNvPr>
              <p:cNvSpPr txBox="1"/>
              <p:nvPr/>
            </p:nvSpPr>
            <p:spPr>
              <a:xfrm>
                <a:off x="1039063" y="1452018"/>
                <a:ext cx="13247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22">
                <a:extLst>
                  <a:ext uri="{FF2B5EF4-FFF2-40B4-BE49-F238E27FC236}">
                    <a16:creationId xmlns:a16="http://schemas.microsoft.com/office/drawing/2014/main" id="{397C1F77-2088-E891-7DE1-B931B1C6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63" y="1452018"/>
                <a:ext cx="1324708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D91F1ABC-7EB3-30FE-998E-B4BF972BE853}"/>
                  </a:ext>
                </a:extLst>
              </p:cNvPr>
              <p:cNvSpPr txBox="1"/>
              <p:nvPr/>
            </p:nvSpPr>
            <p:spPr>
              <a:xfrm rot="16200000">
                <a:off x="2024561" y="3273593"/>
                <a:ext cx="279978" cy="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D91F1ABC-7EB3-30FE-998E-B4BF972B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4561" y="3273593"/>
                <a:ext cx="279978" cy="307224"/>
              </a:xfrm>
              <a:prstGeom prst="rect">
                <a:avLst/>
              </a:prstGeom>
              <a:blipFill>
                <a:blip r:embed="rId5"/>
                <a:stretch>
                  <a:fillRect t="-13043" r="-12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B4968FE6-85E3-3683-E52E-11EEDE066D2B}"/>
              </a:ext>
            </a:extLst>
          </p:cNvPr>
          <p:cNvSpPr txBox="1"/>
          <p:nvPr/>
        </p:nvSpPr>
        <p:spPr>
          <a:xfrm>
            <a:off x="3037375" y="2389427"/>
            <a:ext cx="282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CA75B2-1722-FFAE-015D-59336E75E5C9}"/>
              </a:ext>
            </a:extLst>
          </p:cNvPr>
          <p:cNvSpPr txBox="1"/>
          <p:nvPr/>
        </p:nvSpPr>
        <p:spPr>
          <a:xfrm>
            <a:off x="3531765" y="3495509"/>
            <a:ext cx="240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E6880F-534F-0795-B367-85E74F8640AD}"/>
              </a:ext>
            </a:extLst>
          </p:cNvPr>
          <p:cNvSpPr txBox="1"/>
          <p:nvPr/>
        </p:nvSpPr>
        <p:spPr>
          <a:xfrm>
            <a:off x="2122797" y="2889794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5B62768-A7A1-F034-0946-3A801F4D9521}"/>
              </a:ext>
            </a:extLst>
          </p:cNvPr>
          <p:cNvSpPr/>
          <p:nvPr/>
        </p:nvSpPr>
        <p:spPr>
          <a:xfrm>
            <a:off x="3385448" y="372758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33C3D17-304D-90AD-632F-7EDD52668815}"/>
              </a:ext>
            </a:extLst>
          </p:cNvPr>
          <p:cNvSpPr/>
          <p:nvPr/>
        </p:nvSpPr>
        <p:spPr>
          <a:xfrm>
            <a:off x="3310123" y="2514764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9DC4B0-26E3-5A04-C2B6-CF54B93D7664}"/>
              </a:ext>
            </a:extLst>
          </p:cNvPr>
          <p:cNvSpPr/>
          <p:nvPr/>
        </p:nvSpPr>
        <p:spPr>
          <a:xfrm>
            <a:off x="2103431" y="313843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219BB0C-9E7D-D124-7C26-E1BAE7F55FE6}"/>
              </a:ext>
            </a:extLst>
          </p:cNvPr>
          <p:cNvCxnSpPr>
            <a:cxnSpLocks/>
          </p:cNvCxnSpPr>
          <p:nvPr/>
        </p:nvCxnSpPr>
        <p:spPr>
          <a:xfrm>
            <a:off x="7156825" y="4065120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5CCB07-B3D1-7547-D830-AF10BC4185EC}"/>
              </a:ext>
            </a:extLst>
          </p:cNvPr>
          <p:cNvCxnSpPr>
            <a:cxnSpLocks/>
          </p:cNvCxnSpPr>
          <p:nvPr/>
        </p:nvCxnSpPr>
        <p:spPr>
          <a:xfrm>
            <a:off x="2122797" y="4836059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9983A84-3BF0-0B2A-98EC-51067B1D4265}"/>
              </a:ext>
            </a:extLst>
          </p:cNvPr>
          <p:cNvSpPr/>
          <p:nvPr/>
        </p:nvSpPr>
        <p:spPr>
          <a:xfrm flipH="1">
            <a:off x="4406743" y="2668409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298CD2-69D2-1DFF-04FC-880B57D5EDAE}"/>
              </a:ext>
            </a:extLst>
          </p:cNvPr>
          <p:cNvCxnSpPr>
            <a:cxnSpLocks/>
          </p:cNvCxnSpPr>
          <p:nvPr/>
        </p:nvCxnSpPr>
        <p:spPr>
          <a:xfrm flipH="1">
            <a:off x="5158026" y="2815722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51A2800-FDDF-AEEC-0B64-13772DD8FBF8}"/>
              </a:ext>
            </a:extLst>
          </p:cNvPr>
          <p:cNvCxnSpPr>
            <a:cxnSpLocks/>
          </p:cNvCxnSpPr>
          <p:nvPr/>
        </p:nvCxnSpPr>
        <p:spPr>
          <a:xfrm>
            <a:off x="4718697" y="2719571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C24030D-15D0-624A-B78F-57C9FD33666A}"/>
              </a:ext>
            </a:extLst>
          </p:cNvPr>
          <p:cNvCxnSpPr>
            <a:cxnSpLocks/>
          </p:cNvCxnSpPr>
          <p:nvPr/>
        </p:nvCxnSpPr>
        <p:spPr>
          <a:xfrm flipV="1">
            <a:off x="4676014" y="3360589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84F9E62-5C52-972A-D892-7AC5F47CFFCC}"/>
              </a:ext>
            </a:extLst>
          </p:cNvPr>
          <p:cNvCxnSpPr>
            <a:cxnSpLocks/>
          </p:cNvCxnSpPr>
          <p:nvPr/>
        </p:nvCxnSpPr>
        <p:spPr>
          <a:xfrm flipV="1">
            <a:off x="4676015" y="3617389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2DC534-86AA-513E-0EF9-D363268C51DE}"/>
              </a:ext>
            </a:extLst>
          </p:cNvPr>
          <p:cNvCxnSpPr>
            <a:cxnSpLocks/>
          </p:cNvCxnSpPr>
          <p:nvPr/>
        </p:nvCxnSpPr>
        <p:spPr>
          <a:xfrm flipV="1">
            <a:off x="4666992" y="3495962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E1BA15-FC55-1E3A-BA4E-51AF7C379B7E}"/>
              </a:ext>
            </a:extLst>
          </p:cNvPr>
          <p:cNvCxnSpPr>
            <a:cxnSpLocks/>
          </p:cNvCxnSpPr>
          <p:nvPr/>
        </p:nvCxnSpPr>
        <p:spPr>
          <a:xfrm flipH="1">
            <a:off x="5170406" y="3226182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D0130F-3E54-2E12-BB9A-5408D27BD1DE}"/>
              </a:ext>
            </a:extLst>
          </p:cNvPr>
          <p:cNvCxnSpPr>
            <a:cxnSpLocks/>
          </p:cNvCxnSpPr>
          <p:nvPr/>
        </p:nvCxnSpPr>
        <p:spPr>
          <a:xfrm flipH="1" flipV="1">
            <a:off x="5122982" y="3220253"/>
            <a:ext cx="780971" cy="3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6220CA-F19D-365D-0AF8-8B443737894C}"/>
              </a:ext>
            </a:extLst>
          </p:cNvPr>
          <p:cNvGrpSpPr/>
          <p:nvPr/>
        </p:nvGrpSpPr>
        <p:grpSpPr>
          <a:xfrm rot="16200000" flipH="1">
            <a:off x="3549007" y="4176087"/>
            <a:ext cx="1030293" cy="289652"/>
            <a:chOff x="4676775" y="1682364"/>
            <a:chExt cx="1619250" cy="693028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1B5154-BC1A-A2BE-3265-14FFB331E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70BEF14-C6FB-A98B-3E67-455D599F5C4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6C6389B-AE1F-306A-191B-BA61C4467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404B3DC-1055-F17A-0EE7-1D416B90A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76ADFB-36FF-30B6-36AC-2C6BDEB07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53B250D-0E9C-CE83-A0E1-184EF2365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2A85520-2EE9-307B-87E5-60425F38F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D8D9473-849A-8A70-0960-AF750BF0D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DE6F670B-5B3A-8805-AE1C-8ECE8CE94C3A}"/>
              </a:ext>
            </a:extLst>
          </p:cNvPr>
          <p:cNvSpPr txBox="1"/>
          <p:nvPr/>
        </p:nvSpPr>
        <p:spPr>
          <a:xfrm flipH="1">
            <a:off x="4302985" y="3492875"/>
            <a:ext cx="326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FF25A7F-9D61-43BF-62D1-961894FC7F35}"/>
              </a:ext>
            </a:extLst>
          </p:cNvPr>
          <p:cNvSpPr txBox="1"/>
          <p:nvPr/>
        </p:nvSpPr>
        <p:spPr>
          <a:xfrm flipH="1">
            <a:off x="5471789" y="291776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6511176-3F3E-A04A-2DB7-4A281340D8EA}"/>
              </a:ext>
            </a:extLst>
          </p:cNvPr>
          <p:cNvSpPr/>
          <p:nvPr/>
        </p:nvSpPr>
        <p:spPr>
          <a:xfrm flipH="1">
            <a:off x="4602170" y="3755552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C7AAD23-27A8-9128-B814-9346F385F03E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4602170" y="3621170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6ED5892-A590-002F-3414-F12DF7CC9489}"/>
              </a:ext>
            </a:extLst>
          </p:cNvPr>
          <p:cNvSpPr/>
          <p:nvPr/>
        </p:nvSpPr>
        <p:spPr>
          <a:xfrm>
            <a:off x="5831560" y="3176518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22">
                <a:extLst>
                  <a:ext uri="{FF2B5EF4-FFF2-40B4-BE49-F238E27FC236}">
                    <a16:creationId xmlns:a16="http://schemas.microsoft.com/office/drawing/2014/main" id="{4A59CE88-5536-3C5C-B728-FB5581A10A19}"/>
                  </a:ext>
                </a:extLst>
              </p:cNvPr>
              <p:cNvSpPr txBox="1"/>
              <p:nvPr/>
            </p:nvSpPr>
            <p:spPr>
              <a:xfrm>
                <a:off x="5725070" y="3255317"/>
                <a:ext cx="279978" cy="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8" name="TextBox 22">
                <a:extLst>
                  <a:ext uri="{FF2B5EF4-FFF2-40B4-BE49-F238E27FC236}">
                    <a16:creationId xmlns:a16="http://schemas.microsoft.com/office/drawing/2014/main" id="{4A59CE88-5536-3C5C-B728-FB5581A10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070" y="3255317"/>
                <a:ext cx="279978" cy="307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1464294E-3C95-01CB-EED5-38E53094A5E4}"/>
              </a:ext>
            </a:extLst>
          </p:cNvPr>
          <p:cNvSpPr/>
          <p:nvPr/>
        </p:nvSpPr>
        <p:spPr>
          <a:xfrm>
            <a:off x="4602170" y="2483136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222258D-3541-3ADD-FD92-3D84584678A4}"/>
              </a:ext>
            </a:extLst>
          </p:cNvPr>
          <p:cNvCxnSpPr>
            <a:cxnSpLocks/>
          </p:cNvCxnSpPr>
          <p:nvPr/>
        </p:nvCxnSpPr>
        <p:spPr>
          <a:xfrm>
            <a:off x="4864334" y="2561795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CF8E080-8CC7-5616-AE17-9AE7D9BCE64C}"/>
              </a:ext>
            </a:extLst>
          </p:cNvPr>
          <p:cNvSpPr/>
          <p:nvPr/>
        </p:nvSpPr>
        <p:spPr>
          <a:xfrm rot="10800000" flipH="1">
            <a:off x="6352286" y="2028629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7D3B799-98E6-885A-E038-4022D9A61F7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85649" y="2175944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93050B-33BB-F55B-AD96-551CA863A216}"/>
              </a:ext>
            </a:extLst>
          </p:cNvPr>
          <p:cNvCxnSpPr>
            <a:cxnSpLocks/>
          </p:cNvCxnSpPr>
          <p:nvPr/>
        </p:nvCxnSpPr>
        <p:spPr>
          <a:xfrm rot="10800000">
            <a:off x="6685649" y="2690366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C85DB3-CF57-B51C-1006-19E4591C3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85649" y="2089374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9C0BB86-7917-F74A-6146-15B1A66FC8D2}"/>
              </a:ext>
            </a:extLst>
          </p:cNvPr>
          <p:cNvCxnSpPr>
            <a:cxnSpLocks/>
          </p:cNvCxnSpPr>
          <p:nvPr/>
        </p:nvCxnSpPr>
        <p:spPr>
          <a:xfrm flipH="1">
            <a:off x="6728088" y="2208258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CDB1AF0-226A-0A2A-0E4B-F1AB1B5023F4}"/>
              </a:ext>
            </a:extLst>
          </p:cNvPr>
          <p:cNvCxnSpPr>
            <a:cxnSpLocks/>
          </p:cNvCxnSpPr>
          <p:nvPr/>
        </p:nvCxnSpPr>
        <p:spPr>
          <a:xfrm flipH="1">
            <a:off x="6703280" y="2366997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8C49DE5-9925-9717-4AC9-C6DACAEEDABD}"/>
              </a:ext>
            </a:extLst>
          </p:cNvPr>
          <p:cNvCxnSpPr>
            <a:cxnSpLocks/>
          </p:cNvCxnSpPr>
          <p:nvPr/>
        </p:nvCxnSpPr>
        <p:spPr>
          <a:xfrm>
            <a:off x="7176980" y="1605907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172D4F-24BC-1EB0-E60B-D7FD40DE840F}"/>
              </a:ext>
            </a:extLst>
          </p:cNvPr>
          <p:cNvCxnSpPr>
            <a:cxnSpLocks/>
          </p:cNvCxnSpPr>
          <p:nvPr/>
        </p:nvCxnSpPr>
        <p:spPr>
          <a:xfrm flipV="1">
            <a:off x="7189480" y="3173334"/>
            <a:ext cx="1015979" cy="550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22">
                <a:extLst>
                  <a:ext uri="{FF2B5EF4-FFF2-40B4-BE49-F238E27FC236}">
                    <a16:creationId xmlns:a16="http://schemas.microsoft.com/office/drawing/2014/main" id="{610ED697-B09A-7FE1-7694-A0C43D599336}"/>
                  </a:ext>
                </a:extLst>
              </p:cNvPr>
              <p:cNvSpPr txBox="1"/>
              <p:nvPr/>
            </p:nvSpPr>
            <p:spPr>
              <a:xfrm>
                <a:off x="1031564" y="4653903"/>
                <a:ext cx="13247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22">
                <a:extLst>
                  <a:ext uri="{FF2B5EF4-FFF2-40B4-BE49-F238E27FC236}">
                    <a16:creationId xmlns:a16="http://schemas.microsoft.com/office/drawing/2014/main" id="{610ED697-B09A-7FE1-7694-A0C43D599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64" y="4653903"/>
                <a:ext cx="1324708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D9FC0-787F-7B4C-743E-AA4A640FF574}"/>
                  </a:ext>
                </a:extLst>
              </p:cNvPr>
              <p:cNvSpPr txBox="1"/>
              <p:nvPr/>
            </p:nvSpPr>
            <p:spPr>
              <a:xfrm>
                <a:off x="7858751" y="2730269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D9FC0-787F-7B4C-743E-AA4A640FF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51" y="2730269"/>
                <a:ext cx="531499" cy="307777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A66ED76-1403-48C0-880B-C3F8F531A098}"/>
              </a:ext>
            </a:extLst>
          </p:cNvPr>
          <p:cNvCxnSpPr>
            <a:cxnSpLocks/>
          </p:cNvCxnSpPr>
          <p:nvPr/>
        </p:nvCxnSpPr>
        <p:spPr>
          <a:xfrm>
            <a:off x="4728883" y="1592256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8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27427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>
            <a:off x="3828628" y="2820791"/>
            <a:ext cx="2031454" cy="3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22">
                <a:extLst>
                  <a:ext uri="{FF2B5EF4-FFF2-40B4-BE49-F238E27FC236}">
                    <a16:creationId xmlns:a16="http://schemas.microsoft.com/office/drawing/2014/main" id="{245471D2-6100-CB74-E222-E24EAE2730B8}"/>
                  </a:ext>
                </a:extLst>
              </p:cNvPr>
              <p:cNvSpPr txBox="1"/>
              <p:nvPr/>
            </p:nvSpPr>
            <p:spPr>
              <a:xfrm>
                <a:off x="4395672" y="2853856"/>
                <a:ext cx="279978" cy="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4" name="TextBox 22">
                <a:extLst>
                  <a:ext uri="{FF2B5EF4-FFF2-40B4-BE49-F238E27FC236}">
                    <a16:creationId xmlns:a16="http://schemas.microsoft.com/office/drawing/2014/main" id="{245471D2-6100-CB74-E222-E24EAE27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72" y="2853856"/>
                <a:ext cx="279978" cy="307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6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13618" y="317895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279C-AB0B-A5D3-A9AD-27ECD09AD115}"/>
              </a:ext>
            </a:extLst>
          </p:cNvPr>
          <p:cNvSpPr txBox="1"/>
          <p:nvPr/>
        </p:nvSpPr>
        <p:spPr>
          <a:xfrm>
            <a:off x="6169107" y="2973408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FF5BFB-2907-54CD-FC24-06B595D16E73}"/>
                  </a:ext>
                </a:extLst>
              </p:cNvPr>
              <p:cNvSpPr txBox="1"/>
              <p:nvPr/>
            </p:nvSpPr>
            <p:spPr>
              <a:xfrm>
                <a:off x="6233240" y="1049895"/>
                <a:ext cx="2859967" cy="125476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If I apply 2V DC at B1 then I will get 2V DC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which will not change with respect to the source voltage or change in base-emitter voltage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FF5BFB-2907-54CD-FC24-06B595D16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40" y="1049895"/>
                <a:ext cx="2859967" cy="1254767"/>
              </a:xfrm>
              <a:prstGeom prst="rect">
                <a:avLst/>
              </a:prstGeom>
              <a:blipFill>
                <a:blip r:embed="rId8"/>
                <a:stretch>
                  <a:fillRect l="-640" t="-971" r="-640" b="-4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929421-D141-3411-93C7-89D953342C88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1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>
            <a:off x="3841008" y="2820791"/>
            <a:ext cx="20190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5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13618" y="317895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279C-AB0B-A5D3-A9AD-27ECD09AD115}"/>
              </a:ext>
            </a:extLst>
          </p:cNvPr>
          <p:cNvSpPr txBox="1"/>
          <p:nvPr/>
        </p:nvSpPr>
        <p:spPr>
          <a:xfrm>
            <a:off x="6169107" y="2973408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F5BFB-2907-54CD-FC24-06B595D16E73}"/>
              </a:ext>
            </a:extLst>
          </p:cNvPr>
          <p:cNvSpPr txBox="1"/>
          <p:nvPr/>
        </p:nvSpPr>
        <p:spPr>
          <a:xfrm>
            <a:off x="6214155" y="638320"/>
            <a:ext cx="2859967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If I apply 2V DC at B1 the E1 will be 1.4V because base-emitter voltage difference is 0.6V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A1A9-DF80-7234-58C7-0FC7E9BD8DE9}"/>
              </a:ext>
            </a:extLst>
          </p:cNvPr>
          <p:cNvSpPr txBox="1"/>
          <p:nvPr/>
        </p:nvSpPr>
        <p:spPr>
          <a:xfrm>
            <a:off x="2028325" y="3449218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1.4V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7CE8A-8203-C998-0EC7-164D6C3ED433}"/>
                  </a:ext>
                </a:extLst>
              </p:cNvPr>
              <p:cNvSpPr txBox="1"/>
              <p:nvPr/>
            </p:nvSpPr>
            <p:spPr>
              <a:xfrm>
                <a:off x="6236037" y="1458468"/>
                <a:ext cx="2859967" cy="7386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There will be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is partly coming through C1E1 and partly coming from C2E2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7CE8A-8203-C998-0EC7-164D6C3E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37" y="1458468"/>
                <a:ext cx="2859967" cy="738664"/>
              </a:xfrm>
              <a:prstGeom prst="rect">
                <a:avLst/>
              </a:prstGeom>
              <a:blipFill>
                <a:blip r:embed="rId8"/>
                <a:stretch>
                  <a:fillRect l="-640" t="-826" r="-640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1BDBB-A240-665D-CF1B-57BB773E47CA}"/>
                  </a:ext>
                </a:extLst>
              </p:cNvPr>
              <p:cNvSpPr txBox="1"/>
              <p:nvPr/>
            </p:nvSpPr>
            <p:spPr>
              <a:xfrm>
                <a:off x="6727975" y="2263166"/>
                <a:ext cx="2346148" cy="138499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There will be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hence there will be a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nothing but the base emitter voltage of T3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1BDBB-A240-665D-CF1B-57BB773E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75" y="2263166"/>
                <a:ext cx="2346148" cy="1384995"/>
              </a:xfrm>
              <a:prstGeom prst="rect">
                <a:avLst/>
              </a:prstGeom>
              <a:blipFill>
                <a:blip r:embed="rId10"/>
                <a:stretch>
                  <a:fillRect l="-779" t="-441" r="-779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955233-B86B-7784-DA1F-7DDDF0417583}"/>
                  </a:ext>
                </a:extLst>
              </p:cNvPr>
              <p:cNvSpPr txBox="1"/>
              <p:nvPr/>
            </p:nvSpPr>
            <p:spPr>
              <a:xfrm>
                <a:off x="6075678" y="3723519"/>
                <a:ext cx="3043059" cy="7386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Once the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reaches to 0.6V, the T3 started conducting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955233-B86B-7784-DA1F-7DDDF041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78" y="3723519"/>
                <a:ext cx="3043059" cy="738664"/>
              </a:xfrm>
              <a:prstGeom prst="rect">
                <a:avLst/>
              </a:prstGeom>
              <a:blipFill>
                <a:blip r:embed="rId11"/>
                <a:stretch>
                  <a:fillRect l="-601" t="-1653" r="-601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B503AE0-9242-2FAD-CDDD-7CA3E2EF6510}"/>
              </a:ext>
            </a:extLst>
          </p:cNvPr>
          <p:cNvSpPr txBox="1"/>
          <p:nvPr/>
        </p:nvSpPr>
        <p:spPr>
          <a:xfrm>
            <a:off x="3360738" y="4525880"/>
            <a:ext cx="578326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Positive voltage starts increasing at C3 hence base of T2 will get more and more voltage</a:t>
            </a:r>
          </a:p>
        </p:txBody>
      </p:sp>
    </p:spTree>
    <p:extLst>
      <p:ext uri="{BB962C8B-B14F-4D97-AF65-F5344CB8AC3E}">
        <p14:creationId xmlns:p14="http://schemas.microsoft.com/office/powerpoint/2010/main" val="11653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840882" y="2818792"/>
            <a:ext cx="2066498" cy="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0670" y="119223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5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13618" y="317895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279C-AB0B-A5D3-A9AD-27ECD09AD115}"/>
              </a:ext>
            </a:extLst>
          </p:cNvPr>
          <p:cNvSpPr txBox="1"/>
          <p:nvPr/>
        </p:nvSpPr>
        <p:spPr>
          <a:xfrm>
            <a:off x="6169107" y="2973408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F5BFB-2907-54CD-FC24-06B595D16E73}"/>
              </a:ext>
            </a:extLst>
          </p:cNvPr>
          <p:cNvSpPr txBox="1"/>
          <p:nvPr/>
        </p:nvSpPr>
        <p:spPr>
          <a:xfrm>
            <a:off x="6205616" y="965007"/>
            <a:ext cx="285996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E2 is sitting at 1.4V and B2 is sitting at 2.1V. Hence the base-emitter voltage of T2 is 0.7V (Very large voltage)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08606" y="134277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A1A9-DF80-7234-58C7-0FC7E9BD8DE9}"/>
              </a:ext>
            </a:extLst>
          </p:cNvPr>
          <p:cNvSpPr txBox="1"/>
          <p:nvPr/>
        </p:nvSpPr>
        <p:spPr>
          <a:xfrm>
            <a:off x="2028325" y="3449218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1.4V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E1BDBB-A240-665D-CF1B-57BB773E47CA}"/>
              </a:ext>
            </a:extLst>
          </p:cNvPr>
          <p:cNvSpPr txBox="1"/>
          <p:nvPr/>
        </p:nvSpPr>
        <p:spPr>
          <a:xfrm>
            <a:off x="6223039" y="1973297"/>
            <a:ext cx="283722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Enormous current will flow through the transistor 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E24A7F7-542A-6955-C495-5B4162129CF0}"/>
              </a:ext>
            </a:extLst>
          </p:cNvPr>
          <p:cNvSpPr txBox="1"/>
          <p:nvPr/>
        </p:nvSpPr>
        <p:spPr>
          <a:xfrm>
            <a:off x="134118" y="626599"/>
            <a:ext cx="5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highlight>
                  <a:srgbClr val="00FF00"/>
                </a:highlight>
              </a:rPr>
              <a:t>Assumed voltage at B2 is more than 2V </a:t>
            </a:r>
            <a:r>
              <a:rPr lang="en-US" sz="1800" b="1" dirty="0" err="1">
                <a:highlight>
                  <a:srgbClr val="00FF00"/>
                </a:highlight>
              </a:rPr>
              <a:t>ie</a:t>
            </a:r>
            <a:r>
              <a:rPr lang="en-US" sz="1800" b="1" dirty="0">
                <a:highlight>
                  <a:srgbClr val="00FF00"/>
                </a:highlight>
              </a:rPr>
              <a:t> 2.1V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5F5D4-5BF9-DAC6-382F-097EB9F12FC0}"/>
              </a:ext>
            </a:extLst>
          </p:cNvPr>
          <p:cNvSpPr txBox="1"/>
          <p:nvPr/>
        </p:nvSpPr>
        <p:spPr>
          <a:xfrm>
            <a:off x="4516217" y="2474452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2.1V</a:t>
            </a:r>
          </a:p>
        </p:txBody>
      </p:sp>
    </p:spTree>
    <p:extLst>
      <p:ext uri="{BB962C8B-B14F-4D97-AF65-F5344CB8AC3E}">
        <p14:creationId xmlns:p14="http://schemas.microsoft.com/office/powerpoint/2010/main" val="163056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832999" y="2818792"/>
            <a:ext cx="2066498" cy="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5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13618" y="317895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279C-AB0B-A5D3-A9AD-27ECD09AD115}"/>
              </a:ext>
            </a:extLst>
          </p:cNvPr>
          <p:cNvSpPr txBox="1"/>
          <p:nvPr/>
        </p:nvSpPr>
        <p:spPr>
          <a:xfrm>
            <a:off x="6169107" y="2973408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A1A9-DF80-7234-58C7-0FC7E9BD8DE9}"/>
              </a:ext>
            </a:extLst>
          </p:cNvPr>
          <p:cNvSpPr txBox="1"/>
          <p:nvPr/>
        </p:nvSpPr>
        <p:spPr>
          <a:xfrm>
            <a:off x="2815676" y="3418004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E24A7F7-542A-6955-C495-5B4162129CF0}"/>
              </a:ext>
            </a:extLst>
          </p:cNvPr>
          <p:cNvSpPr txBox="1"/>
          <p:nvPr/>
        </p:nvSpPr>
        <p:spPr>
          <a:xfrm>
            <a:off x="134118" y="626599"/>
            <a:ext cx="53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highlight>
                  <a:srgbClr val="00FF00"/>
                </a:highlight>
              </a:rPr>
              <a:t>Assumed voltage at B2 is more than 2V </a:t>
            </a:r>
            <a:r>
              <a:rPr lang="en-US" sz="1800" b="1" dirty="0" err="1">
                <a:highlight>
                  <a:srgbClr val="00FF00"/>
                </a:highlight>
              </a:rPr>
              <a:t>ie</a:t>
            </a:r>
            <a:r>
              <a:rPr lang="en-US" sz="1800" b="1" dirty="0">
                <a:highlight>
                  <a:srgbClr val="00FF00"/>
                </a:highlight>
              </a:rPr>
              <a:t> 2.1V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5F5D4-5BF9-DAC6-382F-097EB9F12FC0}"/>
              </a:ext>
            </a:extLst>
          </p:cNvPr>
          <p:cNvSpPr txBox="1"/>
          <p:nvPr/>
        </p:nvSpPr>
        <p:spPr>
          <a:xfrm>
            <a:off x="4516217" y="2474452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2.1V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CFF9FC-3983-652C-27CD-9198EEEB038C}"/>
                  </a:ext>
                </a:extLst>
              </p:cNvPr>
              <p:cNvSpPr txBox="1"/>
              <p:nvPr/>
            </p:nvSpPr>
            <p:spPr>
              <a:xfrm>
                <a:off x="6209524" y="673061"/>
                <a:ext cx="2877493" cy="7386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Enormous current will flow 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hence voltage at E2 will increase and will become 1.5 V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CFF9FC-3983-652C-27CD-9198EEEB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24" y="673061"/>
                <a:ext cx="2877493" cy="738664"/>
              </a:xfrm>
              <a:prstGeom prst="rect">
                <a:avLst/>
              </a:prstGeom>
              <a:blipFill>
                <a:blip r:embed="rId10"/>
                <a:stretch>
                  <a:fillRect l="-636" t="-820" r="-636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B77E8AC-742E-F03F-5490-59C36CE4B3BE}"/>
              </a:ext>
            </a:extLst>
          </p:cNvPr>
          <p:cNvSpPr txBox="1"/>
          <p:nvPr/>
        </p:nvSpPr>
        <p:spPr>
          <a:xfrm>
            <a:off x="6223866" y="1463732"/>
            <a:ext cx="2877493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T1 is not going to conduct anymore because the base emitter voltage of T1 is 0.5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73B4C4-FBB0-7C20-7695-D4FAA1AE11EF}"/>
                  </a:ext>
                </a:extLst>
              </p:cNvPr>
              <p:cNvSpPr txBox="1"/>
              <p:nvPr/>
            </p:nvSpPr>
            <p:spPr>
              <a:xfrm>
                <a:off x="6774170" y="2238977"/>
                <a:ext cx="2312847" cy="7386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Hence no current will flow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voltage across it will be zero.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73B4C4-FBB0-7C20-7695-D4FAA1AE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70" y="2238977"/>
                <a:ext cx="2312847" cy="738664"/>
              </a:xfrm>
              <a:prstGeom prst="rect">
                <a:avLst/>
              </a:prstGeom>
              <a:blipFill>
                <a:blip r:embed="rId11"/>
                <a:stretch>
                  <a:fillRect l="-789" t="-826" r="-52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E1F19B0-A116-1A7D-0E36-AD2A7CE360A4}"/>
              </a:ext>
            </a:extLst>
          </p:cNvPr>
          <p:cNvSpPr txBox="1"/>
          <p:nvPr/>
        </p:nvSpPr>
        <p:spPr>
          <a:xfrm>
            <a:off x="6784824" y="3083362"/>
            <a:ext cx="2312847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Indicating base-emitter voltage of T3 is zero hence T3 is not going to conduct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CB2D7D-B914-E954-A0D3-977DEBD250B9}"/>
              </a:ext>
            </a:extLst>
          </p:cNvPr>
          <p:cNvSpPr txBox="1"/>
          <p:nvPr/>
        </p:nvSpPr>
        <p:spPr>
          <a:xfrm>
            <a:off x="6408982" y="3882183"/>
            <a:ext cx="267803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Hence C3 will decrease </a:t>
            </a:r>
            <a:r>
              <a:rPr lang="en-US" dirty="0">
                <a:sym typeface="Wingdings" panose="05000000000000000000" pitchFamily="2" charset="2"/>
              </a:rPr>
              <a:t> B2 will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262187" y="2238977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94214" y="238629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94214" y="2290139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94214" y="2931157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72310" y="3187957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75745" y="3066530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818106" y="2782229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103514" y="3390815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94626" y="3207257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516107" y="1614335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818106" y="1212567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2031311" y="2180285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317196" y="3049902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" y="1049895"/>
                <a:ext cx="707854" cy="308332"/>
              </a:xfrm>
              <a:prstGeom prst="rect">
                <a:avLst/>
              </a:prstGeom>
              <a:blipFill>
                <a:blip r:embed="rId4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551776" y="1987966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202367" y="3094048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93399" y="2488333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87582" y="3302471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80725" y="2113303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74033" y="273697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835310" y="3663659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93399" y="4434598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77345" y="2266948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828628" y="2414261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89299" y="2318110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346616" y="2959128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346617" y="3215928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337594" y="3094501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841008" y="2824721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832999" y="2818792"/>
            <a:ext cx="2066498" cy="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219609" y="3774626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91060" y="3091414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142391" y="251630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72770" y="3219709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72772" y="2081675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534936" y="2160334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5022888" y="1627168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56251" y="1774483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356251" y="2288905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6251" y="1687913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98690" y="1806797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73882" y="1965536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847582" y="1204446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847437" y="2817476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" y="4242681"/>
                <a:ext cx="599155" cy="307777"/>
              </a:xfrm>
              <a:prstGeom prst="rect">
                <a:avLst/>
              </a:prstGeom>
              <a:blipFill>
                <a:blip r:embed="rId5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83" y="2478714"/>
                <a:ext cx="531499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609030" y="329324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718295" y="338277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619982" y="386499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729247" y="395452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85304" y="403132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826124" y="2778161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826124" y="3379845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7720-96D0-0885-AFEF-4C1D177F667B}"/>
              </a:ext>
            </a:extLst>
          </p:cNvPr>
          <p:cNvSpPr txBox="1"/>
          <p:nvPr/>
        </p:nvSpPr>
        <p:spPr>
          <a:xfrm>
            <a:off x="113618" y="3178955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OPAMP-First analog computer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233357" y="3322559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279C-AB0B-A5D3-A9AD-27ECD09AD115}"/>
              </a:ext>
            </a:extLst>
          </p:cNvPr>
          <p:cNvSpPr txBox="1"/>
          <p:nvPr/>
        </p:nvSpPr>
        <p:spPr>
          <a:xfrm>
            <a:off x="6169107" y="2973408"/>
            <a:ext cx="48226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901918" y="2156765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90443" y="1905017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444109" y="13213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91248" y="2800725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A1A9-DF80-7234-58C7-0FC7E9BD8DE9}"/>
              </a:ext>
            </a:extLst>
          </p:cNvPr>
          <p:cNvSpPr txBox="1"/>
          <p:nvPr/>
        </p:nvSpPr>
        <p:spPr>
          <a:xfrm>
            <a:off x="1973751" y="3449217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1.4V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0" y="3934904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8" y="1501903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406321" y="1204061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661324" y="257528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85661" y="2680341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518928" y="1977052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73084" y="168777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935424" y="2123602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566321" y="2280950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01" y="3094048"/>
                <a:ext cx="48226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E24A7F7-542A-6955-C495-5B4162129CF0}"/>
              </a:ext>
            </a:extLst>
          </p:cNvPr>
          <p:cNvSpPr txBox="1"/>
          <p:nvPr/>
        </p:nvSpPr>
        <p:spPr>
          <a:xfrm>
            <a:off x="134117" y="626599"/>
            <a:ext cx="5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highlight>
                  <a:srgbClr val="00FF00"/>
                </a:highlight>
              </a:rPr>
              <a:t>Assumed voltage at B2 is going to below 2V </a:t>
            </a:r>
            <a:r>
              <a:rPr lang="en-US" sz="1800" b="1" dirty="0" err="1">
                <a:highlight>
                  <a:srgbClr val="00FF00"/>
                </a:highlight>
              </a:rPr>
              <a:t>ie</a:t>
            </a:r>
            <a:r>
              <a:rPr lang="en-US" sz="1800" b="1" dirty="0">
                <a:highlight>
                  <a:srgbClr val="00FF00"/>
                </a:highlight>
              </a:rPr>
              <a:t> 1.9V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5F5D4-5BF9-DAC6-382F-097EB9F12FC0}"/>
              </a:ext>
            </a:extLst>
          </p:cNvPr>
          <p:cNvSpPr txBox="1"/>
          <p:nvPr/>
        </p:nvSpPr>
        <p:spPr>
          <a:xfrm>
            <a:off x="4516217" y="2474452"/>
            <a:ext cx="56910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1.9V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CFF9FC-3983-652C-27CD-9198EEEB038C}"/>
              </a:ext>
            </a:extLst>
          </p:cNvPr>
          <p:cNvSpPr txBox="1"/>
          <p:nvPr/>
        </p:nvSpPr>
        <p:spPr>
          <a:xfrm>
            <a:off x="6209524" y="673061"/>
            <a:ext cx="287749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B1 is at 2V hence E1 will be at 1.4V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77E8AC-742E-F03F-5490-59C36CE4B3BE}"/>
              </a:ext>
            </a:extLst>
          </p:cNvPr>
          <p:cNvSpPr txBox="1"/>
          <p:nvPr/>
        </p:nvSpPr>
        <p:spPr>
          <a:xfrm>
            <a:off x="6209281" y="1258885"/>
            <a:ext cx="2877493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Hence T2 is not going to conduct due to base-emitter voltage of 0.5V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73B4C4-FBB0-7C20-7695-D4FAA1AE11EF}"/>
                  </a:ext>
                </a:extLst>
              </p:cNvPr>
              <p:cNvSpPr txBox="1"/>
              <p:nvPr/>
            </p:nvSpPr>
            <p:spPr>
              <a:xfrm>
                <a:off x="6744982" y="2057273"/>
                <a:ext cx="2341792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Heavy current flows through T1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73B4C4-FBB0-7C20-7695-D4FAA1AE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982" y="2057273"/>
                <a:ext cx="2341792" cy="523220"/>
              </a:xfrm>
              <a:prstGeom prst="rect">
                <a:avLst/>
              </a:prstGeom>
              <a:blipFill>
                <a:blip r:embed="rId10"/>
                <a:stretch>
                  <a:fillRect l="-779" t="-1163" r="-519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1F19B0-A116-1A7D-0E36-AD2A7CE360A4}"/>
                  </a:ext>
                </a:extLst>
              </p:cNvPr>
              <p:cNvSpPr txBox="1"/>
              <p:nvPr/>
            </p:nvSpPr>
            <p:spPr>
              <a:xfrm>
                <a:off x="6761831" y="2659998"/>
                <a:ext cx="2312847" cy="7386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Voltage at C1 increases that increases B2 and C3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1F19B0-A116-1A7D-0E36-AD2A7CE3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831" y="2659998"/>
                <a:ext cx="2312847" cy="738664"/>
              </a:xfrm>
              <a:prstGeom prst="rect">
                <a:avLst/>
              </a:prstGeom>
              <a:blipFill>
                <a:blip r:embed="rId11"/>
                <a:stretch>
                  <a:fillRect l="-789" t="-820" r="-526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882794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39737</TotalTime>
  <Words>1951</Words>
  <Application>Microsoft Office PowerPoint</Application>
  <PresentationFormat>On-screen Show (16:9)</PresentationFormat>
  <Paragraphs>666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Calibri-Bold</vt:lpstr>
      <vt:lpstr>Catamaran Light</vt:lpstr>
      <vt:lpstr>Arial</vt:lpstr>
      <vt:lpstr>Livvic</vt:lpstr>
      <vt:lpstr>Cambria Math</vt:lpstr>
      <vt:lpstr>Fira Sans Extra Condensed Medium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1167</cp:revision>
  <dcterms:modified xsi:type="dcterms:W3CDTF">2023-08-30T07:41:28Z</dcterms:modified>
</cp:coreProperties>
</file>