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</p:sldMasterIdLst>
  <p:notesMasterIdLst>
    <p:notesMasterId r:id="rId23"/>
  </p:notesMasterIdLst>
  <p:handoutMasterIdLst>
    <p:handoutMasterId r:id="rId24"/>
  </p:handoutMasterIdLst>
  <p:sldIdLst>
    <p:sldId id="565" r:id="rId2"/>
    <p:sldId id="551" r:id="rId3"/>
    <p:sldId id="552" r:id="rId4"/>
    <p:sldId id="553" r:id="rId5"/>
    <p:sldId id="554" r:id="rId6"/>
    <p:sldId id="555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6" r:id="rId16"/>
    <p:sldId id="568" r:id="rId17"/>
    <p:sldId id="569" r:id="rId18"/>
    <p:sldId id="570" r:id="rId19"/>
    <p:sldId id="572" r:id="rId20"/>
    <p:sldId id="573" r:id="rId21"/>
    <p:sldId id="470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Catamaran Light" panose="020B0604020202020204" charset="0"/>
      <p:regular r:id="rId26"/>
      <p:bold r:id="rId27"/>
    </p:embeddedFont>
    <p:embeddedFont>
      <p:font typeface="Fira Sans Extra Condensed Medium" panose="020B0604020202020204" charset="0"/>
      <p:regular r:id="rId28"/>
      <p:bold r:id="rId29"/>
      <p:italic r:id="rId30"/>
      <p:boldItalic r:id="rId31"/>
    </p:embeddedFont>
    <p:embeddedFont>
      <p:font typeface="Livvic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p Mondal" initials="SM" lastIdx="1" clrIdx="0">
    <p:extLst>
      <p:ext uri="{19B8F6BF-5375-455C-9EA6-DF929625EA0E}">
        <p15:presenceInfo xmlns:p15="http://schemas.microsoft.com/office/powerpoint/2012/main" userId="f8b19755f9841b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FFFF00"/>
    <a:srgbClr val="0099CC"/>
    <a:srgbClr val="080808"/>
    <a:srgbClr val="3F7141"/>
    <a:srgbClr val="FF9900"/>
    <a:srgbClr val="0082B0"/>
    <a:srgbClr val="B7B7B7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E2CD75-23FF-462D-8FA4-09480D1D9082}">
  <a:tblStyle styleId="{CDE2CD75-23FF-462D-8FA4-09480D1D9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90" d="100"/>
          <a:sy n="90" d="100"/>
        </p:scale>
        <p:origin x="624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05C396-FCBF-4FB4-A5D9-E2CEC2B417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D8B70-0612-43DC-81A4-3F5B33F367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D112-AFDF-4EB7-A586-41878A3FA195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3AA10-13A0-44FB-B962-C01EAA69DF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68A77-867D-4244-A406-9F8E059A6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08BBD-B26A-4E8E-B1A8-28CEA533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49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72707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44744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6835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25289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3601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9781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81103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86307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6885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45596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54641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217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5054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73350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7734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6597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0178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5958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49439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9662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03874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6447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>
            <a:spLocks noGrp="1"/>
          </p:cNvSpPr>
          <p:nvPr>
            <p:ph type="pic" sz="quarter" idx="10"/>
          </p:nvPr>
        </p:nvSpPr>
        <p:spPr>
          <a:xfrm>
            <a:off x="1325943" y="1466850"/>
            <a:ext cx="1114641" cy="1273430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59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0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59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35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1"/>
          </p:nvPr>
        </p:nvSpPr>
        <p:spPr>
          <a:xfrm>
            <a:off x="3118434" y="1466850"/>
            <a:ext cx="1114641" cy="1273430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60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1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60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35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2"/>
          </p:nvPr>
        </p:nvSpPr>
        <p:spPr>
          <a:xfrm>
            <a:off x="4910925" y="1466850"/>
            <a:ext cx="1114641" cy="1273430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60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1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60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35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3"/>
          </p:nvPr>
        </p:nvSpPr>
        <p:spPr>
          <a:xfrm>
            <a:off x="6703417" y="1466850"/>
            <a:ext cx="1114641" cy="1273430"/>
          </a:xfrm>
          <a:custGeom>
            <a:avLst/>
            <a:gdLst>
              <a:gd name="connsiteX0" fmla="*/ 650986 w 1301972"/>
              <a:gd name="connsiteY0" fmla="*/ 0 h 1487448"/>
              <a:gd name="connsiteX1" fmla="*/ 672954 w 1301972"/>
              <a:gd name="connsiteY1" fmla="*/ 2215 h 1487448"/>
              <a:gd name="connsiteX2" fmla="*/ 690486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5 w 1301972"/>
              <a:gd name="connsiteY11" fmla="*/ 1183427 h 1487448"/>
              <a:gd name="connsiteX12" fmla="*/ 1253925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715337 w 1301972"/>
              <a:gd name="connsiteY16" fmla="*/ 1466022 h 1487448"/>
              <a:gd name="connsiteX17" fmla="*/ 683398 w 1301972"/>
              <a:gd name="connsiteY17" fmla="*/ 1481992 h 1487448"/>
              <a:gd name="connsiteX18" fmla="*/ 672954 w 1301972"/>
              <a:gd name="connsiteY18" fmla="*/ 1485233 h 1487448"/>
              <a:gd name="connsiteX19" fmla="*/ 650986 w 1301972"/>
              <a:gd name="connsiteY19" fmla="*/ 1487448 h 1487448"/>
              <a:gd name="connsiteX20" fmla="*/ 629017 w 1301972"/>
              <a:gd name="connsiteY20" fmla="*/ 1485233 h 1487448"/>
              <a:gd name="connsiteX21" fmla="*/ 618574 w 1301972"/>
              <a:gd name="connsiteY21" fmla="*/ 1481992 h 1487448"/>
              <a:gd name="connsiteX22" fmla="*/ 586634 w 1301972"/>
              <a:gd name="connsiteY22" fmla="*/ 1466022 h 1487448"/>
              <a:gd name="connsiteX23" fmla="*/ 70775 w 1301972"/>
              <a:gd name="connsiteY23" fmla="*/ 1208091 h 1487448"/>
              <a:gd name="connsiteX24" fmla="*/ 48047 w 1301972"/>
              <a:gd name="connsiteY24" fmla="*/ 1196727 h 1487448"/>
              <a:gd name="connsiteX25" fmla="*/ 31927 w 1301972"/>
              <a:gd name="connsiteY25" fmla="*/ 1183427 h 1487448"/>
              <a:gd name="connsiteX26" fmla="*/ 2214 w 1301972"/>
              <a:gd name="connsiteY26" fmla="*/ 1128317 h 1487448"/>
              <a:gd name="connsiteX27" fmla="*/ 0 w 1301972"/>
              <a:gd name="connsiteY27" fmla="*/ 1106352 h 1487448"/>
              <a:gd name="connsiteX28" fmla="*/ 0 w 1301972"/>
              <a:gd name="connsiteY28" fmla="*/ 1106345 h 1487448"/>
              <a:gd name="connsiteX29" fmla="*/ 0 w 1301972"/>
              <a:gd name="connsiteY29" fmla="*/ 381776 h 1487448"/>
              <a:gd name="connsiteX30" fmla="*/ 0 w 1301972"/>
              <a:gd name="connsiteY30" fmla="*/ 381775 h 1487448"/>
              <a:gd name="connsiteX31" fmla="*/ 0 w 1301972"/>
              <a:gd name="connsiteY31" fmla="*/ 381768 h 1487448"/>
              <a:gd name="connsiteX32" fmla="*/ 2214 w 1301972"/>
              <a:gd name="connsiteY32" fmla="*/ 359803 h 1487448"/>
              <a:gd name="connsiteX33" fmla="*/ 26581 w 1301972"/>
              <a:gd name="connsiteY33" fmla="*/ 310435 h 1487448"/>
              <a:gd name="connsiteX34" fmla="*/ 38859 w 1301972"/>
              <a:gd name="connsiteY34" fmla="*/ 298446 h 1487448"/>
              <a:gd name="connsiteX35" fmla="*/ 39667 w 1301972"/>
              <a:gd name="connsiteY35" fmla="*/ 297657 h 1487448"/>
              <a:gd name="connsiteX36" fmla="*/ 595575 w 1301972"/>
              <a:gd name="connsiteY36" fmla="*/ 15612 h 1487448"/>
              <a:gd name="connsiteX37" fmla="*/ 611485 w 1301972"/>
              <a:gd name="connsiteY37" fmla="*/ 7657 h 1487448"/>
              <a:gd name="connsiteX38" fmla="*/ 629017 w 1301972"/>
              <a:gd name="connsiteY38" fmla="*/ 2215 h 1487448"/>
              <a:gd name="connsiteX39" fmla="*/ 650986 w 1301972"/>
              <a:gd name="connsiteY39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8" y="763"/>
                  <a:pt x="672954" y="2215"/>
                </a:cubicBezTo>
                <a:lnTo>
                  <a:pt x="690486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5" y="1183427"/>
                </a:cubicBezTo>
                <a:lnTo>
                  <a:pt x="1253925" y="1196727"/>
                </a:lnTo>
                <a:lnTo>
                  <a:pt x="1231197" y="1208092"/>
                </a:lnTo>
                <a:cubicBezTo>
                  <a:pt x="1231197" y="1208092"/>
                  <a:pt x="1231196" y="1208092"/>
                  <a:pt x="1231196" y="1208092"/>
                </a:cubicBezTo>
                <a:lnTo>
                  <a:pt x="715338" y="1466022"/>
                </a:lnTo>
                <a:lnTo>
                  <a:pt x="715337" y="1466022"/>
                </a:lnTo>
                <a:lnTo>
                  <a:pt x="683398" y="1481992"/>
                </a:lnTo>
                <a:lnTo>
                  <a:pt x="672954" y="1485233"/>
                </a:lnTo>
                <a:cubicBezTo>
                  <a:pt x="665858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7" y="1485233"/>
                </a:cubicBezTo>
                <a:lnTo>
                  <a:pt x="618574" y="1481992"/>
                </a:lnTo>
                <a:lnTo>
                  <a:pt x="586634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0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8" y="324280"/>
                  <a:pt x="26581" y="310435"/>
                </a:cubicBezTo>
                <a:lnTo>
                  <a:pt x="38859" y="298446"/>
                </a:lnTo>
                <a:lnTo>
                  <a:pt x="39667" y="297657"/>
                </a:lnTo>
                <a:lnTo>
                  <a:pt x="595575" y="15612"/>
                </a:lnTo>
                <a:lnTo>
                  <a:pt x="611485" y="7657"/>
                </a:lnTo>
                <a:lnTo>
                  <a:pt x="629017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35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6.png"/><Relationship Id="rId18" Type="http://schemas.openxmlformats.org/officeDocument/2006/relationships/image" Target="../media/image67.png"/><Relationship Id="rId3" Type="http://schemas.openxmlformats.org/officeDocument/2006/relationships/image" Target="../media/image1.png"/><Relationship Id="rId21" Type="http://schemas.openxmlformats.org/officeDocument/2006/relationships/image" Target="../media/image70.png"/><Relationship Id="rId7" Type="http://schemas.openxmlformats.org/officeDocument/2006/relationships/image" Target="../media/image49.png"/><Relationship Id="rId12" Type="http://schemas.openxmlformats.org/officeDocument/2006/relationships/image" Target="../media/image55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4.png"/><Relationship Id="rId5" Type="http://schemas.openxmlformats.org/officeDocument/2006/relationships/image" Target="../media/image47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8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3" Type="http://schemas.openxmlformats.org/officeDocument/2006/relationships/image" Target="../media/image1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png"/><Relationship Id="rId13" Type="http://schemas.openxmlformats.org/officeDocument/2006/relationships/image" Target="../media/image381.png"/><Relationship Id="rId18" Type="http://schemas.openxmlformats.org/officeDocument/2006/relationships/image" Target="../media/image386.png"/><Relationship Id="rId3" Type="http://schemas.openxmlformats.org/officeDocument/2006/relationships/image" Target="../media/image1.png"/><Relationship Id="rId21" Type="http://schemas.openxmlformats.org/officeDocument/2006/relationships/image" Target="../media/image389.png"/><Relationship Id="rId7" Type="http://schemas.openxmlformats.org/officeDocument/2006/relationships/image" Target="../media/image375.png"/><Relationship Id="rId12" Type="http://schemas.openxmlformats.org/officeDocument/2006/relationships/image" Target="../media/image380.png"/><Relationship Id="rId17" Type="http://schemas.openxmlformats.org/officeDocument/2006/relationships/image" Target="../media/image38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84.png"/><Relationship Id="rId20" Type="http://schemas.openxmlformats.org/officeDocument/2006/relationships/image" Target="../media/image3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4.png"/><Relationship Id="rId11" Type="http://schemas.openxmlformats.org/officeDocument/2006/relationships/image" Target="../media/image379.png"/><Relationship Id="rId24" Type="http://schemas.openxmlformats.org/officeDocument/2006/relationships/image" Target="../media/image6.png"/><Relationship Id="rId5" Type="http://schemas.openxmlformats.org/officeDocument/2006/relationships/image" Target="../media/image373.png"/><Relationship Id="rId15" Type="http://schemas.openxmlformats.org/officeDocument/2006/relationships/image" Target="../media/image383.png"/><Relationship Id="rId23" Type="http://schemas.openxmlformats.org/officeDocument/2006/relationships/image" Target="../media/image391.png"/><Relationship Id="rId10" Type="http://schemas.openxmlformats.org/officeDocument/2006/relationships/image" Target="../media/image378.png"/><Relationship Id="rId19" Type="http://schemas.openxmlformats.org/officeDocument/2006/relationships/image" Target="../media/image387.png"/><Relationship Id="rId4" Type="http://schemas.openxmlformats.org/officeDocument/2006/relationships/image" Target="../media/image372.png"/><Relationship Id="rId9" Type="http://schemas.openxmlformats.org/officeDocument/2006/relationships/image" Target="../media/image377.png"/><Relationship Id="rId14" Type="http://schemas.openxmlformats.org/officeDocument/2006/relationships/image" Target="../media/image382.png"/><Relationship Id="rId22" Type="http://schemas.openxmlformats.org/officeDocument/2006/relationships/image" Target="../media/image3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.png"/><Relationship Id="rId7" Type="http://schemas.openxmlformats.org/officeDocument/2006/relationships/image" Target="../media/image39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4.png"/><Relationship Id="rId5" Type="http://schemas.openxmlformats.org/officeDocument/2006/relationships/image" Target="../media/image393.png"/><Relationship Id="rId10" Type="http://schemas.openxmlformats.org/officeDocument/2006/relationships/image" Target="../media/image398.png"/><Relationship Id="rId4" Type="http://schemas.openxmlformats.org/officeDocument/2006/relationships/image" Target="../media/image392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1.png"/><Relationship Id="rId5" Type="http://schemas.openxmlformats.org/officeDocument/2006/relationships/image" Target="../media/image400.png"/><Relationship Id="rId10" Type="http://schemas.openxmlformats.org/officeDocument/2006/relationships/image" Target="../media/image405.png"/><Relationship Id="rId4" Type="http://schemas.openxmlformats.org/officeDocument/2006/relationships/image" Target="../media/image399.png"/><Relationship Id="rId9" Type="http://schemas.openxmlformats.org/officeDocument/2006/relationships/image" Target="../media/image40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82.png"/><Relationship Id="rId5" Type="http://schemas.openxmlformats.org/officeDocument/2006/relationships/image" Target="../media/image73.png"/><Relationship Id="rId10" Type="http://schemas.openxmlformats.org/officeDocument/2006/relationships/image" Target="../media/image80.png"/><Relationship Id="rId4" Type="http://schemas.openxmlformats.org/officeDocument/2006/relationships/image" Target="../media/image52.png"/><Relationship Id="rId9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1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1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1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33" Type="http://schemas.openxmlformats.org/officeDocument/2006/relationships/image" Target="../media/image12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32" Type="http://schemas.openxmlformats.org/officeDocument/2006/relationships/image" Target="../media/image125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31" Type="http://schemas.openxmlformats.org/officeDocument/2006/relationships/image" Target="../media/image124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Relationship Id="rId30" Type="http://schemas.openxmlformats.org/officeDocument/2006/relationships/image" Target="../media/image123.png"/><Relationship Id="rId8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png"/><Relationship Id="rId3" Type="http://schemas.openxmlformats.org/officeDocument/2006/relationships/image" Target="../media/image1.png"/><Relationship Id="rId7" Type="http://schemas.openxmlformats.org/officeDocument/2006/relationships/image" Target="../media/image3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5.png"/><Relationship Id="rId11" Type="http://schemas.openxmlformats.org/officeDocument/2006/relationships/image" Target="../media/image340.png"/><Relationship Id="rId5" Type="http://schemas.openxmlformats.org/officeDocument/2006/relationships/image" Target="../media/image334.png"/><Relationship Id="rId10" Type="http://schemas.openxmlformats.org/officeDocument/2006/relationships/image" Target="../media/image339.png"/><Relationship Id="rId4" Type="http://schemas.openxmlformats.org/officeDocument/2006/relationships/image" Target="../media/image333.png"/><Relationship Id="rId9" Type="http://schemas.openxmlformats.org/officeDocument/2006/relationships/image" Target="../media/image33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10.png"/><Relationship Id="rId4" Type="http://schemas.openxmlformats.org/officeDocument/2006/relationships/image" Target="../media/image5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png"/><Relationship Id="rId13" Type="http://schemas.openxmlformats.org/officeDocument/2006/relationships/image" Target="../media/image354.png"/><Relationship Id="rId18" Type="http://schemas.openxmlformats.org/officeDocument/2006/relationships/image" Target="../media/image359.png"/><Relationship Id="rId3" Type="http://schemas.openxmlformats.org/officeDocument/2006/relationships/image" Target="../media/image1.png"/><Relationship Id="rId7" Type="http://schemas.openxmlformats.org/officeDocument/2006/relationships/image" Target="../media/image348.png"/><Relationship Id="rId12" Type="http://schemas.openxmlformats.org/officeDocument/2006/relationships/image" Target="../media/image353.png"/><Relationship Id="rId17" Type="http://schemas.openxmlformats.org/officeDocument/2006/relationships/image" Target="../media/image35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57.png"/><Relationship Id="rId20" Type="http://schemas.openxmlformats.org/officeDocument/2006/relationships/image" Target="../media/image3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7.png"/><Relationship Id="rId11" Type="http://schemas.openxmlformats.org/officeDocument/2006/relationships/image" Target="../media/image352.png"/><Relationship Id="rId5" Type="http://schemas.openxmlformats.org/officeDocument/2006/relationships/image" Target="../media/image346.png"/><Relationship Id="rId15" Type="http://schemas.openxmlformats.org/officeDocument/2006/relationships/image" Target="../media/image356.png"/><Relationship Id="rId10" Type="http://schemas.openxmlformats.org/officeDocument/2006/relationships/image" Target="../media/image351.png"/><Relationship Id="rId19" Type="http://schemas.openxmlformats.org/officeDocument/2006/relationships/image" Target="../media/image360.png"/><Relationship Id="rId4" Type="http://schemas.openxmlformats.org/officeDocument/2006/relationships/image" Target="../media/image345.png"/><Relationship Id="rId9" Type="http://schemas.openxmlformats.org/officeDocument/2006/relationships/image" Target="../media/image350.png"/><Relationship Id="rId14" Type="http://schemas.openxmlformats.org/officeDocument/2006/relationships/image" Target="../media/image35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png"/><Relationship Id="rId3" Type="http://schemas.openxmlformats.org/officeDocument/2006/relationships/image" Target="../media/image1.png"/><Relationship Id="rId7" Type="http://schemas.openxmlformats.org/officeDocument/2006/relationships/image" Target="../media/image3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4.png"/><Relationship Id="rId5" Type="http://schemas.openxmlformats.org/officeDocument/2006/relationships/image" Target="../media/image363.png"/><Relationship Id="rId4" Type="http://schemas.openxmlformats.org/officeDocument/2006/relationships/image" Target="../media/image3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9.png"/><Relationship Id="rId5" Type="http://schemas.openxmlformats.org/officeDocument/2006/relationships/image" Target="../media/image368.png"/><Relationship Id="rId4" Type="http://schemas.openxmlformats.org/officeDocument/2006/relationships/image" Target="../media/image3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4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5.png"/><Relationship Id="rId5" Type="http://schemas.openxmlformats.org/officeDocument/2006/relationships/image" Target="../media/image28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1.png"/><Relationship Id="rId21" Type="http://schemas.openxmlformats.org/officeDocument/2006/relationships/image" Target="../media/image64.png"/><Relationship Id="rId7" Type="http://schemas.openxmlformats.org/officeDocument/2006/relationships/image" Target="../media/image49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4.png"/><Relationship Id="rId5" Type="http://schemas.openxmlformats.org/officeDocument/2006/relationships/image" Target="../media/image47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24E740-820C-AB52-4A6C-FA9D60A0C18D}"/>
              </a:ext>
            </a:extLst>
          </p:cNvPr>
          <p:cNvSpPr txBox="1"/>
          <p:nvPr/>
        </p:nvSpPr>
        <p:spPr>
          <a:xfrm>
            <a:off x="930166" y="1960342"/>
            <a:ext cx="74886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C00000"/>
                </a:solidFill>
                <a:effectLst/>
                <a:latin typeface="Calibri-Bold"/>
              </a:rPr>
              <a:t>Lecture 08</a:t>
            </a:r>
          </a:p>
          <a:p>
            <a:pPr algn="ctr"/>
            <a:r>
              <a:rPr lang="en-US" sz="4800" b="1" dirty="0">
                <a:solidFill>
                  <a:srgbClr val="C00000"/>
                </a:solidFill>
                <a:latin typeface="Calibri-Bold"/>
              </a:rPr>
              <a:t>September 01, 2023</a:t>
            </a:r>
            <a:endParaRPr lang="en-US" sz="4800" b="1" i="0" dirty="0">
              <a:solidFill>
                <a:srgbClr val="C00000"/>
              </a:solidFill>
              <a:effectLst/>
              <a:latin typeface="Calibri-Bold"/>
            </a:endParaRPr>
          </a:p>
        </p:txBody>
      </p:sp>
    </p:spTree>
    <p:extLst>
      <p:ext uri="{BB962C8B-B14F-4D97-AF65-F5344CB8AC3E}">
        <p14:creationId xmlns:p14="http://schemas.microsoft.com/office/powerpoint/2010/main" val="232614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5166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HYBRID PARAMETER MODEL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979FB2-72F9-D78D-FDB6-0C2F39EF32A2}"/>
              </a:ext>
            </a:extLst>
          </p:cNvPr>
          <p:cNvCxnSpPr>
            <a:cxnSpLocks/>
          </p:cNvCxnSpPr>
          <p:nvPr/>
        </p:nvCxnSpPr>
        <p:spPr>
          <a:xfrm>
            <a:off x="1965384" y="919595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983A246-71AD-BE45-1925-5B056F63E3CE}"/>
              </a:ext>
            </a:extLst>
          </p:cNvPr>
          <p:cNvGrpSpPr/>
          <p:nvPr/>
        </p:nvGrpSpPr>
        <p:grpSpPr>
          <a:xfrm>
            <a:off x="1176377" y="1519159"/>
            <a:ext cx="1062296" cy="1463596"/>
            <a:chOff x="4453759" y="3377936"/>
            <a:chExt cx="1062296" cy="146359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176A79E-B9CD-6229-AE96-DDEE2C8E7170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BB5FD3B-79C8-97C7-F145-3DF8975E1CED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7B4A7B1-8A78-1579-1DF5-7B8922AA2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578FC6A-DC40-620D-A984-ED40BD9CBA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81B1CB-F514-B17F-0820-705150C6F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1DE4835-63CB-8C12-3642-AC0A9CE33F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609F76D-3CE4-B9A7-6E69-9416D004A712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DBFA1B3-5FB3-C04C-352E-53371E8EC941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D99C3A-5151-D31A-6221-923C352D1FC4}"/>
              </a:ext>
            </a:extLst>
          </p:cNvPr>
          <p:cNvCxnSpPr>
            <a:cxnSpLocks/>
          </p:cNvCxnSpPr>
          <p:nvPr/>
        </p:nvCxnSpPr>
        <p:spPr>
          <a:xfrm>
            <a:off x="1588183" y="2989871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69B7E3-28A7-0528-EDA9-97700C11D44D}"/>
              </a:ext>
            </a:extLst>
          </p:cNvPr>
          <p:cNvCxnSpPr>
            <a:cxnSpLocks/>
          </p:cNvCxnSpPr>
          <p:nvPr/>
        </p:nvCxnSpPr>
        <p:spPr>
          <a:xfrm>
            <a:off x="1764232" y="3102856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81DEF9-C0C2-A86F-8E75-C62E44F8E6D3}"/>
              </a:ext>
            </a:extLst>
          </p:cNvPr>
          <p:cNvCxnSpPr>
            <a:cxnSpLocks/>
          </p:cNvCxnSpPr>
          <p:nvPr/>
        </p:nvCxnSpPr>
        <p:spPr>
          <a:xfrm>
            <a:off x="1900866" y="3200075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6C26B1-CF58-B1F8-5355-4004E82F8077}"/>
              </a:ext>
            </a:extLst>
          </p:cNvPr>
          <p:cNvCxnSpPr>
            <a:cxnSpLocks/>
          </p:cNvCxnSpPr>
          <p:nvPr/>
        </p:nvCxnSpPr>
        <p:spPr>
          <a:xfrm>
            <a:off x="376493" y="1995565"/>
            <a:ext cx="927117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910A72-1AA6-4EEC-B165-9A04222ADBE3}"/>
              </a:ext>
            </a:extLst>
          </p:cNvPr>
          <p:cNvCxnSpPr>
            <a:cxnSpLocks/>
          </p:cNvCxnSpPr>
          <p:nvPr/>
        </p:nvCxnSpPr>
        <p:spPr>
          <a:xfrm flipV="1">
            <a:off x="386622" y="2741655"/>
            <a:ext cx="1587623" cy="1178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163BDB-BE01-B5F9-190B-3DE8AE4840A9}"/>
              </a:ext>
            </a:extLst>
          </p:cNvPr>
          <p:cNvCxnSpPr>
            <a:cxnSpLocks/>
          </p:cNvCxnSpPr>
          <p:nvPr/>
        </p:nvCxnSpPr>
        <p:spPr>
          <a:xfrm>
            <a:off x="376493" y="912479"/>
            <a:ext cx="2640196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CC2A05-9004-2F8A-524C-7C6D5BE17CDC}"/>
              </a:ext>
            </a:extLst>
          </p:cNvPr>
          <p:cNvCxnSpPr>
            <a:cxnSpLocks/>
          </p:cNvCxnSpPr>
          <p:nvPr/>
        </p:nvCxnSpPr>
        <p:spPr>
          <a:xfrm flipV="1">
            <a:off x="1989530" y="2735765"/>
            <a:ext cx="1027159" cy="5890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EAC9D96-732D-907E-11CE-DE0770888003}"/>
                  </a:ext>
                </a:extLst>
              </p:cNvPr>
              <p:cNvSpPr txBox="1"/>
              <p:nvPr/>
            </p:nvSpPr>
            <p:spPr>
              <a:xfrm>
                <a:off x="120750" y="1167281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𝑐𝑏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EAC9D96-732D-907E-11CE-DE077088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50" y="1167281"/>
                <a:ext cx="719301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A01A324-ECA9-ABE6-AD25-5194C1D98F5E}"/>
                  </a:ext>
                </a:extLst>
              </p:cNvPr>
              <p:cNvSpPr txBox="1"/>
              <p:nvPr/>
            </p:nvSpPr>
            <p:spPr>
              <a:xfrm>
                <a:off x="157698" y="2187700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𝑏𝑒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A01A324-ECA9-ABE6-AD25-5194C1D98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98" y="2187700"/>
                <a:ext cx="71930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DBC79A4-62FE-A01A-8ADB-8DF17C737065}"/>
                  </a:ext>
                </a:extLst>
              </p:cNvPr>
              <p:cNvSpPr txBox="1"/>
              <p:nvPr/>
            </p:nvSpPr>
            <p:spPr>
              <a:xfrm>
                <a:off x="-7121" y="879010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DBC79A4-62FE-A01A-8ADB-8DF17C737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21" y="879010"/>
                <a:ext cx="71930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C91FD0A-4E5B-11EA-B90A-DE113DA86A6C}"/>
                  </a:ext>
                </a:extLst>
              </p:cNvPr>
              <p:cNvSpPr txBox="1"/>
              <p:nvPr/>
            </p:nvSpPr>
            <p:spPr>
              <a:xfrm>
                <a:off x="10370" y="1510400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C91FD0A-4E5B-11EA-B90A-DE113DA86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" y="1510400"/>
                <a:ext cx="71930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443A357-4A2D-6273-B609-AAA23D3E5DEA}"/>
                  </a:ext>
                </a:extLst>
              </p:cNvPr>
              <p:cNvSpPr txBox="1"/>
              <p:nvPr/>
            </p:nvSpPr>
            <p:spPr>
              <a:xfrm>
                <a:off x="17531" y="1908323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443A357-4A2D-6273-B609-AAA23D3E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1" y="1908323"/>
                <a:ext cx="719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DCAE70-7FFF-C0AA-CF0C-5D007CEC84E7}"/>
                  </a:ext>
                </a:extLst>
              </p:cNvPr>
              <p:cNvSpPr txBox="1"/>
              <p:nvPr/>
            </p:nvSpPr>
            <p:spPr>
              <a:xfrm>
                <a:off x="31953" y="2403335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DCAE70-7FFF-C0AA-CF0C-5D007CEC8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3" y="2403335"/>
                <a:ext cx="719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4657133-5767-30D7-12CC-DF9CCEA33F54}"/>
                  </a:ext>
                </a:extLst>
              </p:cNvPr>
              <p:cNvSpPr txBox="1"/>
              <p:nvPr/>
            </p:nvSpPr>
            <p:spPr>
              <a:xfrm>
                <a:off x="1968163" y="965052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4657133-5767-30D7-12CC-DF9CCEA33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163" y="965052"/>
                <a:ext cx="71930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567BA09-EFFB-78C2-A905-68D0075DA00F}"/>
              </a:ext>
            </a:extLst>
          </p:cNvPr>
          <p:cNvCxnSpPr/>
          <p:nvPr/>
        </p:nvCxnSpPr>
        <p:spPr>
          <a:xfrm>
            <a:off x="751254" y="1947166"/>
            <a:ext cx="428032" cy="0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0AA544B-8AD7-B203-60FB-93785406021E}"/>
                  </a:ext>
                </a:extLst>
              </p:cNvPr>
              <p:cNvSpPr txBox="1"/>
              <p:nvPr/>
            </p:nvSpPr>
            <p:spPr>
              <a:xfrm>
                <a:off x="604724" y="1432965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0AA544B-8AD7-B203-60FB-937854060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24" y="1432965"/>
                <a:ext cx="719301" cy="461665"/>
              </a:xfrm>
              <a:prstGeom prst="rect">
                <a:avLst/>
              </a:prstGeom>
              <a:blipFill>
                <a:blip r:embed="rId11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CEE112B-D8B1-B75C-4926-8B7D0ACF4435}"/>
              </a:ext>
            </a:extLst>
          </p:cNvPr>
          <p:cNvCxnSpPr>
            <a:cxnSpLocks/>
          </p:cNvCxnSpPr>
          <p:nvPr/>
        </p:nvCxnSpPr>
        <p:spPr>
          <a:xfrm flipV="1">
            <a:off x="2112049" y="2416000"/>
            <a:ext cx="0" cy="294088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3F04C9B-CA29-21BA-29EA-98422F6BF6B7}"/>
              </a:ext>
            </a:extLst>
          </p:cNvPr>
          <p:cNvCxnSpPr>
            <a:cxnSpLocks/>
          </p:cNvCxnSpPr>
          <p:nvPr/>
        </p:nvCxnSpPr>
        <p:spPr>
          <a:xfrm>
            <a:off x="2112049" y="1040183"/>
            <a:ext cx="0" cy="314621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0F66669-8D8D-C140-B75D-9A71E90C7C6F}"/>
                  </a:ext>
                </a:extLst>
              </p:cNvPr>
              <p:cNvSpPr txBox="1"/>
              <p:nvPr/>
            </p:nvSpPr>
            <p:spPr>
              <a:xfrm>
                <a:off x="1975491" y="2311147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0F66669-8D8D-C140-B75D-9A71E90C7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91" y="2311147"/>
                <a:ext cx="71930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7AFA3D2-8A19-9501-5E0E-B2B8442B7251}"/>
                  </a:ext>
                </a:extLst>
              </p:cNvPr>
              <p:cNvSpPr txBox="1"/>
              <p:nvPr/>
            </p:nvSpPr>
            <p:spPr>
              <a:xfrm>
                <a:off x="2578119" y="923726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7AFA3D2-8A19-9501-5E0E-B2B8442B7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19" y="923726"/>
                <a:ext cx="719301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7B81106-6001-EF43-0510-B3523389F425}"/>
                  </a:ext>
                </a:extLst>
              </p:cNvPr>
              <p:cNvSpPr txBox="1"/>
              <p:nvPr/>
            </p:nvSpPr>
            <p:spPr>
              <a:xfrm>
                <a:off x="2605450" y="2265604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7B81106-6001-EF43-0510-B3523389F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450" y="2265604"/>
                <a:ext cx="719301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015EE0D-98B0-73CC-6279-484FB0AD0E14}"/>
                  </a:ext>
                </a:extLst>
              </p:cNvPr>
              <p:cNvSpPr txBox="1"/>
              <p:nvPr/>
            </p:nvSpPr>
            <p:spPr>
              <a:xfrm>
                <a:off x="2621132" y="1513624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015EE0D-98B0-73CC-6279-484FB0AD0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32" y="1513624"/>
                <a:ext cx="71930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TextBox 163">
            <a:extLst>
              <a:ext uri="{FF2B5EF4-FFF2-40B4-BE49-F238E27FC236}">
                <a16:creationId xmlns:a16="http://schemas.microsoft.com/office/drawing/2014/main" id="{E5E946EC-0FAD-4743-25D8-463862EC08D1}"/>
              </a:ext>
            </a:extLst>
          </p:cNvPr>
          <p:cNvSpPr txBox="1"/>
          <p:nvPr/>
        </p:nvSpPr>
        <p:spPr>
          <a:xfrm>
            <a:off x="224379" y="3246554"/>
            <a:ext cx="3243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CE circuit for h-parameter conversion formulas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0EDC33-9295-3D82-EB55-A545900A5821}"/>
              </a:ext>
            </a:extLst>
          </p:cNvPr>
          <p:cNvSpPr txBox="1"/>
          <p:nvPr/>
        </p:nvSpPr>
        <p:spPr>
          <a:xfrm>
            <a:off x="4066544" y="2634167"/>
            <a:ext cx="3855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The </a:t>
            </a:r>
            <a:r>
              <a:rPr lang="en-US" sz="2000" b="1" dirty="0" err="1">
                <a:solidFill>
                  <a:srgbClr val="0000FF"/>
                </a:solidFill>
              </a:rPr>
              <a:t>eqn</a:t>
            </a:r>
            <a:r>
              <a:rPr lang="en-US" sz="2000" b="1" dirty="0">
                <a:solidFill>
                  <a:srgbClr val="0000FF"/>
                </a:solidFill>
              </a:rPr>
              <a:t> for CB h-parameter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B055BE-9BCA-0179-FD55-794EFA1ACA68}"/>
                  </a:ext>
                </a:extLst>
              </p:cNvPr>
              <p:cNvSpPr txBox="1"/>
              <p:nvPr/>
            </p:nvSpPr>
            <p:spPr>
              <a:xfrm>
                <a:off x="4066544" y="752268"/>
                <a:ext cx="3482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h</m:t>
                        </m:r>
                      </m:e>
                      <m:sub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𝑟</m:t>
                        </m:r>
                        <m:r>
                          <a:rPr kumimoji="0" lang="en-US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000" dirty="0"/>
                  <a:t> &lt;&lt;1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𝑜𝑒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𝑖𝑒</m:t>
                        </m:r>
                      </m:sub>
                    </m:sSub>
                  </m:oMath>
                </a14:m>
                <a:r>
                  <a:rPr lang="en-US" sz="2000" dirty="0"/>
                  <a:t>&lt;&lt;1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B055BE-9BCA-0179-FD55-794EFA1AC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544" y="752268"/>
                <a:ext cx="3482904" cy="400110"/>
              </a:xfrm>
              <a:prstGeom prst="rect">
                <a:avLst/>
              </a:prstGeom>
              <a:blipFill>
                <a:blip r:embed="rId16"/>
                <a:stretch>
                  <a:fillRect l="-1751" t="-6061" r="-8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E5DA75-A3AD-18C6-0A6F-FF17F4662811}"/>
                  </a:ext>
                </a:extLst>
              </p:cNvPr>
              <p:cNvSpPr txBox="1"/>
              <p:nvPr/>
            </p:nvSpPr>
            <p:spPr>
              <a:xfrm>
                <a:off x="4085595" y="1171005"/>
                <a:ext cx="3591012" cy="44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𝑓𝑒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E5DA75-A3AD-18C6-0A6F-FF17F4662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595" y="1171005"/>
                <a:ext cx="3591012" cy="446854"/>
              </a:xfrm>
              <a:prstGeom prst="rect">
                <a:avLst/>
              </a:prstGeom>
              <a:blipFill>
                <a:blip r:embed="rId17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452D70-C6E9-0316-7F96-750BF8EAF67C}"/>
                  </a:ext>
                </a:extLst>
              </p:cNvPr>
              <p:cNvSpPr txBox="1"/>
              <p:nvPr/>
            </p:nvSpPr>
            <p:spPr>
              <a:xfrm>
                <a:off x="4160138" y="1663797"/>
                <a:ext cx="3668440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452D70-C6E9-0316-7F96-750BF8EAF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38" y="1663797"/>
                <a:ext cx="3668440" cy="78386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42EF834-3FCD-D876-9C5D-AD83C0C7A3A3}"/>
              </a:ext>
            </a:extLst>
          </p:cNvPr>
          <p:cNvSpPr txBox="1"/>
          <p:nvPr/>
        </p:nvSpPr>
        <p:spPr>
          <a:xfrm>
            <a:off x="8295842" y="194716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6E32B1-313A-8E61-F797-42D903A32E3D}"/>
                  </a:ext>
                </a:extLst>
              </p:cNvPr>
              <p:cNvSpPr txBox="1"/>
              <p:nvPr/>
            </p:nvSpPr>
            <p:spPr>
              <a:xfrm>
                <a:off x="3652122" y="3096743"/>
                <a:ext cx="3591012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6E32B1-313A-8E61-F797-42D903A3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122" y="3096743"/>
                <a:ext cx="3591012" cy="424732"/>
              </a:xfrm>
              <a:prstGeom prst="rect">
                <a:avLst/>
              </a:prstGeom>
              <a:blipFill>
                <a:blip r:embed="rId1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435158A9-D3C3-A342-5522-883331328C71}"/>
              </a:ext>
            </a:extLst>
          </p:cNvPr>
          <p:cNvSpPr txBox="1"/>
          <p:nvPr/>
        </p:nvSpPr>
        <p:spPr>
          <a:xfrm>
            <a:off x="8295842" y="315522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2072A9-119C-B9B3-26E6-0D78890AB9E9}"/>
              </a:ext>
            </a:extLst>
          </p:cNvPr>
          <p:cNvSpPr txBox="1"/>
          <p:nvPr/>
        </p:nvSpPr>
        <p:spPr>
          <a:xfrm>
            <a:off x="4066544" y="3927536"/>
            <a:ext cx="3855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Comparing </a:t>
            </a:r>
            <a:r>
              <a:rPr lang="en-US" sz="2000" dirty="0" err="1">
                <a:highlight>
                  <a:srgbClr val="FFFF00"/>
                </a:highlight>
              </a:rPr>
              <a:t>eqn</a:t>
            </a:r>
            <a:r>
              <a:rPr lang="en-US" sz="2000" dirty="0">
                <a:highlight>
                  <a:srgbClr val="FFFF00"/>
                </a:highlight>
              </a:rPr>
              <a:t> 10 </a:t>
            </a:r>
            <a:r>
              <a:rPr lang="en-US" sz="2000" dirty="0"/>
              <a:t>and </a:t>
            </a:r>
            <a:r>
              <a:rPr lang="en-US" sz="2000" dirty="0">
                <a:highlight>
                  <a:srgbClr val="FFFF00"/>
                </a:highlight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E69231E-5D2E-9F19-617C-DE3B2A56CAC6}"/>
                  </a:ext>
                </a:extLst>
              </p:cNvPr>
              <p:cNvSpPr txBox="1"/>
              <p:nvPr/>
            </p:nvSpPr>
            <p:spPr>
              <a:xfrm>
                <a:off x="4057627" y="4365563"/>
                <a:ext cx="1956918" cy="772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𝑓</m:t>
                              </m:r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𝑓</m:t>
                              </m:r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E69231E-5D2E-9F19-617C-DE3B2A56C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627" y="4365563"/>
                <a:ext cx="1956918" cy="77226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D918FF-6C4D-2B07-EDCF-DF3995ADC16A}"/>
                  </a:ext>
                </a:extLst>
              </p:cNvPr>
              <p:cNvSpPr txBox="1"/>
              <p:nvPr/>
            </p:nvSpPr>
            <p:spPr>
              <a:xfrm>
                <a:off x="6338924" y="4347575"/>
                <a:ext cx="1956918" cy="772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𝑜</m:t>
                              </m:r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𝑓</m:t>
                              </m:r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D918FF-6C4D-2B07-EDCF-DF3995ADC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924" y="4347575"/>
                <a:ext cx="1956918" cy="7722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0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5166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HYBRID PARAMETER MODEL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2EF834-3FCD-D876-9C5D-AD83C0C7A3A3}"/>
              </a:ext>
            </a:extLst>
          </p:cNvPr>
          <p:cNvSpPr txBox="1"/>
          <p:nvPr/>
        </p:nvSpPr>
        <p:spPr>
          <a:xfrm>
            <a:off x="8295842" y="194716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996EC3-F191-B5FD-A960-B67205541665}"/>
                  </a:ext>
                </a:extLst>
              </p:cNvPr>
              <p:cNvSpPr txBox="1"/>
              <p:nvPr/>
            </p:nvSpPr>
            <p:spPr>
              <a:xfrm>
                <a:off x="386255" y="755899"/>
                <a:ext cx="8636995" cy="760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Eliminating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C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C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𝐼</m:t>
                        </m:r>
                      </m:e>
                      <m:sub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C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 between </a:t>
                </a:r>
                <a:r>
                  <a:rPr lang="en-US" sz="2000" dirty="0">
                    <a:highlight>
                      <a:srgbClr val="FFFF00"/>
                    </a:highlight>
                  </a:rPr>
                  <a:t>eqn7 &amp; 8 </a:t>
                </a:r>
                <a:r>
                  <a:rPr lang="en-US" sz="2000" dirty="0"/>
                  <a:t>and making approximation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</m:sub>
                    </m:sSub>
                  </m:oMath>
                </a14:m>
                <a:r>
                  <a:rPr lang="en-US" sz="2000" dirty="0"/>
                  <a:t> &lt;&lt;1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𝑜𝑒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𝑖𝑒</m:t>
                        </m:r>
                      </m:sub>
                    </m:sSub>
                  </m:oMath>
                </a14:m>
                <a:r>
                  <a:rPr lang="en-US" sz="2000" dirty="0"/>
                  <a:t>&lt;&lt;1 , CB h-parameter equation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996EC3-F191-B5FD-A960-B67205541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55" y="755899"/>
                <a:ext cx="8636995" cy="760914"/>
              </a:xfrm>
              <a:prstGeom prst="rect">
                <a:avLst/>
              </a:prstGeom>
              <a:blipFill>
                <a:blip r:embed="rId4"/>
                <a:stretch>
                  <a:fillRect l="-706" r="-353" b="-1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3D2D05-ADA9-684A-DC84-46541EF5F0C5}"/>
                  </a:ext>
                </a:extLst>
              </p:cNvPr>
              <p:cNvSpPr txBox="1"/>
              <p:nvPr/>
            </p:nvSpPr>
            <p:spPr>
              <a:xfrm>
                <a:off x="835828" y="1688763"/>
                <a:ext cx="38689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𝑒𝑏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𝑏𝑒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𝑟𝑏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3D2D05-ADA9-684A-DC84-46541EF5F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28" y="1688763"/>
                <a:ext cx="3868924" cy="461665"/>
              </a:xfrm>
              <a:prstGeom prst="rect">
                <a:avLst/>
              </a:prstGeom>
              <a:blipFill>
                <a:blip r:embed="rId5"/>
                <a:stretch>
                  <a:fillRect l="-31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081E0D-A2DA-6563-CA6A-983D046244CD}"/>
                  </a:ext>
                </a:extLst>
              </p:cNvPr>
              <p:cNvSpPr txBox="1"/>
              <p:nvPr/>
            </p:nvSpPr>
            <p:spPr>
              <a:xfrm>
                <a:off x="714302" y="2358612"/>
                <a:ext cx="1956918" cy="772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𝑖</m:t>
                              </m:r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𝑓</m:t>
                              </m:r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081E0D-A2DA-6563-CA6A-983D04624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2" y="2358612"/>
                <a:ext cx="1956918" cy="772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EE84A-FFA5-4CBA-63C1-5707FC7AC72B}"/>
                  </a:ext>
                </a:extLst>
              </p:cNvPr>
              <p:cNvSpPr txBox="1"/>
              <p:nvPr/>
            </p:nvSpPr>
            <p:spPr>
              <a:xfrm>
                <a:off x="2995599" y="2340624"/>
                <a:ext cx="2999896" cy="763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𝑟𝑏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𝑜</m:t>
                              </m:r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𝑓</m:t>
                              </m:r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EE84A-FFA5-4CBA-63C1-5707FC7AC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599" y="2340624"/>
                <a:ext cx="2999896" cy="7634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2">
                <a:extLst>
                  <a:ext uri="{FF2B5EF4-FFF2-40B4-BE49-F238E27FC236}">
                    <a16:creationId xmlns:a16="http://schemas.microsoft.com/office/drawing/2014/main" id="{E0C4F00B-1609-4E8A-C24F-8BC557E74F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915111"/>
                  </p:ext>
                </p:extLst>
              </p:nvPr>
            </p:nvGraphicFramePr>
            <p:xfrm>
              <a:off x="628514" y="3291003"/>
              <a:ext cx="7886972" cy="1754759"/>
            </p:xfrm>
            <a:graphic>
              <a:graphicData uri="http://schemas.openxmlformats.org/drawingml/2006/table">
                <a:tbl>
                  <a:tblPr firstRow="1" bandRow="1">
                    <a:tableStyleId>{CDE2CD75-23FF-462D-8FA4-09480D1D9082}</a:tableStyleId>
                  </a:tblPr>
                  <a:tblGrid>
                    <a:gridCol w="1971743">
                      <a:extLst>
                        <a:ext uri="{9D8B030D-6E8A-4147-A177-3AD203B41FA5}">
                          <a16:colId xmlns:a16="http://schemas.microsoft.com/office/drawing/2014/main" val="1354803560"/>
                        </a:ext>
                      </a:extLst>
                    </a:gridCol>
                    <a:gridCol w="1971743">
                      <a:extLst>
                        <a:ext uri="{9D8B030D-6E8A-4147-A177-3AD203B41FA5}">
                          <a16:colId xmlns:a16="http://schemas.microsoft.com/office/drawing/2014/main" val="911299523"/>
                        </a:ext>
                      </a:extLst>
                    </a:gridCol>
                    <a:gridCol w="1971743">
                      <a:extLst>
                        <a:ext uri="{9D8B030D-6E8A-4147-A177-3AD203B41FA5}">
                          <a16:colId xmlns:a16="http://schemas.microsoft.com/office/drawing/2014/main" val="1244340753"/>
                        </a:ext>
                      </a:extLst>
                    </a:gridCol>
                    <a:gridCol w="1971743">
                      <a:extLst>
                        <a:ext uri="{9D8B030D-6E8A-4147-A177-3AD203B41FA5}">
                          <a16:colId xmlns:a16="http://schemas.microsoft.com/office/drawing/2014/main" val="33138720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4761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0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0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0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0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1" dirty="0"/>
                            <a:t> </a:t>
                          </a:r>
                          <a:r>
                            <a:rPr lang="el-GR" sz="1800" b="1" dirty="0"/>
                            <a:t>Ω</a:t>
                          </a:r>
                          <a:endParaRPr lang="en-US" sz="1800" b="1" dirty="0"/>
                        </a:p>
                        <a:p>
                          <a:pPr algn="ctr"/>
                          <a:endParaRPr lang="en-US" sz="400" b="1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1" dirty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400" b="1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50</a:t>
                          </a:r>
                        </a:p>
                        <a:p>
                          <a:pPr algn="ctr"/>
                          <a:endParaRPr lang="en-US" sz="400" b="1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𝟒𝟎</m:t>
                              </m:r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𝝁</m:t>
                              </m:r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𝑨</m:t>
                              </m:r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/</m:t>
                              </m:r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𝑽</m:t>
                              </m:r>
                            </m:oMath>
                          </a14:m>
                          <a:r>
                            <a:rPr kumimoji="0" lang="en-US" sz="18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cs typeface="Arial"/>
                              <a:sym typeface="Arial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𝟐</m:t>
                              </m:r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kumimoji="0" lang="en-US" sz="18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kumimoji="0" lang="en-US" sz="18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en-US" sz="18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cs typeface="Arial"/>
                              <a:sym typeface="Arial"/>
                            </a:rPr>
                            <a:t> </a:t>
                          </a:r>
                          <a:r>
                            <a:rPr kumimoji="0" lang="el-GR" sz="18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cs typeface="Arial"/>
                              <a:sym typeface="Arial"/>
                            </a:rPr>
                            <a:t>Ω</a:t>
                          </a:r>
                          <a:endParaRPr kumimoji="0" lang="en-US" sz="18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en-US" sz="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−</m:t>
                                </m:r>
                                <m:r>
                                  <a:rPr kumimoji="0" lang="en-US" sz="1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0" lang="en-US" sz="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en-US" sz="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−</m:t>
                                </m:r>
                                <m:r>
                                  <a:rPr kumimoji="0" lang="en-US" sz="1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𝟓𝟏</m:t>
                                </m:r>
                              </m:oMath>
                            </m:oMathPara>
                          </a14:m>
                          <a:endParaRPr kumimoji="0" lang="en-US" sz="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en-US" sz="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𝟒𝟎</m:t>
                              </m:r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𝝁</m:t>
                              </m:r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𝑨</m:t>
                              </m:r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/</m:t>
                              </m:r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𝑽</m:t>
                              </m:r>
                            </m:oMath>
                          </a14:m>
                          <a:r>
                            <a:rPr kumimoji="0" lang="en-US" sz="18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cs typeface="Arial"/>
                              <a:sym typeface="Arial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𝟒𝟎</m:t>
                              </m:r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kumimoji="0" lang="el-GR" sz="18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cs typeface="Arial"/>
                              <a:sym typeface="Arial"/>
                            </a:rPr>
                            <a:t>Ω</a:t>
                          </a:r>
                          <a:endParaRPr kumimoji="0" lang="en-US" sz="18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en-US" sz="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800" b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ea typeface="Cambria Math" panose="02040503050406030204" pitchFamily="18" charset="0"/>
                              <a:sym typeface="Arial"/>
                            </a:rPr>
                            <a:t>4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kumimoji="0" lang="en-US" sz="18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kumimoji="0" lang="en-US" sz="18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−</m:t>
                                  </m:r>
                                  <m:r>
                                    <a:rPr kumimoji="0" lang="en-US" sz="18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𝟒</m:t>
                                  </m:r>
                                </m:sup>
                              </m:sSup>
                            </m:oMath>
                          </a14:m>
                          <a:endParaRPr kumimoji="0" lang="en-US" sz="18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en-US" sz="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−</m:t>
                                </m:r>
                                <m:r>
                                  <a:rPr kumimoji="0" lang="en-US" sz="1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.</m:t>
                                </m:r>
                                <m:r>
                                  <a:rPr kumimoji="0" lang="en-US" sz="1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𝟗𝟖</m:t>
                                </m:r>
                              </m:oMath>
                            </m:oMathPara>
                          </a14:m>
                          <a:endParaRPr kumimoji="0" lang="en-US" sz="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lang="en-US" sz="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800" b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ea typeface="Cambria Math" panose="02040503050406030204" pitchFamily="18" charset="0"/>
                              <a:sym typeface="Arial"/>
                            </a:rPr>
                            <a:t>0.8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𝝁</m:t>
                              </m:r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𝑨</m:t>
                              </m:r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/</m:t>
                              </m:r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𝑽</m:t>
                              </m:r>
                            </m:oMath>
                          </a14:m>
                          <a:r>
                            <a:rPr kumimoji="0" lang="en-US" sz="18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cs typeface="Arial"/>
                              <a:sym typeface="Arial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674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2">
                <a:extLst>
                  <a:ext uri="{FF2B5EF4-FFF2-40B4-BE49-F238E27FC236}">
                    <a16:creationId xmlns:a16="http://schemas.microsoft.com/office/drawing/2014/main" id="{E0C4F00B-1609-4E8A-C24F-8BC557E74F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915111"/>
                  </p:ext>
                </p:extLst>
              </p:nvPr>
            </p:nvGraphicFramePr>
            <p:xfrm>
              <a:off x="628514" y="3291003"/>
              <a:ext cx="7886972" cy="1754759"/>
            </p:xfrm>
            <a:graphic>
              <a:graphicData uri="http://schemas.openxmlformats.org/drawingml/2006/table">
                <a:tbl>
                  <a:tblPr firstRow="1" bandRow="1">
                    <a:tableStyleId>{CDE2CD75-23FF-462D-8FA4-09480D1D9082}</a:tableStyleId>
                  </a:tblPr>
                  <a:tblGrid>
                    <a:gridCol w="1971743">
                      <a:extLst>
                        <a:ext uri="{9D8B030D-6E8A-4147-A177-3AD203B41FA5}">
                          <a16:colId xmlns:a16="http://schemas.microsoft.com/office/drawing/2014/main" val="1354803560"/>
                        </a:ext>
                      </a:extLst>
                    </a:gridCol>
                    <a:gridCol w="1971743">
                      <a:extLst>
                        <a:ext uri="{9D8B030D-6E8A-4147-A177-3AD203B41FA5}">
                          <a16:colId xmlns:a16="http://schemas.microsoft.com/office/drawing/2014/main" val="911299523"/>
                        </a:ext>
                      </a:extLst>
                    </a:gridCol>
                    <a:gridCol w="1971743">
                      <a:extLst>
                        <a:ext uri="{9D8B030D-6E8A-4147-A177-3AD203B41FA5}">
                          <a16:colId xmlns:a16="http://schemas.microsoft.com/office/drawing/2014/main" val="1244340753"/>
                        </a:ext>
                      </a:extLst>
                    </a:gridCol>
                    <a:gridCol w="1971743">
                      <a:extLst>
                        <a:ext uri="{9D8B030D-6E8A-4147-A177-3AD203B41FA5}">
                          <a16:colId xmlns:a16="http://schemas.microsoft.com/office/drawing/2014/main" val="33138720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4761778"/>
                      </a:ext>
                    </a:extLst>
                  </a:tr>
                  <a:tr h="13839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9" t="-27193" r="-300000" b="-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619" t="-27193" r="-200929" b="-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27193" r="-100309" b="-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0929" t="-27193" r="-619" b="-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96743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8713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6995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h-parameter for transistor as amplifier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ED9C46B-C941-3D78-DAA5-654EB75481E8}"/>
              </a:ext>
            </a:extLst>
          </p:cNvPr>
          <p:cNvSpPr/>
          <p:nvPr/>
        </p:nvSpPr>
        <p:spPr>
          <a:xfrm>
            <a:off x="3722970" y="2231385"/>
            <a:ext cx="384616" cy="371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AD4C0D-B326-5008-FA7D-CA5B797C4F9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915278" y="1701699"/>
            <a:ext cx="0" cy="5296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A61190-A8E6-EA56-813F-B5362EE60587}"/>
              </a:ext>
            </a:extLst>
          </p:cNvPr>
          <p:cNvCxnSpPr>
            <a:cxnSpLocks/>
          </p:cNvCxnSpPr>
          <p:nvPr/>
        </p:nvCxnSpPr>
        <p:spPr>
          <a:xfrm flipV="1">
            <a:off x="2009330" y="1704910"/>
            <a:ext cx="605078" cy="4491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494FB8-F9F4-C36D-0377-4543C9D5647F}"/>
              </a:ext>
            </a:extLst>
          </p:cNvPr>
          <p:cNvGrpSpPr/>
          <p:nvPr/>
        </p:nvGrpSpPr>
        <p:grpSpPr>
          <a:xfrm>
            <a:off x="2586931" y="1492067"/>
            <a:ext cx="1328397" cy="350539"/>
            <a:chOff x="4676775" y="1682364"/>
            <a:chExt cx="1619250" cy="69302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E591E3-83F0-FE33-1AC0-664EBD62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0E6AEF-A778-991A-E3DD-68B995355A9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9CCA14-ECCB-AE46-F9E0-7B6C9CC381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4B17DFD-BE0A-CBB5-C63F-D127477C7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CDD698E-BBDC-A017-BF4F-23331C02FF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4C84CB-94B6-650D-1B88-993E392A0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1F5972-B674-6A35-2343-21EE7E2D6C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6C6BFE-4B92-5036-9674-623122CDDC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5BCABA-D2AD-5C11-4E8D-1443667AB561}"/>
              </a:ext>
            </a:extLst>
          </p:cNvPr>
          <p:cNvCxnSpPr>
            <a:cxnSpLocks/>
          </p:cNvCxnSpPr>
          <p:nvPr/>
        </p:nvCxnSpPr>
        <p:spPr>
          <a:xfrm>
            <a:off x="3930041" y="2609437"/>
            <a:ext cx="0" cy="4746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E9479E-4353-877B-7F8E-513B5475BBBD}"/>
              </a:ext>
            </a:extLst>
          </p:cNvPr>
          <p:cNvCxnSpPr>
            <a:cxnSpLocks/>
          </p:cNvCxnSpPr>
          <p:nvPr/>
        </p:nvCxnSpPr>
        <p:spPr>
          <a:xfrm>
            <a:off x="2009330" y="3067742"/>
            <a:ext cx="4925374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8E1D9CB-6401-5252-2261-0199C8634408}"/>
              </a:ext>
            </a:extLst>
          </p:cNvPr>
          <p:cNvSpPr/>
          <p:nvPr/>
        </p:nvSpPr>
        <p:spPr>
          <a:xfrm>
            <a:off x="4410562" y="2228083"/>
            <a:ext cx="384616" cy="371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205925-3FD4-2E70-DB7C-B75F331E667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602870" y="1698397"/>
            <a:ext cx="0" cy="5296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C9CAB1-AA37-D6CF-D2A1-FACF212C2CE2}"/>
              </a:ext>
            </a:extLst>
          </p:cNvPr>
          <p:cNvCxnSpPr>
            <a:cxnSpLocks/>
          </p:cNvCxnSpPr>
          <p:nvPr/>
        </p:nvCxnSpPr>
        <p:spPr>
          <a:xfrm>
            <a:off x="4617633" y="2606135"/>
            <a:ext cx="0" cy="477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FEB20-2CA3-933A-0B82-4D692BC369F0}"/>
              </a:ext>
            </a:extLst>
          </p:cNvPr>
          <p:cNvCxnSpPr>
            <a:cxnSpLocks/>
          </p:cNvCxnSpPr>
          <p:nvPr/>
        </p:nvCxnSpPr>
        <p:spPr>
          <a:xfrm flipH="1">
            <a:off x="4587766" y="1698397"/>
            <a:ext cx="2346938" cy="0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D62A0A9-E27C-BED2-11F8-BDCECEE5B654}"/>
              </a:ext>
            </a:extLst>
          </p:cNvPr>
          <p:cNvGrpSpPr/>
          <p:nvPr/>
        </p:nvGrpSpPr>
        <p:grpSpPr>
          <a:xfrm rot="5400000">
            <a:off x="4938584" y="2206060"/>
            <a:ext cx="1397624" cy="350539"/>
            <a:chOff x="4676775" y="1682364"/>
            <a:chExt cx="1619250" cy="69302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0ED4A1-532B-B1A2-8150-C1DD77B198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6FBF7FE-1C50-CD14-C976-2CC77DB35C2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9BBF530-01B9-D099-D5EE-8B6154E74B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26140A-733F-B6DA-37C0-98027DC1D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0BA714-FE6C-EB16-0D28-43C1F6A50D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C49B94B-A0A3-7CB2-3FCE-444D10A62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AB8CE3-676F-A065-97EA-81AFB5AA7F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0EE357-3B27-456D-0F6E-777453B97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3290EA-93BB-E9BF-1304-BE63A80D383D}"/>
                  </a:ext>
                </a:extLst>
              </p:cNvPr>
              <p:cNvSpPr txBox="1"/>
              <p:nvPr/>
            </p:nvSpPr>
            <p:spPr>
              <a:xfrm>
                <a:off x="2023951" y="1230410"/>
                <a:ext cx="2669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3290EA-93BB-E9BF-1304-BE63A80D3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951" y="1230410"/>
                <a:ext cx="266996" cy="307777"/>
              </a:xfrm>
              <a:prstGeom prst="rect">
                <a:avLst/>
              </a:prstGeom>
              <a:blipFill>
                <a:blip r:embed="rId4"/>
                <a:stretch>
                  <a:fillRect l="-18182" r="-681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467051-575F-31BD-CD40-919EE39A7E26}"/>
              </a:ext>
            </a:extLst>
          </p:cNvPr>
          <p:cNvCxnSpPr>
            <a:cxnSpLocks/>
          </p:cNvCxnSpPr>
          <p:nvPr/>
        </p:nvCxnSpPr>
        <p:spPr>
          <a:xfrm>
            <a:off x="1970659" y="1600026"/>
            <a:ext cx="47463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60EEB28-9356-8023-47B2-98A12667C72E}"/>
                  </a:ext>
                </a:extLst>
              </p:cNvPr>
              <p:cNvSpPr txBox="1"/>
              <p:nvPr/>
            </p:nvSpPr>
            <p:spPr>
              <a:xfrm>
                <a:off x="3107871" y="1064796"/>
                <a:ext cx="295594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60EEB28-9356-8023-47B2-98A12667C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871" y="1064796"/>
                <a:ext cx="295594" cy="332463"/>
              </a:xfrm>
              <a:prstGeom prst="rect">
                <a:avLst/>
              </a:prstGeom>
              <a:blipFill>
                <a:blip r:embed="rId5"/>
                <a:stretch>
                  <a:fillRect l="-18750" r="-12500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372BFE-1EEB-98C8-F0C9-CB3ACC45D59A}"/>
                  </a:ext>
                </a:extLst>
              </p:cNvPr>
              <p:cNvSpPr txBox="1"/>
              <p:nvPr/>
            </p:nvSpPr>
            <p:spPr>
              <a:xfrm>
                <a:off x="3123435" y="2257044"/>
                <a:ext cx="5858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372BFE-1EEB-98C8-F0C9-CB3ACC45D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35" y="2257044"/>
                <a:ext cx="585801" cy="307777"/>
              </a:xfrm>
              <a:prstGeom prst="rect">
                <a:avLst/>
              </a:prstGeom>
              <a:blipFill>
                <a:blip r:embed="rId6"/>
                <a:stretch>
                  <a:fillRect l="-9375" r="-416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4244B3-6C4A-838E-197B-2791680384FA}"/>
                  </a:ext>
                </a:extLst>
              </p:cNvPr>
              <p:cNvSpPr txBox="1"/>
              <p:nvPr/>
            </p:nvSpPr>
            <p:spPr>
              <a:xfrm>
                <a:off x="3617095" y="1945882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4244B3-6C4A-838E-197B-27916803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095" y="1945882"/>
                <a:ext cx="262892" cy="307777"/>
              </a:xfrm>
              <a:prstGeom prst="rect">
                <a:avLst/>
              </a:prstGeom>
              <a:blipFill>
                <a:blip r:embed="rId7"/>
                <a:stretch>
                  <a:fillRect l="-18605" r="-186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05CE3D-F2E5-9C18-016D-0064B3D59555}"/>
                  </a:ext>
                </a:extLst>
              </p:cNvPr>
              <p:cNvSpPr txBox="1"/>
              <p:nvPr/>
            </p:nvSpPr>
            <p:spPr>
              <a:xfrm>
                <a:off x="3605640" y="2519769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05CE3D-F2E5-9C18-016D-0064B3D59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640" y="2519769"/>
                <a:ext cx="262892" cy="307777"/>
              </a:xfrm>
              <a:prstGeom prst="rect">
                <a:avLst/>
              </a:prstGeom>
              <a:blipFill>
                <a:blip r:embed="rId8"/>
                <a:stretch>
                  <a:fillRect l="-2273"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D32AA8E-38FB-9628-F7BE-41ABBDBA516A}"/>
              </a:ext>
            </a:extLst>
          </p:cNvPr>
          <p:cNvCxnSpPr>
            <a:cxnSpLocks/>
          </p:cNvCxnSpPr>
          <p:nvPr/>
        </p:nvCxnSpPr>
        <p:spPr>
          <a:xfrm>
            <a:off x="4903745" y="2241967"/>
            <a:ext cx="0" cy="3797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8394EFA-4171-03E7-CF5A-E1E154364621}"/>
                  </a:ext>
                </a:extLst>
              </p:cNvPr>
              <p:cNvSpPr txBox="1"/>
              <p:nvPr/>
            </p:nvSpPr>
            <p:spPr>
              <a:xfrm>
                <a:off x="4624653" y="1890177"/>
                <a:ext cx="52200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8394EFA-4171-03E7-CF5A-E1E154364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53" y="1890177"/>
                <a:ext cx="522002" cy="332399"/>
              </a:xfrm>
              <a:prstGeom prst="rect">
                <a:avLst/>
              </a:prstGeom>
              <a:blipFill>
                <a:blip r:embed="rId9"/>
                <a:stretch>
                  <a:fillRect l="-10588" r="-4706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FEA12E-A7B8-EDFA-8DB1-F148C2B84751}"/>
              </a:ext>
            </a:extLst>
          </p:cNvPr>
          <p:cNvCxnSpPr>
            <a:cxnSpLocks/>
          </p:cNvCxnSpPr>
          <p:nvPr/>
        </p:nvCxnSpPr>
        <p:spPr>
          <a:xfrm flipH="1">
            <a:off x="6638431" y="1532450"/>
            <a:ext cx="33048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BE217DA-EE04-2C9C-BDC3-ED0F666C6135}"/>
                  </a:ext>
                </a:extLst>
              </p:cNvPr>
              <p:cNvSpPr txBox="1"/>
              <p:nvPr/>
            </p:nvSpPr>
            <p:spPr>
              <a:xfrm>
                <a:off x="6704839" y="1208854"/>
                <a:ext cx="2729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BE217DA-EE04-2C9C-BDC3-ED0F666C6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839" y="1208854"/>
                <a:ext cx="272959" cy="307777"/>
              </a:xfrm>
              <a:prstGeom prst="rect">
                <a:avLst/>
              </a:prstGeom>
              <a:blipFill>
                <a:blip r:embed="rId10"/>
                <a:stretch>
                  <a:fillRect l="-20000" r="-666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E82BB0-5FF4-D171-C7A2-526845E5DB2D}"/>
                  </a:ext>
                </a:extLst>
              </p:cNvPr>
              <p:cNvSpPr txBox="1"/>
              <p:nvPr/>
            </p:nvSpPr>
            <p:spPr>
              <a:xfrm>
                <a:off x="5846498" y="2186571"/>
                <a:ext cx="3385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E82BB0-5FF4-D171-C7A2-526845E5D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498" y="2186571"/>
                <a:ext cx="338554" cy="307777"/>
              </a:xfrm>
              <a:prstGeom prst="rect">
                <a:avLst/>
              </a:prstGeom>
              <a:blipFill>
                <a:blip r:embed="rId11"/>
                <a:stretch>
                  <a:fillRect l="-1607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551523A-CEEB-CDDC-886A-9060BE62664D}"/>
                  </a:ext>
                </a:extLst>
              </p:cNvPr>
              <p:cNvSpPr txBox="1"/>
              <p:nvPr/>
            </p:nvSpPr>
            <p:spPr>
              <a:xfrm>
                <a:off x="6292793" y="2222114"/>
                <a:ext cx="3164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551523A-CEEB-CDDC-886A-9060BE626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793" y="2222114"/>
                <a:ext cx="316433" cy="307777"/>
              </a:xfrm>
              <a:prstGeom prst="rect">
                <a:avLst/>
              </a:prstGeom>
              <a:blipFill>
                <a:blip r:embed="rId12"/>
                <a:stretch>
                  <a:fillRect l="-15385" r="-576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A43654-4B53-48C4-8800-0DD090713632}"/>
                  </a:ext>
                </a:extLst>
              </p:cNvPr>
              <p:cNvSpPr txBox="1"/>
              <p:nvPr/>
            </p:nvSpPr>
            <p:spPr>
              <a:xfrm>
                <a:off x="6263623" y="1781107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A43654-4B53-48C4-8800-0DD090713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623" y="1781107"/>
                <a:ext cx="262892" cy="307777"/>
              </a:xfrm>
              <a:prstGeom prst="rect">
                <a:avLst/>
              </a:prstGeom>
              <a:blipFill>
                <a:blip r:embed="rId13"/>
                <a:stretch>
                  <a:fillRect l="-18182" r="-1590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DC1499-79BF-BF3D-4169-C5A80F7E23B3}"/>
                  </a:ext>
                </a:extLst>
              </p:cNvPr>
              <p:cNvSpPr txBox="1"/>
              <p:nvPr/>
            </p:nvSpPr>
            <p:spPr>
              <a:xfrm>
                <a:off x="6263623" y="2721083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DC1499-79BF-BF3D-4169-C5A80F7E2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623" y="2721083"/>
                <a:ext cx="262892" cy="307777"/>
              </a:xfrm>
              <a:prstGeom prst="rect">
                <a:avLst/>
              </a:prstGeom>
              <a:blipFill>
                <a:blip r:embed="rId8"/>
                <a:stretch>
                  <a:fillRect l="-2273"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CAC00090-96B7-2C02-A4A4-CB4A7F26092D}"/>
              </a:ext>
            </a:extLst>
          </p:cNvPr>
          <p:cNvSpPr/>
          <p:nvPr/>
        </p:nvSpPr>
        <p:spPr>
          <a:xfrm>
            <a:off x="1828096" y="2445450"/>
            <a:ext cx="384616" cy="371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B0ADE6-42F5-7BA1-45CD-2774B6F3B049}"/>
              </a:ext>
            </a:extLst>
          </p:cNvPr>
          <p:cNvCxnSpPr>
            <a:cxnSpLocks/>
            <a:stCxn id="56" idx="4"/>
          </p:cNvCxnSpPr>
          <p:nvPr/>
        </p:nvCxnSpPr>
        <p:spPr>
          <a:xfrm flipH="1">
            <a:off x="2017157" y="2816916"/>
            <a:ext cx="3247" cy="2470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6C4C57D-27C2-19E6-953D-83303536F404}"/>
              </a:ext>
            </a:extLst>
          </p:cNvPr>
          <p:cNvGrpSpPr/>
          <p:nvPr/>
        </p:nvGrpSpPr>
        <p:grpSpPr>
          <a:xfrm rot="5400000">
            <a:off x="1665240" y="1905998"/>
            <a:ext cx="759137" cy="350539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AEAE1BA-7196-A5A3-ED87-15CEAA62D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8785181-529F-A167-8F29-1AC438C0EFD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A8FAE7B-C2C8-B7F2-8A57-799D518D34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C724F77-B5B1-39A9-7D3A-1A14A0BC76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FBB76D-7C3B-6B39-7B1D-BFE49C4143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DD58F4A-7F90-09AF-8222-9BE128A64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D49C310-28A2-AAC8-D3FD-349DB1BAA7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618F55A-0C56-CD6C-D5E6-133D2F378F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5000F13-B536-60A3-60C7-A5C0132E4CF0}"/>
                  </a:ext>
                </a:extLst>
              </p:cNvPr>
              <p:cNvSpPr txBox="1"/>
              <p:nvPr/>
            </p:nvSpPr>
            <p:spPr>
              <a:xfrm>
                <a:off x="2491661" y="2239081"/>
                <a:ext cx="3104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5000F13-B536-60A3-60C7-A5C0132E4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661" y="2239081"/>
                <a:ext cx="310470" cy="307777"/>
              </a:xfrm>
              <a:prstGeom prst="rect">
                <a:avLst/>
              </a:prstGeom>
              <a:blipFill>
                <a:blip r:embed="rId14"/>
                <a:stretch>
                  <a:fillRect l="-17647" r="-392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FF9105C-7FC7-2D24-657D-E6D18F1C82CE}"/>
                  </a:ext>
                </a:extLst>
              </p:cNvPr>
              <p:cNvSpPr txBox="1"/>
              <p:nvPr/>
            </p:nvSpPr>
            <p:spPr>
              <a:xfrm>
                <a:off x="2462491" y="1798074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FF9105C-7FC7-2D24-657D-E6D18F1C8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491" y="1798074"/>
                <a:ext cx="262892" cy="307777"/>
              </a:xfrm>
              <a:prstGeom prst="rect">
                <a:avLst/>
              </a:prstGeom>
              <a:blipFill>
                <a:blip r:embed="rId15"/>
                <a:stretch>
                  <a:fillRect l="-18605" r="-18605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9059C62-9280-E6A6-0512-5454B6BD5C20}"/>
                  </a:ext>
                </a:extLst>
              </p:cNvPr>
              <p:cNvSpPr txBox="1"/>
              <p:nvPr/>
            </p:nvSpPr>
            <p:spPr>
              <a:xfrm>
                <a:off x="2462491" y="2738050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9059C62-9280-E6A6-0512-5454B6BD5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491" y="2738050"/>
                <a:ext cx="262892" cy="307777"/>
              </a:xfrm>
              <a:prstGeom prst="rect">
                <a:avLst/>
              </a:prstGeom>
              <a:blipFill>
                <a:blip r:embed="rId16"/>
                <a:stretch>
                  <a:fillRect l="-4651"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1FD908D8-994F-382C-F2B0-80786ED30874}"/>
              </a:ext>
            </a:extLst>
          </p:cNvPr>
          <p:cNvSpPr/>
          <p:nvPr/>
        </p:nvSpPr>
        <p:spPr>
          <a:xfrm>
            <a:off x="2547382" y="1644834"/>
            <a:ext cx="94379" cy="9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02E7E07-753A-1679-3FA2-1B75A952C461}"/>
              </a:ext>
            </a:extLst>
          </p:cNvPr>
          <p:cNvSpPr/>
          <p:nvPr/>
        </p:nvSpPr>
        <p:spPr>
          <a:xfrm>
            <a:off x="2539921" y="3016803"/>
            <a:ext cx="94379" cy="9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406703B-0614-6405-DFC6-DFBBE1EA58D4}"/>
              </a:ext>
            </a:extLst>
          </p:cNvPr>
          <p:cNvSpPr/>
          <p:nvPr/>
        </p:nvSpPr>
        <p:spPr>
          <a:xfrm>
            <a:off x="6341630" y="1647458"/>
            <a:ext cx="94379" cy="9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921B31C-C023-CD72-1669-6AE718D5B628}"/>
              </a:ext>
            </a:extLst>
          </p:cNvPr>
          <p:cNvSpPr/>
          <p:nvPr/>
        </p:nvSpPr>
        <p:spPr>
          <a:xfrm>
            <a:off x="6334169" y="3019427"/>
            <a:ext cx="94379" cy="9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DD7903C-8696-B0CA-8B28-A9E346B0F2BE}"/>
                  </a:ext>
                </a:extLst>
              </p:cNvPr>
              <p:cNvSpPr txBox="1"/>
              <p:nvPr/>
            </p:nvSpPr>
            <p:spPr>
              <a:xfrm>
                <a:off x="2497803" y="1303664"/>
                <a:ext cx="2131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DD7903C-8696-B0CA-8B28-A9E346B0F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3" y="1303664"/>
                <a:ext cx="213199" cy="307777"/>
              </a:xfrm>
              <a:prstGeom prst="rect">
                <a:avLst/>
              </a:prstGeom>
              <a:blipFill>
                <a:blip r:embed="rId17"/>
                <a:stretch>
                  <a:fillRect l="-25714" r="-2285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825D4A4-E058-9AB2-15F0-72914DE610C5}"/>
                  </a:ext>
                </a:extLst>
              </p:cNvPr>
              <p:cNvSpPr txBox="1"/>
              <p:nvPr/>
            </p:nvSpPr>
            <p:spPr>
              <a:xfrm>
                <a:off x="2465069" y="3159497"/>
                <a:ext cx="2789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825D4A4-E058-9AB2-15F0-72914DE61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069" y="3159497"/>
                <a:ext cx="278923" cy="307777"/>
              </a:xfrm>
              <a:prstGeom prst="rect">
                <a:avLst/>
              </a:prstGeom>
              <a:blipFill>
                <a:blip r:embed="rId18"/>
                <a:stretch>
                  <a:fillRect l="-21739" r="-23913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C6EE486-561C-F112-2E9E-CD6DAA5375D1}"/>
              </a:ext>
            </a:extLst>
          </p:cNvPr>
          <p:cNvSpPr/>
          <p:nvPr/>
        </p:nvSpPr>
        <p:spPr>
          <a:xfrm>
            <a:off x="3791607" y="2309427"/>
            <a:ext cx="228600" cy="205694"/>
          </a:xfrm>
          <a:custGeom>
            <a:avLst/>
            <a:gdLst>
              <a:gd name="connsiteX0" fmla="*/ 0 w 228600"/>
              <a:gd name="connsiteY0" fmla="*/ 173642 h 205694"/>
              <a:gd name="connsiteX1" fmla="*/ 63062 w 228600"/>
              <a:gd name="connsiteY1" fmla="*/ 221 h 205694"/>
              <a:gd name="connsiteX2" fmla="*/ 173421 w 228600"/>
              <a:gd name="connsiteY2" fmla="*/ 205173 h 205694"/>
              <a:gd name="connsiteX3" fmla="*/ 228600 w 228600"/>
              <a:gd name="connsiteY3" fmla="*/ 47517 h 20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05694">
                <a:moveTo>
                  <a:pt x="0" y="173642"/>
                </a:moveTo>
                <a:cubicBezTo>
                  <a:pt x="17079" y="84304"/>
                  <a:pt x="34158" y="-5034"/>
                  <a:pt x="63062" y="221"/>
                </a:cubicBezTo>
                <a:cubicBezTo>
                  <a:pt x="91966" y="5476"/>
                  <a:pt x="145831" y="197290"/>
                  <a:pt x="173421" y="205173"/>
                </a:cubicBezTo>
                <a:cubicBezTo>
                  <a:pt x="201011" y="213056"/>
                  <a:pt x="214805" y="130286"/>
                  <a:pt x="228600" y="475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20DEB10-AF78-D27F-A660-8A86737A6454}"/>
              </a:ext>
            </a:extLst>
          </p:cNvPr>
          <p:cNvSpPr/>
          <p:nvPr/>
        </p:nvSpPr>
        <p:spPr>
          <a:xfrm>
            <a:off x="1920461" y="2532762"/>
            <a:ext cx="228600" cy="205694"/>
          </a:xfrm>
          <a:custGeom>
            <a:avLst/>
            <a:gdLst>
              <a:gd name="connsiteX0" fmla="*/ 0 w 228600"/>
              <a:gd name="connsiteY0" fmla="*/ 173642 h 205694"/>
              <a:gd name="connsiteX1" fmla="*/ 63062 w 228600"/>
              <a:gd name="connsiteY1" fmla="*/ 221 h 205694"/>
              <a:gd name="connsiteX2" fmla="*/ 173421 w 228600"/>
              <a:gd name="connsiteY2" fmla="*/ 205173 h 205694"/>
              <a:gd name="connsiteX3" fmla="*/ 228600 w 228600"/>
              <a:gd name="connsiteY3" fmla="*/ 47517 h 20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05694">
                <a:moveTo>
                  <a:pt x="0" y="173642"/>
                </a:moveTo>
                <a:cubicBezTo>
                  <a:pt x="17079" y="84304"/>
                  <a:pt x="34158" y="-5034"/>
                  <a:pt x="63062" y="221"/>
                </a:cubicBezTo>
                <a:cubicBezTo>
                  <a:pt x="91966" y="5476"/>
                  <a:pt x="145831" y="197290"/>
                  <a:pt x="173421" y="205173"/>
                </a:cubicBezTo>
                <a:cubicBezTo>
                  <a:pt x="201011" y="213056"/>
                  <a:pt x="214805" y="130286"/>
                  <a:pt x="228600" y="475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485A53F4-E263-F8C4-A9C4-C127C8264158}"/>
              </a:ext>
            </a:extLst>
          </p:cNvPr>
          <p:cNvSpPr/>
          <p:nvPr/>
        </p:nvSpPr>
        <p:spPr>
          <a:xfrm>
            <a:off x="4501734" y="2312728"/>
            <a:ext cx="228600" cy="205694"/>
          </a:xfrm>
          <a:custGeom>
            <a:avLst/>
            <a:gdLst>
              <a:gd name="connsiteX0" fmla="*/ 0 w 228600"/>
              <a:gd name="connsiteY0" fmla="*/ 173642 h 205694"/>
              <a:gd name="connsiteX1" fmla="*/ 63062 w 228600"/>
              <a:gd name="connsiteY1" fmla="*/ 221 h 205694"/>
              <a:gd name="connsiteX2" fmla="*/ 173421 w 228600"/>
              <a:gd name="connsiteY2" fmla="*/ 205173 h 205694"/>
              <a:gd name="connsiteX3" fmla="*/ 228600 w 228600"/>
              <a:gd name="connsiteY3" fmla="*/ 47517 h 20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05694">
                <a:moveTo>
                  <a:pt x="0" y="173642"/>
                </a:moveTo>
                <a:cubicBezTo>
                  <a:pt x="17079" y="84304"/>
                  <a:pt x="34158" y="-5034"/>
                  <a:pt x="63062" y="221"/>
                </a:cubicBezTo>
                <a:cubicBezTo>
                  <a:pt x="91966" y="5476"/>
                  <a:pt x="145831" y="197290"/>
                  <a:pt x="173421" y="205173"/>
                </a:cubicBezTo>
                <a:cubicBezTo>
                  <a:pt x="201011" y="213056"/>
                  <a:pt x="214805" y="130286"/>
                  <a:pt x="228600" y="475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CA4D60-4C85-0B6C-5BE1-F65E03E5BD84}"/>
              </a:ext>
            </a:extLst>
          </p:cNvPr>
          <p:cNvSpPr txBox="1"/>
          <p:nvPr/>
        </p:nvSpPr>
        <p:spPr>
          <a:xfrm>
            <a:off x="6283445" y="1303664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A706CA8-3DF7-ECCF-F17D-FF1A851125AD}"/>
                  </a:ext>
                </a:extLst>
              </p:cNvPr>
              <p:cNvSpPr txBox="1"/>
              <p:nvPr/>
            </p:nvSpPr>
            <p:spPr>
              <a:xfrm>
                <a:off x="6250711" y="3159497"/>
                <a:ext cx="2789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A706CA8-3DF7-ECCF-F17D-FF1A85112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711" y="3159497"/>
                <a:ext cx="278923" cy="307777"/>
              </a:xfrm>
              <a:prstGeom prst="rect">
                <a:avLst/>
              </a:prstGeom>
              <a:blipFill>
                <a:blip r:embed="rId19"/>
                <a:stretch>
                  <a:fillRect l="-17391" r="-23913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A0BC5601-B7AA-EC3D-D592-B46964F5C9C1}"/>
              </a:ext>
            </a:extLst>
          </p:cNvPr>
          <p:cNvGrpSpPr/>
          <p:nvPr/>
        </p:nvGrpSpPr>
        <p:grpSpPr>
          <a:xfrm rot="5400000">
            <a:off x="6273782" y="2225187"/>
            <a:ext cx="1397624" cy="350539"/>
            <a:chOff x="4676775" y="1682364"/>
            <a:chExt cx="1619250" cy="693028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08D9997-59A1-E2DB-BC84-E35B49CDF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489435A-3D02-FA24-991C-6FF7D2A5294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0658231-417A-2FA8-85C0-09B11411B0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B8492EA-DFFC-4A1C-7FE4-723767B4A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DED1414-C64C-9017-DED6-9FEF50E047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FD0B527-A1F7-6BE0-22D4-3EB8B71BA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37AA9C1-491D-6F08-B151-504FC294BA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DEE63F9-5B9D-CCA2-EB2C-62AD1EB89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DE339DF-DE97-AEE9-35D7-73F5ACB5F7AC}"/>
              </a:ext>
            </a:extLst>
          </p:cNvPr>
          <p:cNvCxnSpPr>
            <a:cxnSpLocks/>
          </p:cNvCxnSpPr>
          <p:nvPr/>
        </p:nvCxnSpPr>
        <p:spPr>
          <a:xfrm>
            <a:off x="7081230" y="1644834"/>
            <a:ext cx="0" cy="2842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E148AD8-099C-054E-9851-72C02154BEE4}"/>
                  </a:ext>
                </a:extLst>
              </p:cNvPr>
              <p:cNvSpPr txBox="1"/>
              <p:nvPr/>
            </p:nvSpPr>
            <p:spPr>
              <a:xfrm>
                <a:off x="7091931" y="1588515"/>
                <a:ext cx="2715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E148AD8-099C-054E-9851-72C02154B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931" y="1588515"/>
                <a:ext cx="271549" cy="307777"/>
              </a:xfrm>
              <a:prstGeom prst="rect">
                <a:avLst/>
              </a:prstGeom>
              <a:blipFill>
                <a:blip r:embed="rId20"/>
                <a:stretch>
                  <a:fillRect l="-17778" r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CC00C5F-2EF0-D571-E0DD-00BA9F6F43EE}"/>
                  </a:ext>
                </a:extLst>
              </p:cNvPr>
              <p:cNvSpPr txBox="1"/>
              <p:nvPr/>
            </p:nvSpPr>
            <p:spPr>
              <a:xfrm>
                <a:off x="7141335" y="2172954"/>
                <a:ext cx="347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CC00C5F-2EF0-D571-E0DD-00BA9F6F4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335" y="2172954"/>
                <a:ext cx="347916" cy="307777"/>
              </a:xfrm>
              <a:prstGeom prst="rect">
                <a:avLst/>
              </a:prstGeom>
              <a:blipFill>
                <a:blip r:embed="rId21"/>
                <a:stretch>
                  <a:fillRect l="-13793" r="-3448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>
            <a:extLst>
              <a:ext uri="{FF2B5EF4-FFF2-40B4-BE49-F238E27FC236}">
                <a16:creationId xmlns:a16="http://schemas.microsoft.com/office/drawing/2014/main" id="{7B6A5392-E845-5D01-2DA6-5AE9A3603994}"/>
              </a:ext>
            </a:extLst>
          </p:cNvPr>
          <p:cNvSpPr/>
          <p:nvPr/>
        </p:nvSpPr>
        <p:spPr>
          <a:xfrm>
            <a:off x="2802131" y="1064796"/>
            <a:ext cx="3322220" cy="258492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2E5ACB9-D6E9-0352-1FDA-2124F50E70F5}"/>
              </a:ext>
            </a:extLst>
          </p:cNvPr>
          <p:cNvSpPr txBox="1"/>
          <p:nvPr/>
        </p:nvSpPr>
        <p:spPr>
          <a:xfrm>
            <a:off x="3090869" y="31508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Two port transistor circuit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2F634D6-7EF3-D6A8-19FC-4B3EC36B0743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2320916" y="2390131"/>
            <a:ext cx="170745" cy="28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D39A327-5DD9-A87D-CD26-256617ADE393}"/>
              </a:ext>
            </a:extLst>
          </p:cNvPr>
          <p:cNvCxnSpPr>
            <a:cxnSpLocks/>
          </p:cNvCxnSpPr>
          <p:nvPr/>
        </p:nvCxnSpPr>
        <p:spPr>
          <a:xfrm>
            <a:off x="2317433" y="2387694"/>
            <a:ext cx="7063" cy="605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99E7D4F-175D-15D2-02B8-046A8273E713}"/>
              </a:ext>
            </a:extLst>
          </p:cNvPr>
          <p:cNvCxnSpPr>
            <a:cxnSpLocks/>
          </p:cNvCxnSpPr>
          <p:nvPr/>
        </p:nvCxnSpPr>
        <p:spPr>
          <a:xfrm>
            <a:off x="2304947" y="3147958"/>
            <a:ext cx="7063" cy="605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1240A999-B29D-5DE3-A89E-77FBE43214C7}"/>
              </a:ext>
            </a:extLst>
          </p:cNvPr>
          <p:cNvSpPr/>
          <p:nvPr/>
        </p:nvSpPr>
        <p:spPr>
          <a:xfrm flipH="1">
            <a:off x="2260465" y="2998714"/>
            <a:ext cx="68029" cy="160783"/>
          </a:xfrm>
          <a:custGeom>
            <a:avLst/>
            <a:gdLst>
              <a:gd name="connsiteX0" fmla="*/ 0 w 71348"/>
              <a:gd name="connsiteY0" fmla="*/ 0 h 173421"/>
              <a:gd name="connsiteX1" fmla="*/ 70945 w 71348"/>
              <a:gd name="connsiteY1" fmla="*/ 78828 h 173421"/>
              <a:gd name="connsiteX2" fmla="*/ 23648 w 71348"/>
              <a:gd name="connsiteY2" fmla="*/ 173421 h 17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348" h="173421">
                <a:moveTo>
                  <a:pt x="0" y="0"/>
                </a:moveTo>
                <a:cubicBezTo>
                  <a:pt x="33502" y="24962"/>
                  <a:pt x="67004" y="49925"/>
                  <a:pt x="70945" y="78828"/>
                </a:cubicBezTo>
                <a:cubicBezTo>
                  <a:pt x="74886" y="107731"/>
                  <a:pt x="49267" y="140576"/>
                  <a:pt x="23648" y="1734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558705F-E133-5086-AD6F-9EACA37F35E8}"/>
              </a:ext>
            </a:extLst>
          </p:cNvPr>
          <p:cNvCxnSpPr>
            <a:cxnSpLocks/>
          </p:cNvCxnSpPr>
          <p:nvPr/>
        </p:nvCxnSpPr>
        <p:spPr>
          <a:xfrm flipH="1">
            <a:off x="6566460" y="2366605"/>
            <a:ext cx="166390" cy="29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8029C1B-FF0C-885B-9A74-522BB650D30B}"/>
              </a:ext>
            </a:extLst>
          </p:cNvPr>
          <p:cNvCxnSpPr>
            <a:cxnSpLocks/>
            <a:endCxn id="129" idx="0"/>
          </p:cNvCxnSpPr>
          <p:nvPr/>
        </p:nvCxnSpPr>
        <p:spPr>
          <a:xfrm flipH="1">
            <a:off x="6706248" y="2346063"/>
            <a:ext cx="12588" cy="65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04667BB-59B5-A302-67CB-411C74A3E503}"/>
              </a:ext>
            </a:extLst>
          </p:cNvPr>
          <p:cNvCxnSpPr>
            <a:cxnSpLocks/>
          </p:cNvCxnSpPr>
          <p:nvPr/>
        </p:nvCxnSpPr>
        <p:spPr>
          <a:xfrm>
            <a:off x="6739387" y="3121697"/>
            <a:ext cx="7063" cy="605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C2505130-777C-DE93-3225-6FA0C6D8CE4D}"/>
              </a:ext>
            </a:extLst>
          </p:cNvPr>
          <p:cNvSpPr/>
          <p:nvPr/>
        </p:nvSpPr>
        <p:spPr>
          <a:xfrm>
            <a:off x="6706248" y="2997889"/>
            <a:ext cx="82045" cy="142186"/>
          </a:xfrm>
          <a:custGeom>
            <a:avLst/>
            <a:gdLst>
              <a:gd name="connsiteX0" fmla="*/ 0 w 71348"/>
              <a:gd name="connsiteY0" fmla="*/ 0 h 173421"/>
              <a:gd name="connsiteX1" fmla="*/ 70945 w 71348"/>
              <a:gd name="connsiteY1" fmla="*/ 78828 h 173421"/>
              <a:gd name="connsiteX2" fmla="*/ 23648 w 71348"/>
              <a:gd name="connsiteY2" fmla="*/ 173421 h 17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348" h="173421">
                <a:moveTo>
                  <a:pt x="0" y="0"/>
                </a:moveTo>
                <a:cubicBezTo>
                  <a:pt x="33502" y="24962"/>
                  <a:pt x="67004" y="49925"/>
                  <a:pt x="70945" y="78828"/>
                </a:cubicBezTo>
                <a:cubicBezTo>
                  <a:pt x="74886" y="107731"/>
                  <a:pt x="49267" y="140576"/>
                  <a:pt x="23648" y="1734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8C6A1B6-A99F-2F0D-6C0B-FA8BA1030F2D}"/>
                  </a:ext>
                </a:extLst>
              </p:cNvPr>
              <p:cNvSpPr txBox="1"/>
              <p:nvPr/>
            </p:nvSpPr>
            <p:spPr>
              <a:xfrm>
                <a:off x="2219543" y="3719227"/>
                <a:ext cx="3124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8C6A1B6-A99F-2F0D-6C0B-FA8BA1030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543" y="3719227"/>
                <a:ext cx="312458" cy="307777"/>
              </a:xfrm>
              <a:prstGeom prst="rect">
                <a:avLst/>
              </a:prstGeom>
              <a:blipFill>
                <a:blip r:embed="rId22"/>
                <a:stretch>
                  <a:fillRect l="-15686" r="-588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079AE9-85B5-5D8C-C375-46C6C02FC2FD}"/>
                  </a:ext>
                </a:extLst>
              </p:cNvPr>
              <p:cNvSpPr txBox="1"/>
              <p:nvPr/>
            </p:nvSpPr>
            <p:spPr>
              <a:xfrm>
                <a:off x="6592544" y="3713491"/>
                <a:ext cx="3550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079AE9-85B5-5D8C-C375-46C6C02FC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544" y="3713491"/>
                <a:ext cx="355034" cy="307777"/>
              </a:xfrm>
              <a:prstGeom prst="rect">
                <a:avLst/>
              </a:prstGeom>
              <a:blipFill>
                <a:blip r:embed="rId23"/>
                <a:stretch>
                  <a:fillRect l="-1355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51BE4C59-51B3-04EB-A67C-FD0230FDEA73}"/>
              </a:ext>
            </a:extLst>
          </p:cNvPr>
          <p:cNvSpPr txBox="1"/>
          <p:nvPr/>
        </p:nvSpPr>
        <p:spPr>
          <a:xfrm>
            <a:off x="2201227" y="4475666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h-parameter model of a transistor amplifier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8F7728B-01CD-4A5D-8B2D-931E66002E96}"/>
                  </a:ext>
                </a:extLst>
              </p:cNvPr>
              <p:cNvSpPr txBox="1"/>
              <p:nvPr/>
            </p:nvSpPr>
            <p:spPr>
              <a:xfrm>
                <a:off x="1559634" y="1804318"/>
                <a:ext cx="28373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8F7728B-01CD-4A5D-8B2D-931E66002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634" y="1804318"/>
                <a:ext cx="283735" cy="307777"/>
              </a:xfrm>
              <a:prstGeom prst="rect">
                <a:avLst/>
              </a:prstGeom>
              <a:blipFill>
                <a:blip r:embed="rId24"/>
                <a:stretch>
                  <a:fillRect l="-23913" r="-13043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29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6995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h-parameter for transistor as amplifier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798549-FA80-C89A-C401-EFD025129302}"/>
                  </a:ext>
                </a:extLst>
              </p:cNvPr>
              <p:cNvSpPr txBox="1"/>
              <p:nvPr/>
            </p:nvSpPr>
            <p:spPr>
              <a:xfrm>
                <a:off x="1828801" y="1363105"/>
                <a:ext cx="1956918" cy="718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798549-FA80-C89A-C401-EFD025129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1363105"/>
                <a:ext cx="1956918" cy="7188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C58DF-BA19-D625-E33B-1A1F0843A5C9}"/>
                  </a:ext>
                </a:extLst>
              </p:cNvPr>
              <p:cNvSpPr txBox="1"/>
              <p:nvPr/>
            </p:nvSpPr>
            <p:spPr>
              <a:xfrm>
                <a:off x="755348" y="935161"/>
                <a:ext cx="4800417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Current gain or the current amplification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𝐴</m:t>
                        </m:r>
                      </m:e>
                      <m:sub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C58DF-BA19-D625-E33B-1A1F0843A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48" y="935161"/>
                <a:ext cx="4800417" cy="513282"/>
              </a:xfrm>
              <a:prstGeom prst="rect">
                <a:avLst/>
              </a:prstGeom>
              <a:blipFill>
                <a:blip r:embed="rId5"/>
                <a:stretch>
                  <a:fillRect l="-1144" r="-38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36A5397-9BDF-88AB-B92D-D13E76C67E36}"/>
              </a:ext>
            </a:extLst>
          </p:cNvPr>
          <p:cNvSpPr txBox="1"/>
          <p:nvPr/>
        </p:nvSpPr>
        <p:spPr>
          <a:xfrm>
            <a:off x="779616" y="2061138"/>
            <a:ext cx="507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Kirchhoff’s current law </a:t>
            </a:r>
            <a:r>
              <a:rPr lang="en-US" sz="1800" dirty="0" err="1"/>
              <a:t>eqn</a:t>
            </a:r>
            <a:r>
              <a:rPr lang="en-US" sz="1800" dirty="0"/>
              <a:t> for the output circuit,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BA572-AF0A-D374-1D47-7A20E6FCD68E}"/>
              </a:ext>
            </a:extLst>
          </p:cNvPr>
          <p:cNvSpPr txBox="1"/>
          <p:nvPr/>
        </p:nvSpPr>
        <p:spPr>
          <a:xfrm>
            <a:off x="8045992" y="115318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5FD0C6-40E8-54C7-621F-45D4F9826777}"/>
                  </a:ext>
                </a:extLst>
              </p:cNvPr>
              <p:cNvSpPr txBox="1"/>
              <p:nvPr/>
            </p:nvSpPr>
            <p:spPr>
              <a:xfrm>
                <a:off x="1828801" y="2442065"/>
                <a:ext cx="2147748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5FD0C6-40E8-54C7-621F-45D4F982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2442065"/>
                <a:ext cx="2147748" cy="424732"/>
              </a:xfrm>
              <a:prstGeom prst="rect">
                <a:avLst/>
              </a:prstGeom>
              <a:blipFill>
                <a:blip r:embed="rId6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E57490-957C-A334-2425-BC0B10C43C7C}"/>
              </a:ext>
            </a:extLst>
          </p:cNvPr>
          <p:cNvSpPr txBox="1"/>
          <p:nvPr/>
        </p:nvSpPr>
        <p:spPr>
          <a:xfrm>
            <a:off x="8045992" y="228697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71F67B-67BD-6CE5-D9FB-959DD3DC5051}"/>
                  </a:ext>
                </a:extLst>
              </p:cNvPr>
              <p:cNvSpPr txBox="1"/>
              <p:nvPr/>
            </p:nvSpPr>
            <p:spPr>
              <a:xfrm>
                <a:off x="1184094" y="2905454"/>
                <a:ext cx="302051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71F67B-67BD-6CE5-D9FB-959DD3DC5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94" y="2905454"/>
                <a:ext cx="3020513" cy="400110"/>
              </a:xfrm>
              <a:prstGeom prst="rect">
                <a:avLst/>
              </a:prstGeom>
              <a:blipFill>
                <a:blip r:embed="rId7"/>
                <a:stretch>
                  <a:fillRect l="-2016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B45E26F3-AB79-A155-BA87-39B05024C9C6}"/>
              </a:ext>
            </a:extLst>
          </p:cNvPr>
          <p:cNvSpPr txBox="1"/>
          <p:nvPr/>
        </p:nvSpPr>
        <p:spPr>
          <a:xfrm>
            <a:off x="8074256" y="290545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A52109-B294-8362-F55D-1DE7A5A7E72F}"/>
              </a:ext>
            </a:extLst>
          </p:cNvPr>
          <p:cNvSpPr txBox="1"/>
          <p:nvPr/>
        </p:nvSpPr>
        <p:spPr>
          <a:xfrm>
            <a:off x="779616" y="3499855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We obtain from </a:t>
            </a:r>
            <a:r>
              <a:rPr lang="en-US" sz="1800" dirty="0">
                <a:highlight>
                  <a:srgbClr val="FFFF00"/>
                </a:highlight>
              </a:rPr>
              <a:t>eqn1 and 2</a:t>
            </a:r>
            <a:r>
              <a:rPr lang="en-US" sz="1800" dirty="0"/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D0B835-07B9-4A42-A80A-46C54CB765E9}"/>
                  </a:ext>
                </a:extLst>
              </p:cNvPr>
              <p:cNvSpPr txBox="1"/>
              <p:nvPr/>
            </p:nvSpPr>
            <p:spPr>
              <a:xfrm>
                <a:off x="1828801" y="3927246"/>
                <a:ext cx="3298370" cy="737446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D0B835-07B9-4A42-A80A-46C54CB76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927246"/>
                <a:ext cx="3298370" cy="737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5E53702-3A0F-AB08-7EB5-8344667A7D27}"/>
                  </a:ext>
                </a:extLst>
              </p:cNvPr>
              <p:cNvSpPr txBox="1"/>
              <p:nvPr/>
            </p:nvSpPr>
            <p:spPr>
              <a:xfrm>
                <a:off x="779616" y="4774168"/>
                <a:ext cx="4146135" cy="3915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800" dirty="0"/>
                  <a:t>&lt;1/(10</a:t>
                </a:r>
                <a:r>
                  <a:rPr lang="en-US" sz="18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dirty="0"/>
                  <a:t>),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5E53702-3A0F-AB08-7EB5-8344667A7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16" y="4774168"/>
                <a:ext cx="4146135" cy="391582"/>
              </a:xfrm>
              <a:prstGeom prst="rect">
                <a:avLst/>
              </a:prstGeom>
              <a:blipFill>
                <a:blip r:embed="rId9"/>
                <a:stretch>
                  <a:fillRect l="-1173" t="-6061" b="-1666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E639954F-1294-068E-F7FC-6E706E710F5B}"/>
              </a:ext>
            </a:extLst>
          </p:cNvPr>
          <p:cNvSpPr txBox="1"/>
          <p:nvPr/>
        </p:nvSpPr>
        <p:spPr>
          <a:xfrm>
            <a:off x="8151805" y="414208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3CDA566-F620-585A-6E1C-4BD36EED6C46}"/>
                  </a:ext>
                </a:extLst>
              </p:cNvPr>
              <p:cNvSpPr txBox="1"/>
              <p:nvPr/>
            </p:nvSpPr>
            <p:spPr>
              <a:xfrm>
                <a:off x="25935" y="546889"/>
                <a:ext cx="46128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  <a:highlight>
                      <a:srgbClr val="FFFF00"/>
                    </a:highlight>
                  </a:rPr>
                  <a:t>(a) C</a:t>
                </a:r>
                <a:r>
                  <a:rPr kumimoji="0" lang="en-US" sz="2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sym typeface="Arial"/>
                  </a:rPr>
                  <a:t>urrent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sym typeface="Arial"/>
                  </a:rPr>
                  <a:t> amplification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𝑨</m:t>
                        </m:r>
                      </m:e>
                      <m:sub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𝑰</m:t>
                        </m:r>
                      </m:sub>
                    </m:sSub>
                  </m:oMath>
                </a14:m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sym typeface="Arial"/>
                  </a:rPr>
                  <a:t>)</a:t>
                </a:r>
                <a:endParaRPr lang="en-US" sz="2400" b="1" dirty="0">
                  <a:solidFill>
                    <a:srgbClr val="0000FF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3CDA566-F620-585A-6E1C-4BD36EED6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" y="546889"/>
                <a:ext cx="4612820" cy="461665"/>
              </a:xfrm>
              <a:prstGeom prst="rect">
                <a:avLst/>
              </a:prstGeom>
              <a:blipFill>
                <a:blip r:embed="rId10"/>
                <a:stretch>
                  <a:fillRect l="-198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89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6995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h-parameter for transistor as amplifier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798549-FA80-C89A-C401-EFD025129302}"/>
                  </a:ext>
                </a:extLst>
              </p:cNvPr>
              <p:cNvSpPr txBox="1"/>
              <p:nvPr/>
            </p:nvSpPr>
            <p:spPr>
              <a:xfrm>
                <a:off x="2853920" y="935409"/>
                <a:ext cx="1327295" cy="74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798549-FA80-C89A-C401-EFD025129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920" y="935409"/>
                <a:ext cx="1327295" cy="747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C58DF-BA19-D625-E33B-1A1F0843A5C9}"/>
                  </a:ext>
                </a:extLst>
              </p:cNvPr>
              <p:cNvSpPr txBox="1"/>
              <p:nvPr/>
            </p:nvSpPr>
            <p:spPr>
              <a:xfrm>
                <a:off x="172386" y="958389"/>
                <a:ext cx="2433680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Input resistance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𝑅</m:t>
                        </m:r>
                      </m:e>
                      <m:sub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):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C58DF-BA19-D625-E33B-1A1F0843A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86" y="958389"/>
                <a:ext cx="2433680" cy="513282"/>
              </a:xfrm>
              <a:prstGeom prst="rect">
                <a:avLst/>
              </a:prstGeom>
              <a:blipFill>
                <a:blip r:embed="rId5"/>
                <a:stretch>
                  <a:fillRect l="-2000" r="-1500" b="-1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36A5397-9BDF-88AB-B92D-D13E76C67E36}"/>
              </a:ext>
            </a:extLst>
          </p:cNvPr>
          <p:cNvSpPr txBox="1"/>
          <p:nvPr/>
        </p:nvSpPr>
        <p:spPr>
          <a:xfrm>
            <a:off x="131340" y="1701733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Kirchhoff’s voltage law </a:t>
            </a:r>
            <a:r>
              <a:rPr lang="en-US" sz="1800" dirty="0" err="1"/>
              <a:t>eqn</a:t>
            </a:r>
            <a:r>
              <a:rPr lang="en-US" sz="1800" dirty="0"/>
              <a:t> for the input circuit,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BA572-AF0A-D374-1D47-7A20E6FCD68E}"/>
              </a:ext>
            </a:extLst>
          </p:cNvPr>
          <p:cNvSpPr txBox="1"/>
          <p:nvPr/>
        </p:nvSpPr>
        <p:spPr>
          <a:xfrm>
            <a:off x="8034438" y="158859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5FD0C6-40E8-54C7-621F-45D4F9826777}"/>
                  </a:ext>
                </a:extLst>
              </p:cNvPr>
              <p:cNvSpPr txBox="1"/>
              <p:nvPr/>
            </p:nvSpPr>
            <p:spPr>
              <a:xfrm>
                <a:off x="789359" y="2091772"/>
                <a:ext cx="21477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5FD0C6-40E8-54C7-621F-45D4F982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59" y="2091772"/>
                <a:ext cx="2147748" cy="40011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E57490-957C-A334-2425-BC0B10C43C7C}"/>
              </a:ext>
            </a:extLst>
          </p:cNvPr>
          <p:cNvSpPr txBox="1"/>
          <p:nvPr/>
        </p:nvSpPr>
        <p:spPr>
          <a:xfrm>
            <a:off x="8045992" y="228697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A52109-B294-8362-F55D-1DE7A5A7E72F}"/>
              </a:ext>
            </a:extLst>
          </p:cNvPr>
          <p:cNvSpPr txBox="1"/>
          <p:nvPr/>
        </p:nvSpPr>
        <p:spPr>
          <a:xfrm>
            <a:off x="784485" y="3746393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We obtain from </a:t>
            </a:r>
            <a:r>
              <a:rPr lang="en-US" sz="1800" dirty="0">
                <a:highlight>
                  <a:srgbClr val="FFFF00"/>
                </a:highlight>
              </a:rPr>
              <a:t>eqn4 and 7</a:t>
            </a:r>
            <a:r>
              <a:rPr lang="en-US" sz="1800" dirty="0"/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D0B835-07B9-4A42-A80A-46C54CB765E9}"/>
                  </a:ext>
                </a:extLst>
              </p:cNvPr>
              <p:cNvSpPr txBox="1"/>
              <p:nvPr/>
            </p:nvSpPr>
            <p:spPr>
              <a:xfrm>
                <a:off x="1808250" y="4165047"/>
                <a:ext cx="3298370" cy="866519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D0B835-07B9-4A42-A80A-46C54CB76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50" y="4165047"/>
                <a:ext cx="3298370" cy="8665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E639954F-1294-068E-F7FC-6E706E710F5B}"/>
              </a:ext>
            </a:extLst>
          </p:cNvPr>
          <p:cNvSpPr txBox="1"/>
          <p:nvPr/>
        </p:nvSpPr>
        <p:spPr>
          <a:xfrm>
            <a:off x="8151805" y="433025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>
                <a:highlight>
                  <a:srgbClr val="FFFF00"/>
                </a:highlight>
              </a:rPr>
              <a:t> 8</a:t>
            </a:r>
            <a:endParaRPr 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3CDA566-F620-585A-6E1C-4BD36EED6C46}"/>
                  </a:ext>
                </a:extLst>
              </p:cNvPr>
              <p:cNvSpPr txBox="1"/>
              <p:nvPr/>
            </p:nvSpPr>
            <p:spPr>
              <a:xfrm>
                <a:off x="25935" y="546889"/>
                <a:ext cx="46128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  <a:highlight>
                      <a:srgbClr val="FFFF00"/>
                    </a:highlight>
                  </a:rPr>
                  <a:t>(b) Input Resistance 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sym typeface="Aria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𝑹</m:t>
                        </m:r>
                      </m:e>
                      <m:sub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sym typeface="Arial"/>
                  </a:rPr>
                  <a:t>)</a:t>
                </a:r>
                <a:endParaRPr lang="en-US" sz="2400" b="1" dirty="0">
                  <a:solidFill>
                    <a:srgbClr val="0000FF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3CDA566-F620-585A-6E1C-4BD36EED6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" y="546889"/>
                <a:ext cx="4612820" cy="461665"/>
              </a:xfrm>
              <a:prstGeom prst="rect">
                <a:avLst/>
              </a:prstGeom>
              <a:blipFill>
                <a:blip r:embed="rId8"/>
                <a:stretch>
                  <a:fillRect l="-198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D0AADE-6425-9AAD-13D4-19D4B6B56A98}"/>
                  </a:ext>
                </a:extLst>
              </p:cNvPr>
              <p:cNvSpPr txBox="1"/>
              <p:nvPr/>
            </p:nvSpPr>
            <p:spPr>
              <a:xfrm>
                <a:off x="598746" y="2502602"/>
                <a:ext cx="4507874" cy="74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D0AADE-6425-9AAD-13D4-19D4B6B56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46" y="2502602"/>
                <a:ext cx="4507874" cy="7473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D504D3-48C7-F6D1-5785-3B5350EE6CE8}"/>
                  </a:ext>
                </a:extLst>
              </p:cNvPr>
              <p:cNvSpPr txBox="1"/>
              <p:nvPr/>
            </p:nvSpPr>
            <p:spPr>
              <a:xfrm>
                <a:off x="131340" y="3180974"/>
                <a:ext cx="8427049" cy="565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000" dirty="0"/>
                  <a:t>, Again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,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D504D3-48C7-F6D1-5785-3B5350EE6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40" y="3180974"/>
                <a:ext cx="8427049" cy="565989"/>
              </a:xfrm>
              <a:prstGeom prst="rect">
                <a:avLst/>
              </a:prstGeom>
              <a:blipFill>
                <a:blip r:embed="rId10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B947794-A97F-6068-64C3-B74A1AD8FD10}"/>
              </a:ext>
            </a:extLst>
          </p:cNvPr>
          <p:cNvSpPr txBox="1"/>
          <p:nvPr/>
        </p:nvSpPr>
        <p:spPr>
          <a:xfrm>
            <a:off x="8146163" y="3256901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4039819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6995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h-parameter for transistor as amplifier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798549-FA80-C89A-C401-EFD025129302}"/>
                  </a:ext>
                </a:extLst>
              </p:cNvPr>
              <p:cNvSpPr txBox="1"/>
              <p:nvPr/>
            </p:nvSpPr>
            <p:spPr>
              <a:xfrm>
                <a:off x="2853920" y="935409"/>
                <a:ext cx="1327295" cy="74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798549-FA80-C89A-C401-EFD025129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920" y="935409"/>
                <a:ext cx="1327295" cy="747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C58DF-BA19-D625-E33B-1A1F0843A5C9}"/>
                  </a:ext>
                </a:extLst>
              </p:cNvPr>
              <p:cNvSpPr txBox="1"/>
              <p:nvPr/>
            </p:nvSpPr>
            <p:spPr>
              <a:xfrm>
                <a:off x="172386" y="958389"/>
                <a:ext cx="2232150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Voltage gain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𝐴</m:t>
                        </m:r>
                      </m:e>
                      <m:sub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1800" dirty="0"/>
                  <a:t>):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C58DF-BA19-D625-E33B-1A1F0843A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86" y="958389"/>
                <a:ext cx="2232150" cy="513282"/>
              </a:xfrm>
              <a:prstGeom prst="rect">
                <a:avLst/>
              </a:prstGeom>
              <a:blipFill>
                <a:blip r:embed="rId5"/>
                <a:stretch>
                  <a:fillRect l="-2186" b="-1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36A5397-9BDF-88AB-B92D-D13E76C67E36}"/>
              </a:ext>
            </a:extLst>
          </p:cNvPr>
          <p:cNvSpPr txBox="1"/>
          <p:nvPr/>
        </p:nvSpPr>
        <p:spPr>
          <a:xfrm>
            <a:off x="131340" y="170173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We have,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BA572-AF0A-D374-1D47-7A20E6FCD68E}"/>
              </a:ext>
            </a:extLst>
          </p:cNvPr>
          <p:cNvSpPr txBox="1"/>
          <p:nvPr/>
        </p:nvSpPr>
        <p:spPr>
          <a:xfrm>
            <a:off x="8028269" y="100855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5FD0C6-40E8-54C7-621F-45D4F9826777}"/>
                  </a:ext>
                </a:extLst>
              </p:cNvPr>
              <p:cNvSpPr txBox="1"/>
              <p:nvPr/>
            </p:nvSpPr>
            <p:spPr>
              <a:xfrm>
                <a:off x="1139895" y="2005625"/>
                <a:ext cx="252928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5FD0C6-40E8-54C7-621F-45D4F982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95" y="2005625"/>
                <a:ext cx="2529282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E57490-957C-A334-2425-BC0B10C43C7C}"/>
              </a:ext>
            </a:extLst>
          </p:cNvPr>
          <p:cNvSpPr txBox="1"/>
          <p:nvPr/>
        </p:nvSpPr>
        <p:spPr>
          <a:xfrm>
            <a:off x="8028269" y="209177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D0B835-07B9-4A42-A80A-46C54CB765E9}"/>
                  </a:ext>
                </a:extLst>
              </p:cNvPr>
              <p:cNvSpPr txBox="1"/>
              <p:nvPr/>
            </p:nvSpPr>
            <p:spPr>
              <a:xfrm>
                <a:off x="1139895" y="3540023"/>
                <a:ext cx="3298370" cy="99546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D0B835-07B9-4A42-A80A-46C54CB76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95" y="3540023"/>
                <a:ext cx="3298370" cy="9954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E639954F-1294-068E-F7FC-6E706E710F5B}"/>
              </a:ext>
            </a:extLst>
          </p:cNvPr>
          <p:cNvSpPr txBox="1"/>
          <p:nvPr/>
        </p:nvSpPr>
        <p:spPr>
          <a:xfrm>
            <a:off x="8028268" y="372997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3CDA566-F620-585A-6E1C-4BD36EED6C46}"/>
                  </a:ext>
                </a:extLst>
              </p:cNvPr>
              <p:cNvSpPr txBox="1"/>
              <p:nvPr/>
            </p:nvSpPr>
            <p:spPr>
              <a:xfrm>
                <a:off x="25935" y="546889"/>
                <a:ext cx="46128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  <a:highlight>
                      <a:srgbClr val="FFFF00"/>
                    </a:highlight>
                  </a:rPr>
                  <a:t>(b) Voltage Gain 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sym typeface="Aria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𝑨</m:t>
                        </m:r>
                      </m:e>
                      <m:sub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𝑽</m:t>
                        </m:r>
                      </m:sub>
                    </m:sSub>
                  </m:oMath>
                </a14:m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sym typeface="Arial"/>
                  </a:rPr>
                  <a:t>)</a:t>
                </a:r>
                <a:endParaRPr lang="en-US" sz="2400" b="1" dirty="0">
                  <a:solidFill>
                    <a:srgbClr val="0000FF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3CDA566-F620-585A-6E1C-4BD36EED6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" y="546889"/>
                <a:ext cx="4612820" cy="461665"/>
              </a:xfrm>
              <a:prstGeom prst="rect">
                <a:avLst/>
              </a:prstGeom>
              <a:blipFill>
                <a:blip r:embed="rId8"/>
                <a:stretch>
                  <a:fillRect l="-198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D0AADE-6425-9AAD-13D4-19D4B6B56A98}"/>
                  </a:ext>
                </a:extLst>
              </p:cNvPr>
              <p:cNvSpPr txBox="1"/>
              <p:nvPr/>
            </p:nvSpPr>
            <p:spPr>
              <a:xfrm>
                <a:off x="1139895" y="2488222"/>
                <a:ext cx="2941441" cy="74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f>
                        <m:f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D0AADE-6425-9AAD-13D4-19D4B6B56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95" y="2488222"/>
                <a:ext cx="2941441" cy="7473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D504D3-48C7-F6D1-5785-3B5350EE6CE8}"/>
                  </a:ext>
                </a:extLst>
              </p:cNvPr>
              <p:cNvSpPr txBox="1"/>
              <p:nvPr/>
            </p:nvSpPr>
            <p:spPr>
              <a:xfrm>
                <a:off x="131340" y="3180974"/>
                <a:ext cx="84270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Substituting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:r>
                  <a:rPr lang="en-US" sz="2000" dirty="0">
                    <a:highlight>
                      <a:srgbClr val="FFFF00"/>
                    </a:highlight>
                  </a:rPr>
                  <a:t>eqn4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:r>
                  <a:rPr lang="en-US" sz="2000" dirty="0">
                    <a:highlight>
                      <a:srgbClr val="FFFF00"/>
                    </a:highlight>
                  </a:rPr>
                  <a:t>eqn8</a:t>
                </a:r>
                <a:r>
                  <a:rPr lang="en-US" sz="2000" dirty="0"/>
                  <a:t> in to </a:t>
                </a:r>
                <a:r>
                  <a:rPr lang="en-US" sz="2000" dirty="0">
                    <a:highlight>
                      <a:srgbClr val="FFFF00"/>
                    </a:highlight>
                  </a:rPr>
                  <a:t>eqn11</a:t>
                </a:r>
                <a:r>
                  <a:rPr lang="en-US" sz="2000" dirty="0"/>
                  <a:t>, we obtain</a:t>
                </a:r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D504D3-48C7-F6D1-5785-3B5350EE6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40" y="3180974"/>
                <a:ext cx="8427049" cy="400110"/>
              </a:xfrm>
              <a:prstGeom prst="rect">
                <a:avLst/>
              </a:prstGeom>
              <a:blipFill>
                <a:blip r:embed="rId10"/>
                <a:stretch>
                  <a:fillRect l="-796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B947794-A97F-6068-64C3-B74A1AD8FD10}"/>
              </a:ext>
            </a:extLst>
          </p:cNvPr>
          <p:cNvSpPr txBox="1"/>
          <p:nvPr/>
        </p:nvSpPr>
        <p:spPr>
          <a:xfrm>
            <a:off x="8028269" y="264077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75B5F1-815F-50A0-D6A9-F8D6A8CA586A}"/>
              </a:ext>
            </a:extLst>
          </p:cNvPr>
          <p:cNvSpPr txBox="1"/>
          <p:nvPr/>
        </p:nvSpPr>
        <p:spPr>
          <a:xfrm>
            <a:off x="172386" y="230820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Therefore,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77AAAB-4487-6269-A269-4ABD27691EE2}"/>
                  </a:ext>
                </a:extLst>
              </p:cNvPr>
              <p:cNvSpPr txBox="1"/>
              <p:nvPr/>
            </p:nvSpPr>
            <p:spPr>
              <a:xfrm>
                <a:off x="1204735" y="4521421"/>
                <a:ext cx="3298370" cy="557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77AAAB-4487-6269-A269-4ABD27691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35" y="4521421"/>
                <a:ext cx="3298370" cy="5577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75EC9A1-897F-C02F-71BF-9FAAAD0CA7FD}"/>
              </a:ext>
            </a:extLst>
          </p:cNvPr>
          <p:cNvSpPr txBox="1"/>
          <p:nvPr/>
        </p:nvSpPr>
        <p:spPr>
          <a:xfrm>
            <a:off x="8045992" y="465930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13</a:t>
            </a:r>
          </a:p>
        </p:txBody>
      </p:sp>
    </p:spTree>
    <p:extLst>
      <p:ext uri="{BB962C8B-B14F-4D97-AF65-F5344CB8AC3E}">
        <p14:creationId xmlns:p14="http://schemas.microsoft.com/office/powerpoint/2010/main" val="2515039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6995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h-parameter for transistor as amplifier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798549-FA80-C89A-C401-EFD025129302}"/>
                  </a:ext>
                </a:extLst>
              </p:cNvPr>
              <p:cNvSpPr txBox="1"/>
              <p:nvPr/>
            </p:nvSpPr>
            <p:spPr>
              <a:xfrm>
                <a:off x="2853920" y="935409"/>
                <a:ext cx="1327295" cy="74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798549-FA80-C89A-C401-EFD025129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920" y="935409"/>
                <a:ext cx="1327295" cy="747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C58DF-BA19-D625-E33B-1A1F0843A5C9}"/>
                  </a:ext>
                </a:extLst>
              </p:cNvPr>
              <p:cNvSpPr txBox="1"/>
              <p:nvPr/>
            </p:nvSpPr>
            <p:spPr>
              <a:xfrm>
                <a:off x="172386" y="958389"/>
                <a:ext cx="2759538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Output resistance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𝑅</m:t>
                        </m:r>
                      </m:e>
                      <m:sub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):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C58DF-BA19-D625-E33B-1A1F0843A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86" y="958389"/>
                <a:ext cx="2759538" cy="513282"/>
              </a:xfrm>
              <a:prstGeom prst="rect">
                <a:avLst/>
              </a:prstGeom>
              <a:blipFill>
                <a:blip r:embed="rId5"/>
                <a:stretch>
                  <a:fillRect l="-1766" b="-1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36A5397-9BDF-88AB-B92D-D13E76C67E36}"/>
              </a:ext>
            </a:extLst>
          </p:cNvPr>
          <p:cNvSpPr txBox="1"/>
          <p:nvPr/>
        </p:nvSpPr>
        <p:spPr>
          <a:xfrm>
            <a:off x="98115" y="1662729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Kirchhoff’s current law </a:t>
            </a:r>
            <a:r>
              <a:rPr lang="en-US" sz="1800" dirty="0" err="1"/>
              <a:t>eqn</a:t>
            </a:r>
            <a:r>
              <a:rPr lang="en-US" sz="1800" dirty="0"/>
              <a:t> for the output circuit,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BA572-AF0A-D374-1D47-7A20E6FCD68E}"/>
              </a:ext>
            </a:extLst>
          </p:cNvPr>
          <p:cNvSpPr txBox="1"/>
          <p:nvPr/>
        </p:nvSpPr>
        <p:spPr>
          <a:xfrm>
            <a:off x="8045991" y="102346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5FD0C6-40E8-54C7-621F-45D4F9826777}"/>
                  </a:ext>
                </a:extLst>
              </p:cNvPr>
              <p:cNvSpPr txBox="1"/>
              <p:nvPr/>
            </p:nvSpPr>
            <p:spPr>
              <a:xfrm>
                <a:off x="2931924" y="2028737"/>
                <a:ext cx="2147748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5FD0C6-40E8-54C7-621F-45D4F982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924" y="2028737"/>
                <a:ext cx="2147748" cy="424732"/>
              </a:xfrm>
              <a:prstGeom prst="rect">
                <a:avLst/>
              </a:prstGeom>
              <a:blipFill>
                <a:blip r:embed="rId6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E57490-957C-A334-2425-BC0B10C43C7C}"/>
              </a:ext>
            </a:extLst>
          </p:cNvPr>
          <p:cNvSpPr txBox="1"/>
          <p:nvPr/>
        </p:nvSpPr>
        <p:spPr>
          <a:xfrm>
            <a:off x="8045990" y="20985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15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A52109-B294-8362-F55D-1DE7A5A7E72F}"/>
              </a:ext>
            </a:extLst>
          </p:cNvPr>
          <p:cNvSpPr txBox="1"/>
          <p:nvPr/>
        </p:nvSpPr>
        <p:spPr>
          <a:xfrm>
            <a:off x="98115" y="3960284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Substituting  from </a:t>
            </a:r>
            <a:r>
              <a:rPr lang="en-US" sz="1800" dirty="0">
                <a:highlight>
                  <a:srgbClr val="FFFF00"/>
                </a:highlight>
              </a:rPr>
              <a:t>eqn16</a:t>
            </a:r>
            <a:r>
              <a:rPr lang="en-US" sz="1800" dirty="0"/>
              <a:t> to </a:t>
            </a:r>
            <a:r>
              <a:rPr lang="en-US" sz="1800" dirty="0">
                <a:highlight>
                  <a:srgbClr val="FFFF00"/>
                </a:highlight>
              </a:rPr>
              <a:t>eqn15</a:t>
            </a:r>
            <a:r>
              <a:rPr lang="en-US" sz="1800" dirty="0"/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D0B835-07B9-4A42-A80A-46C54CB765E9}"/>
                  </a:ext>
                </a:extLst>
              </p:cNvPr>
              <p:cNvSpPr txBox="1"/>
              <p:nvPr/>
            </p:nvSpPr>
            <p:spPr>
              <a:xfrm>
                <a:off x="2989569" y="4329616"/>
                <a:ext cx="5571107" cy="790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D0B835-07B9-4A42-A80A-46C54CB76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569" y="4329616"/>
                <a:ext cx="5571107" cy="790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3CDA566-F620-585A-6E1C-4BD36EED6C46}"/>
                  </a:ext>
                </a:extLst>
              </p:cNvPr>
              <p:cNvSpPr txBox="1"/>
              <p:nvPr/>
            </p:nvSpPr>
            <p:spPr>
              <a:xfrm>
                <a:off x="25935" y="546889"/>
                <a:ext cx="46128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  <a:highlight>
                      <a:srgbClr val="FFFF00"/>
                    </a:highlight>
                  </a:rPr>
                  <a:t>(b) Output Resistance 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sym typeface="Aria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𝑹</m:t>
                        </m:r>
                      </m:e>
                      <m:sub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𝟎</m:t>
                        </m:r>
                      </m:sub>
                    </m:sSub>
                  </m:oMath>
                </a14:m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sym typeface="Arial"/>
                  </a:rPr>
                  <a:t>)</a:t>
                </a:r>
                <a:endParaRPr lang="en-US" sz="2400" b="1" dirty="0">
                  <a:solidFill>
                    <a:srgbClr val="0000FF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3CDA566-F620-585A-6E1C-4BD36EED6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" y="546889"/>
                <a:ext cx="4612820" cy="461665"/>
              </a:xfrm>
              <a:prstGeom prst="rect">
                <a:avLst/>
              </a:prstGeom>
              <a:blipFill>
                <a:blip r:embed="rId8"/>
                <a:stretch>
                  <a:fillRect l="-198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D0AADE-6425-9AAD-13D4-19D4B6B56A98}"/>
                  </a:ext>
                </a:extLst>
              </p:cNvPr>
              <p:cNvSpPr txBox="1"/>
              <p:nvPr/>
            </p:nvSpPr>
            <p:spPr>
              <a:xfrm>
                <a:off x="3024072" y="2785659"/>
                <a:ext cx="3376728" cy="447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D0AADE-6425-9AAD-13D4-19D4B6B56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072" y="2785659"/>
                <a:ext cx="3376728" cy="447174"/>
              </a:xfrm>
              <a:prstGeom prst="rect">
                <a:avLst/>
              </a:prstGeom>
              <a:blipFill>
                <a:blip r:embed="rId9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B947794-A97F-6068-64C3-B74A1AD8FD10}"/>
              </a:ext>
            </a:extLst>
          </p:cNvPr>
          <p:cNvSpPr txBox="1"/>
          <p:nvPr/>
        </p:nvSpPr>
        <p:spPr>
          <a:xfrm>
            <a:off x="8045989" y="338057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EA0DEE-78C9-A263-A696-6863CE7FB225}"/>
              </a:ext>
            </a:extLst>
          </p:cNvPr>
          <p:cNvSpPr txBox="1"/>
          <p:nvPr/>
        </p:nvSpPr>
        <p:spPr>
          <a:xfrm>
            <a:off x="98115" y="2435918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Kirchhoff’s voltage law </a:t>
            </a:r>
            <a:r>
              <a:rPr lang="en-US" sz="1800" dirty="0" err="1"/>
              <a:t>eqn</a:t>
            </a:r>
            <a:r>
              <a:rPr lang="en-US" sz="1800" dirty="0"/>
              <a:t> for the input circuit,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0A28EB-34CA-08C2-F95E-19CEDAAACE80}"/>
                  </a:ext>
                </a:extLst>
              </p:cNvPr>
              <p:cNvSpPr txBox="1"/>
              <p:nvPr/>
            </p:nvSpPr>
            <p:spPr>
              <a:xfrm>
                <a:off x="3024072" y="3152598"/>
                <a:ext cx="1821087" cy="763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0A28EB-34CA-08C2-F95E-19CEDAAAC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072" y="3152598"/>
                <a:ext cx="1821087" cy="7637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35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6995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h-parameter for transistor as amplifier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E57490-957C-A334-2425-BC0B10C43C7C}"/>
              </a:ext>
            </a:extLst>
          </p:cNvPr>
          <p:cNvSpPr txBox="1"/>
          <p:nvPr/>
        </p:nvSpPr>
        <p:spPr>
          <a:xfrm>
            <a:off x="8045990" y="20985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17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A52109-B294-8362-F55D-1DE7A5A7E72F}"/>
              </a:ext>
            </a:extLst>
          </p:cNvPr>
          <p:cNvSpPr txBox="1"/>
          <p:nvPr/>
        </p:nvSpPr>
        <p:spPr>
          <a:xfrm>
            <a:off x="25935" y="11465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Therefore,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D0B835-07B9-4A42-A80A-46C54CB765E9}"/>
                  </a:ext>
                </a:extLst>
              </p:cNvPr>
              <p:cNvSpPr txBox="1"/>
              <p:nvPr/>
            </p:nvSpPr>
            <p:spPr>
              <a:xfrm>
                <a:off x="1089824" y="1653922"/>
                <a:ext cx="5720879" cy="107016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D0B835-07B9-4A42-A80A-46C54CB76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24" y="1653922"/>
                <a:ext cx="5720879" cy="1070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3CDA566-F620-585A-6E1C-4BD36EED6C46}"/>
                  </a:ext>
                </a:extLst>
              </p:cNvPr>
              <p:cNvSpPr txBox="1"/>
              <p:nvPr/>
            </p:nvSpPr>
            <p:spPr>
              <a:xfrm>
                <a:off x="25935" y="546889"/>
                <a:ext cx="46128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  <a:highlight>
                      <a:srgbClr val="FFFF00"/>
                    </a:highlight>
                  </a:rPr>
                  <a:t>(b) Output Resistance 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sym typeface="Aria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𝑹</m:t>
                        </m:r>
                      </m:e>
                      <m:sub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𝟎</m:t>
                        </m:r>
                      </m:sub>
                    </m:sSub>
                  </m:oMath>
                </a14:m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sym typeface="Arial"/>
                  </a:rPr>
                  <a:t>)</a:t>
                </a:r>
                <a:endParaRPr lang="en-US" sz="2400" b="1" dirty="0">
                  <a:solidFill>
                    <a:srgbClr val="0000FF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3CDA566-F620-585A-6E1C-4BD36EED6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" y="546889"/>
                <a:ext cx="4612820" cy="461665"/>
              </a:xfrm>
              <a:prstGeom prst="rect">
                <a:avLst/>
              </a:prstGeom>
              <a:blipFill>
                <a:blip r:embed="rId5"/>
                <a:stretch>
                  <a:fillRect l="-198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564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6995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h-parameter for transistor as amplifier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798549-FA80-C89A-C401-EFD025129302}"/>
                  </a:ext>
                </a:extLst>
              </p:cNvPr>
              <p:cNvSpPr txBox="1"/>
              <p:nvPr/>
            </p:nvSpPr>
            <p:spPr>
              <a:xfrm>
                <a:off x="2853919" y="935409"/>
                <a:ext cx="3972549" cy="1412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d>
                        <m:d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0" 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sSubSup>
                        <m:sSubSup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Sup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𝐴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sub>
                        <m:sup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798549-FA80-C89A-C401-EFD025129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919" y="935409"/>
                <a:ext cx="3972549" cy="1412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C58DF-BA19-D625-E33B-1A1F0843A5C9}"/>
                  </a:ext>
                </a:extLst>
              </p:cNvPr>
              <p:cNvSpPr txBox="1"/>
              <p:nvPr/>
            </p:nvSpPr>
            <p:spPr>
              <a:xfrm>
                <a:off x="172386" y="958389"/>
                <a:ext cx="2103909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Power gain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𝐴</m:t>
                        </m:r>
                      </m:e>
                      <m:sub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800" dirty="0"/>
                  <a:t>):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C58DF-BA19-D625-E33B-1A1F0843A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86" y="958389"/>
                <a:ext cx="2103909" cy="513282"/>
              </a:xfrm>
              <a:prstGeom prst="rect">
                <a:avLst/>
              </a:prstGeom>
              <a:blipFill>
                <a:blip r:embed="rId5"/>
                <a:stretch>
                  <a:fillRect l="-2319" b="-1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0BA572-AF0A-D374-1D47-7A20E6FCD68E}"/>
              </a:ext>
            </a:extLst>
          </p:cNvPr>
          <p:cNvSpPr txBox="1"/>
          <p:nvPr/>
        </p:nvSpPr>
        <p:spPr>
          <a:xfrm>
            <a:off x="8018672" y="120703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3CDA566-F620-585A-6E1C-4BD36EED6C46}"/>
                  </a:ext>
                </a:extLst>
              </p:cNvPr>
              <p:cNvSpPr txBox="1"/>
              <p:nvPr/>
            </p:nvSpPr>
            <p:spPr>
              <a:xfrm>
                <a:off x="25935" y="546889"/>
                <a:ext cx="46128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  <a:highlight>
                      <a:srgbClr val="FFFF00"/>
                    </a:highlight>
                  </a:rPr>
                  <a:t>(b) Power gain 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sym typeface="Aria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𝑨</m:t>
                        </m:r>
                      </m:e>
                      <m:sub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𝑷</m:t>
                        </m:r>
                      </m:sub>
                    </m:sSub>
                  </m:oMath>
                </a14:m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sym typeface="Arial"/>
                  </a:rPr>
                  <a:t>)</a:t>
                </a:r>
                <a:endParaRPr lang="en-US" sz="2400" b="1" dirty="0">
                  <a:solidFill>
                    <a:srgbClr val="0000FF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3CDA566-F620-585A-6E1C-4BD36EED6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" y="546889"/>
                <a:ext cx="4612820" cy="461665"/>
              </a:xfrm>
              <a:prstGeom prst="rect">
                <a:avLst/>
              </a:prstGeom>
              <a:blipFill>
                <a:blip r:embed="rId6"/>
                <a:stretch>
                  <a:fillRect l="-198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3DE7535-6121-F97C-6FF6-D76E043F555D}"/>
              </a:ext>
            </a:extLst>
          </p:cNvPr>
          <p:cNvSpPr txBox="1"/>
          <p:nvPr/>
        </p:nvSpPr>
        <p:spPr>
          <a:xfrm>
            <a:off x="2792089" y="22227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using </a:t>
            </a:r>
            <a:r>
              <a:rPr lang="en-US" sz="1800" dirty="0">
                <a:highlight>
                  <a:srgbClr val="FFFF00"/>
                </a:highlight>
              </a:rPr>
              <a:t>eqn11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F71EB8-95FA-B6BF-7003-5620C7D7747D}"/>
                  </a:ext>
                </a:extLst>
              </p:cNvPr>
              <p:cNvSpPr txBox="1"/>
              <p:nvPr/>
            </p:nvSpPr>
            <p:spPr>
              <a:xfrm>
                <a:off x="51128" y="2774639"/>
                <a:ext cx="84270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Substituting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:r>
                  <a:rPr lang="en-US" sz="2000" dirty="0">
                    <a:highlight>
                      <a:srgbClr val="FFFF00"/>
                    </a:highlight>
                  </a:rPr>
                  <a:t>eqn4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:r>
                  <a:rPr lang="en-US" sz="2000" dirty="0">
                    <a:highlight>
                      <a:srgbClr val="FFFF00"/>
                    </a:highlight>
                  </a:rPr>
                  <a:t>eqn8</a:t>
                </a:r>
                <a:r>
                  <a:rPr lang="en-US" sz="2000" dirty="0"/>
                  <a:t> in to </a:t>
                </a:r>
                <a:r>
                  <a:rPr lang="en-US" sz="2000" dirty="0">
                    <a:highlight>
                      <a:srgbClr val="FFFF00"/>
                    </a:highlight>
                  </a:rPr>
                  <a:t>eqn18</a:t>
                </a:r>
                <a:r>
                  <a:rPr lang="en-US" sz="2000" dirty="0"/>
                  <a:t>, we obtain</a:t>
                </a:r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F71EB8-95FA-B6BF-7003-5620C7D77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8" y="2774639"/>
                <a:ext cx="8427049" cy="400110"/>
              </a:xfrm>
              <a:prstGeom prst="rect">
                <a:avLst/>
              </a:prstGeom>
              <a:blipFill>
                <a:blip r:embed="rId7"/>
                <a:stretch>
                  <a:fillRect l="-723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0ED42D-B0DB-9600-823D-1D8F6B33B05A}"/>
                  </a:ext>
                </a:extLst>
              </p:cNvPr>
              <p:cNvSpPr txBox="1"/>
              <p:nvPr/>
            </p:nvSpPr>
            <p:spPr>
              <a:xfrm>
                <a:off x="2276295" y="3274961"/>
                <a:ext cx="5567050" cy="108420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0ED42D-B0DB-9600-823D-1D8F6B33B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295" y="3274961"/>
                <a:ext cx="5567050" cy="10842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73511E9-374A-BAFA-DDC7-1DAFB1E30CAF}"/>
              </a:ext>
            </a:extLst>
          </p:cNvPr>
          <p:cNvSpPr txBox="1"/>
          <p:nvPr/>
        </p:nvSpPr>
        <p:spPr>
          <a:xfrm>
            <a:off x="8018671" y="378122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8CA261-7D27-B148-CC74-EA3E09B006D0}"/>
                  </a:ext>
                </a:extLst>
              </p:cNvPr>
              <p:cNvSpPr txBox="1"/>
              <p:nvPr/>
            </p:nvSpPr>
            <p:spPr>
              <a:xfrm>
                <a:off x="5845630" y="4585783"/>
                <a:ext cx="3298370" cy="557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8CA261-7D27-B148-CC74-EA3E09B00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630" y="4585783"/>
                <a:ext cx="3298370" cy="5577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9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6995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h-parameter for transistor as amplifier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ED9C46B-C941-3D78-DAA5-654EB75481E8}"/>
              </a:ext>
            </a:extLst>
          </p:cNvPr>
          <p:cNvSpPr/>
          <p:nvPr/>
        </p:nvSpPr>
        <p:spPr>
          <a:xfrm>
            <a:off x="5454536" y="2133421"/>
            <a:ext cx="384616" cy="371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AD4C0D-B326-5008-FA7D-CA5B797C4F9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646844" y="1603735"/>
            <a:ext cx="0" cy="5296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A61190-A8E6-EA56-813F-B5362EE60587}"/>
              </a:ext>
            </a:extLst>
          </p:cNvPr>
          <p:cNvCxnSpPr>
            <a:cxnSpLocks/>
          </p:cNvCxnSpPr>
          <p:nvPr/>
        </p:nvCxnSpPr>
        <p:spPr>
          <a:xfrm flipV="1">
            <a:off x="3740896" y="1606946"/>
            <a:ext cx="605078" cy="4491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494FB8-F9F4-C36D-0377-4543C9D5647F}"/>
              </a:ext>
            </a:extLst>
          </p:cNvPr>
          <p:cNvGrpSpPr/>
          <p:nvPr/>
        </p:nvGrpSpPr>
        <p:grpSpPr>
          <a:xfrm>
            <a:off x="4318497" y="1394103"/>
            <a:ext cx="1328397" cy="350539"/>
            <a:chOff x="4676775" y="1682364"/>
            <a:chExt cx="1619250" cy="69302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E591E3-83F0-FE33-1AC0-664EBD62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0E6AEF-A778-991A-E3DD-68B995355A9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9CCA14-ECCB-AE46-F9E0-7B6C9CC381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4B17DFD-BE0A-CBB5-C63F-D127477C7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CDD698E-BBDC-A017-BF4F-23331C02FF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4C84CB-94B6-650D-1B88-993E392A0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1F5972-B674-6A35-2343-21EE7E2D6C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6C6BFE-4B92-5036-9674-623122CDDC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5BCABA-D2AD-5C11-4E8D-1443667AB561}"/>
              </a:ext>
            </a:extLst>
          </p:cNvPr>
          <p:cNvCxnSpPr>
            <a:cxnSpLocks/>
          </p:cNvCxnSpPr>
          <p:nvPr/>
        </p:nvCxnSpPr>
        <p:spPr>
          <a:xfrm>
            <a:off x="5661607" y="2511473"/>
            <a:ext cx="0" cy="4746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E9479E-4353-877B-7F8E-513B5475BBBD}"/>
              </a:ext>
            </a:extLst>
          </p:cNvPr>
          <p:cNvCxnSpPr>
            <a:cxnSpLocks/>
          </p:cNvCxnSpPr>
          <p:nvPr/>
        </p:nvCxnSpPr>
        <p:spPr>
          <a:xfrm>
            <a:off x="3740896" y="2969778"/>
            <a:ext cx="4783030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8E1D9CB-6401-5252-2261-0199C8634408}"/>
              </a:ext>
            </a:extLst>
          </p:cNvPr>
          <p:cNvSpPr/>
          <p:nvPr/>
        </p:nvSpPr>
        <p:spPr>
          <a:xfrm>
            <a:off x="6142128" y="2130119"/>
            <a:ext cx="384616" cy="371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205925-3FD4-2E70-DB7C-B75F331E667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334436" y="1600433"/>
            <a:ext cx="0" cy="5296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C9CAB1-AA37-D6CF-D2A1-FACF212C2CE2}"/>
              </a:ext>
            </a:extLst>
          </p:cNvPr>
          <p:cNvCxnSpPr>
            <a:cxnSpLocks/>
          </p:cNvCxnSpPr>
          <p:nvPr/>
        </p:nvCxnSpPr>
        <p:spPr>
          <a:xfrm>
            <a:off x="6349199" y="2508171"/>
            <a:ext cx="0" cy="477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FEB20-2CA3-933A-0B82-4D692BC369F0}"/>
              </a:ext>
            </a:extLst>
          </p:cNvPr>
          <p:cNvCxnSpPr>
            <a:cxnSpLocks/>
          </p:cNvCxnSpPr>
          <p:nvPr/>
        </p:nvCxnSpPr>
        <p:spPr>
          <a:xfrm flipH="1">
            <a:off x="6319332" y="1600433"/>
            <a:ext cx="2197079" cy="0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D62A0A9-E27C-BED2-11F8-BDCECEE5B654}"/>
              </a:ext>
            </a:extLst>
          </p:cNvPr>
          <p:cNvGrpSpPr/>
          <p:nvPr/>
        </p:nvGrpSpPr>
        <p:grpSpPr>
          <a:xfrm rot="5400000">
            <a:off x="6504612" y="2108096"/>
            <a:ext cx="1397624" cy="350539"/>
            <a:chOff x="4676775" y="1682364"/>
            <a:chExt cx="1619250" cy="69302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0ED4A1-532B-B1A2-8150-C1DD77B198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6FBF7FE-1C50-CD14-C976-2CC77DB35C2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9BBF530-01B9-D099-D5EE-8B6154E74B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26140A-733F-B6DA-37C0-98027DC1D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0BA714-FE6C-EB16-0D28-43C1F6A50D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C49B94B-A0A3-7CB2-3FCE-444D10A62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AB8CE3-676F-A065-97EA-81AFB5AA7F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0EE357-3B27-456D-0F6E-777453B97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3290EA-93BB-E9BF-1304-BE63A80D383D}"/>
                  </a:ext>
                </a:extLst>
              </p:cNvPr>
              <p:cNvSpPr txBox="1"/>
              <p:nvPr/>
            </p:nvSpPr>
            <p:spPr>
              <a:xfrm>
                <a:off x="3755517" y="1132446"/>
                <a:ext cx="2783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3290EA-93BB-E9BF-1304-BE63A80D3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517" y="1132446"/>
                <a:ext cx="278345" cy="307777"/>
              </a:xfrm>
              <a:prstGeom prst="rect">
                <a:avLst/>
              </a:prstGeom>
              <a:blipFill>
                <a:blip r:embed="rId4"/>
                <a:stretch>
                  <a:fillRect l="-17391" r="-8696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467051-575F-31BD-CD40-919EE39A7E26}"/>
              </a:ext>
            </a:extLst>
          </p:cNvPr>
          <p:cNvCxnSpPr>
            <a:cxnSpLocks/>
          </p:cNvCxnSpPr>
          <p:nvPr/>
        </p:nvCxnSpPr>
        <p:spPr>
          <a:xfrm>
            <a:off x="3702225" y="1502062"/>
            <a:ext cx="47463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60EEB28-9356-8023-47B2-98A12667C72E}"/>
                  </a:ext>
                </a:extLst>
              </p:cNvPr>
              <p:cNvSpPr txBox="1"/>
              <p:nvPr/>
            </p:nvSpPr>
            <p:spPr>
              <a:xfrm>
                <a:off x="4839437" y="966832"/>
                <a:ext cx="3961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60EEB28-9356-8023-47B2-98A12667C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437" y="966832"/>
                <a:ext cx="396199" cy="307777"/>
              </a:xfrm>
              <a:prstGeom prst="rect">
                <a:avLst/>
              </a:prstGeom>
              <a:blipFill>
                <a:blip r:embed="rId5"/>
                <a:stretch>
                  <a:fillRect l="-13846" r="-4615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372BFE-1EEB-98C8-F0C9-CB3ACC45D59A}"/>
                  </a:ext>
                </a:extLst>
              </p:cNvPr>
              <p:cNvSpPr txBox="1"/>
              <p:nvPr/>
            </p:nvSpPr>
            <p:spPr>
              <a:xfrm>
                <a:off x="4740437" y="2159080"/>
                <a:ext cx="6655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372BFE-1EEB-98C8-F0C9-CB3ACC45D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437" y="2159080"/>
                <a:ext cx="665502" cy="307777"/>
              </a:xfrm>
              <a:prstGeom prst="rect">
                <a:avLst/>
              </a:prstGeom>
              <a:blipFill>
                <a:blip r:embed="rId6"/>
                <a:stretch>
                  <a:fillRect l="-8257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4244B3-6C4A-838E-197B-2791680384FA}"/>
                  </a:ext>
                </a:extLst>
              </p:cNvPr>
              <p:cNvSpPr txBox="1"/>
              <p:nvPr/>
            </p:nvSpPr>
            <p:spPr>
              <a:xfrm>
                <a:off x="5348661" y="1847918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4244B3-6C4A-838E-197B-27916803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661" y="1847918"/>
                <a:ext cx="262892" cy="307777"/>
              </a:xfrm>
              <a:prstGeom prst="rect">
                <a:avLst/>
              </a:prstGeom>
              <a:blipFill>
                <a:blip r:embed="rId7"/>
                <a:stretch>
                  <a:fillRect l="-18182" r="-1590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05CE3D-F2E5-9C18-016D-0064B3D59555}"/>
                  </a:ext>
                </a:extLst>
              </p:cNvPr>
              <p:cNvSpPr txBox="1"/>
              <p:nvPr/>
            </p:nvSpPr>
            <p:spPr>
              <a:xfrm>
                <a:off x="5337206" y="2421805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05CE3D-F2E5-9C18-016D-0064B3D59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206" y="2421805"/>
                <a:ext cx="262892" cy="307777"/>
              </a:xfrm>
              <a:prstGeom prst="rect">
                <a:avLst/>
              </a:prstGeom>
              <a:blipFill>
                <a:blip r:embed="rId8"/>
                <a:stretch>
                  <a:fillRect l="-4651"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D32AA8E-38FB-9628-F7BE-41ABBDBA516A}"/>
              </a:ext>
            </a:extLst>
          </p:cNvPr>
          <p:cNvCxnSpPr>
            <a:cxnSpLocks/>
          </p:cNvCxnSpPr>
          <p:nvPr/>
        </p:nvCxnSpPr>
        <p:spPr>
          <a:xfrm>
            <a:off x="6635311" y="2144003"/>
            <a:ext cx="0" cy="3797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8394EFA-4171-03E7-CF5A-E1E154364621}"/>
                  </a:ext>
                </a:extLst>
              </p:cNvPr>
              <p:cNvSpPr txBox="1"/>
              <p:nvPr/>
            </p:nvSpPr>
            <p:spPr>
              <a:xfrm>
                <a:off x="6356219" y="1792213"/>
                <a:ext cx="6367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𝑓𝑒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8394EFA-4171-03E7-CF5A-E1E154364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219" y="1792213"/>
                <a:ext cx="636777" cy="332399"/>
              </a:xfrm>
              <a:prstGeom prst="rect">
                <a:avLst/>
              </a:prstGeom>
              <a:blipFill>
                <a:blip r:embed="rId9"/>
                <a:stretch>
                  <a:fillRect l="-8654" r="-3846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FEA12E-A7B8-EDFA-8DB1-F148C2B84751}"/>
              </a:ext>
            </a:extLst>
          </p:cNvPr>
          <p:cNvCxnSpPr>
            <a:cxnSpLocks/>
          </p:cNvCxnSpPr>
          <p:nvPr/>
        </p:nvCxnSpPr>
        <p:spPr>
          <a:xfrm flipH="1">
            <a:off x="8228113" y="1434486"/>
            <a:ext cx="33048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BE217DA-EE04-2C9C-BDC3-ED0F666C6135}"/>
                  </a:ext>
                </a:extLst>
              </p:cNvPr>
              <p:cNvSpPr txBox="1"/>
              <p:nvPr/>
            </p:nvSpPr>
            <p:spPr>
              <a:xfrm>
                <a:off x="8294521" y="1110890"/>
                <a:ext cx="2634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BE217DA-EE04-2C9C-BDC3-ED0F666C6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521" y="1110890"/>
                <a:ext cx="263470" cy="307777"/>
              </a:xfrm>
              <a:prstGeom prst="rect">
                <a:avLst/>
              </a:prstGeom>
              <a:blipFill>
                <a:blip r:embed="rId10"/>
                <a:stretch>
                  <a:fillRect l="-20930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E82BB0-5FF4-D171-C7A2-526845E5DB2D}"/>
                  </a:ext>
                </a:extLst>
              </p:cNvPr>
              <p:cNvSpPr txBox="1"/>
              <p:nvPr/>
            </p:nvSpPr>
            <p:spPr>
              <a:xfrm>
                <a:off x="7353230" y="2010758"/>
                <a:ext cx="441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E82BB0-5FF4-D171-C7A2-526845E5D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230" y="2010758"/>
                <a:ext cx="441083" cy="307777"/>
              </a:xfrm>
              <a:prstGeom prst="rect">
                <a:avLst/>
              </a:prstGeom>
              <a:blipFill>
                <a:blip r:embed="rId11"/>
                <a:stretch>
                  <a:fillRect l="-12329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551523A-CEEB-CDDC-886A-9060BE62664D}"/>
                  </a:ext>
                </a:extLst>
              </p:cNvPr>
              <p:cNvSpPr txBox="1"/>
              <p:nvPr/>
            </p:nvSpPr>
            <p:spPr>
              <a:xfrm>
                <a:off x="7882475" y="2124150"/>
                <a:ext cx="34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551523A-CEEB-CDDC-886A-9060BE626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475" y="2124150"/>
                <a:ext cx="340157" cy="307777"/>
              </a:xfrm>
              <a:prstGeom prst="rect">
                <a:avLst/>
              </a:prstGeom>
              <a:blipFill>
                <a:blip r:embed="rId12"/>
                <a:stretch>
                  <a:fillRect l="-7143" r="-535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A43654-4B53-48C4-8800-0DD090713632}"/>
                  </a:ext>
                </a:extLst>
              </p:cNvPr>
              <p:cNvSpPr txBox="1"/>
              <p:nvPr/>
            </p:nvSpPr>
            <p:spPr>
              <a:xfrm>
                <a:off x="7853305" y="1683143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A43654-4B53-48C4-8800-0DD090713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305" y="1683143"/>
                <a:ext cx="262892" cy="307777"/>
              </a:xfrm>
              <a:prstGeom prst="rect">
                <a:avLst/>
              </a:prstGeom>
              <a:blipFill>
                <a:blip r:embed="rId13"/>
                <a:stretch>
                  <a:fillRect l="-18605" r="-186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DC1499-79BF-BF3D-4169-C5A80F7E23B3}"/>
                  </a:ext>
                </a:extLst>
              </p:cNvPr>
              <p:cNvSpPr txBox="1"/>
              <p:nvPr/>
            </p:nvSpPr>
            <p:spPr>
              <a:xfrm>
                <a:off x="7853305" y="2623119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DC1499-79BF-BF3D-4169-C5A80F7E2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305" y="2623119"/>
                <a:ext cx="262892" cy="307777"/>
              </a:xfrm>
              <a:prstGeom prst="rect">
                <a:avLst/>
              </a:prstGeom>
              <a:blipFill>
                <a:blip r:embed="rId14"/>
                <a:stretch>
                  <a:fillRect l="-2326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CAC00090-96B7-2C02-A4A4-CB4A7F26092D}"/>
              </a:ext>
            </a:extLst>
          </p:cNvPr>
          <p:cNvSpPr/>
          <p:nvPr/>
        </p:nvSpPr>
        <p:spPr>
          <a:xfrm>
            <a:off x="3551196" y="2042692"/>
            <a:ext cx="384616" cy="371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B0ADE6-42F5-7BA1-45CD-2774B6F3B049}"/>
              </a:ext>
            </a:extLst>
          </p:cNvPr>
          <p:cNvCxnSpPr>
            <a:cxnSpLocks/>
            <a:stCxn id="56" idx="4"/>
          </p:cNvCxnSpPr>
          <p:nvPr/>
        </p:nvCxnSpPr>
        <p:spPr>
          <a:xfrm flipH="1">
            <a:off x="3741881" y="2414158"/>
            <a:ext cx="1623" cy="543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1FD908D8-994F-382C-F2B0-80786ED30874}"/>
              </a:ext>
            </a:extLst>
          </p:cNvPr>
          <p:cNvSpPr/>
          <p:nvPr/>
        </p:nvSpPr>
        <p:spPr>
          <a:xfrm>
            <a:off x="4278948" y="1546870"/>
            <a:ext cx="94379" cy="9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02E7E07-753A-1679-3FA2-1B75A952C461}"/>
              </a:ext>
            </a:extLst>
          </p:cNvPr>
          <p:cNvSpPr/>
          <p:nvPr/>
        </p:nvSpPr>
        <p:spPr>
          <a:xfrm>
            <a:off x="4271487" y="2918839"/>
            <a:ext cx="94379" cy="9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406703B-0614-6405-DFC6-DFBBE1EA58D4}"/>
              </a:ext>
            </a:extLst>
          </p:cNvPr>
          <p:cNvSpPr/>
          <p:nvPr/>
        </p:nvSpPr>
        <p:spPr>
          <a:xfrm>
            <a:off x="7931312" y="1549494"/>
            <a:ext cx="94379" cy="9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921B31C-C023-CD72-1669-6AE718D5B628}"/>
              </a:ext>
            </a:extLst>
          </p:cNvPr>
          <p:cNvSpPr/>
          <p:nvPr/>
        </p:nvSpPr>
        <p:spPr>
          <a:xfrm>
            <a:off x="7923851" y="2921463"/>
            <a:ext cx="94379" cy="9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DD7903C-8696-B0CA-8B28-A9E346B0F2BE}"/>
                  </a:ext>
                </a:extLst>
              </p:cNvPr>
              <p:cNvSpPr txBox="1"/>
              <p:nvPr/>
            </p:nvSpPr>
            <p:spPr>
              <a:xfrm>
                <a:off x="4229369" y="1205700"/>
                <a:ext cx="2457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DD7903C-8696-B0CA-8B28-A9E346B0F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69" y="1205700"/>
                <a:ext cx="245708" cy="307777"/>
              </a:xfrm>
              <a:prstGeom prst="rect">
                <a:avLst/>
              </a:prstGeom>
              <a:blipFill>
                <a:blip r:embed="rId15"/>
                <a:stretch>
                  <a:fillRect l="-22500" r="-2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825D4A4-E058-9AB2-15F0-72914DE610C5}"/>
                  </a:ext>
                </a:extLst>
              </p:cNvPr>
              <p:cNvSpPr txBox="1"/>
              <p:nvPr/>
            </p:nvSpPr>
            <p:spPr>
              <a:xfrm>
                <a:off x="4196635" y="3061533"/>
                <a:ext cx="2408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825D4A4-E058-9AB2-15F0-72914DE61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635" y="3061533"/>
                <a:ext cx="240835" cy="307777"/>
              </a:xfrm>
              <a:prstGeom prst="rect">
                <a:avLst/>
              </a:prstGeom>
              <a:blipFill>
                <a:blip r:embed="rId16"/>
                <a:stretch>
                  <a:fillRect l="-20000" r="-175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C6EE486-561C-F112-2E9E-CD6DAA5375D1}"/>
              </a:ext>
            </a:extLst>
          </p:cNvPr>
          <p:cNvSpPr/>
          <p:nvPr/>
        </p:nvSpPr>
        <p:spPr>
          <a:xfrm>
            <a:off x="5523173" y="2211463"/>
            <a:ext cx="228600" cy="205694"/>
          </a:xfrm>
          <a:custGeom>
            <a:avLst/>
            <a:gdLst>
              <a:gd name="connsiteX0" fmla="*/ 0 w 228600"/>
              <a:gd name="connsiteY0" fmla="*/ 173642 h 205694"/>
              <a:gd name="connsiteX1" fmla="*/ 63062 w 228600"/>
              <a:gd name="connsiteY1" fmla="*/ 221 h 205694"/>
              <a:gd name="connsiteX2" fmla="*/ 173421 w 228600"/>
              <a:gd name="connsiteY2" fmla="*/ 205173 h 205694"/>
              <a:gd name="connsiteX3" fmla="*/ 228600 w 228600"/>
              <a:gd name="connsiteY3" fmla="*/ 47517 h 20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05694">
                <a:moveTo>
                  <a:pt x="0" y="173642"/>
                </a:moveTo>
                <a:cubicBezTo>
                  <a:pt x="17079" y="84304"/>
                  <a:pt x="34158" y="-5034"/>
                  <a:pt x="63062" y="221"/>
                </a:cubicBezTo>
                <a:cubicBezTo>
                  <a:pt x="91966" y="5476"/>
                  <a:pt x="145831" y="197290"/>
                  <a:pt x="173421" y="205173"/>
                </a:cubicBezTo>
                <a:cubicBezTo>
                  <a:pt x="201011" y="213056"/>
                  <a:pt x="214805" y="130286"/>
                  <a:pt x="228600" y="475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20DEB10-AF78-D27F-A660-8A86737A6454}"/>
              </a:ext>
            </a:extLst>
          </p:cNvPr>
          <p:cNvSpPr/>
          <p:nvPr/>
        </p:nvSpPr>
        <p:spPr>
          <a:xfrm>
            <a:off x="3643561" y="2130004"/>
            <a:ext cx="228600" cy="205694"/>
          </a:xfrm>
          <a:custGeom>
            <a:avLst/>
            <a:gdLst>
              <a:gd name="connsiteX0" fmla="*/ 0 w 228600"/>
              <a:gd name="connsiteY0" fmla="*/ 173642 h 205694"/>
              <a:gd name="connsiteX1" fmla="*/ 63062 w 228600"/>
              <a:gd name="connsiteY1" fmla="*/ 221 h 205694"/>
              <a:gd name="connsiteX2" fmla="*/ 173421 w 228600"/>
              <a:gd name="connsiteY2" fmla="*/ 205173 h 205694"/>
              <a:gd name="connsiteX3" fmla="*/ 228600 w 228600"/>
              <a:gd name="connsiteY3" fmla="*/ 47517 h 20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05694">
                <a:moveTo>
                  <a:pt x="0" y="173642"/>
                </a:moveTo>
                <a:cubicBezTo>
                  <a:pt x="17079" y="84304"/>
                  <a:pt x="34158" y="-5034"/>
                  <a:pt x="63062" y="221"/>
                </a:cubicBezTo>
                <a:cubicBezTo>
                  <a:pt x="91966" y="5476"/>
                  <a:pt x="145831" y="197290"/>
                  <a:pt x="173421" y="205173"/>
                </a:cubicBezTo>
                <a:cubicBezTo>
                  <a:pt x="201011" y="213056"/>
                  <a:pt x="214805" y="130286"/>
                  <a:pt x="228600" y="475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485A53F4-E263-F8C4-A9C4-C127C8264158}"/>
              </a:ext>
            </a:extLst>
          </p:cNvPr>
          <p:cNvSpPr/>
          <p:nvPr/>
        </p:nvSpPr>
        <p:spPr>
          <a:xfrm>
            <a:off x="6233300" y="2214764"/>
            <a:ext cx="228600" cy="205694"/>
          </a:xfrm>
          <a:custGeom>
            <a:avLst/>
            <a:gdLst>
              <a:gd name="connsiteX0" fmla="*/ 0 w 228600"/>
              <a:gd name="connsiteY0" fmla="*/ 173642 h 205694"/>
              <a:gd name="connsiteX1" fmla="*/ 63062 w 228600"/>
              <a:gd name="connsiteY1" fmla="*/ 221 h 205694"/>
              <a:gd name="connsiteX2" fmla="*/ 173421 w 228600"/>
              <a:gd name="connsiteY2" fmla="*/ 205173 h 205694"/>
              <a:gd name="connsiteX3" fmla="*/ 228600 w 228600"/>
              <a:gd name="connsiteY3" fmla="*/ 47517 h 20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05694">
                <a:moveTo>
                  <a:pt x="0" y="173642"/>
                </a:moveTo>
                <a:cubicBezTo>
                  <a:pt x="17079" y="84304"/>
                  <a:pt x="34158" y="-5034"/>
                  <a:pt x="63062" y="221"/>
                </a:cubicBezTo>
                <a:cubicBezTo>
                  <a:pt x="91966" y="5476"/>
                  <a:pt x="145831" y="197290"/>
                  <a:pt x="173421" y="205173"/>
                </a:cubicBezTo>
                <a:cubicBezTo>
                  <a:pt x="201011" y="213056"/>
                  <a:pt x="214805" y="130286"/>
                  <a:pt x="228600" y="475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CA4D60-4C85-0B6C-5BE1-F65E03E5BD84}"/>
              </a:ext>
            </a:extLst>
          </p:cNvPr>
          <p:cNvSpPr txBox="1"/>
          <p:nvPr/>
        </p:nvSpPr>
        <p:spPr>
          <a:xfrm>
            <a:off x="7873127" y="1205700"/>
            <a:ext cx="18594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A706CA8-3DF7-ECCF-F17D-FF1A851125AD}"/>
                  </a:ext>
                </a:extLst>
              </p:cNvPr>
              <p:cNvSpPr txBox="1"/>
              <p:nvPr/>
            </p:nvSpPr>
            <p:spPr>
              <a:xfrm>
                <a:off x="7840393" y="3061533"/>
                <a:ext cx="2408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A706CA8-3DF7-ECCF-F17D-FF1A85112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393" y="3061533"/>
                <a:ext cx="240835" cy="307777"/>
              </a:xfrm>
              <a:prstGeom prst="rect">
                <a:avLst/>
              </a:prstGeom>
              <a:blipFill>
                <a:blip r:embed="rId17"/>
                <a:stretch>
                  <a:fillRect l="-20000" r="-175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A0BC5601-B7AA-EC3D-D592-B46964F5C9C1}"/>
              </a:ext>
            </a:extLst>
          </p:cNvPr>
          <p:cNvGrpSpPr/>
          <p:nvPr/>
        </p:nvGrpSpPr>
        <p:grpSpPr>
          <a:xfrm rot="5400000">
            <a:off x="7863464" y="2127223"/>
            <a:ext cx="1397624" cy="350539"/>
            <a:chOff x="4676775" y="1682364"/>
            <a:chExt cx="1619250" cy="693028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08D9997-59A1-E2DB-BC84-E35B49CDF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489435A-3D02-FA24-991C-6FF7D2A5294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0658231-417A-2FA8-85C0-09B11411B0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B8492EA-DFFC-4A1C-7FE4-723767B4A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DED1414-C64C-9017-DED6-9FEF50E047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FD0B527-A1F7-6BE0-22D4-3EB8B71BA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37AA9C1-491D-6F08-B151-504FC294BA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DEE63F9-5B9D-CCA2-EB2C-62AD1EB89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CC00C5F-2EF0-D571-E0DD-00BA9F6F43EE}"/>
                  </a:ext>
                </a:extLst>
              </p:cNvPr>
              <p:cNvSpPr txBox="1"/>
              <p:nvPr/>
            </p:nvSpPr>
            <p:spPr>
              <a:xfrm>
                <a:off x="8731017" y="2074990"/>
                <a:ext cx="347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CC00C5F-2EF0-D571-E0DD-00BA9F6F4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017" y="2074990"/>
                <a:ext cx="347916" cy="307777"/>
              </a:xfrm>
              <a:prstGeom prst="rect">
                <a:avLst/>
              </a:prstGeom>
              <a:blipFill>
                <a:blip r:embed="rId18"/>
                <a:stretch>
                  <a:fillRect l="-14035" r="-5263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E2E5ACB9-D6E9-0352-1FDA-2124F50E70F5}"/>
              </a:ext>
            </a:extLst>
          </p:cNvPr>
          <p:cNvSpPr txBox="1"/>
          <p:nvPr/>
        </p:nvSpPr>
        <p:spPr>
          <a:xfrm>
            <a:off x="3655168" y="4031602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Hybrid model ac equivalent circuit for the amplifier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540451-8895-8F25-560E-F1085231BB22}"/>
              </a:ext>
            </a:extLst>
          </p:cNvPr>
          <p:cNvCxnSpPr>
            <a:cxnSpLocks/>
          </p:cNvCxnSpPr>
          <p:nvPr/>
        </p:nvCxnSpPr>
        <p:spPr>
          <a:xfrm>
            <a:off x="2052410" y="1460886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18ECDA6-BB5F-7D81-2908-00723041E715}"/>
              </a:ext>
            </a:extLst>
          </p:cNvPr>
          <p:cNvGrpSpPr/>
          <p:nvPr/>
        </p:nvGrpSpPr>
        <p:grpSpPr>
          <a:xfrm>
            <a:off x="1263403" y="2060450"/>
            <a:ext cx="1062296" cy="1463596"/>
            <a:chOff x="4453759" y="3377936"/>
            <a:chExt cx="1062296" cy="1463596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0C5BDA1-9532-5D6D-EE40-75ED0A0A1FD7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1610DB9-12BF-23A0-01F6-4091F77E07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EB96424-5358-96DC-C8B3-3D314FAF5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7EB35A9-71B0-A403-B106-9F3E89F248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CE4912-AE79-6824-E3DE-0890938A73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1637" y="3969302"/>
              <a:ext cx="113854" cy="1495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AF61371-0CD7-85E1-933C-B224E0D4B5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90434" y="3975429"/>
              <a:ext cx="167898" cy="114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28C52AA-4F51-B708-CE9B-50CBAFEC9AFD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D61D1B7-FE6D-5A9A-7E60-A9069A2B4841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F03F9A-A15C-B058-7D66-0D5FFA9E300B}"/>
              </a:ext>
            </a:extLst>
          </p:cNvPr>
          <p:cNvCxnSpPr>
            <a:cxnSpLocks/>
          </p:cNvCxnSpPr>
          <p:nvPr/>
        </p:nvCxnSpPr>
        <p:spPr>
          <a:xfrm>
            <a:off x="1675209" y="3531162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02B152-5822-72C6-533E-96C11B6A7F94}"/>
              </a:ext>
            </a:extLst>
          </p:cNvPr>
          <p:cNvCxnSpPr>
            <a:cxnSpLocks/>
          </p:cNvCxnSpPr>
          <p:nvPr/>
        </p:nvCxnSpPr>
        <p:spPr>
          <a:xfrm>
            <a:off x="1851258" y="3644147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153504-B828-9B6C-14D4-EC07F1B5DD73}"/>
              </a:ext>
            </a:extLst>
          </p:cNvPr>
          <p:cNvCxnSpPr>
            <a:cxnSpLocks/>
          </p:cNvCxnSpPr>
          <p:nvPr/>
        </p:nvCxnSpPr>
        <p:spPr>
          <a:xfrm>
            <a:off x="1987892" y="3741366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C6DC729-842D-8CBE-286E-757D8F94C08E}"/>
              </a:ext>
            </a:extLst>
          </p:cNvPr>
          <p:cNvCxnSpPr>
            <a:cxnSpLocks/>
          </p:cNvCxnSpPr>
          <p:nvPr/>
        </p:nvCxnSpPr>
        <p:spPr>
          <a:xfrm>
            <a:off x="471739" y="2963543"/>
            <a:ext cx="0" cy="1338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9F04235-CBE7-DF9E-4140-DFD02582C0D7}"/>
              </a:ext>
            </a:extLst>
          </p:cNvPr>
          <p:cNvCxnSpPr>
            <a:cxnSpLocks/>
          </p:cNvCxnSpPr>
          <p:nvPr/>
        </p:nvCxnSpPr>
        <p:spPr>
          <a:xfrm flipV="1">
            <a:off x="473648" y="3282946"/>
            <a:ext cx="1587623" cy="117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F40B9B2-FF7A-9282-AFB2-F73E01AD70AB}"/>
              </a:ext>
            </a:extLst>
          </p:cNvPr>
          <p:cNvCxnSpPr>
            <a:cxnSpLocks/>
          </p:cNvCxnSpPr>
          <p:nvPr/>
        </p:nvCxnSpPr>
        <p:spPr>
          <a:xfrm>
            <a:off x="465742" y="2530253"/>
            <a:ext cx="0" cy="1133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B699133-AC2E-3BF6-169C-3C2908D60CF6}"/>
              </a:ext>
            </a:extLst>
          </p:cNvPr>
          <p:cNvCxnSpPr>
            <a:cxnSpLocks/>
          </p:cNvCxnSpPr>
          <p:nvPr/>
        </p:nvCxnSpPr>
        <p:spPr>
          <a:xfrm>
            <a:off x="2029665" y="1451794"/>
            <a:ext cx="1074050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FE3CFE2-DFA2-C4F5-995F-1CB72C9D8AC7}"/>
              </a:ext>
            </a:extLst>
          </p:cNvPr>
          <p:cNvGrpSpPr/>
          <p:nvPr/>
        </p:nvGrpSpPr>
        <p:grpSpPr>
          <a:xfrm rot="5400000">
            <a:off x="2660021" y="1772964"/>
            <a:ext cx="932553" cy="259480"/>
            <a:chOff x="4676775" y="1682364"/>
            <a:chExt cx="1619250" cy="693028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595872B-7418-6F4B-1E3D-65CFC252DF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4851D0B-2980-0E7C-CBC8-5508A713B10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D5152DC-8263-3C81-F474-5303513506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8906C6D-D245-192D-1242-9E1F9A360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AD2CF3B-48F1-0E26-58C9-ED343F4A6F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D834E29-0BD8-A565-DB46-D81EE4D4CC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70C3C82-E7D5-3CA6-DDA2-8754CB0DF1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BC6DB22-394D-DE7B-C414-62F243094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30DE3C5-0988-63CA-BD66-442DBB3DC4F0}"/>
              </a:ext>
            </a:extLst>
          </p:cNvPr>
          <p:cNvCxnSpPr>
            <a:cxnSpLocks/>
          </p:cNvCxnSpPr>
          <p:nvPr/>
        </p:nvCxnSpPr>
        <p:spPr>
          <a:xfrm>
            <a:off x="2857913" y="2448894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7F0EB70-9C37-D659-974C-F2FC58AB1BA0}"/>
              </a:ext>
            </a:extLst>
          </p:cNvPr>
          <p:cNvCxnSpPr>
            <a:cxnSpLocks/>
          </p:cNvCxnSpPr>
          <p:nvPr/>
        </p:nvCxnSpPr>
        <p:spPr>
          <a:xfrm>
            <a:off x="2961600" y="2379867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20DBCE3-CFE4-53FD-1671-8B35A8A0FD2D}"/>
              </a:ext>
            </a:extLst>
          </p:cNvPr>
          <p:cNvCxnSpPr>
            <a:cxnSpLocks/>
          </p:cNvCxnSpPr>
          <p:nvPr/>
        </p:nvCxnSpPr>
        <p:spPr>
          <a:xfrm>
            <a:off x="3108312" y="2448894"/>
            <a:ext cx="0" cy="828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6C450AA-FF58-3B4F-454E-9E9D75C9B210}"/>
              </a:ext>
            </a:extLst>
          </p:cNvPr>
          <p:cNvCxnSpPr>
            <a:cxnSpLocks/>
          </p:cNvCxnSpPr>
          <p:nvPr/>
        </p:nvCxnSpPr>
        <p:spPr>
          <a:xfrm flipV="1">
            <a:off x="2076556" y="3277056"/>
            <a:ext cx="1027159" cy="58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EF0CCA7-25F9-1109-C35F-079BF36468D0}"/>
              </a:ext>
            </a:extLst>
          </p:cNvPr>
          <p:cNvGrpSpPr/>
          <p:nvPr/>
        </p:nvGrpSpPr>
        <p:grpSpPr>
          <a:xfrm>
            <a:off x="302202" y="2629403"/>
            <a:ext cx="339075" cy="339075"/>
            <a:chOff x="514963" y="1212670"/>
            <a:chExt cx="339075" cy="339075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8CDDAB9-BF60-7A48-F330-804A5320196F}"/>
                </a:ext>
              </a:extLst>
            </p:cNvPr>
            <p:cNvSpPr/>
            <p:nvPr/>
          </p:nvSpPr>
          <p:spPr>
            <a:xfrm>
              <a:off x="514963" y="1212670"/>
              <a:ext cx="339075" cy="3390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8ADD807-6372-49AA-86A5-C33F09D43BF9}"/>
                </a:ext>
              </a:extLst>
            </p:cNvPr>
            <p:cNvSpPr/>
            <p:nvPr/>
          </p:nvSpPr>
          <p:spPr>
            <a:xfrm>
              <a:off x="551793" y="1260419"/>
              <a:ext cx="252248" cy="240722"/>
            </a:xfrm>
            <a:custGeom>
              <a:avLst/>
              <a:gdLst>
                <a:gd name="connsiteX0" fmla="*/ 0 w 252248"/>
                <a:gd name="connsiteY0" fmla="*/ 174243 h 240722"/>
                <a:gd name="connsiteX1" fmla="*/ 70945 w 252248"/>
                <a:gd name="connsiteY1" fmla="*/ 822 h 240722"/>
                <a:gd name="connsiteX2" fmla="*/ 204952 w 252248"/>
                <a:gd name="connsiteY2" fmla="*/ 237305 h 240722"/>
                <a:gd name="connsiteX3" fmla="*/ 252248 w 252248"/>
                <a:gd name="connsiteY3" fmla="*/ 119064 h 24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48" h="240722">
                  <a:moveTo>
                    <a:pt x="0" y="174243"/>
                  </a:moveTo>
                  <a:cubicBezTo>
                    <a:pt x="18393" y="82277"/>
                    <a:pt x="36786" y="-9688"/>
                    <a:pt x="70945" y="822"/>
                  </a:cubicBezTo>
                  <a:cubicBezTo>
                    <a:pt x="105104" y="11332"/>
                    <a:pt x="174735" y="217598"/>
                    <a:pt x="204952" y="237305"/>
                  </a:cubicBezTo>
                  <a:cubicBezTo>
                    <a:pt x="235169" y="257012"/>
                    <a:pt x="243708" y="188038"/>
                    <a:pt x="252248" y="119064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5A3BD0F-C4B9-A670-7884-A7946388B77F}"/>
                  </a:ext>
                </a:extLst>
              </p:cNvPr>
              <p:cNvSpPr txBox="1"/>
              <p:nvPr/>
            </p:nvSpPr>
            <p:spPr>
              <a:xfrm>
                <a:off x="197843" y="2396384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5A3BD0F-C4B9-A670-7884-A7946388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43" y="2396384"/>
                <a:ext cx="262892" cy="307777"/>
              </a:xfrm>
              <a:prstGeom prst="rect">
                <a:avLst/>
              </a:prstGeom>
              <a:blipFill>
                <a:blip r:embed="rId19"/>
                <a:stretch>
                  <a:fillRect l="-18182" r="-1590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AD0C3DF-D7E4-AD79-FCFB-3B5A7A2998CB}"/>
                  </a:ext>
                </a:extLst>
              </p:cNvPr>
              <p:cNvSpPr txBox="1"/>
              <p:nvPr/>
            </p:nvSpPr>
            <p:spPr>
              <a:xfrm>
                <a:off x="172304" y="2852006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AD0C3DF-D7E4-AD79-FCFB-3B5A7A299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04" y="2852006"/>
                <a:ext cx="262892" cy="307777"/>
              </a:xfrm>
              <a:prstGeom prst="rect">
                <a:avLst/>
              </a:prstGeom>
              <a:blipFill>
                <a:blip r:embed="rId20"/>
                <a:stretch>
                  <a:fillRect l="-2326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B224AAB-0653-52DB-E5BB-EE74AB2155CB}"/>
                  </a:ext>
                </a:extLst>
              </p:cNvPr>
              <p:cNvSpPr txBox="1"/>
              <p:nvPr/>
            </p:nvSpPr>
            <p:spPr>
              <a:xfrm>
                <a:off x="41188" y="2617797"/>
                <a:ext cx="297068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B224AAB-0653-52DB-E5BB-EE74AB215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8" y="2617797"/>
                <a:ext cx="297068" cy="332720"/>
              </a:xfrm>
              <a:prstGeom prst="rect">
                <a:avLst/>
              </a:prstGeom>
              <a:blipFill>
                <a:blip r:embed="rId21"/>
                <a:stretch>
                  <a:fillRect l="-1875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20CE25A-3A74-A4A7-8E09-771999FE74C1}"/>
                  </a:ext>
                </a:extLst>
              </p:cNvPr>
              <p:cNvSpPr txBox="1"/>
              <p:nvPr/>
            </p:nvSpPr>
            <p:spPr>
              <a:xfrm>
                <a:off x="643000" y="2127361"/>
                <a:ext cx="2801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20CE25A-3A74-A4A7-8E09-771999FE7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0" y="2127361"/>
                <a:ext cx="280141" cy="307777"/>
              </a:xfrm>
              <a:prstGeom prst="rect">
                <a:avLst/>
              </a:prstGeom>
              <a:blipFill>
                <a:blip r:embed="rId22"/>
                <a:stretch>
                  <a:fillRect l="-17391" r="-6522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8ADB5D7-6707-13F6-1A02-83D57F2BE342}"/>
              </a:ext>
            </a:extLst>
          </p:cNvPr>
          <p:cNvCxnSpPr>
            <a:cxnSpLocks/>
          </p:cNvCxnSpPr>
          <p:nvPr/>
        </p:nvCxnSpPr>
        <p:spPr>
          <a:xfrm>
            <a:off x="473453" y="2533902"/>
            <a:ext cx="1074050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2FC9313-EA21-CA93-4EC1-E231A75E56B6}"/>
              </a:ext>
            </a:extLst>
          </p:cNvPr>
          <p:cNvCxnSpPr>
            <a:cxnSpLocks/>
          </p:cNvCxnSpPr>
          <p:nvPr/>
        </p:nvCxnSpPr>
        <p:spPr>
          <a:xfrm>
            <a:off x="377554" y="3097408"/>
            <a:ext cx="1748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4AC2119-C788-A0E1-F1D8-9A0EFA1E8D51}"/>
              </a:ext>
            </a:extLst>
          </p:cNvPr>
          <p:cNvCxnSpPr>
            <a:cxnSpLocks/>
          </p:cNvCxnSpPr>
          <p:nvPr/>
        </p:nvCxnSpPr>
        <p:spPr>
          <a:xfrm>
            <a:off x="329289" y="3150107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3E3F4E2-162A-7A9C-7E21-997C3D786546}"/>
              </a:ext>
            </a:extLst>
          </p:cNvPr>
          <p:cNvCxnSpPr>
            <a:cxnSpLocks/>
          </p:cNvCxnSpPr>
          <p:nvPr/>
        </p:nvCxnSpPr>
        <p:spPr>
          <a:xfrm>
            <a:off x="471739" y="3164016"/>
            <a:ext cx="0" cy="1338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F5422630-AE65-FB0E-9110-205FDEDDE343}"/>
                  </a:ext>
                </a:extLst>
              </p:cNvPr>
              <p:cNvSpPr txBox="1"/>
              <p:nvPr/>
            </p:nvSpPr>
            <p:spPr>
              <a:xfrm>
                <a:off x="2378767" y="1424614"/>
                <a:ext cx="2634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F5422630-AE65-FB0E-9110-205FDEDDE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767" y="1424614"/>
                <a:ext cx="263470" cy="307777"/>
              </a:xfrm>
              <a:prstGeom prst="rect">
                <a:avLst/>
              </a:prstGeom>
              <a:blipFill>
                <a:blip r:embed="rId23"/>
                <a:stretch>
                  <a:fillRect l="-1860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5C5AD62-F6DC-11F0-290C-A29D6E314A7E}"/>
                  </a:ext>
                </a:extLst>
              </p:cNvPr>
              <p:cNvSpPr txBox="1"/>
              <p:nvPr/>
            </p:nvSpPr>
            <p:spPr>
              <a:xfrm>
                <a:off x="3229842" y="1683142"/>
                <a:ext cx="3433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5C5AD62-F6DC-11F0-290C-A29D6E314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842" y="1683142"/>
                <a:ext cx="343363" cy="307777"/>
              </a:xfrm>
              <a:prstGeom prst="rect">
                <a:avLst/>
              </a:prstGeom>
              <a:blipFill>
                <a:blip r:embed="rId24"/>
                <a:stretch>
                  <a:fillRect l="-16071" r="-5357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3BB35CB-BF4A-7329-5588-DB723E039235}"/>
                  </a:ext>
                </a:extLst>
              </p:cNvPr>
              <p:cNvSpPr txBox="1"/>
              <p:nvPr/>
            </p:nvSpPr>
            <p:spPr>
              <a:xfrm>
                <a:off x="2332175" y="2032384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3BB35CB-BF4A-7329-5588-DB723E039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175" y="2032384"/>
                <a:ext cx="262892" cy="307777"/>
              </a:xfrm>
              <a:prstGeom prst="rect">
                <a:avLst/>
              </a:prstGeom>
              <a:blipFill>
                <a:blip r:embed="rId25"/>
                <a:stretch>
                  <a:fillRect l="-18605" r="-186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445376C-2AE6-B609-390A-92CE6648E3CC}"/>
                  </a:ext>
                </a:extLst>
              </p:cNvPr>
              <p:cNvSpPr txBox="1"/>
              <p:nvPr/>
            </p:nvSpPr>
            <p:spPr>
              <a:xfrm>
                <a:off x="2306636" y="2488006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445376C-2AE6-B609-390A-92CE6648E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636" y="2488006"/>
                <a:ext cx="262892" cy="307777"/>
              </a:xfrm>
              <a:prstGeom prst="rect">
                <a:avLst/>
              </a:prstGeom>
              <a:blipFill>
                <a:blip r:embed="rId26"/>
                <a:stretch>
                  <a:fillRect l="-2273"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628CAFD-2C98-FEB1-901D-3AA2791874B8}"/>
                  </a:ext>
                </a:extLst>
              </p:cNvPr>
              <p:cNvSpPr txBox="1"/>
              <p:nvPr/>
            </p:nvSpPr>
            <p:spPr>
              <a:xfrm>
                <a:off x="2361179" y="2287920"/>
                <a:ext cx="2819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628CAFD-2C98-FEB1-901D-3AA279187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179" y="2287920"/>
                <a:ext cx="281937" cy="307777"/>
              </a:xfrm>
              <a:prstGeom prst="rect">
                <a:avLst/>
              </a:prstGeom>
              <a:blipFill>
                <a:blip r:embed="rId27"/>
                <a:stretch>
                  <a:fillRect l="-1702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83E7874-542D-C6E9-3238-E869E1DD4670}"/>
                  </a:ext>
                </a:extLst>
              </p:cNvPr>
              <p:cNvSpPr txBox="1"/>
              <p:nvPr/>
            </p:nvSpPr>
            <p:spPr>
              <a:xfrm>
                <a:off x="3157160" y="2096551"/>
                <a:ext cx="3765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83E7874-542D-C6E9-3238-E869E1DD4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160" y="2096551"/>
                <a:ext cx="376513" cy="307777"/>
              </a:xfrm>
              <a:prstGeom prst="rect">
                <a:avLst/>
              </a:prstGeom>
              <a:blipFill>
                <a:blip r:embed="rId28"/>
                <a:stretch>
                  <a:fillRect l="-1451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B6FF315-A3F8-0FAE-71A6-4CCAF3BBDA59}"/>
                  </a:ext>
                </a:extLst>
              </p:cNvPr>
              <p:cNvSpPr txBox="1"/>
              <p:nvPr/>
            </p:nvSpPr>
            <p:spPr>
              <a:xfrm>
                <a:off x="3963464" y="2122511"/>
                <a:ext cx="297068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B6FF315-A3F8-0FAE-71A6-4CCAF3BBD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464" y="2122511"/>
                <a:ext cx="297068" cy="332720"/>
              </a:xfrm>
              <a:prstGeom prst="rect">
                <a:avLst/>
              </a:prstGeom>
              <a:blipFill>
                <a:blip r:embed="rId29"/>
                <a:stretch>
                  <a:fillRect l="-16327" r="-408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Oval 175">
            <a:extLst>
              <a:ext uri="{FF2B5EF4-FFF2-40B4-BE49-F238E27FC236}">
                <a16:creationId xmlns:a16="http://schemas.microsoft.com/office/drawing/2014/main" id="{6557CA2E-BC97-0B16-CA56-9D9DB1B35E17}"/>
              </a:ext>
            </a:extLst>
          </p:cNvPr>
          <p:cNvSpPr/>
          <p:nvPr/>
        </p:nvSpPr>
        <p:spPr>
          <a:xfrm>
            <a:off x="1139078" y="2485625"/>
            <a:ext cx="94379" cy="9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730836E-6CD5-EC9E-C9D6-675AE79C2D9B}"/>
                  </a:ext>
                </a:extLst>
              </p:cNvPr>
              <p:cNvSpPr txBox="1"/>
              <p:nvPr/>
            </p:nvSpPr>
            <p:spPr>
              <a:xfrm>
                <a:off x="1089499" y="2144455"/>
                <a:ext cx="2457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730836E-6CD5-EC9E-C9D6-675AE79C2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99" y="2144455"/>
                <a:ext cx="245708" cy="307777"/>
              </a:xfrm>
              <a:prstGeom prst="rect">
                <a:avLst/>
              </a:prstGeom>
              <a:blipFill>
                <a:blip r:embed="rId30"/>
                <a:stretch>
                  <a:fillRect l="-22500" r="-2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Oval 177">
            <a:extLst>
              <a:ext uri="{FF2B5EF4-FFF2-40B4-BE49-F238E27FC236}">
                <a16:creationId xmlns:a16="http://schemas.microsoft.com/office/drawing/2014/main" id="{9F1A7565-CA70-B573-74A0-96F7616C5322}"/>
              </a:ext>
            </a:extLst>
          </p:cNvPr>
          <p:cNvSpPr/>
          <p:nvPr/>
        </p:nvSpPr>
        <p:spPr>
          <a:xfrm>
            <a:off x="2029665" y="3080124"/>
            <a:ext cx="94379" cy="9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28ECBCD-6B65-93F3-3182-E13DF21196D3}"/>
                  </a:ext>
                </a:extLst>
              </p:cNvPr>
              <p:cNvSpPr txBox="1"/>
              <p:nvPr/>
            </p:nvSpPr>
            <p:spPr>
              <a:xfrm>
                <a:off x="2146675" y="2973424"/>
                <a:ext cx="2408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28ECBCD-6B65-93F3-3182-E13DF2119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675" y="2973424"/>
                <a:ext cx="240835" cy="307777"/>
              </a:xfrm>
              <a:prstGeom prst="rect">
                <a:avLst/>
              </a:prstGeom>
              <a:blipFill>
                <a:blip r:embed="rId31"/>
                <a:stretch>
                  <a:fillRect l="-35000" r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Oval 179">
            <a:extLst>
              <a:ext uri="{FF2B5EF4-FFF2-40B4-BE49-F238E27FC236}">
                <a16:creationId xmlns:a16="http://schemas.microsoft.com/office/drawing/2014/main" id="{1167323E-7811-97DC-F352-8E3AE4709D14}"/>
              </a:ext>
            </a:extLst>
          </p:cNvPr>
          <p:cNvSpPr/>
          <p:nvPr/>
        </p:nvSpPr>
        <p:spPr>
          <a:xfrm>
            <a:off x="2007034" y="1742486"/>
            <a:ext cx="94379" cy="9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DABD456-E678-E270-54E4-EBFDABEA4697}"/>
                  </a:ext>
                </a:extLst>
              </p:cNvPr>
              <p:cNvSpPr txBox="1"/>
              <p:nvPr/>
            </p:nvSpPr>
            <p:spPr>
              <a:xfrm>
                <a:off x="2124044" y="1635786"/>
                <a:ext cx="2408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DABD456-E678-E270-54E4-EBFDABEA4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44" y="1635786"/>
                <a:ext cx="240835" cy="307777"/>
              </a:xfrm>
              <a:prstGeom prst="rect">
                <a:avLst/>
              </a:prstGeom>
              <a:blipFill>
                <a:blip r:embed="rId32"/>
                <a:stretch>
                  <a:fillRect l="-35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Oval 181">
            <a:extLst>
              <a:ext uri="{FF2B5EF4-FFF2-40B4-BE49-F238E27FC236}">
                <a16:creationId xmlns:a16="http://schemas.microsoft.com/office/drawing/2014/main" id="{27BF3348-6AD2-771A-621A-F860AE1385A0}"/>
              </a:ext>
            </a:extLst>
          </p:cNvPr>
          <p:cNvSpPr/>
          <p:nvPr/>
        </p:nvSpPr>
        <p:spPr>
          <a:xfrm>
            <a:off x="5958214" y="2918839"/>
            <a:ext cx="94379" cy="9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3B4462F-B6E7-BEFF-BBDD-A202EF49F5A9}"/>
                  </a:ext>
                </a:extLst>
              </p:cNvPr>
              <p:cNvSpPr txBox="1"/>
              <p:nvPr/>
            </p:nvSpPr>
            <p:spPr>
              <a:xfrm>
                <a:off x="5884985" y="3064795"/>
                <a:ext cx="2408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3B4462F-B6E7-BEFF-BBDD-A202EF49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985" y="3064795"/>
                <a:ext cx="240835" cy="307777"/>
              </a:xfrm>
              <a:prstGeom prst="rect">
                <a:avLst/>
              </a:prstGeom>
              <a:blipFill>
                <a:blip r:embed="rId33"/>
                <a:stretch>
                  <a:fillRect l="-20000" r="-17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4F14449-2F45-970E-C20D-A4C5DDD93945}"/>
              </a:ext>
            </a:extLst>
          </p:cNvPr>
          <p:cNvCxnSpPr>
            <a:cxnSpLocks/>
          </p:cNvCxnSpPr>
          <p:nvPr/>
        </p:nvCxnSpPr>
        <p:spPr>
          <a:xfrm>
            <a:off x="3735485" y="1590913"/>
            <a:ext cx="3951" cy="446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ED5E8AB-8802-3B05-D0DE-FEBA5282E8B1}"/>
              </a:ext>
            </a:extLst>
          </p:cNvPr>
          <p:cNvSpPr txBox="1"/>
          <p:nvPr/>
        </p:nvSpPr>
        <p:spPr>
          <a:xfrm>
            <a:off x="526815" y="4029214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 CE transistor amplifier</a:t>
            </a:r>
          </a:p>
        </p:txBody>
      </p:sp>
    </p:spTree>
    <p:extLst>
      <p:ext uri="{BB962C8B-B14F-4D97-AF65-F5344CB8AC3E}">
        <p14:creationId xmlns:p14="http://schemas.microsoft.com/office/powerpoint/2010/main" val="378998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5166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HYBRID PARAMETER MODEL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47DB5E-849D-69CA-2237-5F60324E12DC}"/>
              </a:ext>
            </a:extLst>
          </p:cNvPr>
          <p:cNvSpPr/>
          <p:nvPr/>
        </p:nvSpPr>
        <p:spPr>
          <a:xfrm>
            <a:off x="2951389" y="1025024"/>
            <a:ext cx="3241222" cy="1551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1947C6-E5E9-99BC-FF03-FD2CBC89B086}"/>
              </a:ext>
            </a:extLst>
          </p:cNvPr>
          <p:cNvCxnSpPr/>
          <p:nvPr/>
        </p:nvCxnSpPr>
        <p:spPr>
          <a:xfrm>
            <a:off x="1416504" y="1253625"/>
            <a:ext cx="1534885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3EA411-08B1-D12F-86A9-CAAC7BEF8A21}"/>
              </a:ext>
            </a:extLst>
          </p:cNvPr>
          <p:cNvCxnSpPr/>
          <p:nvPr/>
        </p:nvCxnSpPr>
        <p:spPr>
          <a:xfrm>
            <a:off x="1416504" y="2312260"/>
            <a:ext cx="1534885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3B2A9F-D62B-65BA-0CED-522E1D38666E}"/>
              </a:ext>
            </a:extLst>
          </p:cNvPr>
          <p:cNvCxnSpPr/>
          <p:nvPr/>
        </p:nvCxnSpPr>
        <p:spPr>
          <a:xfrm>
            <a:off x="6192611" y="1324382"/>
            <a:ext cx="1534885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CF5C13-C27A-A370-3E5D-40697AA7397A}"/>
              </a:ext>
            </a:extLst>
          </p:cNvPr>
          <p:cNvCxnSpPr/>
          <p:nvPr/>
        </p:nvCxnSpPr>
        <p:spPr>
          <a:xfrm>
            <a:off x="6192611" y="2323145"/>
            <a:ext cx="1534885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EDA1EB-22CC-5219-8FAB-7F5B9E33D85F}"/>
              </a:ext>
            </a:extLst>
          </p:cNvPr>
          <p:cNvSpPr txBox="1"/>
          <p:nvPr/>
        </p:nvSpPr>
        <p:spPr>
          <a:xfrm>
            <a:off x="3567558" y="1508242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Black Box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B61E7C-89F2-B3EB-B4D9-689BAC71940E}"/>
              </a:ext>
            </a:extLst>
          </p:cNvPr>
          <p:cNvSpPr txBox="1"/>
          <p:nvPr/>
        </p:nvSpPr>
        <p:spPr>
          <a:xfrm>
            <a:off x="385726" y="1560142"/>
            <a:ext cx="63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</a:p>
          <a:p>
            <a:r>
              <a:rPr lang="en-US" dirty="0"/>
              <a:t>ports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893731-FCB8-507F-B39B-BC08D58663E1}"/>
              </a:ext>
            </a:extLst>
          </p:cNvPr>
          <p:cNvSpPr txBox="1"/>
          <p:nvPr/>
        </p:nvSpPr>
        <p:spPr>
          <a:xfrm>
            <a:off x="7874078" y="1539019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ports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8E0CBA-CF5D-E171-D98B-595B50651CBC}"/>
              </a:ext>
            </a:extLst>
          </p:cNvPr>
          <p:cNvSpPr txBox="1"/>
          <p:nvPr/>
        </p:nvSpPr>
        <p:spPr>
          <a:xfrm>
            <a:off x="1046726" y="10997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239E5-234F-1B19-85B8-662513EA668D}"/>
              </a:ext>
            </a:extLst>
          </p:cNvPr>
          <p:cNvSpPr txBox="1"/>
          <p:nvPr/>
        </p:nvSpPr>
        <p:spPr>
          <a:xfrm>
            <a:off x="1046726" y="215837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58C85C-D166-61DA-A7F4-49F80F90781A}"/>
              </a:ext>
            </a:extLst>
          </p:cNvPr>
          <p:cNvSpPr txBox="1"/>
          <p:nvPr/>
        </p:nvSpPr>
        <p:spPr>
          <a:xfrm>
            <a:off x="1261758" y="91157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3DA5A3-ED7A-D532-C038-BACC07838004}"/>
              </a:ext>
            </a:extLst>
          </p:cNvPr>
          <p:cNvSpPr txBox="1"/>
          <p:nvPr/>
        </p:nvSpPr>
        <p:spPr>
          <a:xfrm>
            <a:off x="1283331" y="2785252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9CF62C-B52D-0243-EC63-BBE29BE72176}"/>
              </a:ext>
            </a:extLst>
          </p:cNvPr>
          <p:cNvSpPr txBox="1"/>
          <p:nvPr/>
        </p:nvSpPr>
        <p:spPr>
          <a:xfrm>
            <a:off x="7580333" y="92828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034F9-B86E-63E7-17F2-E98F01E736A8}"/>
              </a:ext>
            </a:extLst>
          </p:cNvPr>
          <p:cNvSpPr txBox="1"/>
          <p:nvPr/>
        </p:nvSpPr>
        <p:spPr>
          <a:xfrm>
            <a:off x="7601906" y="2801966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E4981B-ECB7-3A5F-95C1-ADCD4AC81FB2}"/>
              </a:ext>
            </a:extLst>
          </p:cNvPr>
          <p:cNvSpPr txBox="1"/>
          <p:nvPr/>
        </p:nvSpPr>
        <p:spPr>
          <a:xfrm>
            <a:off x="7823394" y="11621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57C314-B37D-9439-6282-AC52DF6422D1}"/>
              </a:ext>
            </a:extLst>
          </p:cNvPr>
          <p:cNvSpPr txBox="1"/>
          <p:nvPr/>
        </p:nvSpPr>
        <p:spPr>
          <a:xfrm>
            <a:off x="7823394" y="2169258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3101BED-5461-8A77-7C13-5991FDC37CA3}"/>
                  </a:ext>
                </a:extLst>
              </p:cNvPr>
              <p:cNvSpPr txBox="1"/>
              <p:nvPr/>
            </p:nvSpPr>
            <p:spPr>
              <a:xfrm>
                <a:off x="1920263" y="717247"/>
                <a:ext cx="2675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3101BED-5461-8A77-7C13-5991FDC37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63" y="717247"/>
                <a:ext cx="267573" cy="307777"/>
              </a:xfrm>
              <a:prstGeom prst="rect">
                <a:avLst/>
              </a:prstGeom>
              <a:blipFill>
                <a:blip r:embed="rId4"/>
                <a:stretch>
                  <a:fillRect l="-18182" r="-681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65A853-28C6-320F-81FF-009EC8F8858E}"/>
              </a:ext>
            </a:extLst>
          </p:cNvPr>
          <p:cNvCxnSpPr/>
          <p:nvPr/>
        </p:nvCxnSpPr>
        <p:spPr>
          <a:xfrm>
            <a:off x="1775732" y="1065462"/>
            <a:ext cx="547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E115D51-0791-8E58-31D9-4C2E68730252}"/>
                  </a:ext>
                </a:extLst>
              </p:cNvPr>
              <p:cNvSpPr txBox="1"/>
              <p:nvPr/>
            </p:nvSpPr>
            <p:spPr>
              <a:xfrm>
                <a:off x="6898851" y="724183"/>
                <a:ext cx="2735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E115D51-0791-8E58-31D9-4C2E68730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851" y="724183"/>
                <a:ext cx="273536" cy="307777"/>
              </a:xfrm>
              <a:prstGeom prst="rect">
                <a:avLst/>
              </a:prstGeom>
              <a:blipFill>
                <a:blip r:embed="rId5"/>
                <a:stretch>
                  <a:fillRect l="-20000" r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575798-6CCE-C307-4F10-7E58EE491395}"/>
              </a:ext>
            </a:extLst>
          </p:cNvPr>
          <p:cNvCxnSpPr/>
          <p:nvPr/>
        </p:nvCxnSpPr>
        <p:spPr>
          <a:xfrm flipH="1">
            <a:off x="6723289" y="1162193"/>
            <a:ext cx="51435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8369DC9-44B2-CC1E-1D46-C417D4F686D7}"/>
                  </a:ext>
                </a:extLst>
              </p:cNvPr>
              <p:cNvSpPr txBox="1"/>
              <p:nvPr/>
            </p:nvSpPr>
            <p:spPr>
              <a:xfrm>
                <a:off x="2772294" y="2785252"/>
                <a:ext cx="440009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2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𝑣</m:t>
                          </m:r>
                        </m:e>
                        <m:sub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32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kumimoji="0" lang="en-US" sz="320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𝑖</m:t>
                          </m:r>
                        </m:e>
                        <m:sub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8369DC9-44B2-CC1E-1D46-C417D4F68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294" y="2785252"/>
                <a:ext cx="440009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106B891-9C91-0A1A-D3EA-2E7F3B4A45AA}"/>
                  </a:ext>
                </a:extLst>
              </p:cNvPr>
              <p:cNvSpPr txBox="1"/>
              <p:nvPr/>
            </p:nvSpPr>
            <p:spPr>
              <a:xfrm>
                <a:off x="1103507" y="1526607"/>
                <a:ext cx="4652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𝑣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106B891-9C91-0A1A-D3EA-2E7F3B4A4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507" y="1526607"/>
                <a:ext cx="465212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DE04680-3D8D-01EA-A5F9-E4D0CEE65F94}"/>
                  </a:ext>
                </a:extLst>
              </p:cNvPr>
              <p:cNvSpPr txBox="1"/>
              <p:nvPr/>
            </p:nvSpPr>
            <p:spPr>
              <a:xfrm>
                <a:off x="7520246" y="1588078"/>
                <a:ext cx="4652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𝑣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DE04680-3D8D-01EA-A5F9-E4D0CEE65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246" y="1588078"/>
                <a:ext cx="465212" cy="400110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8EB5FF8-3D6A-B5A7-E6F3-657F5A532A20}"/>
                  </a:ext>
                </a:extLst>
              </p:cNvPr>
              <p:cNvSpPr txBox="1"/>
              <p:nvPr/>
            </p:nvSpPr>
            <p:spPr>
              <a:xfrm>
                <a:off x="2772293" y="3518317"/>
                <a:ext cx="440009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2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𝑖</m:t>
                          </m:r>
                        </m:e>
                        <m:sub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b>
                      </m:sSub>
                      <m:r>
                        <a:rPr kumimoji="0" lang="en-US" sz="32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kumimoji="0" lang="en-US" sz="320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𝑖</m:t>
                          </m:r>
                        </m:e>
                        <m:sub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8EB5FF8-3D6A-B5A7-E6F3-657F5A532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293" y="3518317"/>
                <a:ext cx="440009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36C0BBE-6A4F-1555-456C-E0E64E1F1249}"/>
                  </a:ext>
                </a:extLst>
              </p:cNvPr>
              <p:cNvSpPr txBox="1"/>
              <p:nvPr/>
            </p:nvSpPr>
            <p:spPr>
              <a:xfrm>
                <a:off x="188891" y="4273694"/>
                <a:ext cx="438310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h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11</m:t>
                          </m:r>
                        </m:sub>
                      </m:sSub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→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dimension</m:t>
                      </m:r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of</m:t>
                      </m:r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impedance</m:t>
                      </m:r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,</m:t>
                      </m:r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dimention</m:t>
                      </m:r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admittance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36C0BBE-6A4F-1555-456C-E0E64E1F1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91" y="4273694"/>
                <a:ext cx="4383109" cy="830997"/>
              </a:xfrm>
              <a:prstGeom prst="rect">
                <a:avLst/>
              </a:prstGeom>
              <a:blipFill>
                <a:blip r:embed="rId10"/>
                <a:stretch>
                  <a:fillRect l="-417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96A453C-07FB-5837-BE2F-92B9B520E4FD}"/>
                  </a:ext>
                </a:extLst>
              </p:cNvPr>
              <p:cNvSpPr txBox="1"/>
              <p:nvPr/>
            </p:nvSpPr>
            <p:spPr>
              <a:xfrm>
                <a:off x="4925413" y="4486401"/>
                <a:ext cx="394687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h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12 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&amp;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→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dimensionless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96A453C-07FB-5837-BE2F-92B9B520E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413" y="4486401"/>
                <a:ext cx="3946876" cy="461665"/>
              </a:xfrm>
              <a:prstGeom prst="rect">
                <a:avLst/>
              </a:prstGeom>
              <a:blipFill>
                <a:blip r:embed="rId11"/>
                <a:stretch>
                  <a:fillRect l="-464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719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6995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h-parameter for transistor as amplifier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1BE004E-24C4-2670-3947-96E6B1054F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908618"/>
                  </p:ext>
                </p:extLst>
              </p:nvPr>
            </p:nvGraphicFramePr>
            <p:xfrm>
              <a:off x="276710" y="984221"/>
              <a:ext cx="8597664" cy="3528837"/>
            </p:xfrm>
            <a:graphic>
              <a:graphicData uri="http://schemas.openxmlformats.org/drawingml/2006/table">
                <a:tbl>
                  <a:tblPr firstRow="1" bandRow="1">
                    <a:tableStyleId>{CDE2CD75-23FF-462D-8FA4-09480D1D9082}</a:tableStyleId>
                  </a:tblPr>
                  <a:tblGrid>
                    <a:gridCol w="2149416">
                      <a:extLst>
                        <a:ext uri="{9D8B030D-6E8A-4147-A177-3AD203B41FA5}">
                          <a16:colId xmlns:a16="http://schemas.microsoft.com/office/drawing/2014/main" val="1636129984"/>
                        </a:ext>
                      </a:extLst>
                    </a:gridCol>
                    <a:gridCol w="2149416">
                      <a:extLst>
                        <a:ext uri="{9D8B030D-6E8A-4147-A177-3AD203B41FA5}">
                          <a16:colId xmlns:a16="http://schemas.microsoft.com/office/drawing/2014/main" val="1180031775"/>
                        </a:ext>
                      </a:extLst>
                    </a:gridCol>
                    <a:gridCol w="2149416">
                      <a:extLst>
                        <a:ext uri="{9D8B030D-6E8A-4147-A177-3AD203B41FA5}">
                          <a16:colId xmlns:a16="http://schemas.microsoft.com/office/drawing/2014/main" val="1257769861"/>
                        </a:ext>
                      </a:extLst>
                    </a:gridCol>
                    <a:gridCol w="2149416">
                      <a:extLst>
                        <a:ext uri="{9D8B030D-6E8A-4147-A177-3AD203B41FA5}">
                          <a16:colId xmlns:a16="http://schemas.microsoft.com/office/drawing/2014/main" val="1505898403"/>
                        </a:ext>
                      </a:extLst>
                    </a:gridCol>
                  </a:tblGrid>
                  <a:tr h="343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Parameters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CE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CC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CB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6088132"/>
                      </a:ext>
                    </a:extLst>
                  </a:tr>
                  <a:tr h="6819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en-US" sz="24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𝑓𝑒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𝑓𝑒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00FF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55487676"/>
                      </a:ext>
                    </a:extLst>
                  </a:tr>
                  <a:tr h="6819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𝑖𝑒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𝑓𝑒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𝑓𝑒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𝑖𝑒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𝑓𝑒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21439607"/>
                      </a:ext>
                    </a:extLst>
                  </a:tr>
                  <a:tr h="6819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en-US" sz="24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kumimoji="0" lang="en-US" sz="24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kumimoji="0" lang="en-US" sz="24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𝑖𝑒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4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kumimoji="0" lang="en-US" sz="24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𝑓𝑒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kumimoji="0" lang="en-US" sz="24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𝑖𝑒</m:t>
                                        </m:r>
                                      </m:sub>
                                    </m:sSub>
                                    <m: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0" lang="en-US" sz="24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kumimoji="0" lang="en-US" sz="24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𝑓𝑒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kumimoji="0" lang="en-US" sz="24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𝑓𝑒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kumimoji="0" lang="en-US" sz="24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𝑖𝑒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74317286"/>
                      </a:ext>
                    </a:extLst>
                  </a:tr>
                  <a:tr h="6819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∝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4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kumimoji="0" lang="en-US" sz="24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4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kumimoji="0" lang="en-US" sz="24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𝑖𝑒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4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kumimoji="0" lang="en-US" sz="24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Arial"/>
                                          </a:rPr>
                                          <m:t>𝑓𝑒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∝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433374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1BE004E-24C4-2670-3947-96E6B1054F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908618"/>
                  </p:ext>
                </p:extLst>
              </p:nvPr>
            </p:nvGraphicFramePr>
            <p:xfrm>
              <a:off x="276710" y="984221"/>
              <a:ext cx="8597664" cy="3528837"/>
            </p:xfrm>
            <a:graphic>
              <a:graphicData uri="http://schemas.openxmlformats.org/drawingml/2006/table">
                <a:tbl>
                  <a:tblPr firstRow="1" bandRow="1">
                    <a:tableStyleId>{CDE2CD75-23FF-462D-8FA4-09480D1D9082}</a:tableStyleId>
                  </a:tblPr>
                  <a:tblGrid>
                    <a:gridCol w="2149416">
                      <a:extLst>
                        <a:ext uri="{9D8B030D-6E8A-4147-A177-3AD203B41FA5}">
                          <a16:colId xmlns:a16="http://schemas.microsoft.com/office/drawing/2014/main" val="1636129984"/>
                        </a:ext>
                      </a:extLst>
                    </a:gridCol>
                    <a:gridCol w="2149416">
                      <a:extLst>
                        <a:ext uri="{9D8B030D-6E8A-4147-A177-3AD203B41FA5}">
                          <a16:colId xmlns:a16="http://schemas.microsoft.com/office/drawing/2014/main" val="1180031775"/>
                        </a:ext>
                      </a:extLst>
                    </a:gridCol>
                    <a:gridCol w="2149416">
                      <a:extLst>
                        <a:ext uri="{9D8B030D-6E8A-4147-A177-3AD203B41FA5}">
                          <a16:colId xmlns:a16="http://schemas.microsoft.com/office/drawing/2014/main" val="1257769861"/>
                        </a:ext>
                      </a:extLst>
                    </a:gridCol>
                    <a:gridCol w="2149416">
                      <a:extLst>
                        <a:ext uri="{9D8B030D-6E8A-4147-A177-3AD203B41FA5}">
                          <a16:colId xmlns:a16="http://schemas.microsoft.com/office/drawing/2014/main" val="15058984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Parameters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CE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CC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CB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6088132"/>
                      </a:ext>
                    </a:extLst>
                  </a:tr>
                  <a:tr h="6819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3" t="-58036" r="-300283" b="-36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83" t="-58036" r="-200283" b="-36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852" t="-58036" r="-100852" b="-36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00FF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55487676"/>
                      </a:ext>
                    </a:extLst>
                  </a:tr>
                  <a:tr h="6819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3" t="-158036" r="-300283" b="-26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83" t="-158036" r="-200283" b="-26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852" t="-158036" r="-100852" b="-26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000" t="-158036" r="-567" b="-266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439607"/>
                      </a:ext>
                    </a:extLst>
                  </a:tr>
                  <a:tr h="899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3" t="-195270" r="-300283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83" t="-195270" r="-200283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852" t="-195270" r="-100852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000" t="-195270" r="-567" b="-10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317286"/>
                      </a:ext>
                    </a:extLst>
                  </a:tr>
                  <a:tr h="899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3" t="-295270" r="-300283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83" t="-295270" r="-200283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852" t="-295270" r="-100852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000" t="-295270" r="-567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3374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73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pPr/>
              <a:t>21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Concept Questions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184288" y="-199274"/>
            <a:ext cx="345728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0" y="564204"/>
                <a:ext cx="9025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Q.1 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An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npn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transistor is used as a CE amplifier and has a collector-to-base bias arrangement. Find the Q point analytically and the stability factors. Given: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𝛽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99,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=0.7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=12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2 k</a:t>
                </a:r>
                <a:r>
                  <a:rPr lang="el-GR" dirty="0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100 k</a:t>
                </a:r>
                <a:r>
                  <a:rPr lang="el-GR" dirty="0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4204"/>
                <a:ext cx="9025759" cy="523220"/>
              </a:xfrm>
              <a:prstGeom prst="rect">
                <a:avLst/>
              </a:prstGeom>
              <a:blipFill>
                <a:blip r:embed="rId4"/>
                <a:stretch>
                  <a:fillRect l="-203" t="-2353" r="-20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2153734"/>
                <a:ext cx="9025759" cy="75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Q.3 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 CB h-parameters of a transistor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𝑖𝑒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30 Ohm,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𝑟𝑏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𝑓𝑏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-0.99,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𝑜𝑏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0.9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S for a suitable operating point. The amplifier used in CB mode with a load resistance of 6kOhm. Calculate the current gain, input resistance, voltage gain and power gain.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53734"/>
                <a:ext cx="9025759" cy="755913"/>
              </a:xfrm>
              <a:prstGeom prst="rect">
                <a:avLst/>
              </a:prstGeom>
              <a:blipFill>
                <a:blip r:embed="rId5"/>
                <a:stretch>
                  <a:fillRect l="-203" t="-806" r="-203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708239-D9E8-F32C-FA64-A5385CB2339E}"/>
                  </a:ext>
                </a:extLst>
              </p:cNvPr>
              <p:cNvSpPr txBox="1"/>
              <p:nvPr/>
            </p:nvSpPr>
            <p:spPr>
              <a:xfrm>
                <a:off x="0" y="1386955"/>
                <a:ext cx="91180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Q.2 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 Ge transistor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𝛽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49 has a self base bias arrangement. The stability factor S desired to be 10. Obtain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 Given: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=5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=10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4.9mA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1 k</a:t>
                </a:r>
                <a:r>
                  <a:rPr lang="el-GR" dirty="0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0.2 V.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708239-D9E8-F32C-FA64-A5385CB23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86955"/>
                <a:ext cx="9118065" cy="523220"/>
              </a:xfrm>
              <a:prstGeom prst="rect">
                <a:avLst/>
              </a:prstGeom>
              <a:blipFill>
                <a:blip r:embed="rId6"/>
                <a:stretch>
                  <a:fillRect l="-201" t="-2353" r="-20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31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5166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HYBRID PARAMETER MODEL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3DA5A3-ED7A-D532-C038-BACC07838004}"/>
              </a:ext>
            </a:extLst>
          </p:cNvPr>
          <p:cNvSpPr txBox="1"/>
          <p:nvPr/>
        </p:nvSpPr>
        <p:spPr>
          <a:xfrm>
            <a:off x="1283331" y="2785252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034F9-B86E-63E7-17F2-E98F01E736A8}"/>
              </a:ext>
            </a:extLst>
          </p:cNvPr>
          <p:cNvSpPr txBox="1"/>
          <p:nvPr/>
        </p:nvSpPr>
        <p:spPr>
          <a:xfrm>
            <a:off x="7601906" y="2801966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8369DC9-44B2-CC1E-1D46-C417D4F686D7}"/>
                  </a:ext>
                </a:extLst>
              </p:cNvPr>
              <p:cNvSpPr txBox="1"/>
              <p:nvPr/>
            </p:nvSpPr>
            <p:spPr>
              <a:xfrm>
                <a:off x="357151" y="572331"/>
                <a:ext cx="8298118" cy="1155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→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𝐼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𝑛𝑝𝑢𝑡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𝑖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𝑚𝑝𝑒𝑑𝑒𝑛𝑐𝑒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𝑤𝑖𝑡h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𝑜𝑢𝑡𝑝𝑢𝑡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𝑝𝑜𝑟𝑡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𝑠h𝑜𝑟𝑡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𝑐𝑖𝑟𝑐𝑢𝑖𝑡𝑒𝑑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𝑓𝑜𝑟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𝑎𝑐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8369DC9-44B2-CC1E-1D46-C417D4F68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1" y="572331"/>
                <a:ext cx="8298118" cy="1155253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5CA89F-1F9F-8CB5-D055-8EFF5AB55018}"/>
                  </a:ext>
                </a:extLst>
              </p:cNvPr>
              <p:cNvSpPr txBox="1"/>
              <p:nvPr/>
            </p:nvSpPr>
            <p:spPr>
              <a:xfrm>
                <a:off x="357150" y="1705160"/>
                <a:ext cx="8786849" cy="1155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→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𝑅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𝑒𝑣𝑒𝑟𝑠𝑒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𝑣𝑜𝑙𝑡𝑎𝑔𝑒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𝑎𝑚𝑝𝑙𝑖𝑓𝑖𝑐𝑎𝑡𝑖𝑜𝑛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𝑓𝑎𝑐𝑡𝑜𝑟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𝑤𝑖𝑡h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𝑜𝑢𝑡𝑝𝑢𝑡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𝑝𝑜𝑟𝑡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𝑜𝑝𝑒𝑛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5CA89F-1F9F-8CB5-D055-8EFF5AB55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0" y="1705160"/>
                <a:ext cx="8786849" cy="1155253"/>
              </a:xfrm>
              <a:prstGeom prst="rect">
                <a:avLst/>
              </a:prstGeom>
              <a:blipFill>
                <a:blip r:embed="rId5"/>
                <a:stretch>
                  <a:fillRect r="-416" b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72CF17-8196-0988-6F55-F5275F9AE628}"/>
                  </a:ext>
                </a:extLst>
              </p:cNvPr>
              <p:cNvSpPr txBox="1"/>
              <p:nvPr/>
            </p:nvSpPr>
            <p:spPr>
              <a:xfrm>
                <a:off x="357149" y="2838290"/>
                <a:ext cx="8298118" cy="12109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→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𝐹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𝑜𝑟𝑤𝑎𝑟𝑑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𝐶𝑢𝑟𝑟𝑒𝑛𝑡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𝑔𝑎𝑖𝑛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𝑤𝑖𝑡h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𝑜𝑢𝑡𝑝𝑢𝑡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𝑝𝑜𝑟𝑡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𝑠h𝑜𝑟𝑡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𝑐𝑘𝑡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𝑓𝑜𝑟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𝑎𝑐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72CF17-8196-0988-6F55-F5275F9AE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49" y="2838290"/>
                <a:ext cx="8298118" cy="1210973"/>
              </a:xfrm>
              <a:prstGeom prst="rect">
                <a:avLst/>
              </a:prstGeom>
              <a:blipFill>
                <a:blip r:embed="rId6"/>
                <a:stretch>
                  <a:fillRect b="-70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89B1B1-6889-D6DF-28E3-2C8C5BAD40D4}"/>
                  </a:ext>
                </a:extLst>
              </p:cNvPr>
              <p:cNvSpPr txBox="1"/>
              <p:nvPr/>
            </p:nvSpPr>
            <p:spPr>
              <a:xfrm>
                <a:off x="357149" y="3940679"/>
                <a:ext cx="8298118" cy="12109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→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𝑂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𝑢𝑡𝑝𝑢𝑡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𝑎𝑑𝑚𝑖𝑡𝑡𝑎𝑛𝑐𝑒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𝑤𝑖𝑡h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𝑖𝑛𝑝𝑢𝑡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𝑝𝑜𝑟𝑡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𝑜𝑝𝑒𝑛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𝑐𝑖𝑟𝑐𝑢𝑖𝑡𝑒𝑑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𝑡𝑜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𝑎𝑐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89B1B1-6889-D6DF-28E3-2C8C5BAD4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49" y="3940679"/>
                <a:ext cx="8298118" cy="1210973"/>
              </a:xfrm>
              <a:prstGeom prst="rect">
                <a:avLst/>
              </a:prstGeom>
              <a:blipFill>
                <a:blip r:embed="rId7"/>
                <a:stretch>
                  <a:fillRect b="-65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11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5166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HYBRID PARAMETER MODEL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EA83191-4162-5DA5-BCF0-6E2EFF6B3EB0}"/>
              </a:ext>
            </a:extLst>
          </p:cNvPr>
          <p:cNvSpPr/>
          <p:nvPr/>
        </p:nvSpPr>
        <p:spPr>
          <a:xfrm>
            <a:off x="3707204" y="1853013"/>
            <a:ext cx="384616" cy="371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273A05-AABD-C87E-FF76-6490B52212A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899512" y="1323327"/>
            <a:ext cx="0" cy="5296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51B3E8-A041-3544-618D-5602E6C19874}"/>
                  </a:ext>
                </a:extLst>
              </p:cNvPr>
              <p:cNvSpPr txBox="1"/>
              <p:nvPr/>
            </p:nvSpPr>
            <p:spPr>
              <a:xfrm>
                <a:off x="1881170" y="1825592"/>
                <a:ext cx="3211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51B3E8-A041-3544-618D-5602E6C19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170" y="1825592"/>
                <a:ext cx="321177" cy="307777"/>
              </a:xfrm>
              <a:prstGeom prst="rect">
                <a:avLst/>
              </a:prstGeom>
              <a:blipFill>
                <a:blip r:embed="rId4"/>
                <a:stretch>
                  <a:fillRect l="-9615" r="-769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B6650EF-9C5C-CE54-0409-4E76CEF07305}"/>
              </a:ext>
            </a:extLst>
          </p:cNvPr>
          <p:cNvCxnSpPr>
            <a:cxnSpLocks/>
          </p:cNvCxnSpPr>
          <p:nvPr/>
        </p:nvCxnSpPr>
        <p:spPr>
          <a:xfrm flipV="1">
            <a:off x="1993564" y="1326538"/>
            <a:ext cx="605078" cy="4491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62199C5-235C-6DE4-B6EF-B8AC90DE2067}"/>
              </a:ext>
            </a:extLst>
          </p:cNvPr>
          <p:cNvGrpSpPr/>
          <p:nvPr/>
        </p:nvGrpSpPr>
        <p:grpSpPr>
          <a:xfrm>
            <a:off x="2571165" y="1113695"/>
            <a:ext cx="1328397" cy="350539"/>
            <a:chOff x="4676775" y="1682364"/>
            <a:chExt cx="1619250" cy="693028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4A14B0-F68C-88EB-881D-F0AA253454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8A1BEF-367E-723C-D08A-9071E10D2447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D8204F6-8EC6-8CD9-6CEC-DEDAF2E2F6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4F8653D-1F43-AE32-DCF1-05E9C347B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A55F499-58D2-4BDC-70A8-92E1B8496A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CD8DABA-C9AB-E28A-6C90-EEACBE0339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E9406E7-EC4D-E3D4-9DF4-78CD711F92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98A63DA-4742-20FC-44F0-7401D725F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7223389-1853-439D-AA8C-E5D84ABCE23D}"/>
              </a:ext>
            </a:extLst>
          </p:cNvPr>
          <p:cNvCxnSpPr>
            <a:cxnSpLocks/>
          </p:cNvCxnSpPr>
          <p:nvPr/>
        </p:nvCxnSpPr>
        <p:spPr>
          <a:xfrm>
            <a:off x="3914275" y="2231065"/>
            <a:ext cx="0" cy="4746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674AB66-9C5A-8E39-0D70-CF624C46F129}"/>
              </a:ext>
            </a:extLst>
          </p:cNvPr>
          <p:cNvCxnSpPr>
            <a:cxnSpLocks/>
          </p:cNvCxnSpPr>
          <p:nvPr/>
        </p:nvCxnSpPr>
        <p:spPr>
          <a:xfrm>
            <a:off x="1993564" y="2689370"/>
            <a:ext cx="4925374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D46ADC7F-616E-C7C9-F35C-66AB69CF04D5}"/>
              </a:ext>
            </a:extLst>
          </p:cNvPr>
          <p:cNvSpPr/>
          <p:nvPr/>
        </p:nvSpPr>
        <p:spPr>
          <a:xfrm>
            <a:off x="4394796" y="1849711"/>
            <a:ext cx="384616" cy="371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E171D0E-E230-22D3-8C92-CD3B8204410F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4587104" y="1320025"/>
            <a:ext cx="0" cy="5296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ABAA2A1-C774-837D-B40E-CF62A73564D7}"/>
              </a:ext>
            </a:extLst>
          </p:cNvPr>
          <p:cNvCxnSpPr>
            <a:cxnSpLocks/>
          </p:cNvCxnSpPr>
          <p:nvPr/>
        </p:nvCxnSpPr>
        <p:spPr>
          <a:xfrm>
            <a:off x="4601867" y="2227763"/>
            <a:ext cx="0" cy="477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38D0919-D102-7598-6EFE-56A52076C32C}"/>
              </a:ext>
            </a:extLst>
          </p:cNvPr>
          <p:cNvCxnSpPr>
            <a:cxnSpLocks/>
          </p:cNvCxnSpPr>
          <p:nvPr/>
        </p:nvCxnSpPr>
        <p:spPr>
          <a:xfrm flipH="1">
            <a:off x="4572000" y="1320025"/>
            <a:ext cx="2346938" cy="0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F9EC73-D182-51E0-49E9-8DAD032D921C}"/>
              </a:ext>
            </a:extLst>
          </p:cNvPr>
          <p:cNvGrpSpPr/>
          <p:nvPr/>
        </p:nvGrpSpPr>
        <p:grpSpPr>
          <a:xfrm rot="5400000">
            <a:off x="4922818" y="1827688"/>
            <a:ext cx="1397624" cy="350539"/>
            <a:chOff x="4676775" y="1682364"/>
            <a:chExt cx="1619250" cy="693028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84213BD-4CA7-E594-4E55-8D435D52F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7FC52A1-9547-C911-35A7-80C6BAA24D47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4C57069-9BEF-8C5F-8A53-C9FC24ACB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903F547-0073-3EAB-2E5F-381D82544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CEC27E3-489C-0627-1440-745103C098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2AD1C95-F51F-4736-C09A-D705B991B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2F01E72-4DEA-D4CB-2BF4-8AB8D6F785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FF329DE-12E1-EA2C-B184-27968EE90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1F45C3-66E6-86E6-E75E-D52CE8895B33}"/>
                  </a:ext>
                </a:extLst>
              </p:cNvPr>
              <p:cNvSpPr txBox="1"/>
              <p:nvPr/>
            </p:nvSpPr>
            <p:spPr>
              <a:xfrm>
                <a:off x="2208843" y="828584"/>
                <a:ext cx="2659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1F45C3-66E6-86E6-E75E-D52CE8895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843" y="828584"/>
                <a:ext cx="265970" cy="307777"/>
              </a:xfrm>
              <a:prstGeom prst="rect">
                <a:avLst/>
              </a:prstGeom>
              <a:blipFill>
                <a:blip r:embed="rId5"/>
                <a:stretch>
                  <a:fillRect l="-18182" r="-454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A13EB26-6E3E-B2B6-04C3-B794EDAC9E40}"/>
              </a:ext>
            </a:extLst>
          </p:cNvPr>
          <p:cNvCxnSpPr>
            <a:cxnSpLocks/>
          </p:cNvCxnSpPr>
          <p:nvPr/>
        </p:nvCxnSpPr>
        <p:spPr>
          <a:xfrm>
            <a:off x="2114892" y="1221654"/>
            <a:ext cx="47463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F067E97-1DC9-8CFF-7A4D-D59429A55FB7}"/>
                  </a:ext>
                </a:extLst>
              </p:cNvPr>
              <p:cNvSpPr txBox="1"/>
              <p:nvPr/>
            </p:nvSpPr>
            <p:spPr>
              <a:xfrm>
                <a:off x="3092105" y="686424"/>
                <a:ext cx="4358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F067E97-1DC9-8CFF-7A4D-D59429A55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105" y="686424"/>
                <a:ext cx="435889" cy="307777"/>
              </a:xfrm>
              <a:prstGeom prst="rect">
                <a:avLst/>
              </a:prstGeom>
              <a:blipFill>
                <a:blip r:embed="rId6"/>
                <a:stretch>
                  <a:fillRect l="-12500" r="-27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5466F4B-0636-E37B-9F46-B73B06B43081}"/>
                  </a:ext>
                </a:extLst>
              </p:cNvPr>
              <p:cNvSpPr txBox="1"/>
              <p:nvPr/>
            </p:nvSpPr>
            <p:spPr>
              <a:xfrm>
                <a:off x="2934068" y="1862728"/>
                <a:ext cx="6924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5466F4B-0636-E37B-9F46-B73B06B43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068" y="1862728"/>
                <a:ext cx="692497" cy="307777"/>
              </a:xfrm>
              <a:prstGeom prst="rect">
                <a:avLst/>
              </a:prstGeom>
              <a:blipFill>
                <a:blip r:embed="rId7"/>
                <a:stretch>
                  <a:fillRect l="-7895" r="-350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DCDA7D6-3A92-D6AA-D548-665BA550E9C3}"/>
                  </a:ext>
                </a:extLst>
              </p:cNvPr>
              <p:cNvSpPr txBox="1"/>
              <p:nvPr/>
            </p:nvSpPr>
            <p:spPr>
              <a:xfrm>
                <a:off x="3601329" y="1567510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DCDA7D6-3A92-D6AA-D548-665BA550E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29" y="1567510"/>
                <a:ext cx="262892" cy="307777"/>
              </a:xfrm>
              <a:prstGeom prst="rect">
                <a:avLst/>
              </a:prstGeom>
              <a:blipFill>
                <a:blip r:embed="rId8"/>
                <a:stretch>
                  <a:fillRect l="-18605" r="-186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CB20597-3A01-F728-5783-860085B18BE0}"/>
                  </a:ext>
                </a:extLst>
              </p:cNvPr>
              <p:cNvSpPr txBox="1"/>
              <p:nvPr/>
            </p:nvSpPr>
            <p:spPr>
              <a:xfrm>
                <a:off x="3589874" y="2141397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CB20597-3A01-F728-5783-860085B18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874" y="2141397"/>
                <a:ext cx="262892" cy="307777"/>
              </a:xfrm>
              <a:prstGeom prst="rect">
                <a:avLst/>
              </a:prstGeom>
              <a:blipFill>
                <a:blip r:embed="rId9"/>
                <a:stretch>
                  <a:fillRect l="-4651"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3A180DF-8BC0-65DB-CDED-EDBA6D1595DE}"/>
                  </a:ext>
                </a:extLst>
              </p:cNvPr>
              <p:cNvSpPr txBox="1"/>
              <p:nvPr/>
            </p:nvSpPr>
            <p:spPr>
              <a:xfrm>
                <a:off x="1852000" y="1384585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3A180DF-8BC0-65DB-CDED-EDBA6D159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000" y="1384585"/>
                <a:ext cx="262892" cy="307777"/>
              </a:xfrm>
              <a:prstGeom prst="rect">
                <a:avLst/>
              </a:prstGeom>
              <a:blipFill>
                <a:blip r:embed="rId10"/>
                <a:stretch>
                  <a:fillRect l="-18605" r="-186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35839EA-603D-216C-FF38-31B8F4CAE228}"/>
                  </a:ext>
                </a:extLst>
              </p:cNvPr>
              <p:cNvSpPr txBox="1"/>
              <p:nvPr/>
            </p:nvSpPr>
            <p:spPr>
              <a:xfrm>
                <a:off x="1852000" y="2324561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35839EA-603D-216C-FF38-31B8F4CAE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000" y="2324561"/>
                <a:ext cx="262892" cy="307777"/>
              </a:xfrm>
              <a:prstGeom prst="rect">
                <a:avLst/>
              </a:prstGeom>
              <a:blipFill>
                <a:blip r:embed="rId11"/>
                <a:stretch>
                  <a:fillRect l="-4651"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D5FE5C0-B1A9-549C-5C0B-35EC47E3EB9C}"/>
              </a:ext>
            </a:extLst>
          </p:cNvPr>
          <p:cNvCxnSpPr>
            <a:cxnSpLocks/>
          </p:cNvCxnSpPr>
          <p:nvPr/>
        </p:nvCxnSpPr>
        <p:spPr>
          <a:xfrm>
            <a:off x="4887979" y="1863595"/>
            <a:ext cx="0" cy="3797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A68E8C6-94E7-E00C-950F-23D41E781714}"/>
                  </a:ext>
                </a:extLst>
              </p:cNvPr>
              <p:cNvSpPr txBox="1"/>
              <p:nvPr/>
            </p:nvSpPr>
            <p:spPr>
              <a:xfrm>
                <a:off x="4608887" y="1511805"/>
                <a:ext cx="6372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A68E8C6-94E7-E00C-950F-23D41E781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887" y="1511805"/>
                <a:ext cx="637289" cy="307777"/>
              </a:xfrm>
              <a:prstGeom prst="rect">
                <a:avLst/>
              </a:prstGeom>
              <a:blipFill>
                <a:blip r:embed="rId12"/>
                <a:stretch>
                  <a:fillRect l="-8571" r="-190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CF6D58C-E6D5-DD93-5A56-F1DDFDD89B64}"/>
              </a:ext>
            </a:extLst>
          </p:cNvPr>
          <p:cNvCxnSpPr>
            <a:cxnSpLocks/>
          </p:cNvCxnSpPr>
          <p:nvPr/>
        </p:nvCxnSpPr>
        <p:spPr>
          <a:xfrm flipH="1">
            <a:off x="6083030" y="1221654"/>
            <a:ext cx="51977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5B54A84-E14B-72AE-7979-14F0927FDB5D}"/>
                  </a:ext>
                </a:extLst>
              </p:cNvPr>
              <p:cNvSpPr txBox="1"/>
              <p:nvPr/>
            </p:nvSpPr>
            <p:spPr>
              <a:xfrm>
                <a:off x="6307070" y="885361"/>
                <a:ext cx="2719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5B54A84-E14B-72AE-7979-14F0927FD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70" y="885361"/>
                <a:ext cx="271934" cy="307777"/>
              </a:xfrm>
              <a:prstGeom prst="rect">
                <a:avLst/>
              </a:prstGeom>
              <a:blipFill>
                <a:blip r:embed="rId13"/>
                <a:stretch>
                  <a:fillRect l="-20455" r="-6818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E2B7CA2-59F2-F63A-F65C-A81788FE16E4}"/>
                  </a:ext>
                </a:extLst>
              </p:cNvPr>
              <p:cNvSpPr txBox="1"/>
              <p:nvPr/>
            </p:nvSpPr>
            <p:spPr>
              <a:xfrm>
                <a:off x="5830732" y="1808199"/>
                <a:ext cx="4418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E2B7CA2-59F2-F63A-F65C-A81788FE1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32" y="1808199"/>
                <a:ext cx="441852" cy="307777"/>
              </a:xfrm>
              <a:prstGeom prst="rect">
                <a:avLst/>
              </a:prstGeom>
              <a:blipFill>
                <a:blip r:embed="rId14"/>
                <a:stretch>
                  <a:fillRect l="-12329" r="-41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91DA0FA-E744-14CC-8281-9A20524455B8}"/>
                  </a:ext>
                </a:extLst>
              </p:cNvPr>
              <p:cNvSpPr txBox="1"/>
              <p:nvPr/>
            </p:nvSpPr>
            <p:spPr>
              <a:xfrm>
                <a:off x="6773244" y="1849711"/>
                <a:ext cx="3271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91DA0FA-E744-14CC-8281-9A2052445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244" y="1849711"/>
                <a:ext cx="327141" cy="307777"/>
              </a:xfrm>
              <a:prstGeom prst="rect">
                <a:avLst/>
              </a:prstGeom>
              <a:blipFill>
                <a:blip r:embed="rId15"/>
                <a:stretch>
                  <a:fillRect l="-7407" r="-740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1589443-6AC5-427A-00C4-16E1CBE6F69F}"/>
                  </a:ext>
                </a:extLst>
              </p:cNvPr>
              <p:cNvSpPr txBox="1"/>
              <p:nvPr/>
            </p:nvSpPr>
            <p:spPr>
              <a:xfrm>
                <a:off x="6744074" y="1408704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1589443-6AC5-427A-00C4-16E1CBE6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4" y="1408704"/>
                <a:ext cx="262892" cy="307777"/>
              </a:xfrm>
              <a:prstGeom prst="rect">
                <a:avLst/>
              </a:prstGeom>
              <a:blipFill>
                <a:blip r:embed="rId16"/>
                <a:stretch>
                  <a:fillRect l="-18605" r="-186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96D8AA2-252C-E191-29C8-8096C1149B96}"/>
                  </a:ext>
                </a:extLst>
              </p:cNvPr>
              <p:cNvSpPr txBox="1"/>
              <p:nvPr/>
            </p:nvSpPr>
            <p:spPr>
              <a:xfrm>
                <a:off x="6744074" y="2348680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96D8AA2-252C-E191-29C8-8096C1149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4" y="2348680"/>
                <a:ext cx="262892" cy="307777"/>
              </a:xfrm>
              <a:prstGeom prst="rect">
                <a:avLst/>
              </a:prstGeom>
              <a:blipFill>
                <a:blip r:embed="rId17"/>
                <a:stretch>
                  <a:fillRect l="-2326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0BF30FA6-CB03-49DD-18A8-7E964B8DEFC5}"/>
              </a:ext>
            </a:extLst>
          </p:cNvPr>
          <p:cNvSpPr txBox="1"/>
          <p:nvPr/>
        </p:nvSpPr>
        <p:spPr>
          <a:xfrm>
            <a:off x="1852000" y="3080456"/>
            <a:ext cx="5410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h-equivalent circuit model for two port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99502DB6-654A-5C81-5735-19B3CB3CB34E}"/>
                  </a:ext>
                </a:extLst>
              </p:cNvPr>
              <p:cNvSpPr txBox="1"/>
              <p:nvPr/>
            </p:nvSpPr>
            <p:spPr>
              <a:xfrm>
                <a:off x="357151" y="3610773"/>
                <a:ext cx="1044710" cy="125572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99502DB6-654A-5C81-5735-19B3CB3CB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1" y="3610773"/>
                <a:ext cx="1044710" cy="1255728"/>
              </a:xfrm>
              <a:prstGeom prst="rect">
                <a:avLst/>
              </a:prstGeom>
              <a:blipFill>
                <a:blip r:embed="rId18"/>
                <a:stretch>
                  <a:fillRect l="-4046" r="-2312" b="-384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C530C5B-9CFB-525B-7E7E-9591F3F953F9}"/>
                  </a:ext>
                </a:extLst>
              </p:cNvPr>
              <p:cNvSpPr txBox="1"/>
              <p:nvPr/>
            </p:nvSpPr>
            <p:spPr>
              <a:xfrm>
                <a:off x="1536314" y="3636345"/>
                <a:ext cx="67824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0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𝑠𝑡𝑎𝑛𝑑𝑠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𝑟𝑒𝑣𝑒𝑟𝑠𝑒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𝑓𝑜𝑟𝑤𝑎𝑟𝑑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C530C5B-9CFB-525B-7E7E-9591F3F95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314" y="3636345"/>
                <a:ext cx="6782433" cy="307777"/>
              </a:xfrm>
              <a:prstGeom prst="rect">
                <a:avLst/>
              </a:prstGeom>
              <a:blipFill>
                <a:blip r:embed="rId19"/>
                <a:stretch>
                  <a:fillRect l="-270" r="-539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3078BA8-AE16-CCF9-BCAA-DBAA00C55223}"/>
                  </a:ext>
                </a:extLst>
              </p:cNvPr>
              <p:cNvSpPr txBox="1"/>
              <p:nvPr/>
            </p:nvSpPr>
            <p:spPr>
              <a:xfrm>
                <a:off x="1536314" y="4120001"/>
                <a:ext cx="685094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𝑠𝑒𝑐𝑜𝑛𝑑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𝑠𝑢𝑏𝑠𝑐𝑟𝑖𝑝𝑡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𝑖𝑛𝑐𝑙𝑢𝑑𝑒𝑑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𝑑𝑒𝑠𝑖𝑔𝑛𝑎𝑡𝑒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𝑐𝑖𝑟𝑐𝑢𝑖𝑡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𝑐𝑜𝑛𝑓𝑖𝑔𝑢𝑟𝑎𝑡𝑖𝑜𝑛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3078BA8-AE16-CCF9-BCAA-DBAA00C55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314" y="4120001"/>
                <a:ext cx="6850941" cy="615553"/>
              </a:xfrm>
              <a:prstGeom prst="rect">
                <a:avLst/>
              </a:prstGeom>
              <a:blipFill>
                <a:blip r:embed="rId20"/>
                <a:stretch>
                  <a:fillRect l="-1246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53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5166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HYBRID PARAMETER MODEL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5466F4B-0636-E37B-9F46-B73B06B43081}"/>
                  </a:ext>
                </a:extLst>
              </p:cNvPr>
              <p:cNvSpPr txBox="1"/>
              <p:nvPr/>
            </p:nvSpPr>
            <p:spPr>
              <a:xfrm>
                <a:off x="2658172" y="533412"/>
                <a:ext cx="23809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5466F4B-0636-E37B-9F46-B73B06B43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72" y="533412"/>
                <a:ext cx="23809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0BF30FA6-CB03-49DD-18A8-7E964B8DEFC5}"/>
              </a:ext>
            </a:extLst>
          </p:cNvPr>
          <p:cNvSpPr txBox="1"/>
          <p:nvPr/>
        </p:nvSpPr>
        <p:spPr>
          <a:xfrm>
            <a:off x="2544161" y="1984417"/>
            <a:ext cx="3079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Taylor’s series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5F7F64-BBC6-9AC7-C98B-74F0D0DCEB00}"/>
                  </a:ext>
                </a:extLst>
              </p:cNvPr>
              <p:cNvSpPr txBox="1"/>
              <p:nvPr/>
            </p:nvSpPr>
            <p:spPr>
              <a:xfrm>
                <a:off x="2658172" y="1199378"/>
                <a:ext cx="22962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5F7F64-BBC6-9AC7-C98B-74F0D0DCE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72" y="1199378"/>
                <a:ext cx="229620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0E5C52-90F7-45EA-438A-C9093D6F499C}"/>
                  </a:ext>
                </a:extLst>
              </p:cNvPr>
              <p:cNvSpPr txBox="1"/>
              <p:nvPr/>
            </p:nvSpPr>
            <p:spPr>
              <a:xfrm>
                <a:off x="2544161" y="2384527"/>
                <a:ext cx="4615354" cy="854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∆</m:t>
                      </m:r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𝑣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𝐵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∆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0E5C52-90F7-45EA-438A-C9093D6F4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161" y="2384527"/>
                <a:ext cx="4615354" cy="8549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936311-3B59-29EC-924A-B58713F6DACE}"/>
                  </a:ext>
                </a:extLst>
              </p:cNvPr>
              <p:cNvSpPr txBox="1"/>
              <p:nvPr/>
            </p:nvSpPr>
            <p:spPr>
              <a:xfrm>
                <a:off x="2544161" y="3404645"/>
                <a:ext cx="4615354" cy="880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∆</m:t>
                      </m:r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𝑖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𝐶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∆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936311-3B59-29EC-924A-B58713F6D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161" y="3404645"/>
                <a:ext cx="4615354" cy="8808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6C8C0B-4355-B36B-E40C-DA8F510BC1F1}"/>
                  </a:ext>
                </a:extLst>
              </p:cNvPr>
              <p:cNvSpPr txBox="1"/>
              <p:nvPr/>
            </p:nvSpPr>
            <p:spPr>
              <a:xfrm>
                <a:off x="141084" y="4390012"/>
                <a:ext cx="886810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∆</m:t>
                      </m:r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𝑣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𝐵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𝑠𝑚𝑎𝑙𝑙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𝑖𝑛𝑐𝑟𝑒𝑚𝑒𝑛𝑡𝑎𝑙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𝑏𝑎𝑠𝑒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𝑐𝑜𝑙𝑙𝑒𝑐𝑡𝑜𝑟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𝑣𝑜𝑙𝑡𝑎𝑔𝑒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𝑐𝑢𝑟𝑟𝑒𝑛𝑡𝑠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6C8C0B-4355-B36B-E40C-DA8F510BC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84" y="4390012"/>
                <a:ext cx="8868103" cy="707886"/>
              </a:xfrm>
              <a:prstGeom prst="rect">
                <a:avLst/>
              </a:prstGeom>
              <a:blipFill>
                <a:blip r:embed="rId8"/>
                <a:stretch>
                  <a:fillRect l="-275" b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75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5166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HYBRID PARAMETER MODEL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0BF30FA6-CB03-49DD-18A8-7E964B8DEFC5}"/>
              </a:ext>
            </a:extLst>
          </p:cNvPr>
          <p:cNvSpPr txBox="1"/>
          <p:nvPr/>
        </p:nvSpPr>
        <p:spPr>
          <a:xfrm>
            <a:off x="2420664" y="2057590"/>
            <a:ext cx="3079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Taylor’s series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0E5C52-90F7-45EA-438A-C9093D6F499C}"/>
                  </a:ext>
                </a:extLst>
              </p:cNvPr>
              <p:cNvSpPr txBox="1"/>
              <p:nvPr/>
            </p:nvSpPr>
            <p:spPr>
              <a:xfrm>
                <a:off x="2156693" y="2442118"/>
                <a:ext cx="5123136" cy="857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h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𝑖𝑒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       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0E5C52-90F7-45EA-438A-C9093D6F4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93" y="2442118"/>
                <a:ext cx="5123136" cy="8572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936311-3B59-29EC-924A-B58713F6DACE}"/>
                  </a:ext>
                </a:extLst>
              </p:cNvPr>
              <p:cNvSpPr txBox="1"/>
              <p:nvPr/>
            </p:nvSpPr>
            <p:spPr>
              <a:xfrm>
                <a:off x="2345171" y="3311698"/>
                <a:ext cx="4746179" cy="857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        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936311-3B59-29EC-924A-B58713F6D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171" y="3311698"/>
                <a:ext cx="4746179" cy="8572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EFE6EB-C241-3EC5-E916-D5038B7F1DDF}"/>
                  </a:ext>
                </a:extLst>
              </p:cNvPr>
              <p:cNvSpPr txBox="1"/>
              <p:nvPr/>
            </p:nvSpPr>
            <p:spPr>
              <a:xfrm>
                <a:off x="2371953" y="687985"/>
                <a:ext cx="440009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𝑣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kumimoji="0" lang="en-US" sz="280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𝑖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EFE6EB-C241-3EC5-E916-D5038B7F1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53" y="687985"/>
                <a:ext cx="44000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0DA1B0-9ECD-319C-0DC9-DED738ADB020}"/>
                  </a:ext>
                </a:extLst>
              </p:cNvPr>
              <p:cNvSpPr txBox="1"/>
              <p:nvPr/>
            </p:nvSpPr>
            <p:spPr>
              <a:xfrm>
                <a:off x="2371953" y="1211205"/>
                <a:ext cx="440009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𝑖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b>
                      </m:sSub>
                      <m:r>
                        <a:rPr kumimoji="0" lang="en-US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kumimoji="0" lang="en-US" sz="280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𝑖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0DA1B0-9ECD-319C-0DC9-DED738ADB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53" y="1211205"/>
                <a:ext cx="440009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81CA102-B4AE-75DE-BA18-0A1A9ADD7EA5}"/>
              </a:ext>
            </a:extLst>
          </p:cNvPr>
          <p:cNvSpPr txBox="1"/>
          <p:nvPr/>
        </p:nvSpPr>
        <p:spPr>
          <a:xfrm>
            <a:off x="2420664" y="385045"/>
            <a:ext cx="3079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Taylor’s series expansion</a:t>
            </a:r>
          </a:p>
        </p:txBody>
      </p:sp>
    </p:spTree>
    <p:extLst>
      <p:ext uri="{BB962C8B-B14F-4D97-AF65-F5344CB8AC3E}">
        <p14:creationId xmlns:p14="http://schemas.microsoft.com/office/powerpoint/2010/main" val="324019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5166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HYBRID PARAMETER MODEL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936311-3B59-29EC-924A-B58713F6DACE}"/>
                  </a:ext>
                </a:extLst>
              </p:cNvPr>
              <p:cNvSpPr txBox="1"/>
              <p:nvPr/>
            </p:nvSpPr>
            <p:spPr>
              <a:xfrm>
                <a:off x="0" y="762304"/>
                <a:ext cx="3534514" cy="857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936311-3B59-29EC-924A-B58713F6D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304"/>
                <a:ext cx="3534514" cy="8572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8639B0-4E14-161E-91C3-7C2236B1ECA9}"/>
              </a:ext>
            </a:extLst>
          </p:cNvPr>
          <p:cNvCxnSpPr>
            <a:cxnSpLocks/>
          </p:cNvCxnSpPr>
          <p:nvPr/>
        </p:nvCxnSpPr>
        <p:spPr>
          <a:xfrm flipV="1">
            <a:off x="5285667" y="940611"/>
            <a:ext cx="15204" cy="326489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CE0970-7421-EC83-04C5-7348668F4EB4}"/>
              </a:ext>
            </a:extLst>
          </p:cNvPr>
          <p:cNvCxnSpPr>
            <a:cxnSpLocks/>
          </p:cNvCxnSpPr>
          <p:nvPr/>
        </p:nvCxnSpPr>
        <p:spPr>
          <a:xfrm>
            <a:off x="5277785" y="4205508"/>
            <a:ext cx="368175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CB4BAE-86E2-1514-9A54-6B031FF496B7}"/>
              </a:ext>
            </a:extLst>
          </p:cNvPr>
          <p:cNvSpPr/>
          <p:nvPr/>
        </p:nvSpPr>
        <p:spPr>
          <a:xfrm flipH="1" flipV="1">
            <a:off x="5295782" y="3836243"/>
            <a:ext cx="3559997" cy="353132"/>
          </a:xfrm>
          <a:custGeom>
            <a:avLst/>
            <a:gdLst>
              <a:gd name="connsiteX0" fmla="*/ 0 w 1103586"/>
              <a:gd name="connsiteY0" fmla="*/ 2435772 h 2435772"/>
              <a:gd name="connsiteX1" fmla="*/ 717331 w 1103586"/>
              <a:gd name="connsiteY1" fmla="*/ 1868214 h 2435772"/>
              <a:gd name="connsiteX2" fmla="*/ 1103586 w 1103586"/>
              <a:gd name="connsiteY2" fmla="*/ 0 h 24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586" h="2435772">
                <a:moveTo>
                  <a:pt x="0" y="2435772"/>
                </a:moveTo>
                <a:cubicBezTo>
                  <a:pt x="266700" y="2354974"/>
                  <a:pt x="533400" y="2274176"/>
                  <a:pt x="717331" y="1868214"/>
                </a:cubicBezTo>
                <a:cubicBezTo>
                  <a:pt x="901262" y="1462252"/>
                  <a:pt x="1002424" y="731126"/>
                  <a:pt x="1103586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F8B398-54DD-D6D9-B82B-5652F5E59003}"/>
                  </a:ext>
                </a:extLst>
              </p:cNvPr>
              <p:cNvSpPr txBox="1"/>
              <p:nvPr/>
            </p:nvSpPr>
            <p:spPr>
              <a:xfrm rot="16200000">
                <a:off x="4730469" y="1122979"/>
                <a:ext cx="742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800" b="1" dirty="0"/>
                  <a:t>(mA)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F8B398-54DD-D6D9-B82B-5652F5E59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30469" y="1122979"/>
                <a:ext cx="742126" cy="276999"/>
              </a:xfrm>
              <a:prstGeom prst="rect">
                <a:avLst/>
              </a:prstGeom>
              <a:blipFill>
                <a:blip r:embed="rId5"/>
                <a:stretch>
                  <a:fillRect l="-28261" t="-20492" r="-50000" b="-10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3635A7-8D16-B55C-BDA7-7C4081DA3D63}"/>
                  </a:ext>
                </a:extLst>
              </p:cNvPr>
              <p:cNvSpPr txBox="1"/>
              <p:nvPr/>
            </p:nvSpPr>
            <p:spPr>
              <a:xfrm>
                <a:off x="5083176" y="401708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3635A7-8D16-B55C-BDA7-7C4081DA3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76" y="4017081"/>
                <a:ext cx="192360" cy="276999"/>
              </a:xfrm>
              <a:prstGeom prst="rect">
                <a:avLst/>
              </a:prstGeom>
              <a:blipFill>
                <a:blip r:embed="rId6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889734-9AEC-70DF-17A9-05FD7DA16119}"/>
                  </a:ext>
                </a:extLst>
              </p:cNvPr>
              <p:cNvSpPr txBox="1"/>
              <p:nvPr/>
            </p:nvSpPr>
            <p:spPr>
              <a:xfrm>
                <a:off x="7915358" y="4252337"/>
                <a:ext cx="682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𝑪𝑬</m:t>
                        </m:r>
                      </m:sub>
                    </m:sSub>
                  </m:oMath>
                </a14:m>
                <a:r>
                  <a:rPr lang="en-US" sz="1800" b="1" dirty="0"/>
                  <a:t>(V)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889734-9AEC-70DF-17A9-05FD7DA16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358" y="4252337"/>
                <a:ext cx="682816" cy="276999"/>
              </a:xfrm>
              <a:prstGeom prst="rect">
                <a:avLst/>
              </a:prstGeom>
              <a:blipFill>
                <a:blip r:embed="rId7"/>
                <a:stretch>
                  <a:fillRect l="-11607" t="-28889" r="-2142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117E1A1-3678-9329-F931-60CEED28F228}"/>
              </a:ext>
            </a:extLst>
          </p:cNvPr>
          <p:cNvSpPr/>
          <p:nvPr/>
        </p:nvSpPr>
        <p:spPr>
          <a:xfrm>
            <a:off x="5299878" y="3274976"/>
            <a:ext cx="3540498" cy="914400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94C0D2F-1888-E962-9EB2-A7D55CB0A90C}"/>
              </a:ext>
            </a:extLst>
          </p:cNvPr>
          <p:cNvSpPr/>
          <p:nvPr/>
        </p:nvSpPr>
        <p:spPr>
          <a:xfrm>
            <a:off x="5334781" y="2661547"/>
            <a:ext cx="3520999" cy="1526879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5AE3B77-FB53-58AC-24E3-7D39A7EA3A6D}"/>
              </a:ext>
            </a:extLst>
          </p:cNvPr>
          <p:cNvSpPr/>
          <p:nvPr/>
        </p:nvSpPr>
        <p:spPr>
          <a:xfrm>
            <a:off x="5307442" y="2173741"/>
            <a:ext cx="3520999" cy="2008117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06B2C25-4A79-D646-8295-8AA54D2ABFB8}"/>
              </a:ext>
            </a:extLst>
          </p:cNvPr>
          <p:cNvSpPr/>
          <p:nvPr/>
        </p:nvSpPr>
        <p:spPr>
          <a:xfrm>
            <a:off x="5319377" y="1632542"/>
            <a:ext cx="3520999" cy="2549316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985F99F-B093-C5F1-9277-6DF142A2CA32}"/>
              </a:ext>
            </a:extLst>
          </p:cNvPr>
          <p:cNvSpPr/>
          <p:nvPr/>
        </p:nvSpPr>
        <p:spPr>
          <a:xfrm>
            <a:off x="5321653" y="1155595"/>
            <a:ext cx="3520999" cy="3052583"/>
          </a:xfrm>
          <a:custGeom>
            <a:avLst/>
            <a:gdLst>
              <a:gd name="connsiteX0" fmla="*/ 0 w 3594538"/>
              <a:gd name="connsiteY0" fmla="*/ 914400 h 914400"/>
              <a:gd name="connsiteX1" fmla="*/ 173421 w 3594538"/>
              <a:gd name="connsiteY1" fmla="*/ 370490 h 914400"/>
              <a:gd name="connsiteX2" fmla="*/ 859221 w 3594538"/>
              <a:gd name="connsiteY2" fmla="*/ 165538 h 914400"/>
              <a:gd name="connsiteX3" fmla="*/ 3594538 w 35945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538" h="914400">
                <a:moveTo>
                  <a:pt x="0" y="914400"/>
                </a:moveTo>
                <a:cubicBezTo>
                  <a:pt x="15109" y="704850"/>
                  <a:pt x="30218" y="495300"/>
                  <a:pt x="173421" y="370490"/>
                </a:cubicBezTo>
                <a:cubicBezTo>
                  <a:pt x="316624" y="245680"/>
                  <a:pt x="289035" y="227286"/>
                  <a:pt x="859221" y="165538"/>
                </a:cubicBezTo>
                <a:cubicBezTo>
                  <a:pt x="1429407" y="103790"/>
                  <a:pt x="2511972" y="51895"/>
                  <a:pt x="35945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616066-FDE1-2FB7-CDCE-C22C14E190A3}"/>
              </a:ext>
            </a:extLst>
          </p:cNvPr>
          <p:cNvCxnSpPr>
            <a:cxnSpLocks/>
          </p:cNvCxnSpPr>
          <p:nvPr/>
        </p:nvCxnSpPr>
        <p:spPr>
          <a:xfrm flipV="1">
            <a:off x="5281928" y="1949230"/>
            <a:ext cx="1544099" cy="56209"/>
          </a:xfrm>
          <a:prstGeom prst="line">
            <a:avLst/>
          </a:prstGeom>
          <a:ln w="285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3256F60-29A0-8578-44BD-9357CB759738}"/>
              </a:ext>
            </a:extLst>
          </p:cNvPr>
          <p:cNvCxnSpPr>
            <a:cxnSpLocks/>
          </p:cNvCxnSpPr>
          <p:nvPr/>
        </p:nvCxnSpPr>
        <p:spPr>
          <a:xfrm flipV="1">
            <a:off x="6815126" y="1923428"/>
            <a:ext cx="31129" cy="2288324"/>
          </a:xfrm>
          <a:prstGeom prst="line">
            <a:avLst/>
          </a:prstGeom>
          <a:ln w="285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500FCB1-496B-09D4-5602-40A0955A488A}"/>
              </a:ext>
            </a:extLst>
          </p:cNvPr>
          <p:cNvCxnSpPr>
            <a:cxnSpLocks/>
          </p:cNvCxnSpPr>
          <p:nvPr/>
        </p:nvCxnSpPr>
        <p:spPr>
          <a:xfrm flipV="1">
            <a:off x="5293269" y="2422679"/>
            <a:ext cx="1544099" cy="56209"/>
          </a:xfrm>
          <a:prstGeom prst="line">
            <a:avLst/>
          </a:prstGeom>
          <a:ln w="285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81B3146-D2F8-E39C-8E37-A3578CB424D8}"/>
              </a:ext>
            </a:extLst>
          </p:cNvPr>
          <p:cNvCxnSpPr>
            <a:cxnSpLocks/>
          </p:cNvCxnSpPr>
          <p:nvPr/>
        </p:nvCxnSpPr>
        <p:spPr>
          <a:xfrm flipV="1">
            <a:off x="5272021" y="2858950"/>
            <a:ext cx="1544099" cy="56209"/>
          </a:xfrm>
          <a:prstGeom prst="line">
            <a:avLst/>
          </a:prstGeom>
          <a:ln w="285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D97636A-EBFB-33E9-9930-476C590D8F41}"/>
                  </a:ext>
                </a:extLst>
              </p:cNvPr>
              <p:cNvSpPr txBox="1"/>
              <p:nvPr/>
            </p:nvSpPr>
            <p:spPr>
              <a:xfrm>
                <a:off x="4877418" y="1847757"/>
                <a:ext cx="365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D97636A-EBFB-33E9-9930-476C590D8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418" y="1847757"/>
                <a:ext cx="365420" cy="276999"/>
              </a:xfrm>
              <a:prstGeom prst="rect">
                <a:avLst/>
              </a:prstGeom>
              <a:blipFill>
                <a:blip r:embed="rId8"/>
                <a:stretch>
                  <a:fillRect l="-13333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1CC78509-0F74-DB36-FB05-54F3DFFD8AD4}"/>
                  </a:ext>
                </a:extLst>
              </p:cNvPr>
              <p:cNvSpPr txBox="1"/>
              <p:nvPr/>
            </p:nvSpPr>
            <p:spPr>
              <a:xfrm>
                <a:off x="4890570" y="2768700"/>
                <a:ext cx="365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1CC78509-0F74-DB36-FB05-54F3DFFD8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570" y="2768700"/>
                <a:ext cx="365421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2757F809-82D6-F473-D32B-F0B86286ECAD}"/>
                  </a:ext>
                </a:extLst>
              </p:cNvPr>
              <p:cNvSpPr txBox="1"/>
              <p:nvPr/>
            </p:nvSpPr>
            <p:spPr>
              <a:xfrm>
                <a:off x="4895485" y="2298386"/>
                <a:ext cx="264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2757F809-82D6-F473-D32B-F0B86286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485" y="2298386"/>
                <a:ext cx="264431" cy="276999"/>
              </a:xfrm>
              <a:prstGeom prst="rect">
                <a:avLst/>
              </a:prstGeom>
              <a:blipFill>
                <a:blip r:embed="rId10"/>
                <a:stretch>
                  <a:fillRect l="-18605" r="-930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D5A032-F2F0-4AC1-5C2D-AC0438126FE6}"/>
                  </a:ext>
                </a:extLst>
              </p:cNvPr>
              <p:cNvSpPr txBox="1"/>
              <p:nvPr/>
            </p:nvSpPr>
            <p:spPr>
              <a:xfrm>
                <a:off x="6853017" y="2374079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8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D5A032-F2F0-4AC1-5C2D-AC0438126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017" y="2374079"/>
                <a:ext cx="232436" cy="276999"/>
              </a:xfrm>
              <a:prstGeom prst="rect">
                <a:avLst/>
              </a:prstGeom>
              <a:blipFill>
                <a:blip r:embed="rId11"/>
                <a:stretch>
                  <a:fillRect l="-31579" r="-3157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298E779-CAB2-0F8B-D7F7-E3F9CDA7C7D3}"/>
                  </a:ext>
                </a:extLst>
              </p:cNvPr>
              <p:cNvSpPr txBox="1"/>
              <p:nvPr/>
            </p:nvSpPr>
            <p:spPr>
              <a:xfrm>
                <a:off x="8323124" y="2669376"/>
                <a:ext cx="3814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298E779-CAB2-0F8B-D7F7-E3F9CDA7C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124" y="2669376"/>
                <a:ext cx="381451" cy="276999"/>
              </a:xfrm>
              <a:prstGeom prst="rect">
                <a:avLst/>
              </a:prstGeom>
              <a:blipFill>
                <a:blip r:embed="rId12"/>
                <a:stretch>
                  <a:fillRect l="-12698" r="-476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98E9402-8E3A-0940-D203-AD7A3E49884D}"/>
                  </a:ext>
                </a:extLst>
              </p:cNvPr>
              <p:cNvSpPr txBox="1"/>
              <p:nvPr/>
            </p:nvSpPr>
            <p:spPr>
              <a:xfrm>
                <a:off x="8317713" y="2193530"/>
                <a:ext cx="280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98E9402-8E3A-0940-D203-AD7A3E498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713" y="2193530"/>
                <a:ext cx="280461" cy="276999"/>
              </a:xfrm>
              <a:prstGeom prst="rect">
                <a:avLst/>
              </a:prstGeom>
              <a:blipFill>
                <a:blip r:embed="rId13"/>
                <a:stretch>
                  <a:fillRect l="-17391" r="-652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8FE0847-8BC6-1A95-72D0-4A7896E1E13D}"/>
                  </a:ext>
                </a:extLst>
              </p:cNvPr>
              <p:cNvSpPr txBox="1"/>
              <p:nvPr/>
            </p:nvSpPr>
            <p:spPr>
              <a:xfrm>
                <a:off x="8326600" y="1662869"/>
                <a:ext cx="3814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8FE0847-8BC6-1A95-72D0-4A7896E1E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600" y="1662869"/>
                <a:ext cx="381451" cy="276999"/>
              </a:xfrm>
              <a:prstGeom prst="rect">
                <a:avLst/>
              </a:prstGeom>
              <a:blipFill>
                <a:blip r:embed="rId14"/>
                <a:stretch>
                  <a:fillRect l="-14516" r="-645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A7C32C5-108B-AF7C-98B6-38B8C2F81B3B}"/>
                  </a:ext>
                </a:extLst>
              </p:cNvPr>
              <p:cNvSpPr txBox="1"/>
              <p:nvPr/>
            </p:nvSpPr>
            <p:spPr>
              <a:xfrm>
                <a:off x="6734372" y="4225260"/>
                <a:ext cx="3413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A7C32C5-108B-AF7C-98B6-38B8C2F81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372" y="4225260"/>
                <a:ext cx="341376" cy="276999"/>
              </a:xfrm>
              <a:prstGeom prst="rect">
                <a:avLst/>
              </a:prstGeom>
              <a:blipFill>
                <a:blip r:embed="rId15"/>
                <a:stretch>
                  <a:fillRect l="-12500" r="-535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3556E62-E034-9038-537D-69FB26784AE9}"/>
              </a:ext>
            </a:extLst>
          </p:cNvPr>
          <p:cNvCxnSpPr>
            <a:cxnSpLocks/>
          </p:cNvCxnSpPr>
          <p:nvPr/>
        </p:nvCxnSpPr>
        <p:spPr>
          <a:xfrm flipV="1">
            <a:off x="5577543" y="2085170"/>
            <a:ext cx="3250898" cy="5205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343C57F-B633-9448-072E-89C88B2721FE}"/>
                  </a:ext>
                </a:extLst>
              </p:cNvPr>
              <p:cNvSpPr txBox="1"/>
              <p:nvPr/>
            </p:nvSpPr>
            <p:spPr>
              <a:xfrm>
                <a:off x="8840117" y="1888199"/>
                <a:ext cx="238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343C57F-B633-9448-072E-89C88B272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117" y="1888199"/>
                <a:ext cx="238847" cy="276999"/>
              </a:xfrm>
              <a:prstGeom prst="rect">
                <a:avLst/>
              </a:prstGeom>
              <a:blipFill>
                <a:blip r:embed="rId16"/>
                <a:stretch>
                  <a:fillRect l="-20513" r="-2307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>
            <a:extLst>
              <a:ext uri="{FF2B5EF4-FFF2-40B4-BE49-F238E27FC236}">
                <a16:creationId xmlns:a16="http://schemas.microsoft.com/office/drawing/2014/main" id="{41DB490A-09F2-97D8-E854-3331DE4A1FCA}"/>
              </a:ext>
            </a:extLst>
          </p:cNvPr>
          <p:cNvSpPr txBox="1"/>
          <p:nvPr/>
        </p:nvSpPr>
        <p:spPr>
          <a:xfrm>
            <a:off x="70079" y="2298386"/>
            <a:ext cx="2364750" cy="4001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Transconductance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CA99E58-1180-DDF3-CB48-2E8394DC4BAA}"/>
                  </a:ext>
                </a:extLst>
              </p:cNvPr>
              <p:cNvSpPr txBox="1"/>
              <p:nvPr/>
            </p:nvSpPr>
            <p:spPr>
              <a:xfrm>
                <a:off x="102356" y="2734151"/>
                <a:ext cx="4713561" cy="866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CA99E58-1180-DDF3-CB48-2E8394DC4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6" y="2734151"/>
                <a:ext cx="4713561" cy="86651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50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5166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HYBRID PARAMETER MODEL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979FB2-72F9-D78D-FDB6-0C2F39EF32A2}"/>
              </a:ext>
            </a:extLst>
          </p:cNvPr>
          <p:cNvCxnSpPr>
            <a:cxnSpLocks/>
          </p:cNvCxnSpPr>
          <p:nvPr/>
        </p:nvCxnSpPr>
        <p:spPr>
          <a:xfrm>
            <a:off x="2111888" y="899319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983A246-71AD-BE45-1925-5B056F63E3CE}"/>
              </a:ext>
            </a:extLst>
          </p:cNvPr>
          <p:cNvGrpSpPr/>
          <p:nvPr/>
        </p:nvGrpSpPr>
        <p:grpSpPr>
          <a:xfrm>
            <a:off x="1322881" y="1498883"/>
            <a:ext cx="1062296" cy="1463596"/>
            <a:chOff x="4453759" y="3377936"/>
            <a:chExt cx="1062296" cy="146359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176A79E-B9CD-6229-AE96-DDEE2C8E7170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BB5FD3B-79C8-97C7-F145-3DF8975E1CED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7B4A7B1-8A78-1579-1DF5-7B8922AA2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578FC6A-DC40-620D-A984-ED40BD9CBA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81B1CB-F514-B17F-0820-705150C6F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1DE4835-63CB-8C12-3642-AC0A9CE33F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609F76D-3CE4-B9A7-6E69-9416D004A712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DBFA1B3-5FB3-C04C-352E-53371E8EC941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D99C3A-5151-D31A-6221-923C352D1FC4}"/>
              </a:ext>
            </a:extLst>
          </p:cNvPr>
          <p:cNvCxnSpPr>
            <a:cxnSpLocks/>
          </p:cNvCxnSpPr>
          <p:nvPr/>
        </p:nvCxnSpPr>
        <p:spPr>
          <a:xfrm>
            <a:off x="1734687" y="2969595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69B7E3-28A7-0528-EDA9-97700C11D44D}"/>
              </a:ext>
            </a:extLst>
          </p:cNvPr>
          <p:cNvCxnSpPr>
            <a:cxnSpLocks/>
          </p:cNvCxnSpPr>
          <p:nvPr/>
        </p:nvCxnSpPr>
        <p:spPr>
          <a:xfrm>
            <a:off x="1910736" y="3082580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81DEF9-C0C2-A86F-8E75-C62E44F8E6D3}"/>
              </a:ext>
            </a:extLst>
          </p:cNvPr>
          <p:cNvCxnSpPr>
            <a:cxnSpLocks/>
          </p:cNvCxnSpPr>
          <p:nvPr/>
        </p:nvCxnSpPr>
        <p:spPr>
          <a:xfrm>
            <a:off x="2047370" y="3179799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6C26B1-CF58-B1F8-5355-4004E82F8077}"/>
              </a:ext>
            </a:extLst>
          </p:cNvPr>
          <p:cNvCxnSpPr>
            <a:cxnSpLocks/>
          </p:cNvCxnSpPr>
          <p:nvPr/>
        </p:nvCxnSpPr>
        <p:spPr>
          <a:xfrm>
            <a:off x="522997" y="1975289"/>
            <a:ext cx="927117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910A72-1AA6-4EEC-B165-9A04222ADBE3}"/>
              </a:ext>
            </a:extLst>
          </p:cNvPr>
          <p:cNvCxnSpPr>
            <a:cxnSpLocks/>
          </p:cNvCxnSpPr>
          <p:nvPr/>
        </p:nvCxnSpPr>
        <p:spPr>
          <a:xfrm flipV="1">
            <a:off x="533126" y="2721379"/>
            <a:ext cx="1587623" cy="1178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163BDB-BE01-B5F9-190B-3DE8AE4840A9}"/>
              </a:ext>
            </a:extLst>
          </p:cNvPr>
          <p:cNvCxnSpPr>
            <a:cxnSpLocks/>
          </p:cNvCxnSpPr>
          <p:nvPr/>
        </p:nvCxnSpPr>
        <p:spPr>
          <a:xfrm>
            <a:off x="522997" y="892203"/>
            <a:ext cx="2640196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CC2A05-9004-2F8A-524C-7C6D5BE17CDC}"/>
              </a:ext>
            </a:extLst>
          </p:cNvPr>
          <p:cNvCxnSpPr>
            <a:cxnSpLocks/>
          </p:cNvCxnSpPr>
          <p:nvPr/>
        </p:nvCxnSpPr>
        <p:spPr>
          <a:xfrm flipV="1">
            <a:off x="2136034" y="2715489"/>
            <a:ext cx="1027159" cy="5890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EAC9D96-732D-907E-11CE-DE0770888003}"/>
                  </a:ext>
                </a:extLst>
              </p:cNvPr>
              <p:cNvSpPr txBox="1"/>
              <p:nvPr/>
            </p:nvSpPr>
            <p:spPr>
              <a:xfrm>
                <a:off x="267254" y="1147005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𝑐𝑏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EAC9D96-732D-907E-11CE-DE077088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54" y="1147005"/>
                <a:ext cx="719301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A01A324-ECA9-ABE6-AD25-5194C1D98F5E}"/>
                  </a:ext>
                </a:extLst>
              </p:cNvPr>
              <p:cNvSpPr txBox="1"/>
              <p:nvPr/>
            </p:nvSpPr>
            <p:spPr>
              <a:xfrm>
                <a:off x="304202" y="2167424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𝑏𝑒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A01A324-ECA9-ABE6-AD25-5194C1D98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02" y="2167424"/>
                <a:ext cx="719301" cy="461665"/>
              </a:xfrm>
              <a:prstGeom prst="rect">
                <a:avLst/>
              </a:prstGeom>
              <a:blipFill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DBC79A4-62FE-A01A-8ADB-8DF17C737065}"/>
                  </a:ext>
                </a:extLst>
              </p:cNvPr>
              <p:cNvSpPr txBox="1"/>
              <p:nvPr/>
            </p:nvSpPr>
            <p:spPr>
              <a:xfrm>
                <a:off x="139383" y="858734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DBC79A4-62FE-A01A-8ADB-8DF17C737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83" y="858734"/>
                <a:ext cx="71930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C91FD0A-4E5B-11EA-B90A-DE113DA86A6C}"/>
                  </a:ext>
                </a:extLst>
              </p:cNvPr>
              <p:cNvSpPr txBox="1"/>
              <p:nvPr/>
            </p:nvSpPr>
            <p:spPr>
              <a:xfrm>
                <a:off x="156874" y="1490124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C91FD0A-4E5B-11EA-B90A-DE113DA86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74" y="1490124"/>
                <a:ext cx="71930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443A357-4A2D-6273-B609-AAA23D3E5DEA}"/>
                  </a:ext>
                </a:extLst>
              </p:cNvPr>
              <p:cNvSpPr txBox="1"/>
              <p:nvPr/>
            </p:nvSpPr>
            <p:spPr>
              <a:xfrm>
                <a:off x="164035" y="1888047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443A357-4A2D-6273-B609-AAA23D3E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35" y="1888047"/>
                <a:ext cx="719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DCAE70-7FFF-C0AA-CF0C-5D007CEC84E7}"/>
                  </a:ext>
                </a:extLst>
              </p:cNvPr>
              <p:cNvSpPr txBox="1"/>
              <p:nvPr/>
            </p:nvSpPr>
            <p:spPr>
              <a:xfrm>
                <a:off x="178457" y="2383059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DCAE70-7FFF-C0AA-CF0C-5D007CEC8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7" y="2383059"/>
                <a:ext cx="719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4657133-5767-30D7-12CC-DF9CCEA33F54}"/>
                  </a:ext>
                </a:extLst>
              </p:cNvPr>
              <p:cNvSpPr txBox="1"/>
              <p:nvPr/>
            </p:nvSpPr>
            <p:spPr>
              <a:xfrm>
                <a:off x="2114667" y="944776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4657133-5767-30D7-12CC-DF9CCEA33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667" y="944776"/>
                <a:ext cx="71930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567BA09-EFFB-78C2-A905-68D0075DA00F}"/>
              </a:ext>
            </a:extLst>
          </p:cNvPr>
          <p:cNvCxnSpPr/>
          <p:nvPr/>
        </p:nvCxnSpPr>
        <p:spPr>
          <a:xfrm>
            <a:off x="897758" y="1926890"/>
            <a:ext cx="428032" cy="0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0AA544B-8AD7-B203-60FB-93785406021E}"/>
                  </a:ext>
                </a:extLst>
              </p:cNvPr>
              <p:cNvSpPr txBox="1"/>
              <p:nvPr/>
            </p:nvSpPr>
            <p:spPr>
              <a:xfrm>
                <a:off x="751228" y="1412689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0AA544B-8AD7-B203-60FB-937854060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28" y="1412689"/>
                <a:ext cx="719301" cy="461665"/>
              </a:xfrm>
              <a:prstGeom prst="rect">
                <a:avLst/>
              </a:prstGeom>
              <a:blipFill>
                <a:blip r:embed="rId11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CEE112B-D8B1-B75C-4926-8B7D0ACF4435}"/>
              </a:ext>
            </a:extLst>
          </p:cNvPr>
          <p:cNvCxnSpPr>
            <a:cxnSpLocks/>
          </p:cNvCxnSpPr>
          <p:nvPr/>
        </p:nvCxnSpPr>
        <p:spPr>
          <a:xfrm flipV="1">
            <a:off x="2258553" y="2395724"/>
            <a:ext cx="0" cy="294088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3F04C9B-CA29-21BA-29EA-98422F6BF6B7}"/>
              </a:ext>
            </a:extLst>
          </p:cNvPr>
          <p:cNvCxnSpPr>
            <a:cxnSpLocks/>
          </p:cNvCxnSpPr>
          <p:nvPr/>
        </p:nvCxnSpPr>
        <p:spPr>
          <a:xfrm>
            <a:off x="2258553" y="1019907"/>
            <a:ext cx="0" cy="314621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0F66669-8D8D-C140-B75D-9A71E90C7C6F}"/>
                  </a:ext>
                </a:extLst>
              </p:cNvPr>
              <p:cNvSpPr txBox="1"/>
              <p:nvPr/>
            </p:nvSpPr>
            <p:spPr>
              <a:xfrm>
                <a:off x="2121995" y="2290871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0F66669-8D8D-C140-B75D-9A71E90C7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95" y="2290871"/>
                <a:ext cx="71930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7AFA3D2-8A19-9501-5E0E-B2B8442B7251}"/>
                  </a:ext>
                </a:extLst>
              </p:cNvPr>
              <p:cNvSpPr txBox="1"/>
              <p:nvPr/>
            </p:nvSpPr>
            <p:spPr>
              <a:xfrm>
                <a:off x="2790955" y="923726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7AFA3D2-8A19-9501-5E0E-B2B8442B7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955" y="923726"/>
                <a:ext cx="719301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7B81106-6001-EF43-0510-B3523389F425}"/>
                  </a:ext>
                </a:extLst>
              </p:cNvPr>
              <p:cNvSpPr txBox="1"/>
              <p:nvPr/>
            </p:nvSpPr>
            <p:spPr>
              <a:xfrm>
                <a:off x="2818286" y="2265604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7B81106-6001-EF43-0510-B3523389F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286" y="2265604"/>
                <a:ext cx="719301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015EE0D-98B0-73CC-6279-484FB0AD0E14}"/>
                  </a:ext>
                </a:extLst>
              </p:cNvPr>
              <p:cNvSpPr txBox="1"/>
              <p:nvPr/>
            </p:nvSpPr>
            <p:spPr>
              <a:xfrm>
                <a:off x="2833968" y="1513624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015EE0D-98B0-73CC-6279-484FB0AD0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968" y="1513624"/>
                <a:ext cx="71930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TextBox 163">
            <a:extLst>
              <a:ext uri="{FF2B5EF4-FFF2-40B4-BE49-F238E27FC236}">
                <a16:creationId xmlns:a16="http://schemas.microsoft.com/office/drawing/2014/main" id="{E5E946EC-0FAD-4743-25D8-463862EC08D1}"/>
              </a:ext>
            </a:extLst>
          </p:cNvPr>
          <p:cNvSpPr txBox="1"/>
          <p:nvPr/>
        </p:nvSpPr>
        <p:spPr>
          <a:xfrm>
            <a:off x="267254" y="3544524"/>
            <a:ext cx="3243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CE circuit for h-parameter conversion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2B2474E-0A4D-DC69-DE2B-FB4308CE4D8B}"/>
                  </a:ext>
                </a:extLst>
              </p:cNvPr>
              <p:cNvSpPr txBox="1"/>
              <p:nvPr/>
            </p:nvSpPr>
            <p:spPr>
              <a:xfrm>
                <a:off x="4667884" y="1182338"/>
                <a:ext cx="23647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𝑐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2B2474E-0A4D-DC69-DE2B-FB4308CE4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884" y="1182338"/>
                <a:ext cx="2364750" cy="461665"/>
              </a:xfrm>
              <a:prstGeom prst="rect">
                <a:avLst/>
              </a:prstGeom>
              <a:blipFill>
                <a:blip r:embed="rId1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BA9A783B-706C-D8D6-0407-AC2988F34007}"/>
              </a:ext>
            </a:extLst>
          </p:cNvPr>
          <p:cNvSpPr txBox="1"/>
          <p:nvPr/>
        </p:nvSpPr>
        <p:spPr>
          <a:xfrm>
            <a:off x="4688533" y="717991"/>
            <a:ext cx="4100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Kirchhoff’s current law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F2558AB-77DD-8027-F3C2-E777E80320C2}"/>
                  </a:ext>
                </a:extLst>
              </p:cNvPr>
              <p:cNvSpPr txBox="1"/>
              <p:nvPr/>
            </p:nvSpPr>
            <p:spPr>
              <a:xfrm>
                <a:off x="4718407" y="2253824"/>
                <a:ext cx="23647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𝑐𝑒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F2558AB-77DD-8027-F3C2-E777E8032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407" y="2253824"/>
                <a:ext cx="2364750" cy="461665"/>
              </a:xfrm>
              <a:prstGeom prst="rect">
                <a:avLst/>
              </a:prstGeom>
              <a:blipFill>
                <a:blip r:embed="rId1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TextBox 167">
            <a:extLst>
              <a:ext uri="{FF2B5EF4-FFF2-40B4-BE49-F238E27FC236}">
                <a16:creationId xmlns:a16="http://schemas.microsoft.com/office/drawing/2014/main" id="{39889DE2-CB9C-7B3F-C9B4-9C40A1584406}"/>
              </a:ext>
            </a:extLst>
          </p:cNvPr>
          <p:cNvSpPr txBox="1"/>
          <p:nvPr/>
        </p:nvSpPr>
        <p:spPr>
          <a:xfrm>
            <a:off x="4739056" y="1789477"/>
            <a:ext cx="4100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Kirchhoff’s voltage law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0961B866-3349-F783-16CA-76C0EE5CEF29}"/>
                  </a:ext>
                </a:extLst>
              </p:cNvPr>
              <p:cNvSpPr txBox="1"/>
              <p:nvPr/>
            </p:nvSpPr>
            <p:spPr>
              <a:xfrm>
                <a:off x="4739056" y="3348286"/>
                <a:ext cx="30412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𝑏𝑒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𝑖𝑒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0961B866-3349-F783-16CA-76C0EE5CE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056" y="3348286"/>
                <a:ext cx="3041228" cy="461665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69">
            <a:extLst>
              <a:ext uri="{FF2B5EF4-FFF2-40B4-BE49-F238E27FC236}">
                <a16:creationId xmlns:a16="http://schemas.microsoft.com/office/drawing/2014/main" id="{485574CD-71BC-C2BC-F07A-A232E015A85F}"/>
              </a:ext>
            </a:extLst>
          </p:cNvPr>
          <p:cNvSpPr txBox="1"/>
          <p:nvPr/>
        </p:nvSpPr>
        <p:spPr>
          <a:xfrm>
            <a:off x="4759705" y="2883939"/>
            <a:ext cx="4100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h-parameter </a:t>
            </a:r>
            <a:r>
              <a:rPr lang="en-US" sz="2000" dirty="0" err="1"/>
              <a:t>eqn</a:t>
            </a:r>
            <a:r>
              <a:rPr lang="en-US" sz="2000" dirty="0"/>
              <a:t> for CE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3F4A373-7CAC-11CE-E35A-E0F4F42293AE}"/>
                  </a:ext>
                </a:extLst>
              </p:cNvPr>
              <p:cNvSpPr txBox="1"/>
              <p:nvPr/>
            </p:nvSpPr>
            <p:spPr>
              <a:xfrm>
                <a:off x="4759705" y="3882812"/>
                <a:ext cx="3041228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𝑐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3F4A373-7CAC-11CE-E35A-E0F4F4229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705" y="3882812"/>
                <a:ext cx="3041228" cy="491288"/>
              </a:xfrm>
              <a:prstGeom prst="rect">
                <a:avLst/>
              </a:prstGeom>
              <a:blipFill>
                <a:blip r:embed="rId1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TextBox 171">
            <a:extLst>
              <a:ext uri="{FF2B5EF4-FFF2-40B4-BE49-F238E27FC236}">
                <a16:creationId xmlns:a16="http://schemas.microsoft.com/office/drawing/2014/main" id="{800652D0-43F4-4874-C0FF-BCA9C954B12F}"/>
              </a:ext>
            </a:extLst>
          </p:cNvPr>
          <p:cNvSpPr txBox="1"/>
          <p:nvPr/>
        </p:nvSpPr>
        <p:spPr>
          <a:xfrm>
            <a:off x="8340541" y="397456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F1ECA61-F22B-6DED-9C80-A408A5F3B374}"/>
              </a:ext>
            </a:extLst>
          </p:cNvPr>
          <p:cNvSpPr txBox="1"/>
          <p:nvPr/>
        </p:nvSpPr>
        <p:spPr>
          <a:xfrm>
            <a:off x="8344954" y="235287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C8BBAE5-53A8-B2C5-615C-406709BD324A}"/>
              </a:ext>
            </a:extLst>
          </p:cNvPr>
          <p:cNvSpPr txBox="1"/>
          <p:nvPr/>
        </p:nvSpPr>
        <p:spPr>
          <a:xfrm>
            <a:off x="8340541" y="342522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993A6A4-6E73-6252-E296-32CC9B61C756}"/>
              </a:ext>
            </a:extLst>
          </p:cNvPr>
          <p:cNvSpPr txBox="1"/>
          <p:nvPr/>
        </p:nvSpPr>
        <p:spPr>
          <a:xfrm>
            <a:off x="8332657" y="123812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21BFE4DC-6B0A-836B-03D0-6837A1D31C44}"/>
                  </a:ext>
                </a:extLst>
              </p:cNvPr>
              <p:cNvSpPr txBox="1"/>
              <p:nvPr/>
            </p:nvSpPr>
            <p:spPr>
              <a:xfrm>
                <a:off x="4697379" y="4447433"/>
                <a:ext cx="42959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Substituting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/>
                  <a:t>from eqn1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𝑐𝑒</m:t>
                        </m:r>
                      </m:sub>
                    </m:sSub>
                  </m:oMath>
                </a14:m>
                <a:r>
                  <a:rPr lang="en-US" sz="2000" dirty="0"/>
                  <a:t>from eqn2 in eqn3 and 4</a:t>
                </a:r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21BFE4DC-6B0A-836B-03D0-6837A1D31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379" y="4447433"/>
                <a:ext cx="4295904" cy="707886"/>
              </a:xfrm>
              <a:prstGeom prst="rect">
                <a:avLst/>
              </a:prstGeom>
              <a:blipFill>
                <a:blip r:embed="rId20"/>
                <a:stretch>
                  <a:fillRect l="-1563" t="-4310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28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5166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HYBRID PARAMETER MODEL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979FB2-72F9-D78D-FDB6-0C2F39EF32A2}"/>
              </a:ext>
            </a:extLst>
          </p:cNvPr>
          <p:cNvCxnSpPr>
            <a:cxnSpLocks/>
          </p:cNvCxnSpPr>
          <p:nvPr/>
        </p:nvCxnSpPr>
        <p:spPr>
          <a:xfrm>
            <a:off x="1965384" y="919595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983A246-71AD-BE45-1925-5B056F63E3CE}"/>
              </a:ext>
            </a:extLst>
          </p:cNvPr>
          <p:cNvGrpSpPr/>
          <p:nvPr/>
        </p:nvGrpSpPr>
        <p:grpSpPr>
          <a:xfrm>
            <a:off x="1176377" y="1519159"/>
            <a:ext cx="1062296" cy="1463596"/>
            <a:chOff x="4453759" y="3377936"/>
            <a:chExt cx="1062296" cy="146359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176A79E-B9CD-6229-AE96-DDEE2C8E7170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BB5FD3B-79C8-97C7-F145-3DF8975E1CED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7B4A7B1-8A78-1579-1DF5-7B8922AA2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578FC6A-DC40-620D-A984-ED40BD9CBA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81B1CB-F514-B17F-0820-705150C6F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1DE4835-63CB-8C12-3642-AC0A9CE33F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609F76D-3CE4-B9A7-6E69-9416D004A712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DBFA1B3-5FB3-C04C-352E-53371E8EC941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D99C3A-5151-D31A-6221-923C352D1FC4}"/>
              </a:ext>
            </a:extLst>
          </p:cNvPr>
          <p:cNvCxnSpPr>
            <a:cxnSpLocks/>
          </p:cNvCxnSpPr>
          <p:nvPr/>
        </p:nvCxnSpPr>
        <p:spPr>
          <a:xfrm>
            <a:off x="1588183" y="2989871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69B7E3-28A7-0528-EDA9-97700C11D44D}"/>
              </a:ext>
            </a:extLst>
          </p:cNvPr>
          <p:cNvCxnSpPr>
            <a:cxnSpLocks/>
          </p:cNvCxnSpPr>
          <p:nvPr/>
        </p:nvCxnSpPr>
        <p:spPr>
          <a:xfrm>
            <a:off x="1764232" y="3102856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81DEF9-C0C2-A86F-8E75-C62E44F8E6D3}"/>
              </a:ext>
            </a:extLst>
          </p:cNvPr>
          <p:cNvCxnSpPr>
            <a:cxnSpLocks/>
          </p:cNvCxnSpPr>
          <p:nvPr/>
        </p:nvCxnSpPr>
        <p:spPr>
          <a:xfrm>
            <a:off x="1900866" y="3200075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6C26B1-CF58-B1F8-5355-4004E82F8077}"/>
              </a:ext>
            </a:extLst>
          </p:cNvPr>
          <p:cNvCxnSpPr>
            <a:cxnSpLocks/>
          </p:cNvCxnSpPr>
          <p:nvPr/>
        </p:nvCxnSpPr>
        <p:spPr>
          <a:xfrm>
            <a:off x="376493" y="1995565"/>
            <a:ext cx="927117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910A72-1AA6-4EEC-B165-9A04222ADBE3}"/>
              </a:ext>
            </a:extLst>
          </p:cNvPr>
          <p:cNvCxnSpPr>
            <a:cxnSpLocks/>
          </p:cNvCxnSpPr>
          <p:nvPr/>
        </p:nvCxnSpPr>
        <p:spPr>
          <a:xfrm flipV="1">
            <a:off x="386622" y="2741655"/>
            <a:ext cx="1587623" cy="1178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163BDB-BE01-B5F9-190B-3DE8AE4840A9}"/>
              </a:ext>
            </a:extLst>
          </p:cNvPr>
          <p:cNvCxnSpPr>
            <a:cxnSpLocks/>
          </p:cNvCxnSpPr>
          <p:nvPr/>
        </p:nvCxnSpPr>
        <p:spPr>
          <a:xfrm>
            <a:off x="376493" y="912479"/>
            <a:ext cx="2640196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CC2A05-9004-2F8A-524C-7C6D5BE17CDC}"/>
              </a:ext>
            </a:extLst>
          </p:cNvPr>
          <p:cNvCxnSpPr>
            <a:cxnSpLocks/>
          </p:cNvCxnSpPr>
          <p:nvPr/>
        </p:nvCxnSpPr>
        <p:spPr>
          <a:xfrm flipV="1">
            <a:off x="1989530" y="2735765"/>
            <a:ext cx="1027159" cy="5890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EAC9D96-732D-907E-11CE-DE0770888003}"/>
                  </a:ext>
                </a:extLst>
              </p:cNvPr>
              <p:cNvSpPr txBox="1"/>
              <p:nvPr/>
            </p:nvSpPr>
            <p:spPr>
              <a:xfrm>
                <a:off x="120750" y="1167281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𝑐𝑏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EAC9D96-732D-907E-11CE-DE077088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50" y="1167281"/>
                <a:ext cx="719301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A01A324-ECA9-ABE6-AD25-5194C1D98F5E}"/>
                  </a:ext>
                </a:extLst>
              </p:cNvPr>
              <p:cNvSpPr txBox="1"/>
              <p:nvPr/>
            </p:nvSpPr>
            <p:spPr>
              <a:xfrm>
                <a:off x="157698" y="2187700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𝑏𝑒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A01A324-ECA9-ABE6-AD25-5194C1D98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98" y="2187700"/>
                <a:ext cx="71930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DBC79A4-62FE-A01A-8ADB-8DF17C737065}"/>
                  </a:ext>
                </a:extLst>
              </p:cNvPr>
              <p:cNvSpPr txBox="1"/>
              <p:nvPr/>
            </p:nvSpPr>
            <p:spPr>
              <a:xfrm>
                <a:off x="-7121" y="879010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DBC79A4-62FE-A01A-8ADB-8DF17C737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21" y="879010"/>
                <a:ext cx="71930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C91FD0A-4E5B-11EA-B90A-DE113DA86A6C}"/>
                  </a:ext>
                </a:extLst>
              </p:cNvPr>
              <p:cNvSpPr txBox="1"/>
              <p:nvPr/>
            </p:nvSpPr>
            <p:spPr>
              <a:xfrm>
                <a:off x="10370" y="1510400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C91FD0A-4E5B-11EA-B90A-DE113DA86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" y="1510400"/>
                <a:ext cx="71930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443A357-4A2D-6273-B609-AAA23D3E5DEA}"/>
                  </a:ext>
                </a:extLst>
              </p:cNvPr>
              <p:cNvSpPr txBox="1"/>
              <p:nvPr/>
            </p:nvSpPr>
            <p:spPr>
              <a:xfrm>
                <a:off x="17531" y="1908323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443A357-4A2D-6273-B609-AAA23D3E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1" y="1908323"/>
                <a:ext cx="719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DCAE70-7FFF-C0AA-CF0C-5D007CEC84E7}"/>
                  </a:ext>
                </a:extLst>
              </p:cNvPr>
              <p:cNvSpPr txBox="1"/>
              <p:nvPr/>
            </p:nvSpPr>
            <p:spPr>
              <a:xfrm>
                <a:off x="31953" y="2403335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DCAE70-7FFF-C0AA-CF0C-5D007CEC8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3" y="2403335"/>
                <a:ext cx="719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4657133-5767-30D7-12CC-DF9CCEA33F54}"/>
                  </a:ext>
                </a:extLst>
              </p:cNvPr>
              <p:cNvSpPr txBox="1"/>
              <p:nvPr/>
            </p:nvSpPr>
            <p:spPr>
              <a:xfrm>
                <a:off x="1968163" y="965052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4657133-5767-30D7-12CC-DF9CCEA33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163" y="965052"/>
                <a:ext cx="71930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567BA09-EFFB-78C2-A905-68D0075DA00F}"/>
              </a:ext>
            </a:extLst>
          </p:cNvPr>
          <p:cNvCxnSpPr/>
          <p:nvPr/>
        </p:nvCxnSpPr>
        <p:spPr>
          <a:xfrm>
            <a:off x="751254" y="1947166"/>
            <a:ext cx="428032" cy="0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0AA544B-8AD7-B203-60FB-93785406021E}"/>
                  </a:ext>
                </a:extLst>
              </p:cNvPr>
              <p:cNvSpPr txBox="1"/>
              <p:nvPr/>
            </p:nvSpPr>
            <p:spPr>
              <a:xfrm>
                <a:off x="604724" y="1432965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0AA544B-8AD7-B203-60FB-937854060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24" y="1432965"/>
                <a:ext cx="719301" cy="461665"/>
              </a:xfrm>
              <a:prstGeom prst="rect">
                <a:avLst/>
              </a:prstGeom>
              <a:blipFill>
                <a:blip r:embed="rId11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CEE112B-D8B1-B75C-4926-8B7D0ACF4435}"/>
              </a:ext>
            </a:extLst>
          </p:cNvPr>
          <p:cNvCxnSpPr>
            <a:cxnSpLocks/>
          </p:cNvCxnSpPr>
          <p:nvPr/>
        </p:nvCxnSpPr>
        <p:spPr>
          <a:xfrm flipV="1">
            <a:off x="2112049" y="2416000"/>
            <a:ext cx="0" cy="294088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3F04C9B-CA29-21BA-29EA-98422F6BF6B7}"/>
              </a:ext>
            </a:extLst>
          </p:cNvPr>
          <p:cNvCxnSpPr>
            <a:cxnSpLocks/>
          </p:cNvCxnSpPr>
          <p:nvPr/>
        </p:nvCxnSpPr>
        <p:spPr>
          <a:xfrm>
            <a:off x="2112049" y="1040183"/>
            <a:ext cx="0" cy="314621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0F66669-8D8D-C140-B75D-9A71E90C7C6F}"/>
                  </a:ext>
                </a:extLst>
              </p:cNvPr>
              <p:cNvSpPr txBox="1"/>
              <p:nvPr/>
            </p:nvSpPr>
            <p:spPr>
              <a:xfrm>
                <a:off x="1975491" y="2311147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CC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0F66669-8D8D-C140-B75D-9A71E90C7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91" y="2311147"/>
                <a:ext cx="71930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7AFA3D2-8A19-9501-5E0E-B2B8442B7251}"/>
                  </a:ext>
                </a:extLst>
              </p:cNvPr>
              <p:cNvSpPr txBox="1"/>
              <p:nvPr/>
            </p:nvSpPr>
            <p:spPr>
              <a:xfrm>
                <a:off x="2578119" y="923726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7AFA3D2-8A19-9501-5E0E-B2B8442B7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19" y="923726"/>
                <a:ext cx="719301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7B81106-6001-EF43-0510-B3523389F425}"/>
                  </a:ext>
                </a:extLst>
              </p:cNvPr>
              <p:cNvSpPr txBox="1"/>
              <p:nvPr/>
            </p:nvSpPr>
            <p:spPr>
              <a:xfrm>
                <a:off x="2605450" y="2265604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7B81106-6001-EF43-0510-B3523389F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450" y="2265604"/>
                <a:ext cx="719301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015EE0D-98B0-73CC-6279-484FB0AD0E14}"/>
                  </a:ext>
                </a:extLst>
              </p:cNvPr>
              <p:cNvSpPr txBox="1"/>
              <p:nvPr/>
            </p:nvSpPr>
            <p:spPr>
              <a:xfrm>
                <a:off x="2621132" y="1513624"/>
                <a:ext cx="719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015EE0D-98B0-73CC-6279-484FB0AD0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32" y="1513624"/>
                <a:ext cx="71930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TextBox 163">
            <a:extLst>
              <a:ext uri="{FF2B5EF4-FFF2-40B4-BE49-F238E27FC236}">
                <a16:creationId xmlns:a16="http://schemas.microsoft.com/office/drawing/2014/main" id="{E5E946EC-0FAD-4743-25D8-463862EC08D1}"/>
              </a:ext>
            </a:extLst>
          </p:cNvPr>
          <p:cNvSpPr txBox="1"/>
          <p:nvPr/>
        </p:nvSpPr>
        <p:spPr>
          <a:xfrm>
            <a:off x="224379" y="3246554"/>
            <a:ext cx="3243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CE circuit for h-parameter conversion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0961B866-3349-F783-16CA-76C0EE5CEF29}"/>
                  </a:ext>
                </a:extLst>
              </p:cNvPr>
              <p:cNvSpPr txBox="1"/>
              <p:nvPr/>
            </p:nvSpPr>
            <p:spPr>
              <a:xfrm>
                <a:off x="3664022" y="723765"/>
                <a:ext cx="49315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𝑏𝑒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𝑖𝑒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0961B866-3349-F783-16CA-76C0EE5CE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022" y="723765"/>
                <a:ext cx="4931522" cy="461665"/>
              </a:xfrm>
              <a:prstGeom prst="rect">
                <a:avLst/>
              </a:prstGeom>
              <a:blipFill>
                <a:blip r:embed="rId1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3F4A373-7CAC-11CE-E35A-E0F4F42293AE}"/>
                  </a:ext>
                </a:extLst>
              </p:cNvPr>
              <p:cNvSpPr txBox="1"/>
              <p:nvPr/>
            </p:nvSpPr>
            <p:spPr>
              <a:xfrm>
                <a:off x="3735767" y="1240091"/>
                <a:ext cx="4831507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𝑐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𝑏𝑒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3F4A373-7CAC-11CE-E35A-E0F4F4229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67" y="1240091"/>
                <a:ext cx="4831507" cy="491288"/>
              </a:xfrm>
              <a:prstGeom prst="rect">
                <a:avLst/>
              </a:prstGeom>
              <a:blipFill>
                <a:blip r:embed="rId17"/>
                <a:stretch>
                  <a:fillRect l="-126" r="-884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4D08021-DC05-7967-A71F-550C164E4855}"/>
              </a:ext>
            </a:extLst>
          </p:cNvPr>
          <p:cNvSpPr txBox="1"/>
          <p:nvPr/>
        </p:nvSpPr>
        <p:spPr>
          <a:xfrm>
            <a:off x="8431181" y="1369495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917E1-884F-CC3B-0175-1CFBA4C4A228}"/>
              </a:ext>
            </a:extLst>
          </p:cNvPr>
          <p:cNvSpPr txBox="1"/>
          <p:nvPr/>
        </p:nvSpPr>
        <p:spPr>
          <a:xfrm>
            <a:off x="8431181" y="82015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F3C12-544E-E89D-E406-9AD0E5F1AAFC}"/>
              </a:ext>
            </a:extLst>
          </p:cNvPr>
          <p:cNvSpPr txBox="1"/>
          <p:nvPr/>
        </p:nvSpPr>
        <p:spPr>
          <a:xfrm>
            <a:off x="3650634" y="1991589"/>
            <a:ext cx="4962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Egn</a:t>
            </a:r>
            <a:r>
              <a:rPr lang="en-US" sz="2000" dirty="0"/>
              <a:t> 5 and 6 can be re-arranged to give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8FE91C-9ED4-72ED-A7EF-345A14DB7926}"/>
                  </a:ext>
                </a:extLst>
              </p:cNvPr>
              <p:cNvSpPr txBox="1"/>
              <p:nvPr/>
            </p:nvSpPr>
            <p:spPr>
              <a:xfrm>
                <a:off x="3711558" y="2395575"/>
                <a:ext cx="43688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𝑏𝑒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(1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𝑖𝑒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8FE91C-9ED4-72ED-A7EF-345A14DB7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558" y="2395575"/>
                <a:ext cx="4368806" cy="400110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DE456C-45C0-2FE1-F713-2BA3C958961B}"/>
                  </a:ext>
                </a:extLst>
              </p:cNvPr>
              <p:cNvSpPr txBox="1"/>
              <p:nvPr/>
            </p:nvSpPr>
            <p:spPr>
              <a:xfrm>
                <a:off x="3711558" y="2889615"/>
                <a:ext cx="4428522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𝑐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𝑓𝑒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𝑏𝑒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DE456C-45C0-2FE1-F713-2BA3C9589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558" y="2889615"/>
                <a:ext cx="4428522" cy="424732"/>
              </a:xfrm>
              <a:prstGeom prst="rect">
                <a:avLst/>
              </a:prstGeom>
              <a:blipFill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269AB65-7117-965A-E338-AEF56B407AC9}"/>
              </a:ext>
            </a:extLst>
          </p:cNvPr>
          <p:cNvSpPr txBox="1"/>
          <p:nvPr/>
        </p:nvSpPr>
        <p:spPr>
          <a:xfrm>
            <a:off x="8491257" y="298638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970E42-7E48-A3D6-4B54-5EFAFB7E8D81}"/>
              </a:ext>
            </a:extLst>
          </p:cNvPr>
          <p:cNvSpPr txBox="1"/>
          <p:nvPr/>
        </p:nvSpPr>
        <p:spPr>
          <a:xfrm>
            <a:off x="8491257" y="243704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0EDC33-9295-3D82-EB55-A545900A5821}"/>
                  </a:ext>
                </a:extLst>
              </p:cNvPr>
              <p:cNvSpPr txBox="1"/>
              <p:nvPr/>
            </p:nvSpPr>
            <p:spPr>
              <a:xfrm>
                <a:off x="3645867" y="3572121"/>
                <a:ext cx="52737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Eliminating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𝑉</m:t>
                        </m:r>
                      </m:e>
                      <m:sub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𝑏𝑒</m:t>
                        </m:r>
                      </m:sub>
                    </m:sSub>
                  </m:oMath>
                </a14:m>
                <a:r>
                  <a:rPr lang="en-US" sz="2000" dirty="0"/>
                  <a:t>between </a:t>
                </a:r>
                <a:r>
                  <a:rPr lang="en-US" sz="2000" dirty="0">
                    <a:highlight>
                      <a:srgbClr val="FFFF00"/>
                    </a:highlight>
                  </a:rPr>
                  <a:t>eqn7</a:t>
                </a:r>
                <a:r>
                  <a:rPr lang="en-US" sz="2000" dirty="0"/>
                  <a:t> and </a:t>
                </a:r>
                <a:r>
                  <a:rPr lang="en-US" sz="2000" dirty="0">
                    <a:highlight>
                      <a:srgbClr val="FFFF00"/>
                    </a:highlight>
                  </a:rPr>
                  <a:t>8</a:t>
                </a:r>
                <a:r>
                  <a:rPr lang="en-US" sz="2000" dirty="0"/>
                  <a:t> we get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0EDC33-9295-3D82-EB55-A545900A5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867" y="3572121"/>
                <a:ext cx="5273754" cy="400110"/>
              </a:xfrm>
              <a:prstGeom prst="rect">
                <a:avLst/>
              </a:prstGeom>
              <a:blipFill>
                <a:blip r:embed="rId20"/>
                <a:stretch>
                  <a:fillRect l="-1156" t="-75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12CA6B-5B2C-E0D4-9DF5-F1CCC7782022}"/>
                  </a:ext>
                </a:extLst>
              </p:cNvPr>
              <p:cNvSpPr txBox="1"/>
              <p:nvPr/>
            </p:nvSpPr>
            <p:spPr>
              <a:xfrm>
                <a:off x="583527" y="4151199"/>
                <a:ext cx="7894650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𝑓𝑒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𝑟𝑒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𝑜𝑒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𝑟𝑒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12CA6B-5B2C-E0D4-9DF5-F1CCC7782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27" y="4151199"/>
                <a:ext cx="7894650" cy="78386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8A56595-2A62-5183-6A48-310DCC59F2D2}"/>
              </a:ext>
            </a:extLst>
          </p:cNvPr>
          <p:cNvSpPr txBox="1"/>
          <p:nvPr/>
        </p:nvSpPr>
        <p:spPr>
          <a:xfrm>
            <a:off x="8431180" y="4504321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Eqn</a:t>
            </a:r>
            <a:r>
              <a:rPr lang="en-US" dirty="0">
                <a:highlight>
                  <a:srgbClr val="FFFF00"/>
                </a:highlight>
              </a:rPr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982383161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30182</TotalTime>
  <Words>1440</Words>
  <Application>Microsoft Office PowerPoint</Application>
  <PresentationFormat>On-screen Show (16:9)</PresentationFormat>
  <Paragraphs>377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Calibri-Bold</vt:lpstr>
      <vt:lpstr>Livvic</vt:lpstr>
      <vt:lpstr>Cambria Math</vt:lpstr>
      <vt:lpstr>Arial</vt:lpstr>
      <vt:lpstr>Catamaran Light</vt:lpstr>
      <vt:lpstr>Times New Roman</vt:lpstr>
      <vt:lpstr>Fira Sans Extra Condensed Medium</vt:lpstr>
      <vt:lpstr>Engineering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 MEMS Actuation Based on Metal-Insulator Transition</dc:title>
  <dc:creator>黄橙子</dc:creator>
  <cp:lastModifiedBy>sandip</cp:lastModifiedBy>
  <cp:revision>1315</cp:revision>
  <dcterms:modified xsi:type="dcterms:W3CDTF">2023-08-31T19:54:56Z</dcterms:modified>
</cp:coreProperties>
</file>