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30"/>
  </p:notesMasterIdLst>
  <p:handoutMasterIdLst>
    <p:handoutMasterId r:id="rId31"/>
  </p:handoutMasterIdLst>
  <p:sldIdLst>
    <p:sldId id="599" r:id="rId2"/>
    <p:sldId id="600" r:id="rId3"/>
    <p:sldId id="601" r:id="rId4"/>
    <p:sldId id="605" r:id="rId5"/>
    <p:sldId id="604" r:id="rId6"/>
    <p:sldId id="606" r:id="rId7"/>
    <p:sldId id="607" r:id="rId8"/>
    <p:sldId id="608" r:id="rId9"/>
    <p:sldId id="609" r:id="rId10"/>
    <p:sldId id="610" r:id="rId11"/>
    <p:sldId id="612" r:id="rId12"/>
    <p:sldId id="613" r:id="rId13"/>
    <p:sldId id="614" r:id="rId14"/>
    <p:sldId id="615" r:id="rId15"/>
    <p:sldId id="575" r:id="rId16"/>
    <p:sldId id="616" r:id="rId17"/>
    <p:sldId id="617" r:id="rId18"/>
    <p:sldId id="618" r:id="rId19"/>
    <p:sldId id="620" r:id="rId20"/>
    <p:sldId id="621" r:id="rId21"/>
    <p:sldId id="622" r:id="rId22"/>
    <p:sldId id="623" r:id="rId23"/>
    <p:sldId id="624" r:id="rId24"/>
    <p:sldId id="625" r:id="rId25"/>
    <p:sldId id="626" r:id="rId26"/>
    <p:sldId id="627" r:id="rId27"/>
    <p:sldId id="628" r:id="rId28"/>
    <p:sldId id="629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Catamaran Light" panose="020B0604020202020204" charset="0"/>
      <p:regular r:id="rId33"/>
      <p:bold r:id="rId34"/>
    </p:embeddedFont>
    <p:embeddedFont>
      <p:font typeface="Fira Sans Extra Condensed Medium" panose="020B0604020202020204" charset="0"/>
      <p:regular r:id="rId35"/>
      <p:bold r:id="rId36"/>
      <p:italic r:id="rId37"/>
      <p:boldItalic r:id="rId38"/>
    </p:embeddedFont>
    <p:embeddedFont>
      <p:font typeface="Livvic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ip Mondal" initials="SM" lastIdx="1" clrIdx="0">
    <p:extLst>
      <p:ext uri="{19B8F6BF-5375-455C-9EA6-DF929625EA0E}">
        <p15:presenceInfo xmlns:p15="http://schemas.microsoft.com/office/powerpoint/2012/main" userId="f8b19755f9841b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080808"/>
    <a:srgbClr val="0082B0"/>
    <a:srgbClr val="3F7141"/>
    <a:srgbClr val="FF9900"/>
    <a:srgbClr val="0099CC"/>
    <a:srgbClr val="FFFF00"/>
    <a:srgbClr val="B7B7B7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E2CD75-23FF-462D-8FA4-09480D1D9082}">
  <a:tblStyle styleId="{CDE2CD75-23FF-462D-8FA4-09480D1D90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84" d="100"/>
          <a:sy n="84" d="100"/>
        </p:scale>
        <p:origin x="804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05C396-FCBF-4FB4-A5D9-E2CEC2B41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D8B70-0612-43DC-81A4-3F5B33F36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D112-AFDF-4EB7-A586-41878A3FA195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3AA10-13A0-44FB-B962-C01EAA69DF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68A77-867D-4244-A406-9F8E059A6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8BBD-B26A-4E8E-B1A8-28CEA533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49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72707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108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568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9817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2710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1651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2221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3370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63806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7056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0677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975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9241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79601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96016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6790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00132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5842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15325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44358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35362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720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103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73256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18115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551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868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966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729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2.png"/><Relationship Id="rId1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image" Target="../media/image11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36.png"/><Relationship Id="rId15" Type="http://schemas.openxmlformats.org/officeDocument/2006/relationships/image" Target="../media/image24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2.png"/><Relationship Id="rId18" Type="http://schemas.openxmlformats.org/officeDocument/2006/relationships/image" Target="../media/image50.png"/><Relationship Id="rId3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image" Target="../media/image11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36.png"/><Relationship Id="rId15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51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2.png"/><Relationship Id="rId1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image" Target="../media/image11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5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36.png"/><Relationship Id="rId15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51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2.png"/><Relationship Id="rId1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image" Target="../media/image11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36.png"/><Relationship Id="rId15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58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9.png"/><Relationship Id="rId7" Type="http://schemas.openxmlformats.org/officeDocument/2006/relationships/image" Target="../media/image63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7.png"/><Relationship Id="rId5" Type="http://schemas.openxmlformats.org/officeDocument/2006/relationships/image" Target="../media/image70.png"/><Relationship Id="rId10" Type="http://schemas.openxmlformats.org/officeDocument/2006/relationships/image" Target="../media/image66.png"/><Relationship Id="rId4" Type="http://schemas.openxmlformats.org/officeDocument/2006/relationships/image" Target="../media/image1.png"/><Relationship Id="rId9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9.png"/><Relationship Id="rId7" Type="http://schemas.openxmlformats.org/officeDocument/2006/relationships/image" Target="../media/image63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7.png"/><Relationship Id="rId5" Type="http://schemas.openxmlformats.org/officeDocument/2006/relationships/image" Target="../media/image70.png"/><Relationship Id="rId10" Type="http://schemas.openxmlformats.org/officeDocument/2006/relationships/image" Target="../media/image66.png"/><Relationship Id="rId4" Type="http://schemas.openxmlformats.org/officeDocument/2006/relationships/image" Target="../media/image1.png"/><Relationship Id="rId9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9.png"/><Relationship Id="rId7" Type="http://schemas.openxmlformats.org/officeDocument/2006/relationships/image" Target="../media/image63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7.png"/><Relationship Id="rId5" Type="http://schemas.openxmlformats.org/officeDocument/2006/relationships/image" Target="../media/image70.png"/><Relationship Id="rId10" Type="http://schemas.openxmlformats.org/officeDocument/2006/relationships/image" Target="../media/image66.png"/><Relationship Id="rId4" Type="http://schemas.openxmlformats.org/officeDocument/2006/relationships/image" Target="../media/image1.png"/><Relationship Id="rId9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1.png"/><Relationship Id="rId10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77.png"/><Relationship Id="rId5" Type="http://schemas.openxmlformats.org/officeDocument/2006/relationships/image" Target="../media/image61.png"/><Relationship Id="rId10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1.png"/><Relationship Id="rId10" Type="http://schemas.openxmlformats.org/officeDocument/2006/relationships/image" Target="../media/image77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19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1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9.png"/><Relationship Id="rId5" Type="http://schemas.openxmlformats.org/officeDocument/2006/relationships/image" Target="../media/image16.png"/><Relationship Id="rId15" Type="http://schemas.openxmlformats.org/officeDocument/2006/relationships/image" Target="../media/image30.pn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1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2.png"/><Relationship Id="rId18" Type="http://schemas.openxmlformats.org/officeDocument/2006/relationships/image" Target="../media/image40.png"/><Relationship Id="rId3" Type="http://schemas.openxmlformats.org/officeDocument/2006/relationships/image" Target="../media/image35.png"/><Relationship Id="rId21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image" Target="../media/image11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36.png"/><Relationship Id="rId15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41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2.png"/><Relationship Id="rId1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image" Target="../media/image11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36.png"/><Relationship Id="rId15" Type="http://schemas.openxmlformats.org/officeDocument/2006/relationships/image" Target="../media/image24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19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D7C45-FCA5-6236-9953-30ADA4667038}"/>
              </a:ext>
            </a:extLst>
          </p:cNvPr>
          <p:cNvSpPr txBox="1"/>
          <p:nvPr/>
        </p:nvSpPr>
        <p:spPr>
          <a:xfrm>
            <a:off x="1606113" y="1786920"/>
            <a:ext cx="5701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C00000"/>
                </a:solidFill>
                <a:effectLst/>
                <a:latin typeface="Calibri-Bold"/>
              </a:rPr>
              <a:t>Lecture 9</a:t>
            </a:r>
          </a:p>
          <a:p>
            <a:pPr algn="ctr"/>
            <a:r>
              <a:rPr lang="en-US" sz="4800" b="1" dirty="0">
                <a:solidFill>
                  <a:srgbClr val="C00000"/>
                </a:solidFill>
                <a:latin typeface="Calibri-Bold"/>
              </a:rPr>
              <a:t>September 08, 2023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145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4302" y="-14988"/>
                <a:ext cx="37304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What is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-14988"/>
                <a:ext cx="3730445" cy="523220"/>
              </a:xfrm>
              <a:prstGeom prst="rect">
                <a:avLst/>
              </a:prstGeom>
              <a:blipFill>
                <a:blip r:embed="rId3"/>
                <a:stretch>
                  <a:fillRect l="-3268" t="-12941" r="-245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2521317" y="2309097"/>
            <a:ext cx="1200888" cy="1286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2794201" y="2488329"/>
            <a:ext cx="0" cy="927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2794201" y="2371344"/>
            <a:ext cx="542670" cy="419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2794201" y="3151254"/>
            <a:ext cx="595393" cy="370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3132553" y="3463696"/>
            <a:ext cx="257040" cy="57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3237135" y="3315958"/>
            <a:ext cx="142339" cy="204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C4989F-D523-5E5F-75A1-B967EE181BEF}"/>
              </a:ext>
            </a:extLst>
          </p:cNvPr>
          <p:cNvCxnSpPr>
            <a:cxnSpLocks/>
          </p:cNvCxnSpPr>
          <p:nvPr/>
        </p:nvCxnSpPr>
        <p:spPr>
          <a:xfrm>
            <a:off x="1888873" y="4544893"/>
            <a:ext cx="0" cy="224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2208993" y="2987725"/>
            <a:ext cx="569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3154961" y="4845524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84F64A-90F6-58CB-CB71-2B49B4569525}"/>
              </a:ext>
            </a:extLst>
          </p:cNvPr>
          <p:cNvCxnSpPr>
            <a:cxnSpLocks/>
          </p:cNvCxnSpPr>
          <p:nvPr/>
        </p:nvCxnSpPr>
        <p:spPr>
          <a:xfrm>
            <a:off x="3283296" y="4941153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CB5025-57BD-5075-150B-ABEDE74B2C10}"/>
              </a:ext>
            </a:extLst>
          </p:cNvPr>
          <p:cNvCxnSpPr>
            <a:cxnSpLocks/>
          </p:cNvCxnSpPr>
          <p:nvPr/>
        </p:nvCxnSpPr>
        <p:spPr>
          <a:xfrm>
            <a:off x="3351499" y="5034596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FEE8A7-24B3-B45B-55F3-48C2A0E79173}"/>
              </a:ext>
            </a:extLst>
          </p:cNvPr>
          <p:cNvCxnSpPr>
            <a:cxnSpLocks/>
          </p:cNvCxnSpPr>
          <p:nvPr/>
        </p:nvCxnSpPr>
        <p:spPr>
          <a:xfrm>
            <a:off x="554654" y="4757573"/>
            <a:ext cx="4345702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2699170" y="1549112"/>
            <a:ext cx="1328396" cy="330996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/>
              <p:nvPr/>
            </p:nvSpPr>
            <p:spPr>
              <a:xfrm>
                <a:off x="3573149" y="1325888"/>
                <a:ext cx="12008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m:rPr>
                        <m:nor/>
                      </m:rPr>
                      <a:rPr lang="el-GR" sz="18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149" y="1325888"/>
                <a:ext cx="1200888" cy="276999"/>
              </a:xfrm>
              <a:prstGeom prst="rect">
                <a:avLst/>
              </a:prstGeom>
              <a:blipFill>
                <a:blip r:embed="rId5"/>
                <a:stretch>
                  <a:fillRect l="-6599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932476C-9CF6-004D-C6A9-333C9D8885A0}"/>
              </a:ext>
            </a:extLst>
          </p:cNvPr>
          <p:cNvGrpSpPr/>
          <p:nvPr/>
        </p:nvGrpSpPr>
        <p:grpSpPr>
          <a:xfrm rot="5400000">
            <a:off x="1252400" y="2168567"/>
            <a:ext cx="1328396" cy="350514"/>
            <a:chOff x="4676775" y="1682364"/>
            <a:chExt cx="1619250" cy="69302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588D9A-4625-3617-05A4-E2ACF43DD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8577DD0-7AA9-1301-E083-6A41CA0B877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7A9C507-743D-5BD5-3A56-B8A4F7662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C67480-E3A0-77EE-74CD-79A9FC04E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71CE532-636A-3228-14F3-E6558C57B9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2DFCC1B-808F-2F07-B8A0-080E5DAC8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4FD133-5C44-162F-64E4-BA848D57A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FAE1901-FD8B-6A7B-8C9D-88AF5A30F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8A7EC5-6C86-80D0-E881-C1B3849090CA}"/>
              </a:ext>
            </a:extLst>
          </p:cNvPr>
          <p:cNvCxnSpPr>
            <a:cxnSpLocks/>
          </p:cNvCxnSpPr>
          <p:nvPr/>
        </p:nvCxnSpPr>
        <p:spPr>
          <a:xfrm flipV="1">
            <a:off x="1249409" y="2990102"/>
            <a:ext cx="964676" cy="4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1880168" y="1048434"/>
            <a:ext cx="14488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D4556E-B7F4-DF26-79D0-97C0D14C4093}"/>
              </a:ext>
            </a:extLst>
          </p:cNvPr>
          <p:cNvCxnSpPr>
            <a:cxnSpLocks/>
          </p:cNvCxnSpPr>
          <p:nvPr/>
        </p:nvCxnSpPr>
        <p:spPr>
          <a:xfrm>
            <a:off x="1880168" y="1047297"/>
            <a:ext cx="0" cy="845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3326005" y="2227755"/>
            <a:ext cx="8475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E021B9-48C5-DC21-770C-E3BDF36B8710}"/>
              </a:ext>
            </a:extLst>
          </p:cNvPr>
          <p:cNvCxnSpPr>
            <a:cxnSpLocks/>
          </p:cNvCxnSpPr>
          <p:nvPr/>
        </p:nvCxnSpPr>
        <p:spPr>
          <a:xfrm>
            <a:off x="42523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262FE-B8D4-04F1-9629-9F086C45DFB5}"/>
              </a:ext>
            </a:extLst>
          </p:cNvPr>
          <p:cNvCxnSpPr>
            <a:cxnSpLocks/>
          </p:cNvCxnSpPr>
          <p:nvPr/>
        </p:nvCxnSpPr>
        <p:spPr>
          <a:xfrm>
            <a:off x="41761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0BD05A-A655-58D6-DB4E-CF9289EFA17E}"/>
              </a:ext>
            </a:extLst>
          </p:cNvPr>
          <p:cNvCxnSpPr>
            <a:cxnSpLocks/>
          </p:cNvCxnSpPr>
          <p:nvPr/>
        </p:nvCxnSpPr>
        <p:spPr>
          <a:xfrm flipH="1">
            <a:off x="4251985" y="2215179"/>
            <a:ext cx="614165" cy="16776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1572F9-A204-58F5-65AA-D07A5708F5E4}"/>
              </a:ext>
            </a:extLst>
          </p:cNvPr>
          <p:cNvGrpSpPr/>
          <p:nvPr/>
        </p:nvGrpSpPr>
        <p:grpSpPr>
          <a:xfrm rot="5400000">
            <a:off x="1249441" y="3722890"/>
            <a:ext cx="1328396" cy="350514"/>
            <a:chOff x="4676775" y="1682364"/>
            <a:chExt cx="1619250" cy="69302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37FB60-3D8A-25D7-7945-9DE6F7A1D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64C452-B272-9BBB-B428-82BEE19055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EF99F5-0ED8-7804-9AB7-86BF57A525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42BFE9-06E9-D876-F64D-FE285A362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1F8514-0E11-8603-0C34-0D031A8D2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94D79AC-3D79-5866-1CC8-E069B1423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A8EFBB-9F05-6CB4-5A4E-14378B2AC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D4E5C61-F69D-EA66-0B71-6822C1611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2772218" y="4004607"/>
            <a:ext cx="1328396" cy="350514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7AAE17-6A2D-4A55-EFCD-1940284C9AA1}"/>
              </a:ext>
            </a:extLst>
          </p:cNvPr>
          <p:cNvCxnSpPr>
            <a:cxnSpLocks/>
          </p:cNvCxnSpPr>
          <p:nvPr/>
        </p:nvCxnSpPr>
        <p:spPr>
          <a:xfrm>
            <a:off x="1880168" y="3002847"/>
            <a:ext cx="0" cy="321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/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blipFill>
                <a:blip r:embed="rId6"/>
                <a:stretch>
                  <a:fillRect l="-8989" r="-11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1324988" y="2113661"/>
                <a:ext cx="40641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988" y="2113661"/>
                <a:ext cx="406411" cy="307777"/>
              </a:xfrm>
              <a:prstGeom prst="rect">
                <a:avLst/>
              </a:prstGeom>
              <a:blipFill>
                <a:blip r:embed="rId7"/>
                <a:stretch>
                  <a:fillRect l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/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blipFill>
                <a:blip r:embed="rId8"/>
                <a:stretch>
                  <a:fillRect l="-13559" r="-33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/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blipFill>
                <a:blip r:embed="rId9"/>
                <a:stretch>
                  <a:fillRect l="-4918" r="-3825" b="-909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EB9F02-443F-2B9F-691C-DC993E79E565}"/>
              </a:ext>
            </a:extLst>
          </p:cNvPr>
          <p:cNvCxnSpPr>
            <a:cxnSpLocks/>
          </p:cNvCxnSpPr>
          <p:nvPr/>
        </p:nvCxnSpPr>
        <p:spPr>
          <a:xfrm flipV="1">
            <a:off x="1248733" y="2996831"/>
            <a:ext cx="661991" cy="4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36047A-BBA9-AC53-6F04-E676FA157395}"/>
              </a:ext>
            </a:extLst>
          </p:cNvPr>
          <p:cNvCxnSpPr>
            <a:cxnSpLocks/>
          </p:cNvCxnSpPr>
          <p:nvPr/>
        </p:nvCxnSpPr>
        <p:spPr>
          <a:xfrm>
            <a:off x="12487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BB7721-ED54-1E28-F829-901B77499E89}"/>
              </a:ext>
            </a:extLst>
          </p:cNvPr>
          <p:cNvCxnSpPr>
            <a:cxnSpLocks/>
          </p:cNvCxnSpPr>
          <p:nvPr/>
        </p:nvCxnSpPr>
        <p:spPr>
          <a:xfrm>
            <a:off x="11725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24DED2-B047-6207-649D-8B1FA7D41FDF}"/>
              </a:ext>
            </a:extLst>
          </p:cNvPr>
          <p:cNvCxnSpPr>
            <a:cxnSpLocks/>
          </p:cNvCxnSpPr>
          <p:nvPr/>
        </p:nvCxnSpPr>
        <p:spPr>
          <a:xfrm flipV="1">
            <a:off x="573484" y="2999851"/>
            <a:ext cx="605078" cy="449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/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= AC,  0.1V, 1KHz</a:t>
                </a:r>
              </a:p>
            </p:txBody>
          </p:sp>
        </mc:Choice>
        <mc:Fallback xmlns="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blipFill>
                <a:blip r:embed="rId10"/>
                <a:stretch>
                  <a:fillRect l="-3922" t="-318" r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483C253C-7155-3808-5BFA-71BB9F87664A}"/>
              </a:ext>
            </a:extLst>
          </p:cNvPr>
          <p:cNvSpPr/>
          <p:nvPr/>
        </p:nvSpPr>
        <p:spPr>
          <a:xfrm>
            <a:off x="295793" y="3607072"/>
            <a:ext cx="541571" cy="523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DFD34AC-05F6-19A3-BC74-9BDA0E5C2CE0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566579" y="2999851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C94D0B-8428-24B3-E16F-3E5975030F15}"/>
              </a:ext>
            </a:extLst>
          </p:cNvPr>
          <p:cNvCxnSpPr>
            <a:cxnSpLocks/>
          </p:cNvCxnSpPr>
          <p:nvPr/>
        </p:nvCxnSpPr>
        <p:spPr>
          <a:xfrm flipH="1">
            <a:off x="554654" y="4130127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C084698-9D88-6674-5598-7292E757CB22}"/>
              </a:ext>
            </a:extLst>
          </p:cNvPr>
          <p:cNvSpPr/>
          <p:nvPr/>
        </p:nvSpPr>
        <p:spPr>
          <a:xfrm>
            <a:off x="403654" y="3722904"/>
            <a:ext cx="315310" cy="283865"/>
          </a:xfrm>
          <a:custGeom>
            <a:avLst/>
            <a:gdLst>
              <a:gd name="connsiteX0" fmla="*/ 0 w 315310"/>
              <a:gd name="connsiteY0" fmla="*/ 283779 h 283865"/>
              <a:gd name="connsiteX1" fmla="*/ 70945 w 315310"/>
              <a:gd name="connsiteY1" fmla="*/ 0 h 283865"/>
              <a:gd name="connsiteX2" fmla="*/ 220717 w 315310"/>
              <a:gd name="connsiteY2" fmla="*/ 283779 h 283865"/>
              <a:gd name="connsiteX3" fmla="*/ 315310 w 315310"/>
              <a:gd name="connsiteY3" fmla="*/ 23648 h 28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10" h="283865">
                <a:moveTo>
                  <a:pt x="0" y="283779"/>
                </a:moveTo>
                <a:cubicBezTo>
                  <a:pt x="17079" y="141889"/>
                  <a:pt x="34159" y="0"/>
                  <a:pt x="70945" y="0"/>
                </a:cubicBezTo>
                <a:cubicBezTo>
                  <a:pt x="107731" y="0"/>
                  <a:pt x="179990" y="279838"/>
                  <a:pt x="220717" y="283779"/>
                </a:cubicBezTo>
                <a:cubicBezTo>
                  <a:pt x="261444" y="287720"/>
                  <a:pt x="288377" y="155684"/>
                  <a:pt x="315310" y="23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D96802-E506-423F-8869-EA439BD5F93D}"/>
              </a:ext>
            </a:extLst>
          </p:cNvPr>
          <p:cNvGrpSpPr/>
          <p:nvPr/>
        </p:nvGrpSpPr>
        <p:grpSpPr>
          <a:xfrm rot="5400000">
            <a:off x="4239841" y="2715949"/>
            <a:ext cx="1328396" cy="350514"/>
            <a:chOff x="4676775" y="1682364"/>
            <a:chExt cx="1619250" cy="69302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E38BEF-728A-4B57-A1F5-A9B62F480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0B01CDC-934E-4A84-8C21-B503DBE8B48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C33EBF5-5256-484C-A471-0C8EEFDD41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9EB1FD3-C977-4A8F-84D6-DBE33F0C7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BC5B721-905A-434F-A457-45DC972E9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42F0311-384A-435C-92C5-EEC0CFE88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08290E-E31E-45AB-A258-3DE3A2F89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ADBEF9-57EC-41B0-B341-55673ED5D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FDD988-9B49-41FA-8FB5-A305AF7F9AF9}"/>
              </a:ext>
            </a:extLst>
          </p:cNvPr>
          <p:cNvCxnSpPr>
            <a:cxnSpLocks/>
          </p:cNvCxnSpPr>
          <p:nvPr/>
        </p:nvCxnSpPr>
        <p:spPr>
          <a:xfrm>
            <a:off x="4860624" y="3510187"/>
            <a:ext cx="0" cy="1244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/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nor/>
                        </m:rPr>
                        <a:rPr lang="el-GR" sz="2000" dirty="0"/>
                        <m:t>𝑘</m:t>
                      </m:r>
                      <m:r>
                        <m:rPr>
                          <m:nor/>
                        </m:rPr>
                        <a:rPr lang="el-GR" sz="2000" dirty="0"/>
                        <m:t>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blipFill>
                <a:blip r:embed="rId11"/>
                <a:stretch>
                  <a:fillRect t="-881" r="-20000" b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/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blipFill>
                <a:blip r:embed="rId12"/>
                <a:stretch>
                  <a:fillRect l="-13433" r="-597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/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blipFill>
                <a:blip r:embed="rId13"/>
                <a:stretch>
                  <a:fillRect l="-24324" r="-24324" b="-3636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/>
              <p:nvPr/>
            </p:nvSpPr>
            <p:spPr>
              <a:xfrm>
                <a:off x="3678753" y="4077163"/>
                <a:ext cx="12324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800" dirty="0"/>
                  <a:t>=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100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3" y="4077163"/>
                <a:ext cx="1232411" cy="276999"/>
              </a:xfrm>
              <a:prstGeom prst="rect">
                <a:avLst/>
              </a:prstGeom>
              <a:blipFill>
                <a:blip r:embed="rId14"/>
                <a:stretch>
                  <a:fillRect l="-64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/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blipFill>
                <a:blip r:embed="rId15"/>
                <a:stretch>
                  <a:fillRect l="-27027" r="-27027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/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blipFill>
                <a:blip r:embed="rId16"/>
                <a:stretch>
                  <a:fillRect l="-29730" r="-29730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36500A72-A343-4D8D-908C-A1AA01FFC052}"/>
              </a:ext>
            </a:extLst>
          </p:cNvPr>
          <p:cNvSpPr txBox="1"/>
          <p:nvPr/>
        </p:nvSpPr>
        <p:spPr>
          <a:xfrm>
            <a:off x="1962645" y="3116921"/>
            <a:ext cx="625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1.1 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1232A-B550-4BDD-B54E-FC873BBE57D7}"/>
              </a:ext>
            </a:extLst>
          </p:cNvPr>
          <p:cNvSpPr txBox="1"/>
          <p:nvPr/>
        </p:nvSpPr>
        <p:spPr>
          <a:xfrm>
            <a:off x="3566484" y="3411023"/>
            <a:ext cx="625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0.5 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F00F41-790E-493E-A5B2-BFAF1ED995AE}"/>
              </a:ext>
            </a:extLst>
          </p:cNvPr>
          <p:cNvSpPr txBox="1"/>
          <p:nvPr/>
        </p:nvSpPr>
        <p:spPr>
          <a:xfrm>
            <a:off x="5552169" y="678713"/>
            <a:ext cx="358830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sz="1800" b="1" dirty="0">
                <a:solidFill>
                  <a:srgbClr val="FF0000"/>
                </a:solidFill>
              </a:rPr>
              <a:t>Input impedance equivalent </a:t>
            </a:r>
            <a:r>
              <a:rPr lang="en-US" sz="1800" b="1" dirty="0" err="1">
                <a:solidFill>
                  <a:srgbClr val="FF0000"/>
                </a:solidFill>
              </a:rPr>
              <a:t>ckt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11F0AE0-F1C1-48C6-8DC2-E44FA70FDC9A}"/>
                  </a:ext>
                </a:extLst>
              </p:cNvPr>
              <p:cNvSpPr txBox="1"/>
              <p:nvPr/>
            </p:nvSpPr>
            <p:spPr>
              <a:xfrm>
                <a:off x="5529607" y="3058632"/>
                <a:ext cx="3584773" cy="15696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Input impedance is parallel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Livvic" panose="020B0604020202020204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Livvic" panose="020B0604020202020204" charset="0"/>
                  </a:rPr>
                  <a:t>and</a:t>
                </a:r>
                <a:r>
                  <a:rPr lang="en-US" sz="1600" b="1" dirty="0">
                    <a:solidFill>
                      <a:srgbClr val="0000FF"/>
                    </a:solidFill>
                    <a:latin typeface="Livvic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80808"/>
                    </a:solidFill>
                  </a:rPr>
                  <a:t> and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reflected resistance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en-US" sz="1600" b="1" dirty="0"/>
                  <a:t> (</a:t>
                </a:r>
                <a:r>
                  <a:rPr lang="en-US" sz="1600" dirty="0">
                    <a:solidFill>
                      <a:srgbClr val="0000FF"/>
                    </a:solidFill>
                    <a:latin typeface="Livvic" panose="020B0604020202020204" charset="0"/>
                  </a:rPr>
                  <a:t>100×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1600" b="1" dirty="0"/>
                  <a:t>)</a:t>
                </a:r>
              </a:p>
              <a:p>
                <a:pPr lvl="0" algn="just"/>
                <a:endParaRPr lang="en-US" sz="1600" dirty="0">
                  <a:solidFill>
                    <a:srgbClr val="080808"/>
                  </a:solidFill>
                </a:endParaRPr>
              </a:p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Input impedance 	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Livvic" panose="020B0604020202020204" charset="0"/>
                  </a:rPr>
                  <a:t>ǁ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Livvic" panose="020B0604020202020204" charset="0"/>
                  </a:rPr>
                  <a:t>ǁ </a:t>
                </a:r>
                <a:r>
                  <a:rPr lang="en-US" sz="1600" dirty="0">
                    <a:solidFill>
                      <a:srgbClr val="0000FF"/>
                    </a:solidFill>
                    <a:latin typeface="Livvic" panose="020B0604020202020204" charset="0"/>
                  </a:rPr>
                  <a:t>100×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en-US" sz="1600" dirty="0"/>
              </a:p>
              <a:p>
                <a:pPr algn="just"/>
                <a:r>
                  <a:rPr lang="en-US" sz="1600" dirty="0"/>
                  <a:t>		= </a:t>
                </a:r>
                <a:r>
                  <a:rPr lang="el-GR" sz="1600" b="1" dirty="0">
                    <a:solidFill>
                      <a:srgbClr val="FF0000"/>
                    </a:solidFill>
                  </a:rPr>
                  <a:t>2 𝑘Ω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11F0AE0-F1C1-48C6-8DC2-E44FA70FD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607" y="3058632"/>
                <a:ext cx="3584773" cy="1569660"/>
              </a:xfrm>
              <a:prstGeom prst="rect">
                <a:avLst/>
              </a:prstGeom>
              <a:blipFill>
                <a:blip r:embed="rId17"/>
                <a:stretch>
                  <a:fillRect l="-849" t="-1163" r="-849" b="-3876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1CD41479-CEB9-42AF-B4F4-823D354B7C64}"/>
              </a:ext>
            </a:extLst>
          </p:cNvPr>
          <p:cNvSpPr txBox="1"/>
          <p:nvPr/>
        </p:nvSpPr>
        <p:spPr>
          <a:xfrm>
            <a:off x="2014187" y="3874704"/>
            <a:ext cx="88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b="1" dirty="0">
                <a:solidFill>
                  <a:srgbClr val="FF0000"/>
                </a:solidFill>
              </a:rPr>
              <a:t>2.2 𝑘Ω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D3ECC35-D541-4F45-A084-7E5EA1C26D41}"/>
              </a:ext>
            </a:extLst>
          </p:cNvPr>
          <p:cNvSpPr txBox="1"/>
          <p:nvPr/>
        </p:nvSpPr>
        <p:spPr>
          <a:xfrm>
            <a:off x="1993515" y="1983571"/>
            <a:ext cx="106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18</a:t>
            </a:r>
            <a:r>
              <a:rPr lang="el-GR" sz="1800" b="1" dirty="0">
                <a:solidFill>
                  <a:srgbClr val="FF0000"/>
                </a:solidFill>
              </a:rPr>
              <a:t>.</a:t>
            </a:r>
            <a:r>
              <a:rPr lang="en-US" sz="1800" b="1" dirty="0">
                <a:solidFill>
                  <a:srgbClr val="FF0000"/>
                </a:solidFill>
              </a:rPr>
              <a:t>7</a:t>
            </a:r>
            <a:r>
              <a:rPr lang="el-GR" sz="1800" b="1" dirty="0">
                <a:solidFill>
                  <a:srgbClr val="FF0000"/>
                </a:solidFill>
              </a:rPr>
              <a:t> 𝑘Ω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05A418E-F5F2-48FE-ADF6-9F0365116105}"/>
              </a:ext>
            </a:extLst>
          </p:cNvPr>
          <p:cNvCxnSpPr>
            <a:cxnSpLocks/>
          </p:cNvCxnSpPr>
          <p:nvPr/>
        </p:nvCxnSpPr>
        <p:spPr>
          <a:xfrm>
            <a:off x="7451461" y="1270699"/>
            <a:ext cx="569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57AA358-8EA5-4C02-9FF6-0726FC431643}"/>
              </a:ext>
            </a:extLst>
          </p:cNvPr>
          <p:cNvCxnSpPr>
            <a:cxnSpLocks/>
          </p:cNvCxnSpPr>
          <p:nvPr/>
        </p:nvCxnSpPr>
        <p:spPr>
          <a:xfrm flipV="1">
            <a:off x="6491877" y="1265988"/>
            <a:ext cx="964676" cy="4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7F6FBAB-EA76-4DEC-BF7F-54F9A11FD0D4}"/>
              </a:ext>
            </a:extLst>
          </p:cNvPr>
          <p:cNvGrpSpPr/>
          <p:nvPr/>
        </p:nvGrpSpPr>
        <p:grpSpPr>
          <a:xfrm rot="5400000">
            <a:off x="5977590" y="1752044"/>
            <a:ext cx="1328396" cy="350514"/>
            <a:chOff x="4676775" y="1682364"/>
            <a:chExt cx="1619250" cy="693028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FD6411F-86A0-42E9-BFCB-D19A7A1BB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B4F8AD5-8805-4E27-B55F-7D282933F150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E8258CB-4498-4A57-9D2C-55EDF89E5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CD15D77-5D82-4EA5-8795-A4075A42C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6BB58D0-9725-458D-8275-D055C327F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8AFB52F-D111-4462-B43F-9D7DAEF1A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722ED6A-FC94-4667-BC6C-FD33F3B92E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08AE257-29A7-41A7-8B9D-E02EBA499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1867A24-AE35-45BB-A25E-12EF1E4123F3}"/>
              </a:ext>
            </a:extLst>
          </p:cNvPr>
          <p:cNvCxnSpPr>
            <a:cxnSpLocks/>
          </p:cNvCxnSpPr>
          <p:nvPr/>
        </p:nvCxnSpPr>
        <p:spPr>
          <a:xfrm flipV="1">
            <a:off x="6250194" y="1272718"/>
            <a:ext cx="902998" cy="24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058CE2-093E-4FB2-A95D-BD0A8BD1684C}"/>
              </a:ext>
            </a:extLst>
          </p:cNvPr>
          <p:cNvCxnSpPr>
            <a:cxnSpLocks/>
          </p:cNvCxnSpPr>
          <p:nvPr/>
        </p:nvCxnSpPr>
        <p:spPr>
          <a:xfrm>
            <a:off x="6250195" y="1128533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96DE762-3E69-40B3-BA70-1AB9BF90082C}"/>
              </a:ext>
            </a:extLst>
          </p:cNvPr>
          <p:cNvCxnSpPr>
            <a:cxnSpLocks/>
          </p:cNvCxnSpPr>
          <p:nvPr/>
        </p:nvCxnSpPr>
        <p:spPr>
          <a:xfrm>
            <a:off x="6173995" y="1128533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0FBE05D-B6D1-4116-BAEC-E9CC8395B10D}"/>
              </a:ext>
            </a:extLst>
          </p:cNvPr>
          <p:cNvCxnSpPr>
            <a:cxnSpLocks/>
          </p:cNvCxnSpPr>
          <p:nvPr/>
        </p:nvCxnSpPr>
        <p:spPr>
          <a:xfrm flipV="1">
            <a:off x="5815952" y="1277983"/>
            <a:ext cx="358043" cy="2246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1E916E67-255C-4AE5-8D08-B4B2C2995993}"/>
              </a:ext>
            </a:extLst>
          </p:cNvPr>
          <p:cNvSpPr/>
          <p:nvPr/>
        </p:nvSpPr>
        <p:spPr>
          <a:xfrm>
            <a:off x="5538261" y="1641959"/>
            <a:ext cx="541571" cy="523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76AFB1-E232-4AE0-9CAD-33374D3BF80F}"/>
              </a:ext>
            </a:extLst>
          </p:cNvPr>
          <p:cNvCxnSpPr>
            <a:cxnSpLocks/>
          </p:cNvCxnSpPr>
          <p:nvPr/>
        </p:nvCxnSpPr>
        <p:spPr>
          <a:xfrm flipH="1">
            <a:off x="5815952" y="1275737"/>
            <a:ext cx="1" cy="3906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227BD65-4281-4075-876C-E6298357B5C7}"/>
              </a:ext>
            </a:extLst>
          </p:cNvPr>
          <p:cNvCxnSpPr>
            <a:cxnSpLocks/>
          </p:cNvCxnSpPr>
          <p:nvPr/>
        </p:nvCxnSpPr>
        <p:spPr>
          <a:xfrm flipH="1">
            <a:off x="5802302" y="2165014"/>
            <a:ext cx="1727" cy="398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12B3E4EC-F1C1-4026-BC5B-708CB9F60974}"/>
              </a:ext>
            </a:extLst>
          </p:cNvPr>
          <p:cNvSpPr/>
          <p:nvPr/>
        </p:nvSpPr>
        <p:spPr>
          <a:xfrm>
            <a:off x="5646122" y="1757791"/>
            <a:ext cx="315310" cy="283865"/>
          </a:xfrm>
          <a:custGeom>
            <a:avLst/>
            <a:gdLst>
              <a:gd name="connsiteX0" fmla="*/ 0 w 315310"/>
              <a:gd name="connsiteY0" fmla="*/ 283779 h 283865"/>
              <a:gd name="connsiteX1" fmla="*/ 70945 w 315310"/>
              <a:gd name="connsiteY1" fmla="*/ 0 h 283865"/>
              <a:gd name="connsiteX2" fmla="*/ 220717 w 315310"/>
              <a:gd name="connsiteY2" fmla="*/ 283779 h 283865"/>
              <a:gd name="connsiteX3" fmla="*/ 315310 w 315310"/>
              <a:gd name="connsiteY3" fmla="*/ 23648 h 28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10" h="283865">
                <a:moveTo>
                  <a:pt x="0" y="283779"/>
                </a:moveTo>
                <a:cubicBezTo>
                  <a:pt x="17079" y="141889"/>
                  <a:pt x="34159" y="0"/>
                  <a:pt x="70945" y="0"/>
                </a:cubicBezTo>
                <a:cubicBezTo>
                  <a:pt x="107731" y="0"/>
                  <a:pt x="179990" y="279838"/>
                  <a:pt x="220717" y="283779"/>
                </a:cubicBezTo>
                <a:cubicBezTo>
                  <a:pt x="261444" y="287720"/>
                  <a:pt x="288377" y="155684"/>
                  <a:pt x="315310" y="23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5F9D82C-23B9-4984-BC5A-7E942CBBA19F}"/>
              </a:ext>
            </a:extLst>
          </p:cNvPr>
          <p:cNvSpPr txBox="1"/>
          <p:nvPr/>
        </p:nvSpPr>
        <p:spPr>
          <a:xfrm rot="16019102">
            <a:off x="6447606" y="1700710"/>
            <a:ext cx="889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2.2 𝑘Ω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E374FF8-E92E-45EE-AA8D-E43E1B5E61AC}"/>
              </a:ext>
            </a:extLst>
          </p:cNvPr>
          <p:cNvGrpSpPr/>
          <p:nvPr/>
        </p:nvGrpSpPr>
        <p:grpSpPr>
          <a:xfrm rot="5400000">
            <a:off x="6646595" y="1762693"/>
            <a:ext cx="1328396" cy="350514"/>
            <a:chOff x="4676775" y="1682364"/>
            <a:chExt cx="1619250" cy="693028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0FED5EF-4D5A-4EA5-B9A8-913675B0B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C42FA29-DA4F-4A31-960D-B4268653BC8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AC57FEF-B466-48D7-AC1C-B868EB32AE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65CDAEA-55F6-4824-AFD0-9EAC97D42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E54B3A8-6DFE-4967-8B32-07EDF3CD13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F5F96B8-910B-4C30-9D89-05BE27EEFD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732B177-1822-4FD7-AFD3-20B3ED79E3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8D09AB2-521F-4858-827A-F1F974831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A793B46C-7A59-48E6-937C-73D1B13BEC23}"/>
              </a:ext>
            </a:extLst>
          </p:cNvPr>
          <p:cNvSpPr txBox="1"/>
          <p:nvPr/>
        </p:nvSpPr>
        <p:spPr>
          <a:xfrm rot="16019102">
            <a:off x="7149150" y="1675452"/>
            <a:ext cx="889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18</a:t>
            </a:r>
            <a:r>
              <a:rPr lang="el-GR" b="1" dirty="0">
                <a:solidFill>
                  <a:srgbClr val="FF0000"/>
                </a:solidFill>
              </a:rPr>
              <a:t>.2 𝑘Ω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ACDACAB-7CD8-4F17-B548-7CA6B6CF4E94}"/>
              </a:ext>
            </a:extLst>
          </p:cNvPr>
          <p:cNvGrpSpPr/>
          <p:nvPr/>
        </p:nvGrpSpPr>
        <p:grpSpPr>
          <a:xfrm rot="5400000">
            <a:off x="7378596" y="1766924"/>
            <a:ext cx="1328396" cy="350514"/>
            <a:chOff x="4676775" y="1682364"/>
            <a:chExt cx="1619250" cy="693028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736B2FC-A029-4811-BDC0-3D266D5A1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8E33B4D-7462-4419-A319-540063EE962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2519E05-DAD9-4E74-B4AB-78162D3D66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865AD44-86E6-4A70-94D1-4EC5C8A922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AC5CA44-0540-430A-993C-15D9AF22E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D76E5CA-69F9-405F-985C-A7F974537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BCC3934-EC35-41D7-B412-99E79F457D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AEFDC84-5CB2-4203-AE65-564B82ADE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21DC4DD-9279-4A26-B000-2CCF19C5CDBB}"/>
                  </a:ext>
                </a:extLst>
              </p:cNvPr>
              <p:cNvSpPr txBox="1"/>
              <p:nvPr/>
            </p:nvSpPr>
            <p:spPr>
              <a:xfrm rot="16019102">
                <a:off x="7974620" y="1565249"/>
                <a:ext cx="8891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Livvic" panose="020B0604020202020204" charset="0"/>
                  </a:rPr>
                  <a:t>100×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=10</a:t>
                </a:r>
                <a:r>
                  <a:rPr lang="el-GR" b="1" dirty="0">
                    <a:solidFill>
                      <a:srgbClr val="FF0000"/>
                    </a:solidFill>
                  </a:rPr>
                  <a:t> 𝑘Ω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21DC4DD-9279-4A26-B000-2CCF19C5C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019102">
                <a:off x="7974620" y="1565249"/>
                <a:ext cx="889110" cy="523220"/>
              </a:xfrm>
              <a:prstGeom prst="rect">
                <a:avLst/>
              </a:prstGeom>
              <a:blipFill>
                <a:blip r:embed="rId18"/>
                <a:stretch>
                  <a:fillRect l="-1064" r="-10638"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5A44BC8-54D4-4C84-B34C-7AF90D692AC9}"/>
              </a:ext>
            </a:extLst>
          </p:cNvPr>
          <p:cNvCxnSpPr>
            <a:cxnSpLocks/>
          </p:cNvCxnSpPr>
          <p:nvPr/>
        </p:nvCxnSpPr>
        <p:spPr>
          <a:xfrm>
            <a:off x="6732782" y="2687995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DB4D9CB-7B13-4765-9F57-31895CFF85ED}"/>
              </a:ext>
            </a:extLst>
          </p:cNvPr>
          <p:cNvCxnSpPr>
            <a:cxnSpLocks/>
          </p:cNvCxnSpPr>
          <p:nvPr/>
        </p:nvCxnSpPr>
        <p:spPr>
          <a:xfrm>
            <a:off x="6861117" y="2783624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E4D6FF2-22E7-490E-82F8-1DD77D3F9167}"/>
              </a:ext>
            </a:extLst>
          </p:cNvPr>
          <p:cNvCxnSpPr>
            <a:cxnSpLocks/>
          </p:cNvCxnSpPr>
          <p:nvPr/>
        </p:nvCxnSpPr>
        <p:spPr>
          <a:xfrm>
            <a:off x="6929320" y="2877067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2762AE6-DB80-463B-9D3E-16F1B5C7C8CB}"/>
              </a:ext>
            </a:extLst>
          </p:cNvPr>
          <p:cNvCxnSpPr>
            <a:cxnSpLocks/>
          </p:cNvCxnSpPr>
          <p:nvPr/>
        </p:nvCxnSpPr>
        <p:spPr>
          <a:xfrm>
            <a:off x="5802302" y="2600044"/>
            <a:ext cx="2236809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50B1300-C95E-4F30-8E62-906F34853D34}"/>
              </a:ext>
            </a:extLst>
          </p:cNvPr>
          <p:cNvCxnSpPr>
            <a:cxnSpLocks/>
          </p:cNvCxnSpPr>
          <p:nvPr/>
        </p:nvCxnSpPr>
        <p:spPr>
          <a:xfrm>
            <a:off x="6981163" y="2605757"/>
            <a:ext cx="0" cy="82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8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4302" y="-14988"/>
                <a:ext cx="37304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What is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-14988"/>
                <a:ext cx="3730445" cy="523220"/>
              </a:xfrm>
              <a:prstGeom prst="rect">
                <a:avLst/>
              </a:prstGeom>
              <a:blipFill>
                <a:blip r:embed="rId3"/>
                <a:stretch>
                  <a:fillRect l="-3268" t="-12941" r="-245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2521317" y="2309097"/>
            <a:ext cx="1200888" cy="1286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2794201" y="2488329"/>
            <a:ext cx="0" cy="927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2794201" y="2371344"/>
            <a:ext cx="542670" cy="419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2794201" y="3151254"/>
            <a:ext cx="595393" cy="370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3132553" y="3463696"/>
            <a:ext cx="257040" cy="57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3237135" y="3315958"/>
            <a:ext cx="142339" cy="204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C4989F-D523-5E5F-75A1-B967EE181BEF}"/>
              </a:ext>
            </a:extLst>
          </p:cNvPr>
          <p:cNvCxnSpPr>
            <a:cxnSpLocks/>
          </p:cNvCxnSpPr>
          <p:nvPr/>
        </p:nvCxnSpPr>
        <p:spPr>
          <a:xfrm>
            <a:off x="1888873" y="4544893"/>
            <a:ext cx="0" cy="224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2208993" y="2987725"/>
            <a:ext cx="569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3154961" y="4845524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84F64A-90F6-58CB-CB71-2B49B4569525}"/>
              </a:ext>
            </a:extLst>
          </p:cNvPr>
          <p:cNvCxnSpPr>
            <a:cxnSpLocks/>
          </p:cNvCxnSpPr>
          <p:nvPr/>
        </p:nvCxnSpPr>
        <p:spPr>
          <a:xfrm>
            <a:off x="3283296" y="4941153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CB5025-57BD-5075-150B-ABEDE74B2C10}"/>
              </a:ext>
            </a:extLst>
          </p:cNvPr>
          <p:cNvCxnSpPr>
            <a:cxnSpLocks/>
          </p:cNvCxnSpPr>
          <p:nvPr/>
        </p:nvCxnSpPr>
        <p:spPr>
          <a:xfrm>
            <a:off x="3351499" y="5034596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FEE8A7-24B3-B45B-55F3-48C2A0E79173}"/>
              </a:ext>
            </a:extLst>
          </p:cNvPr>
          <p:cNvCxnSpPr>
            <a:cxnSpLocks/>
          </p:cNvCxnSpPr>
          <p:nvPr/>
        </p:nvCxnSpPr>
        <p:spPr>
          <a:xfrm>
            <a:off x="554654" y="4757573"/>
            <a:ext cx="4345702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2699170" y="1549112"/>
            <a:ext cx="1328396" cy="330996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/>
              <p:nvPr/>
            </p:nvSpPr>
            <p:spPr>
              <a:xfrm>
                <a:off x="3573149" y="1325888"/>
                <a:ext cx="12008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m:rPr>
                        <m:nor/>
                      </m:rPr>
                      <a:rPr lang="el-GR" sz="18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149" y="1325888"/>
                <a:ext cx="1200888" cy="276999"/>
              </a:xfrm>
              <a:prstGeom prst="rect">
                <a:avLst/>
              </a:prstGeom>
              <a:blipFill>
                <a:blip r:embed="rId5"/>
                <a:stretch>
                  <a:fillRect l="-6599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932476C-9CF6-004D-C6A9-333C9D8885A0}"/>
              </a:ext>
            </a:extLst>
          </p:cNvPr>
          <p:cNvGrpSpPr/>
          <p:nvPr/>
        </p:nvGrpSpPr>
        <p:grpSpPr>
          <a:xfrm rot="5400000">
            <a:off x="1252400" y="2168567"/>
            <a:ext cx="1328396" cy="350514"/>
            <a:chOff x="4676775" y="1682364"/>
            <a:chExt cx="1619250" cy="69302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588D9A-4625-3617-05A4-E2ACF43DD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8577DD0-7AA9-1301-E083-6A41CA0B877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7A9C507-743D-5BD5-3A56-B8A4F7662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C67480-E3A0-77EE-74CD-79A9FC04E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71CE532-636A-3228-14F3-E6558C57B9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2DFCC1B-808F-2F07-B8A0-080E5DAC8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4FD133-5C44-162F-64E4-BA848D57A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FAE1901-FD8B-6A7B-8C9D-88AF5A30F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8A7EC5-6C86-80D0-E881-C1B3849090CA}"/>
              </a:ext>
            </a:extLst>
          </p:cNvPr>
          <p:cNvCxnSpPr>
            <a:cxnSpLocks/>
          </p:cNvCxnSpPr>
          <p:nvPr/>
        </p:nvCxnSpPr>
        <p:spPr>
          <a:xfrm flipV="1">
            <a:off x="1249409" y="2990102"/>
            <a:ext cx="964676" cy="4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1880168" y="1048434"/>
            <a:ext cx="14488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D4556E-B7F4-DF26-79D0-97C0D14C4093}"/>
              </a:ext>
            </a:extLst>
          </p:cNvPr>
          <p:cNvCxnSpPr>
            <a:cxnSpLocks/>
          </p:cNvCxnSpPr>
          <p:nvPr/>
        </p:nvCxnSpPr>
        <p:spPr>
          <a:xfrm>
            <a:off x="1880168" y="1047297"/>
            <a:ext cx="0" cy="845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3326005" y="2227755"/>
            <a:ext cx="8475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E021B9-48C5-DC21-770C-E3BDF36B8710}"/>
              </a:ext>
            </a:extLst>
          </p:cNvPr>
          <p:cNvCxnSpPr>
            <a:cxnSpLocks/>
          </p:cNvCxnSpPr>
          <p:nvPr/>
        </p:nvCxnSpPr>
        <p:spPr>
          <a:xfrm>
            <a:off x="42523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262FE-B8D4-04F1-9629-9F086C45DFB5}"/>
              </a:ext>
            </a:extLst>
          </p:cNvPr>
          <p:cNvCxnSpPr>
            <a:cxnSpLocks/>
          </p:cNvCxnSpPr>
          <p:nvPr/>
        </p:nvCxnSpPr>
        <p:spPr>
          <a:xfrm>
            <a:off x="41761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0BD05A-A655-58D6-DB4E-CF9289EFA17E}"/>
              </a:ext>
            </a:extLst>
          </p:cNvPr>
          <p:cNvCxnSpPr>
            <a:cxnSpLocks/>
          </p:cNvCxnSpPr>
          <p:nvPr/>
        </p:nvCxnSpPr>
        <p:spPr>
          <a:xfrm flipH="1">
            <a:off x="4251985" y="2215179"/>
            <a:ext cx="614165" cy="16776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1572F9-A204-58F5-65AA-D07A5708F5E4}"/>
              </a:ext>
            </a:extLst>
          </p:cNvPr>
          <p:cNvGrpSpPr/>
          <p:nvPr/>
        </p:nvGrpSpPr>
        <p:grpSpPr>
          <a:xfrm rot="5400000">
            <a:off x="1249441" y="3722890"/>
            <a:ext cx="1328396" cy="350514"/>
            <a:chOff x="4676775" y="1682364"/>
            <a:chExt cx="1619250" cy="69302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37FB60-3D8A-25D7-7945-9DE6F7A1D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64C452-B272-9BBB-B428-82BEE19055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EF99F5-0ED8-7804-9AB7-86BF57A525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42BFE9-06E9-D876-F64D-FE285A362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1F8514-0E11-8603-0C34-0D031A8D2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94D79AC-3D79-5866-1CC8-E069B1423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A8EFBB-9F05-6CB4-5A4E-14378B2AC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D4E5C61-F69D-EA66-0B71-6822C1611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2772218" y="4004607"/>
            <a:ext cx="1328396" cy="350514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7AAE17-6A2D-4A55-EFCD-1940284C9AA1}"/>
              </a:ext>
            </a:extLst>
          </p:cNvPr>
          <p:cNvCxnSpPr>
            <a:cxnSpLocks/>
          </p:cNvCxnSpPr>
          <p:nvPr/>
        </p:nvCxnSpPr>
        <p:spPr>
          <a:xfrm>
            <a:off x="1880168" y="3002847"/>
            <a:ext cx="0" cy="321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/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blipFill>
                <a:blip r:embed="rId6"/>
                <a:stretch>
                  <a:fillRect l="-8989" r="-11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1324988" y="2113661"/>
                <a:ext cx="40641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988" y="2113661"/>
                <a:ext cx="406411" cy="307777"/>
              </a:xfrm>
              <a:prstGeom prst="rect">
                <a:avLst/>
              </a:prstGeom>
              <a:blipFill>
                <a:blip r:embed="rId7"/>
                <a:stretch>
                  <a:fillRect l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/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blipFill>
                <a:blip r:embed="rId8"/>
                <a:stretch>
                  <a:fillRect l="-13559" r="-33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/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blipFill>
                <a:blip r:embed="rId9"/>
                <a:stretch>
                  <a:fillRect l="-4918" r="-3825" b="-909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EB9F02-443F-2B9F-691C-DC993E79E565}"/>
              </a:ext>
            </a:extLst>
          </p:cNvPr>
          <p:cNvCxnSpPr>
            <a:cxnSpLocks/>
          </p:cNvCxnSpPr>
          <p:nvPr/>
        </p:nvCxnSpPr>
        <p:spPr>
          <a:xfrm flipV="1">
            <a:off x="1248733" y="2996831"/>
            <a:ext cx="661991" cy="4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36047A-BBA9-AC53-6F04-E676FA157395}"/>
              </a:ext>
            </a:extLst>
          </p:cNvPr>
          <p:cNvCxnSpPr>
            <a:cxnSpLocks/>
          </p:cNvCxnSpPr>
          <p:nvPr/>
        </p:nvCxnSpPr>
        <p:spPr>
          <a:xfrm>
            <a:off x="12487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BB7721-ED54-1E28-F829-901B77499E89}"/>
              </a:ext>
            </a:extLst>
          </p:cNvPr>
          <p:cNvCxnSpPr>
            <a:cxnSpLocks/>
          </p:cNvCxnSpPr>
          <p:nvPr/>
        </p:nvCxnSpPr>
        <p:spPr>
          <a:xfrm>
            <a:off x="11725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24DED2-B047-6207-649D-8B1FA7D41FDF}"/>
              </a:ext>
            </a:extLst>
          </p:cNvPr>
          <p:cNvCxnSpPr>
            <a:cxnSpLocks/>
          </p:cNvCxnSpPr>
          <p:nvPr/>
        </p:nvCxnSpPr>
        <p:spPr>
          <a:xfrm flipV="1">
            <a:off x="573484" y="2999851"/>
            <a:ext cx="605078" cy="449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/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= AC,  0.1V, 1KHz</a:t>
                </a:r>
              </a:p>
            </p:txBody>
          </p:sp>
        </mc:Choice>
        <mc:Fallback xmlns="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blipFill>
                <a:blip r:embed="rId10"/>
                <a:stretch>
                  <a:fillRect l="-3922" t="-318" r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483C253C-7155-3808-5BFA-71BB9F87664A}"/>
              </a:ext>
            </a:extLst>
          </p:cNvPr>
          <p:cNvSpPr/>
          <p:nvPr/>
        </p:nvSpPr>
        <p:spPr>
          <a:xfrm>
            <a:off x="295793" y="3607072"/>
            <a:ext cx="541571" cy="523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DFD34AC-05F6-19A3-BC74-9BDA0E5C2CE0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566579" y="2999851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C94D0B-8428-24B3-E16F-3E5975030F15}"/>
              </a:ext>
            </a:extLst>
          </p:cNvPr>
          <p:cNvCxnSpPr>
            <a:cxnSpLocks/>
          </p:cNvCxnSpPr>
          <p:nvPr/>
        </p:nvCxnSpPr>
        <p:spPr>
          <a:xfrm flipH="1">
            <a:off x="554654" y="4130127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C084698-9D88-6674-5598-7292E757CB22}"/>
              </a:ext>
            </a:extLst>
          </p:cNvPr>
          <p:cNvSpPr/>
          <p:nvPr/>
        </p:nvSpPr>
        <p:spPr>
          <a:xfrm>
            <a:off x="403654" y="3722904"/>
            <a:ext cx="315310" cy="283865"/>
          </a:xfrm>
          <a:custGeom>
            <a:avLst/>
            <a:gdLst>
              <a:gd name="connsiteX0" fmla="*/ 0 w 315310"/>
              <a:gd name="connsiteY0" fmla="*/ 283779 h 283865"/>
              <a:gd name="connsiteX1" fmla="*/ 70945 w 315310"/>
              <a:gd name="connsiteY1" fmla="*/ 0 h 283865"/>
              <a:gd name="connsiteX2" fmla="*/ 220717 w 315310"/>
              <a:gd name="connsiteY2" fmla="*/ 283779 h 283865"/>
              <a:gd name="connsiteX3" fmla="*/ 315310 w 315310"/>
              <a:gd name="connsiteY3" fmla="*/ 23648 h 28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10" h="283865">
                <a:moveTo>
                  <a:pt x="0" y="283779"/>
                </a:moveTo>
                <a:cubicBezTo>
                  <a:pt x="17079" y="141889"/>
                  <a:pt x="34159" y="0"/>
                  <a:pt x="70945" y="0"/>
                </a:cubicBezTo>
                <a:cubicBezTo>
                  <a:pt x="107731" y="0"/>
                  <a:pt x="179990" y="279838"/>
                  <a:pt x="220717" y="283779"/>
                </a:cubicBezTo>
                <a:cubicBezTo>
                  <a:pt x="261444" y="287720"/>
                  <a:pt x="288377" y="155684"/>
                  <a:pt x="315310" y="23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D96802-E506-423F-8869-EA439BD5F93D}"/>
              </a:ext>
            </a:extLst>
          </p:cNvPr>
          <p:cNvGrpSpPr/>
          <p:nvPr/>
        </p:nvGrpSpPr>
        <p:grpSpPr>
          <a:xfrm rot="5400000">
            <a:off x="4239841" y="2715949"/>
            <a:ext cx="1328396" cy="350514"/>
            <a:chOff x="4676775" y="1682364"/>
            <a:chExt cx="1619250" cy="69302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E38BEF-728A-4B57-A1F5-A9B62F480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0B01CDC-934E-4A84-8C21-B503DBE8B48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C33EBF5-5256-484C-A471-0C8EEFDD41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9EB1FD3-C977-4A8F-84D6-DBE33F0C7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BC5B721-905A-434F-A457-45DC972E9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42F0311-384A-435C-92C5-EEC0CFE88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08290E-E31E-45AB-A258-3DE3A2F89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ADBEF9-57EC-41B0-B341-55673ED5D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FDD988-9B49-41FA-8FB5-A305AF7F9AF9}"/>
              </a:ext>
            </a:extLst>
          </p:cNvPr>
          <p:cNvCxnSpPr>
            <a:cxnSpLocks/>
          </p:cNvCxnSpPr>
          <p:nvPr/>
        </p:nvCxnSpPr>
        <p:spPr>
          <a:xfrm>
            <a:off x="4860624" y="3510187"/>
            <a:ext cx="0" cy="1244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/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nor/>
                        </m:rPr>
                        <a:rPr lang="el-GR" sz="2000" dirty="0"/>
                        <m:t>𝑘</m:t>
                      </m:r>
                      <m:r>
                        <m:rPr>
                          <m:nor/>
                        </m:rPr>
                        <a:rPr lang="el-GR" sz="2000" dirty="0"/>
                        <m:t>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blipFill>
                <a:blip r:embed="rId11"/>
                <a:stretch>
                  <a:fillRect t="-881" r="-20000" b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/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blipFill>
                <a:blip r:embed="rId12"/>
                <a:stretch>
                  <a:fillRect l="-13433" r="-597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/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blipFill>
                <a:blip r:embed="rId13"/>
                <a:stretch>
                  <a:fillRect l="-24324" r="-24324" b="-3636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/>
              <p:nvPr/>
            </p:nvSpPr>
            <p:spPr>
              <a:xfrm>
                <a:off x="3678753" y="4077163"/>
                <a:ext cx="12324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800" dirty="0"/>
                  <a:t>=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100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3" y="4077163"/>
                <a:ext cx="1232411" cy="276999"/>
              </a:xfrm>
              <a:prstGeom prst="rect">
                <a:avLst/>
              </a:prstGeom>
              <a:blipFill>
                <a:blip r:embed="rId14"/>
                <a:stretch>
                  <a:fillRect l="-64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/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blipFill>
                <a:blip r:embed="rId15"/>
                <a:stretch>
                  <a:fillRect l="-27027" r="-27027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/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blipFill>
                <a:blip r:embed="rId16"/>
                <a:stretch>
                  <a:fillRect l="-29730" r="-29730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36500A72-A343-4D8D-908C-A1AA01FFC052}"/>
              </a:ext>
            </a:extLst>
          </p:cNvPr>
          <p:cNvSpPr txBox="1"/>
          <p:nvPr/>
        </p:nvSpPr>
        <p:spPr>
          <a:xfrm>
            <a:off x="1962645" y="3116921"/>
            <a:ext cx="625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1.1 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1232A-B550-4BDD-B54E-FC873BBE57D7}"/>
              </a:ext>
            </a:extLst>
          </p:cNvPr>
          <p:cNvSpPr txBox="1"/>
          <p:nvPr/>
        </p:nvSpPr>
        <p:spPr>
          <a:xfrm>
            <a:off x="3566484" y="3411023"/>
            <a:ext cx="625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0.5 V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F00F41-790E-493E-A5B2-BFAF1ED995AE}"/>
                  </a:ext>
                </a:extLst>
              </p:cNvPr>
              <p:cNvSpPr txBox="1"/>
              <p:nvPr/>
            </p:nvSpPr>
            <p:spPr>
              <a:xfrm>
                <a:off x="5552169" y="678713"/>
                <a:ext cx="3588302" cy="64633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800" dirty="0">
                    <a:solidFill>
                      <a:srgbClr val="080808"/>
                    </a:solidFill>
                  </a:rPr>
                  <a:t>Impedance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 &lt;&lt; Input impedance of </a:t>
                </a:r>
                <a:r>
                  <a:rPr lang="en-US" sz="1800" b="1" dirty="0" err="1">
                    <a:solidFill>
                      <a:srgbClr val="0000FF"/>
                    </a:solidFill>
                    <a:latin typeface="Livvic" panose="020B0604020202020204" charset="0"/>
                  </a:rPr>
                  <a:t>ckt</a:t>
                </a:r>
                <a:r>
                  <a:rPr lang="en-US" sz="1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 </a:t>
                </a:r>
                <a:r>
                  <a:rPr lang="el-GR" sz="1800" b="1" dirty="0">
                    <a:solidFill>
                      <a:srgbClr val="FF0000"/>
                    </a:solidFill>
                  </a:rPr>
                  <a:t>2 𝑘Ω</a:t>
                </a:r>
                <a:endParaRPr lang="en-US" sz="1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F00F41-790E-493E-A5B2-BFAF1ED99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169" y="678713"/>
                <a:ext cx="3588302" cy="646331"/>
              </a:xfrm>
              <a:prstGeom prst="rect">
                <a:avLst/>
              </a:prstGeom>
              <a:blipFill>
                <a:blip r:embed="rId17"/>
                <a:stretch>
                  <a:fillRect l="-1528" t="-4673" r="-1358" b="-1308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1CD41479-CEB9-42AF-B4F4-823D354B7C64}"/>
              </a:ext>
            </a:extLst>
          </p:cNvPr>
          <p:cNvSpPr txBox="1"/>
          <p:nvPr/>
        </p:nvSpPr>
        <p:spPr>
          <a:xfrm>
            <a:off x="2014187" y="3874704"/>
            <a:ext cx="88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b="1" dirty="0">
                <a:solidFill>
                  <a:srgbClr val="FF0000"/>
                </a:solidFill>
              </a:rPr>
              <a:t>2.2 𝑘Ω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D3ECC35-D541-4F45-A084-7E5EA1C26D41}"/>
              </a:ext>
            </a:extLst>
          </p:cNvPr>
          <p:cNvSpPr txBox="1"/>
          <p:nvPr/>
        </p:nvSpPr>
        <p:spPr>
          <a:xfrm>
            <a:off x="1993515" y="1983571"/>
            <a:ext cx="106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18</a:t>
            </a:r>
            <a:r>
              <a:rPr lang="el-GR" sz="1800" b="1" dirty="0">
                <a:solidFill>
                  <a:srgbClr val="FF0000"/>
                </a:solidFill>
              </a:rPr>
              <a:t>.</a:t>
            </a:r>
            <a:r>
              <a:rPr lang="en-US" sz="1800" b="1" dirty="0">
                <a:solidFill>
                  <a:srgbClr val="FF0000"/>
                </a:solidFill>
              </a:rPr>
              <a:t>7</a:t>
            </a:r>
            <a:r>
              <a:rPr lang="el-GR" sz="1800" b="1" dirty="0">
                <a:solidFill>
                  <a:srgbClr val="FF0000"/>
                </a:solidFill>
              </a:rPr>
              <a:t> 𝑘Ω</a:t>
            </a:r>
            <a:endParaRPr lang="en-US" sz="1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36003D-DD2C-4026-98A0-B37B28BFE9D2}"/>
                  </a:ext>
                </a:extLst>
              </p:cNvPr>
              <p:cNvSpPr txBox="1"/>
              <p:nvPr/>
            </p:nvSpPr>
            <p:spPr>
              <a:xfrm>
                <a:off x="5552169" y="1438537"/>
                <a:ext cx="3588302" cy="92333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800" dirty="0">
                    <a:solidFill>
                      <a:srgbClr val="080808"/>
                    </a:solidFill>
                  </a:rPr>
                  <a:t>Let’s consider Impedance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200</m:t>
                    </m:r>
                  </m:oMath>
                </a14:m>
                <a:r>
                  <a:rPr lang="el-GR" sz="1800" b="1" dirty="0">
                    <a:solidFill>
                      <a:srgbClr val="FF0000"/>
                    </a:solidFill>
                  </a:rPr>
                  <a:t>Ω</a:t>
                </a:r>
                <a:r>
                  <a:rPr lang="en-US" sz="1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&lt;&lt; Input impedance of </a:t>
                </a:r>
                <a:r>
                  <a:rPr lang="en-US" sz="1800" b="1" dirty="0" err="1">
                    <a:solidFill>
                      <a:srgbClr val="0000FF"/>
                    </a:solidFill>
                    <a:latin typeface="Livvic" panose="020B0604020202020204" charset="0"/>
                  </a:rPr>
                  <a:t>ckt</a:t>
                </a:r>
                <a:r>
                  <a:rPr lang="en-US" sz="1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 </a:t>
                </a:r>
                <a:r>
                  <a:rPr lang="el-GR" sz="1800" b="1" dirty="0">
                    <a:solidFill>
                      <a:srgbClr val="FF0000"/>
                    </a:solidFill>
                  </a:rPr>
                  <a:t>2 𝑘Ω</a:t>
                </a:r>
                <a:endParaRPr lang="en-US" sz="16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36003D-DD2C-4026-98A0-B37B28BFE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169" y="1438537"/>
                <a:ext cx="3588302" cy="923330"/>
              </a:xfrm>
              <a:prstGeom prst="rect">
                <a:avLst/>
              </a:prstGeom>
              <a:blipFill>
                <a:blip r:embed="rId18"/>
                <a:stretch>
                  <a:fillRect l="-1528" t="-3947" r="-1358" b="-9211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DAD3E9-4E88-40B0-8844-94025AFC4DD7}"/>
                  </a:ext>
                </a:extLst>
              </p:cNvPr>
              <p:cNvSpPr txBox="1"/>
              <p:nvPr/>
            </p:nvSpPr>
            <p:spPr>
              <a:xfrm>
                <a:off x="978108" y="3216452"/>
                <a:ext cx="456022" cy="497124"/>
              </a:xfrm>
              <a:prstGeom prst="rect">
                <a:avLst/>
              </a:prstGeom>
              <a:noFill/>
              <a:ln w="38100">
                <a:solidFill>
                  <a:srgbClr val="00CC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DAD3E9-4E88-40B0-8844-94025AFC4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08" y="3216452"/>
                <a:ext cx="456022" cy="49712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7E9E3DE-451E-493A-8C8A-0DFEE7C691FF}"/>
                  </a:ext>
                </a:extLst>
              </p:cNvPr>
              <p:cNvSpPr txBox="1"/>
              <p:nvPr/>
            </p:nvSpPr>
            <p:spPr>
              <a:xfrm>
                <a:off x="5552169" y="2477329"/>
                <a:ext cx="3588302" cy="174278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800" dirty="0">
                    <a:solidFill>
                      <a:srgbClr val="080808"/>
                    </a:solidFill>
                  </a:rPr>
                  <a:t>Impedance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l-GR" sz="1800" b="1" dirty="0">
                    <a:solidFill>
                      <a:srgbClr val="FF0000"/>
                    </a:solidFill>
                  </a:rPr>
                  <a:t>Ω</a:t>
                </a: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lvl="0" algn="just"/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l-G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0" algn="just"/>
                <a:r>
                  <a:rPr lang="en-US" sz="1600" dirty="0"/>
                  <a:t>  		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lvl="0" algn="just"/>
                <a:r>
                  <a:rPr lang="en-US" sz="1600" b="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7E9E3DE-451E-493A-8C8A-0DFEE7C69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169" y="2477329"/>
                <a:ext cx="3588302" cy="1742785"/>
              </a:xfrm>
              <a:prstGeom prst="rect">
                <a:avLst/>
              </a:prstGeom>
              <a:blipFill>
                <a:blip r:embed="rId20"/>
                <a:stretch>
                  <a:fillRect l="-1528" b="-174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09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4302" y="-14988"/>
                <a:ext cx="3910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What is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-14988"/>
                <a:ext cx="3910942" cy="523220"/>
              </a:xfrm>
              <a:prstGeom prst="rect">
                <a:avLst/>
              </a:prstGeom>
              <a:blipFill>
                <a:blip r:embed="rId3"/>
                <a:stretch>
                  <a:fillRect l="-3115" t="-12941" r="-218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2521317" y="2309097"/>
            <a:ext cx="1200888" cy="1286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2794201" y="2488329"/>
            <a:ext cx="0" cy="927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2794201" y="2371344"/>
            <a:ext cx="542670" cy="419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2794201" y="3151254"/>
            <a:ext cx="595393" cy="370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3132553" y="3463696"/>
            <a:ext cx="257040" cy="57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3237135" y="3315958"/>
            <a:ext cx="142339" cy="204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C4989F-D523-5E5F-75A1-B967EE181BEF}"/>
              </a:ext>
            </a:extLst>
          </p:cNvPr>
          <p:cNvCxnSpPr>
            <a:cxnSpLocks/>
          </p:cNvCxnSpPr>
          <p:nvPr/>
        </p:nvCxnSpPr>
        <p:spPr>
          <a:xfrm>
            <a:off x="1888873" y="4544893"/>
            <a:ext cx="0" cy="224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2208993" y="2987725"/>
            <a:ext cx="569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3154961" y="4845524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84F64A-90F6-58CB-CB71-2B49B4569525}"/>
              </a:ext>
            </a:extLst>
          </p:cNvPr>
          <p:cNvCxnSpPr>
            <a:cxnSpLocks/>
          </p:cNvCxnSpPr>
          <p:nvPr/>
        </p:nvCxnSpPr>
        <p:spPr>
          <a:xfrm>
            <a:off x="3283296" y="4941153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CB5025-57BD-5075-150B-ABEDE74B2C10}"/>
              </a:ext>
            </a:extLst>
          </p:cNvPr>
          <p:cNvCxnSpPr>
            <a:cxnSpLocks/>
          </p:cNvCxnSpPr>
          <p:nvPr/>
        </p:nvCxnSpPr>
        <p:spPr>
          <a:xfrm>
            <a:off x="3351499" y="5034596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FEE8A7-24B3-B45B-55F3-48C2A0E79173}"/>
              </a:ext>
            </a:extLst>
          </p:cNvPr>
          <p:cNvCxnSpPr>
            <a:cxnSpLocks/>
          </p:cNvCxnSpPr>
          <p:nvPr/>
        </p:nvCxnSpPr>
        <p:spPr>
          <a:xfrm>
            <a:off x="554654" y="4757573"/>
            <a:ext cx="4345702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2699170" y="1549112"/>
            <a:ext cx="1328396" cy="330996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/>
              <p:nvPr/>
            </p:nvSpPr>
            <p:spPr>
              <a:xfrm>
                <a:off x="3573149" y="1325888"/>
                <a:ext cx="12008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m:rPr>
                        <m:nor/>
                      </m:rPr>
                      <a:rPr lang="el-GR" sz="18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149" y="1325888"/>
                <a:ext cx="1200888" cy="276999"/>
              </a:xfrm>
              <a:prstGeom prst="rect">
                <a:avLst/>
              </a:prstGeom>
              <a:blipFill>
                <a:blip r:embed="rId5"/>
                <a:stretch>
                  <a:fillRect l="-6599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932476C-9CF6-004D-C6A9-333C9D8885A0}"/>
              </a:ext>
            </a:extLst>
          </p:cNvPr>
          <p:cNvGrpSpPr/>
          <p:nvPr/>
        </p:nvGrpSpPr>
        <p:grpSpPr>
          <a:xfrm rot="5400000">
            <a:off x="1252400" y="2168567"/>
            <a:ext cx="1328396" cy="350514"/>
            <a:chOff x="4676775" y="1682364"/>
            <a:chExt cx="1619250" cy="69302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588D9A-4625-3617-05A4-E2ACF43DD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8577DD0-7AA9-1301-E083-6A41CA0B877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7A9C507-743D-5BD5-3A56-B8A4F7662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C67480-E3A0-77EE-74CD-79A9FC04E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71CE532-636A-3228-14F3-E6558C57B9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2DFCC1B-808F-2F07-B8A0-080E5DAC8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4FD133-5C44-162F-64E4-BA848D57A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FAE1901-FD8B-6A7B-8C9D-88AF5A30F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8A7EC5-6C86-80D0-E881-C1B3849090CA}"/>
              </a:ext>
            </a:extLst>
          </p:cNvPr>
          <p:cNvCxnSpPr>
            <a:cxnSpLocks/>
          </p:cNvCxnSpPr>
          <p:nvPr/>
        </p:nvCxnSpPr>
        <p:spPr>
          <a:xfrm flipV="1">
            <a:off x="1249409" y="2990102"/>
            <a:ext cx="964676" cy="4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1880168" y="1048434"/>
            <a:ext cx="14488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D4556E-B7F4-DF26-79D0-97C0D14C4093}"/>
              </a:ext>
            </a:extLst>
          </p:cNvPr>
          <p:cNvCxnSpPr>
            <a:cxnSpLocks/>
          </p:cNvCxnSpPr>
          <p:nvPr/>
        </p:nvCxnSpPr>
        <p:spPr>
          <a:xfrm>
            <a:off x="1880168" y="1047297"/>
            <a:ext cx="0" cy="845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3326005" y="2227755"/>
            <a:ext cx="8475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E021B9-48C5-DC21-770C-E3BDF36B8710}"/>
              </a:ext>
            </a:extLst>
          </p:cNvPr>
          <p:cNvCxnSpPr>
            <a:cxnSpLocks/>
          </p:cNvCxnSpPr>
          <p:nvPr/>
        </p:nvCxnSpPr>
        <p:spPr>
          <a:xfrm>
            <a:off x="42523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262FE-B8D4-04F1-9629-9F086C45DFB5}"/>
              </a:ext>
            </a:extLst>
          </p:cNvPr>
          <p:cNvCxnSpPr>
            <a:cxnSpLocks/>
          </p:cNvCxnSpPr>
          <p:nvPr/>
        </p:nvCxnSpPr>
        <p:spPr>
          <a:xfrm>
            <a:off x="41761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0BD05A-A655-58D6-DB4E-CF9289EFA17E}"/>
              </a:ext>
            </a:extLst>
          </p:cNvPr>
          <p:cNvCxnSpPr>
            <a:cxnSpLocks/>
          </p:cNvCxnSpPr>
          <p:nvPr/>
        </p:nvCxnSpPr>
        <p:spPr>
          <a:xfrm flipH="1">
            <a:off x="4251985" y="2215179"/>
            <a:ext cx="614165" cy="16776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1572F9-A204-58F5-65AA-D07A5708F5E4}"/>
              </a:ext>
            </a:extLst>
          </p:cNvPr>
          <p:cNvGrpSpPr/>
          <p:nvPr/>
        </p:nvGrpSpPr>
        <p:grpSpPr>
          <a:xfrm rot="5400000">
            <a:off x="1249441" y="3722890"/>
            <a:ext cx="1328396" cy="350514"/>
            <a:chOff x="4676775" y="1682364"/>
            <a:chExt cx="1619250" cy="69302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37FB60-3D8A-25D7-7945-9DE6F7A1D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64C452-B272-9BBB-B428-82BEE19055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EF99F5-0ED8-7804-9AB7-86BF57A525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42BFE9-06E9-D876-F64D-FE285A362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1F8514-0E11-8603-0C34-0D031A8D2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94D79AC-3D79-5866-1CC8-E069B1423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A8EFBB-9F05-6CB4-5A4E-14378B2AC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D4E5C61-F69D-EA66-0B71-6822C1611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2772218" y="4004607"/>
            <a:ext cx="1328396" cy="350514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7AAE17-6A2D-4A55-EFCD-1940284C9AA1}"/>
              </a:ext>
            </a:extLst>
          </p:cNvPr>
          <p:cNvCxnSpPr>
            <a:cxnSpLocks/>
          </p:cNvCxnSpPr>
          <p:nvPr/>
        </p:nvCxnSpPr>
        <p:spPr>
          <a:xfrm>
            <a:off x="1880168" y="3002847"/>
            <a:ext cx="0" cy="321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/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blipFill>
                <a:blip r:embed="rId6"/>
                <a:stretch>
                  <a:fillRect l="-8989" r="-11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1324988" y="2113661"/>
                <a:ext cx="40641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988" y="2113661"/>
                <a:ext cx="406411" cy="307777"/>
              </a:xfrm>
              <a:prstGeom prst="rect">
                <a:avLst/>
              </a:prstGeom>
              <a:blipFill>
                <a:blip r:embed="rId7"/>
                <a:stretch>
                  <a:fillRect l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/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blipFill>
                <a:blip r:embed="rId8"/>
                <a:stretch>
                  <a:fillRect l="-13559" r="-33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/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blipFill>
                <a:blip r:embed="rId9"/>
                <a:stretch>
                  <a:fillRect l="-4918" r="-3825" b="-909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EB9F02-443F-2B9F-691C-DC993E79E565}"/>
              </a:ext>
            </a:extLst>
          </p:cNvPr>
          <p:cNvCxnSpPr>
            <a:cxnSpLocks/>
          </p:cNvCxnSpPr>
          <p:nvPr/>
        </p:nvCxnSpPr>
        <p:spPr>
          <a:xfrm flipV="1">
            <a:off x="1248733" y="2996831"/>
            <a:ext cx="661991" cy="4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36047A-BBA9-AC53-6F04-E676FA157395}"/>
              </a:ext>
            </a:extLst>
          </p:cNvPr>
          <p:cNvCxnSpPr>
            <a:cxnSpLocks/>
          </p:cNvCxnSpPr>
          <p:nvPr/>
        </p:nvCxnSpPr>
        <p:spPr>
          <a:xfrm>
            <a:off x="12487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BB7721-ED54-1E28-F829-901B77499E89}"/>
              </a:ext>
            </a:extLst>
          </p:cNvPr>
          <p:cNvCxnSpPr>
            <a:cxnSpLocks/>
          </p:cNvCxnSpPr>
          <p:nvPr/>
        </p:nvCxnSpPr>
        <p:spPr>
          <a:xfrm>
            <a:off x="11725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24DED2-B047-6207-649D-8B1FA7D41FDF}"/>
              </a:ext>
            </a:extLst>
          </p:cNvPr>
          <p:cNvCxnSpPr>
            <a:cxnSpLocks/>
          </p:cNvCxnSpPr>
          <p:nvPr/>
        </p:nvCxnSpPr>
        <p:spPr>
          <a:xfrm flipV="1">
            <a:off x="573484" y="2999851"/>
            <a:ext cx="605078" cy="449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/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= AC,  0.1V, 1KHz</a:t>
                </a:r>
              </a:p>
            </p:txBody>
          </p:sp>
        </mc:Choice>
        <mc:Fallback xmlns="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blipFill>
                <a:blip r:embed="rId10"/>
                <a:stretch>
                  <a:fillRect l="-3922" t="-318" r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483C253C-7155-3808-5BFA-71BB9F87664A}"/>
              </a:ext>
            </a:extLst>
          </p:cNvPr>
          <p:cNvSpPr/>
          <p:nvPr/>
        </p:nvSpPr>
        <p:spPr>
          <a:xfrm>
            <a:off x="295793" y="3607072"/>
            <a:ext cx="541571" cy="523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DFD34AC-05F6-19A3-BC74-9BDA0E5C2CE0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566579" y="2999851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C94D0B-8428-24B3-E16F-3E5975030F15}"/>
              </a:ext>
            </a:extLst>
          </p:cNvPr>
          <p:cNvCxnSpPr>
            <a:cxnSpLocks/>
          </p:cNvCxnSpPr>
          <p:nvPr/>
        </p:nvCxnSpPr>
        <p:spPr>
          <a:xfrm flipH="1">
            <a:off x="554654" y="4130127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C084698-9D88-6674-5598-7292E757CB22}"/>
              </a:ext>
            </a:extLst>
          </p:cNvPr>
          <p:cNvSpPr/>
          <p:nvPr/>
        </p:nvSpPr>
        <p:spPr>
          <a:xfrm>
            <a:off x="403654" y="3722904"/>
            <a:ext cx="315310" cy="283865"/>
          </a:xfrm>
          <a:custGeom>
            <a:avLst/>
            <a:gdLst>
              <a:gd name="connsiteX0" fmla="*/ 0 w 315310"/>
              <a:gd name="connsiteY0" fmla="*/ 283779 h 283865"/>
              <a:gd name="connsiteX1" fmla="*/ 70945 w 315310"/>
              <a:gd name="connsiteY1" fmla="*/ 0 h 283865"/>
              <a:gd name="connsiteX2" fmla="*/ 220717 w 315310"/>
              <a:gd name="connsiteY2" fmla="*/ 283779 h 283865"/>
              <a:gd name="connsiteX3" fmla="*/ 315310 w 315310"/>
              <a:gd name="connsiteY3" fmla="*/ 23648 h 28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10" h="283865">
                <a:moveTo>
                  <a:pt x="0" y="283779"/>
                </a:moveTo>
                <a:cubicBezTo>
                  <a:pt x="17079" y="141889"/>
                  <a:pt x="34159" y="0"/>
                  <a:pt x="70945" y="0"/>
                </a:cubicBezTo>
                <a:cubicBezTo>
                  <a:pt x="107731" y="0"/>
                  <a:pt x="179990" y="279838"/>
                  <a:pt x="220717" y="283779"/>
                </a:cubicBezTo>
                <a:cubicBezTo>
                  <a:pt x="261444" y="287720"/>
                  <a:pt x="288377" y="155684"/>
                  <a:pt x="315310" y="23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D96802-E506-423F-8869-EA439BD5F93D}"/>
              </a:ext>
            </a:extLst>
          </p:cNvPr>
          <p:cNvGrpSpPr/>
          <p:nvPr/>
        </p:nvGrpSpPr>
        <p:grpSpPr>
          <a:xfrm rot="5400000">
            <a:off x="4239841" y="2715949"/>
            <a:ext cx="1328396" cy="350514"/>
            <a:chOff x="4676775" y="1682364"/>
            <a:chExt cx="1619250" cy="69302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E38BEF-728A-4B57-A1F5-A9B62F480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0B01CDC-934E-4A84-8C21-B503DBE8B48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C33EBF5-5256-484C-A471-0C8EEFDD41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9EB1FD3-C977-4A8F-84D6-DBE33F0C7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BC5B721-905A-434F-A457-45DC972E9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42F0311-384A-435C-92C5-EEC0CFE88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08290E-E31E-45AB-A258-3DE3A2F89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ADBEF9-57EC-41B0-B341-55673ED5D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FDD988-9B49-41FA-8FB5-A305AF7F9AF9}"/>
              </a:ext>
            </a:extLst>
          </p:cNvPr>
          <p:cNvCxnSpPr>
            <a:cxnSpLocks/>
          </p:cNvCxnSpPr>
          <p:nvPr/>
        </p:nvCxnSpPr>
        <p:spPr>
          <a:xfrm>
            <a:off x="4860624" y="3510187"/>
            <a:ext cx="0" cy="1244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/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nor/>
                        </m:rPr>
                        <a:rPr lang="el-GR" sz="2000" dirty="0"/>
                        <m:t>𝑘</m:t>
                      </m:r>
                      <m:r>
                        <m:rPr>
                          <m:nor/>
                        </m:rPr>
                        <a:rPr lang="el-GR" sz="2000" dirty="0"/>
                        <m:t>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blipFill>
                <a:blip r:embed="rId11"/>
                <a:stretch>
                  <a:fillRect t="-881" r="-20000" b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/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blipFill>
                <a:blip r:embed="rId12"/>
                <a:stretch>
                  <a:fillRect l="-13433" r="-597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/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blipFill>
                <a:blip r:embed="rId13"/>
                <a:stretch>
                  <a:fillRect l="-24324" r="-24324" b="-3636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/>
              <p:nvPr/>
            </p:nvSpPr>
            <p:spPr>
              <a:xfrm>
                <a:off x="3678753" y="4077163"/>
                <a:ext cx="12324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800" dirty="0"/>
                  <a:t>=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100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3" y="4077163"/>
                <a:ext cx="1232411" cy="276999"/>
              </a:xfrm>
              <a:prstGeom prst="rect">
                <a:avLst/>
              </a:prstGeom>
              <a:blipFill>
                <a:blip r:embed="rId14"/>
                <a:stretch>
                  <a:fillRect l="-64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/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blipFill>
                <a:blip r:embed="rId15"/>
                <a:stretch>
                  <a:fillRect l="-27027" r="-27027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/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blipFill>
                <a:blip r:embed="rId16"/>
                <a:stretch>
                  <a:fillRect l="-29730" r="-29730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36500A72-A343-4D8D-908C-A1AA01FFC052}"/>
              </a:ext>
            </a:extLst>
          </p:cNvPr>
          <p:cNvSpPr txBox="1"/>
          <p:nvPr/>
        </p:nvSpPr>
        <p:spPr>
          <a:xfrm>
            <a:off x="1962645" y="3116921"/>
            <a:ext cx="625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1.1 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1232A-B550-4BDD-B54E-FC873BBE57D7}"/>
              </a:ext>
            </a:extLst>
          </p:cNvPr>
          <p:cNvSpPr txBox="1"/>
          <p:nvPr/>
        </p:nvSpPr>
        <p:spPr>
          <a:xfrm>
            <a:off x="3566484" y="3411023"/>
            <a:ext cx="625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0.5 V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F00F41-790E-493E-A5B2-BFAF1ED995AE}"/>
                  </a:ext>
                </a:extLst>
              </p:cNvPr>
              <p:cNvSpPr txBox="1"/>
              <p:nvPr/>
            </p:nvSpPr>
            <p:spPr>
              <a:xfrm>
                <a:off x="5552169" y="678713"/>
                <a:ext cx="3588302" cy="64633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800" dirty="0">
                    <a:solidFill>
                      <a:srgbClr val="080808"/>
                    </a:solidFill>
                  </a:rPr>
                  <a:t>Impedance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 &lt;&lt; Output impedance of </a:t>
                </a:r>
                <a:r>
                  <a:rPr lang="en-US" sz="1800" b="1" dirty="0" err="1">
                    <a:solidFill>
                      <a:srgbClr val="0000FF"/>
                    </a:solidFill>
                    <a:latin typeface="Livvic" panose="020B0604020202020204" charset="0"/>
                  </a:rPr>
                  <a:t>ckt</a:t>
                </a:r>
                <a:r>
                  <a:rPr lang="en-US" sz="1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10</a:t>
                </a:r>
                <a:r>
                  <a:rPr lang="el-GR" sz="1800" b="1" dirty="0">
                    <a:solidFill>
                      <a:srgbClr val="FF0000"/>
                    </a:solidFill>
                  </a:rPr>
                  <a:t> 𝑘Ω</a:t>
                </a:r>
                <a:endParaRPr lang="en-US" sz="1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F00F41-790E-493E-A5B2-BFAF1ED99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169" y="678713"/>
                <a:ext cx="3588302" cy="646331"/>
              </a:xfrm>
              <a:prstGeom prst="rect">
                <a:avLst/>
              </a:prstGeom>
              <a:blipFill>
                <a:blip r:embed="rId17"/>
                <a:stretch>
                  <a:fillRect l="-1528" t="-4673" r="-1358" b="-1308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1CD41479-CEB9-42AF-B4F4-823D354B7C64}"/>
              </a:ext>
            </a:extLst>
          </p:cNvPr>
          <p:cNvSpPr txBox="1"/>
          <p:nvPr/>
        </p:nvSpPr>
        <p:spPr>
          <a:xfrm>
            <a:off x="2014187" y="3874704"/>
            <a:ext cx="88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b="1" dirty="0">
                <a:solidFill>
                  <a:srgbClr val="FF0000"/>
                </a:solidFill>
              </a:rPr>
              <a:t>2.2 𝑘Ω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D3ECC35-D541-4F45-A084-7E5EA1C26D41}"/>
              </a:ext>
            </a:extLst>
          </p:cNvPr>
          <p:cNvSpPr txBox="1"/>
          <p:nvPr/>
        </p:nvSpPr>
        <p:spPr>
          <a:xfrm>
            <a:off x="1993515" y="1983571"/>
            <a:ext cx="106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18</a:t>
            </a:r>
            <a:r>
              <a:rPr lang="el-GR" sz="1800" b="1" dirty="0">
                <a:solidFill>
                  <a:srgbClr val="FF0000"/>
                </a:solidFill>
              </a:rPr>
              <a:t>.</a:t>
            </a:r>
            <a:r>
              <a:rPr lang="en-US" sz="1800" b="1" dirty="0">
                <a:solidFill>
                  <a:srgbClr val="FF0000"/>
                </a:solidFill>
              </a:rPr>
              <a:t>7</a:t>
            </a:r>
            <a:r>
              <a:rPr lang="el-GR" sz="1800" b="1" dirty="0">
                <a:solidFill>
                  <a:srgbClr val="FF0000"/>
                </a:solidFill>
              </a:rPr>
              <a:t> 𝑘Ω</a:t>
            </a:r>
            <a:endParaRPr lang="en-US" sz="1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36003D-DD2C-4026-98A0-B37B28BFE9D2}"/>
                  </a:ext>
                </a:extLst>
              </p:cNvPr>
              <p:cNvSpPr txBox="1"/>
              <p:nvPr/>
            </p:nvSpPr>
            <p:spPr>
              <a:xfrm>
                <a:off x="5543728" y="3430832"/>
                <a:ext cx="3588302" cy="92333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800" dirty="0">
                    <a:solidFill>
                      <a:srgbClr val="080808"/>
                    </a:solidFill>
                  </a:rPr>
                  <a:t>Consider Impedance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dirty="0">
                    <a:solidFill>
                      <a:srgbClr val="FF0000"/>
                    </a:solidFill>
                  </a:rPr>
                  <a:t>k</a:t>
                </a:r>
                <a:r>
                  <a:rPr lang="el-GR" sz="1800" b="1" dirty="0">
                    <a:solidFill>
                      <a:srgbClr val="FF0000"/>
                    </a:solidFill>
                  </a:rPr>
                  <a:t>Ω</a:t>
                </a:r>
                <a:r>
                  <a:rPr lang="en-US" sz="1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&lt;&lt; Input impedance of </a:t>
                </a:r>
                <a:r>
                  <a:rPr lang="en-US" sz="1800" b="1" dirty="0" err="1">
                    <a:solidFill>
                      <a:srgbClr val="0000FF"/>
                    </a:solidFill>
                    <a:latin typeface="Livvic" panose="020B0604020202020204" charset="0"/>
                  </a:rPr>
                  <a:t>ckt</a:t>
                </a:r>
                <a:r>
                  <a:rPr lang="en-US" sz="1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10</a:t>
                </a:r>
                <a:r>
                  <a:rPr lang="el-GR" sz="1800" b="1" dirty="0">
                    <a:solidFill>
                      <a:srgbClr val="FF0000"/>
                    </a:solidFill>
                  </a:rPr>
                  <a:t> 𝑘Ω</a:t>
                </a:r>
                <a:endParaRPr lang="en-US" sz="16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36003D-DD2C-4026-98A0-B37B28BFE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728" y="3430832"/>
                <a:ext cx="3588302" cy="923330"/>
              </a:xfrm>
              <a:prstGeom prst="rect">
                <a:avLst/>
              </a:prstGeom>
              <a:blipFill>
                <a:blip r:embed="rId18"/>
                <a:stretch>
                  <a:fillRect l="-1356" t="-3947" r="-1356" b="-9211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DAD3E9-4E88-40B0-8844-94025AFC4DD7}"/>
                  </a:ext>
                </a:extLst>
              </p:cNvPr>
              <p:cNvSpPr txBox="1"/>
              <p:nvPr/>
            </p:nvSpPr>
            <p:spPr>
              <a:xfrm>
                <a:off x="978108" y="3216452"/>
                <a:ext cx="456022" cy="497124"/>
              </a:xfrm>
              <a:prstGeom prst="rect">
                <a:avLst/>
              </a:prstGeom>
              <a:noFill/>
              <a:ln w="38100">
                <a:solidFill>
                  <a:srgbClr val="00CC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DAD3E9-4E88-40B0-8844-94025AFC4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08" y="3216452"/>
                <a:ext cx="456022" cy="49712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257B99F-6676-4D45-AA86-E12051443CF0}"/>
              </a:ext>
            </a:extLst>
          </p:cNvPr>
          <p:cNvCxnSpPr>
            <a:cxnSpLocks/>
          </p:cNvCxnSpPr>
          <p:nvPr/>
        </p:nvCxnSpPr>
        <p:spPr>
          <a:xfrm>
            <a:off x="7737798" y="1616183"/>
            <a:ext cx="569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7C627E8-3E0F-4E57-A1F5-8B1F6D1B9BA9}"/>
              </a:ext>
            </a:extLst>
          </p:cNvPr>
          <p:cNvCxnSpPr>
            <a:cxnSpLocks/>
          </p:cNvCxnSpPr>
          <p:nvPr/>
        </p:nvCxnSpPr>
        <p:spPr>
          <a:xfrm flipV="1">
            <a:off x="6778214" y="1611472"/>
            <a:ext cx="964676" cy="4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BD56B80-E62B-4C89-A681-CA5479DE3720}"/>
              </a:ext>
            </a:extLst>
          </p:cNvPr>
          <p:cNvCxnSpPr>
            <a:cxnSpLocks/>
          </p:cNvCxnSpPr>
          <p:nvPr/>
        </p:nvCxnSpPr>
        <p:spPr>
          <a:xfrm flipV="1">
            <a:off x="6536531" y="1618202"/>
            <a:ext cx="902998" cy="24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4899E35-4CF5-460D-9480-D28CCADBA525}"/>
              </a:ext>
            </a:extLst>
          </p:cNvPr>
          <p:cNvCxnSpPr>
            <a:cxnSpLocks/>
          </p:cNvCxnSpPr>
          <p:nvPr/>
        </p:nvCxnSpPr>
        <p:spPr>
          <a:xfrm>
            <a:off x="6536532" y="147401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9F048AC-BD9E-4D81-8112-BEEDB4A75930}"/>
              </a:ext>
            </a:extLst>
          </p:cNvPr>
          <p:cNvCxnSpPr>
            <a:cxnSpLocks/>
          </p:cNvCxnSpPr>
          <p:nvPr/>
        </p:nvCxnSpPr>
        <p:spPr>
          <a:xfrm>
            <a:off x="6460332" y="147401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74BAC7C-C0B1-4663-B1A1-3DE8188BA947}"/>
              </a:ext>
            </a:extLst>
          </p:cNvPr>
          <p:cNvCxnSpPr>
            <a:cxnSpLocks/>
          </p:cNvCxnSpPr>
          <p:nvPr/>
        </p:nvCxnSpPr>
        <p:spPr>
          <a:xfrm flipV="1">
            <a:off x="6102289" y="1623467"/>
            <a:ext cx="358043" cy="2246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2337974A-065D-4809-9BBE-B06B5432A9BE}"/>
              </a:ext>
            </a:extLst>
          </p:cNvPr>
          <p:cNvSpPr/>
          <p:nvPr/>
        </p:nvSpPr>
        <p:spPr>
          <a:xfrm>
            <a:off x="5824598" y="1987443"/>
            <a:ext cx="541571" cy="523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0861D00-E926-4D50-BD4E-328BAD3423F2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6095384" y="1621221"/>
            <a:ext cx="6908" cy="366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D5A6B3E-2B41-4E62-AA56-0B4E1892BFE5}"/>
              </a:ext>
            </a:extLst>
          </p:cNvPr>
          <p:cNvCxnSpPr>
            <a:cxnSpLocks/>
          </p:cNvCxnSpPr>
          <p:nvPr/>
        </p:nvCxnSpPr>
        <p:spPr>
          <a:xfrm flipH="1">
            <a:off x="6088639" y="2510498"/>
            <a:ext cx="1727" cy="398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F77AA40-7056-4DBC-AADF-AF3AF262827C}"/>
              </a:ext>
            </a:extLst>
          </p:cNvPr>
          <p:cNvSpPr/>
          <p:nvPr/>
        </p:nvSpPr>
        <p:spPr>
          <a:xfrm>
            <a:off x="5932459" y="2103275"/>
            <a:ext cx="315310" cy="283865"/>
          </a:xfrm>
          <a:custGeom>
            <a:avLst/>
            <a:gdLst>
              <a:gd name="connsiteX0" fmla="*/ 0 w 315310"/>
              <a:gd name="connsiteY0" fmla="*/ 283779 h 283865"/>
              <a:gd name="connsiteX1" fmla="*/ 70945 w 315310"/>
              <a:gd name="connsiteY1" fmla="*/ 0 h 283865"/>
              <a:gd name="connsiteX2" fmla="*/ 220717 w 315310"/>
              <a:gd name="connsiteY2" fmla="*/ 283779 h 283865"/>
              <a:gd name="connsiteX3" fmla="*/ 315310 w 315310"/>
              <a:gd name="connsiteY3" fmla="*/ 23648 h 28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10" h="283865">
                <a:moveTo>
                  <a:pt x="0" y="283779"/>
                </a:moveTo>
                <a:cubicBezTo>
                  <a:pt x="17079" y="141889"/>
                  <a:pt x="34159" y="0"/>
                  <a:pt x="70945" y="0"/>
                </a:cubicBezTo>
                <a:cubicBezTo>
                  <a:pt x="107731" y="0"/>
                  <a:pt x="179990" y="279838"/>
                  <a:pt x="220717" y="283779"/>
                </a:cubicBezTo>
                <a:cubicBezTo>
                  <a:pt x="261444" y="287720"/>
                  <a:pt x="288377" y="155684"/>
                  <a:pt x="315310" y="23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53EAA54-2596-48EE-A7FB-021347C23020}"/>
              </a:ext>
            </a:extLst>
          </p:cNvPr>
          <p:cNvGrpSpPr/>
          <p:nvPr/>
        </p:nvGrpSpPr>
        <p:grpSpPr>
          <a:xfrm rot="5400000">
            <a:off x="7664933" y="2112408"/>
            <a:ext cx="1328396" cy="350514"/>
            <a:chOff x="4676775" y="1682364"/>
            <a:chExt cx="1619250" cy="693028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70365E4-EF24-4FC7-88F1-2651A708C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D1B8A6D-D1D4-4801-8EEC-BF85190FC00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08E93A8-148B-4837-B43B-66F215B645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4FDA4A4-D62B-410C-AE42-F4A7BDA75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95E9C37-839D-47FF-A0A9-27B6DA1A41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2774C49-CC45-48AE-B88A-F0764A845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3902589-EF25-49E7-981A-E98C33B396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53402C6-54CA-45D1-9F91-D9969F673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74ED8DA-018E-4A13-9072-66CA581F2B38}"/>
              </a:ext>
            </a:extLst>
          </p:cNvPr>
          <p:cNvSpPr txBox="1"/>
          <p:nvPr/>
        </p:nvSpPr>
        <p:spPr>
          <a:xfrm rot="16019102">
            <a:off x="8260957" y="2018454"/>
            <a:ext cx="889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l-GR" b="1" dirty="0">
                <a:solidFill>
                  <a:srgbClr val="FF0000"/>
                </a:solidFill>
              </a:rPr>
              <a:t> 𝑘Ω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78003E3-4A8C-4EDE-9A6E-369CEBDDC0EC}"/>
              </a:ext>
            </a:extLst>
          </p:cNvPr>
          <p:cNvCxnSpPr>
            <a:cxnSpLocks/>
          </p:cNvCxnSpPr>
          <p:nvPr/>
        </p:nvCxnSpPr>
        <p:spPr>
          <a:xfrm>
            <a:off x="7019119" y="3033479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03625C3-B7F8-49CF-8EAF-018D51E854FA}"/>
              </a:ext>
            </a:extLst>
          </p:cNvPr>
          <p:cNvCxnSpPr>
            <a:cxnSpLocks/>
          </p:cNvCxnSpPr>
          <p:nvPr/>
        </p:nvCxnSpPr>
        <p:spPr>
          <a:xfrm>
            <a:off x="7147454" y="3129108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4ECE5AF-967D-4C09-99A8-C2974282E112}"/>
              </a:ext>
            </a:extLst>
          </p:cNvPr>
          <p:cNvCxnSpPr>
            <a:cxnSpLocks/>
          </p:cNvCxnSpPr>
          <p:nvPr/>
        </p:nvCxnSpPr>
        <p:spPr>
          <a:xfrm>
            <a:off x="7215657" y="3222551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A3A3CD0-9FA5-411C-9445-7CAB6F5D754D}"/>
              </a:ext>
            </a:extLst>
          </p:cNvPr>
          <p:cNvCxnSpPr>
            <a:cxnSpLocks/>
          </p:cNvCxnSpPr>
          <p:nvPr/>
        </p:nvCxnSpPr>
        <p:spPr>
          <a:xfrm>
            <a:off x="6088639" y="2945528"/>
            <a:ext cx="2236809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C4FF3F9-9BF1-4DB4-BDE4-8EA457D220BA}"/>
              </a:ext>
            </a:extLst>
          </p:cNvPr>
          <p:cNvCxnSpPr>
            <a:cxnSpLocks/>
          </p:cNvCxnSpPr>
          <p:nvPr/>
        </p:nvCxnSpPr>
        <p:spPr>
          <a:xfrm>
            <a:off x="7267500" y="2951241"/>
            <a:ext cx="0" cy="82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29">
                <a:extLst>
                  <a:ext uri="{FF2B5EF4-FFF2-40B4-BE49-F238E27FC236}">
                    <a16:creationId xmlns:a16="http://schemas.microsoft.com/office/drawing/2014/main" id="{70695600-6B6A-4702-B744-1E72B0817975}"/>
                  </a:ext>
                </a:extLst>
              </p:cNvPr>
              <p:cNvSpPr txBox="1"/>
              <p:nvPr/>
            </p:nvSpPr>
            <p:spPr>
              <a:xfrm>
                <a:off x="6549551" y="1276581"/>
                <a:ext cx="537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6" name="TextBox 129">
                <a:extLst>
                  <a:ext uri="{FF2B5EF4-FFF2-40B4-BE49-F238E27FC236}">
                    <a16:creationId xmlns:a16="http://schemas.microsoft.com/office/drawing/2014/main" id="{70695600-6B6A-4702-B744-1E72B081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51" y="1276581"/>
                <a:ext cx="537648" cy="307777"/>
              </a:xfrm>
              <a:prstGeom prst="rect">
                <a:avLst/>
              </a:prstGeom>
              <a:blipFill>
                <a:blip r:embed="rId20"/>
                <a:stretch>
                  <a:fillRect l="-8989" r="-11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27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4302" y="-14988"/>
                <a:ext cx="3910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What is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-14988"/>
                <a:ext cx="3910942" cy="523220"/>
              </a:xfrm>
              <a:prstGeom prst="rect">
                <a:avLst/>
              </a:prstGeom>
              <a:blipFill>
                <a:blip r:embed="rId3"/>
                <a:stretch>
                  <a:fillRect l="-3115" t="-12941" r="-218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2521317" y="2309097"/>
            <a:ext cx="1200888" cy="1286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2794201" y="2488329"/>
            <a:ext cx="0" cy="927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2794201" y="2371344"/>
            <a:ext cx="542670" cy="419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2794201" y="3151254"/>
            <a:ext cx="595393" cy="370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3132553" y="3463696"/>
            <a:ext cx="257040" cy="57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3237135" y="3315958"/>
            <a:ext cx="142339" cy="204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C4989F-D523-5E5F-75A1-B967EE181BEF}"/>
              </a:ext>
            </a:extLst>
          </p:cNvPr>
          <p:cNvCxnSpPr>
            <a:cxnSpLocks/>
          </p:cNvCxnSpPr>
          <p:nvPr/>
        </p:nvCxnSpPr>
        <p:spPr>
          <a:xfrm>
            <a:off x="1888873" y="4544893"/>
            <a:ext cx="0" cy="224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2208993" y="2987725"/>
            <a:ext cx="569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3154961" y="4845524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84F64A-90F6-58CB-CB71-2B49B4569525}"/>
              </a:ext>
            </a:extLst>
          </p:cNvPr>
          <p:cNvCxnSpPr>
            <a:cxnSpLocks/>
          </p:cNvCxnSpPr>
          <p:nvPr/>
        </p:nvCxnSpPr>
        <p:spPr>
          <a:xfrm>
            <a:off x="3283296" y="4941153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CB5025-57BD-5075-150B-ABEDE74B2C10}"/>
              </a:ext>
            </a:extLst>
          </p:cNvPr>
          <p:cNvCxnSpPr>
            <a:cxnSpLocks/>
          </p:cNvCxnSpPr>
          <p:nvPr/>
        </p:nvCxnSpPr>
        <p:spPr>
          <a:xfrm>
            <a:off x="3351499" y="5034596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FEE8A7-24B3-B45B-55F3-48C2A0E79173}"/>
              </a:ext>
            </a:extLst>
          </p:cNvPr>
          <p:cNvCxnSpPr>
            <a:cxnSpLocks/>
          </p:cNvCxnSpPr>
          <p:nvPr/>
        </p:nvCxnSpPr>
        <p:spPr>
          <a:xfrm>
            <a:off x="554654" y="4757573"/>
            <a:ext cx="4345702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2699170" y="1549112"/>
            <a:ext cx="1328396" cy="330996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/>
              <p:nvPr/>
            </p:nvSpPr>
            <p:spPr>
              <a:xfrm>
                <a:off x="3573149" y="1325888"/>
                <a:ext cx="12008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m:rPr>
                        <m:nor/>
                      </m:rPr>
                      <a:rPr lang="el-GR" sz="18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149" y="1325888"/>
                <a:ext cx="1200888" cy="276999"/>
              </a:xfrm>
              <a:prstGeom prst="rect">
                <a:avLst/>
              </a:prstGeom>
              <a:blipFill>
                <a:blip r:embed="rId5"/>
                <a:stretch>
                  <a:fillRect l="-6599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932476C-9CF6-004D-C6A9-333C9D8885A0}"/>
              </a:ext>
            </a:extLst>
          </p:cNvPr>
          <p:cNvGrpSpPr/>
          <p:nvPr/>
        </p:nvGrpSpPr>
        <p:grpSpPr>
          <a:xfrm rot="5400000">
            <a:off x="1252400" y="2168567"/>
            <a:ext cx="1328396" cy="350514"/>
            <a:chOff x="4676775" y="1682364"/>
            <a:chExt cx="1619250" cy="69302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588D9A-4625-3617-05A4-E2ACF43DD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8577DD0-7AA9-1301-E083-6A41CA0B877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7A9C507-743D-5BD5-3A56-B8A4F7662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C67480-E3A0-77EE-74CD-79A9FC04E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71CE532-636A-3228-14F3-E6558C57B9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2DFCC1B-808F-2F07-B8A0-080E5DAC8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4FD133-5C44-162F-64E4-BA848D57A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FAE1901-FD8B-6A7B-8C9D-88AF5A30F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8A7EC5-6C86-80D0-E881-C1B3849090CA}"/>
              </a:ext>
            </a:extLst>
          </p:cNvPr>
          <p:cNvCxnSpPr>
            <a:cxnSpLocks/>
          </p:cNvCxnSpPr>
          <p:nvPr/>
        </p:nvCxnSpPr>
        <p:spPr>
          <a:xfrm flipV="1">
            <a:off x="1249409" y="2990102"/>
            <a:ext cx="964676" cy="4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1880168" y="1048434"/>
            <a:ext cx="14488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D4556E-B7F4-DF26-79D0-97C0D14C4093}"/>
              </a:ext>
            </a:extLst>
          </p:cNvPr>
          <p:cNvCxnSpPr>
            <a:cxnSpLocks/>
          </p:cNvCxnSpPr>
          <p:nvPr/>
        </p:nvCxnSpPr>
        <p:spPr>
          <a:xfrm>
            <a:off x="1880168" y="1047297"/>
            <a:ext cx="0" cy="845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3326005" y="2227755"/>
            <a:ext cx="8475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E021B9-48C5-DC21-770C-E3BDF36B8710}"/>
              </a:ext>
            </a:extLst>
          </p:cNvPr>
          <p:cNvCxnSpPr>
            <a:cxnSpLocks/>
          </p:cNvCxnSpPr>
          <p:nvPr/>
        </p:nvCxnSpPr>
        <p:spPr>
          <a:xfrm>
            <a:off x="42523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262FE-B8D4-04F1-9629-9F086C45DFB5}"/>
              </a:ext>
            </a:extLst>
          </p:cNvPr>
          <p:cNvCxnSpPr>
            <a:cxnSpLocks/>
          </p:cNvCxnSpPr>
          <p:nvPr/>
        </p:nvCxnSpPr>
        <p:spPr>
          <a:xfrm>
            <a:off x="41761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0BD05A-A655-58D6-DB4E-CF9289EFA17E}"/>
              </a:ext>
            </a:extLst>
          </p:cNvPr>
          <p:cNvCxnSpPr>
            <a:cxnSpLocks/>
          </p:cNvCxnSpPr>
          <p:nvPr/>
        </p:nvCxnSpPr>
        <p:spPr>
          <a:xfrm flipH="1">
            <a:off x="4251985" y="2215179"/>
            <a:ext cx="614165" cy="16776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1572F9-A204-58F5-65AA-D07A5708F5E4}"/>
              </a:ext>
            </a:extLst>
          </p:cNvPr>
          <p:cNvGrpSpPr/>
          <p:nvPr/>
        </p:nvGrpSpPr>
        <p:grpSpPr>
          <a:xfrm rot="5400000">
            <a:off x="1249441" y="3722890"/>
            <a:ext cx="1328396" cy="350514"/>
            <a:chOff x="4676775" y="1682364"/>
            <a:chExt cx="1619250" cy="69302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37FB60-3D8A-25D7-7945-9DE6F7A1D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64C452-B272-9BBB-B428-82BEE19055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EF99F5-0ED8-7804-9AB7-86BF57A525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42BFE9-06E9-D876-F64D-FE285A362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1F8514-0E11-8603-0C34-0D031A8D2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94D79AC-3D79-5866-1CC8-E069B1423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A8EFBB-9F05-6CB4-5A4E-14378B2AC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D4E5C61-F69D-EA66-0B71-6822C1611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2772218" y="4004607"/>
            <a:ext cx="1328396" cy="350514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7AAE17-6A2D-4A55-EFCD-1940284C9AA1}"/>
              </a:ext>
            </a:extLst>
          </p:cNvPr>
          <p:cNvCxnSpPr>
            <a:cxnSpLocks/>
          </p:cNvCxnSpPr>
          <p:nvPr/>
        </p:nvCxnSpPr>
        <p:spPr>
          <a:xfrm>
            <a:off x="1880168" y="3002847"/>
            <a:ext cx="0" cy="321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/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blipFill>
                <a:blip r:embed="rId6"/>
                <a:stretch>
                  <a:fillRect l="-8989" r="-11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1324988" y="2113661"/>
                <a:ext cx="40641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988" y="2113661"/>
                <a:ext cx="406411" cy="307777"/>
              </a:xfrm>
              <a:prstGeom prst="rect">
                <a:avLst/>
              </a:prstGeom>
              <a:blipFill>
                <a:blip r:embed="rId7"/>
                <a:stretch>
                  <a:fillRect l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/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blipFill>
                <a:blip r:embed="rId8"/>
                <a:stretch>
                  <a:fillRect l="-13559" r="-33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/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blipFill>
                <a:blip r:embed="rId9"/>
                <a:stretch>
                  <a:fillRect l="-4918" r="-3825" b="-909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EB9F02-443F-2B9F-691C-DC993E79E565}"/>
              </a:ext>
            </a:extLst>
          </p:cNvPr>
          <p:cNvCxnSpPr>
            <a:cxnSpLocks/>
          </p:cNvCxnSpPr>
          <p:nvPr/>
        </p:nvCxnSpPr>
        <p:spPr>
          <a:xfrm flipV="1">
            <a:off x="1248733" y="2996831"/>
            <a:ext cx="661991" cy="4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36047A-BBA9-AC53-6F04-E676FA157395}"/>
              </a:ext>
            </a:extLst>
          </p:cNvPr>
          <p:cNvCxnSpPr>
            <a:cxnSpLocks/>
          </p:cNvCxnSpPr>
          <p:nvPr/>
        </p:nvCxnSpPr>
        <p:spPr>
          <a:xfrm>
            <a:off x="12487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BB7721-ED54-1E28-F829-901B77499E89}"/>
              </a:ext>
            </a:extLst>
          </p:cNvPr>
          <p:cNvCxnSpPr>
            <a:cxnSpLocks/>
          </p:cNvCxnSpPr>
          <p:nvPr/>
        </p:nvCxnSpPr>
        <p:spPr>
          <a:xfrm>
            <a:off x="11725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24DED2-B047-6207-649D-8B1FA7D41FDF}"/>
              </a:ext>
            </a:extLst>
          </p:cNvPr>
          <p:cNvCxnSpPr>
            <a:cxnSpLocks/>
          </p:cNvCxnSpPr>
          <p:nvPr/>
        </p:nvCxnSpPr>
        <p:spPr>
          <a:xfrm flipV="1">
            <a:off x="573484" y="2999851"/>
            <a:ext cx="605078" cy="449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/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= AC,  0.1V, 1KHz</a:t>
                </a:r>
              </a:p>
            </p:txBody>
          </p:sp>
        </mc:Choice>
        <mc:Fallback xmlns="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blipFill>
                <a:blip r:embed="rId10"/>
                <a:stretch>
                  <a:fillRect l="-3922" t="-318" r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483C253C-7155-3808-5BFA-71BB9F87664A}"/>
              </a:ext>
            </a:extLst>
          </p:cNvPr>
          <p:cNvSpPr/>
          <p:nvPr/>
        </p:nvSpPr>
        <p:spPr>
          <a:xfrm>
            <a:off x="295793" y="3607072"/>
            <a:ext cx="541571" cy="523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DFD34AC-05F6-19A3-BC74-9BDA0E5C2CE0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566579" y="2999851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C94D0B-8428-24B3-E16F-3E5975030F15}"/>
              </a:ext>
            </a:extLst>
          </p:cNvPr>
          <p:cNvCxnSpPr>
            <a:cxnSpLocks/>
          </p:cNvCxnSpPr>
          <p:nvPr/>
        </p:nvCxnSpPr>
        <p:spPr>
          <a:xfrm flipH="1">
            <a:off x="554654" y="4130127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C084698-9D88-6674-5598-7292E757CB22}"/>
              </a:ext>
            </a:extLst>
          </p:cNvPr>
          <p:cNvSpPr/>
          <p:nvPr/>
        </p:nvSpPr>
        <p:spPr>
          <a:xfrm>
            <a:off x="403654" y="3722904"/>
            <a:ext cx="315310" cy="283865"/>
          </a:xfrm>
          <a:custGeom>
            <a:avLst/>
            <a:gdLst>
              <a:gd name="connsiteX0" fmla="*/ 0 w 315310"/>
              <a:gd name="connsiteY0" fmla="*/ 283779 h 283865"/>
              <a:gd name="connsiteX1" fmla="*/ 70945 w 315310"/>
              <a:gd name="connsiteY1" fmla="*/ 0 h 283865"/>
              <a:gd name="connsiteX2" fmla="*/ 220717 w 315310"/>
              <a:gd name="connsiteY2" fmla="*/ 283779 h 283865"/>
              <a:gd name="connsiteX3" fmla="*/ 315310 w 315310"/>
              <a:gd name="connsiteY3" fmla="*/ 23648 h 28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10" h="283865">
                <a:moveTo>
                  <a:pt x="0" y="283779"/>
                </a:moveTo>
                <a:cubicBezTo>
                  <a:pt x="17079" y="141889"/>
                  <a:pt x="34159" y="0"/>
                  <a:pt x="70945" y="0"/>
                </a:cubicBezTo>
                <a:cubicBezTo>
                  <a:pt x="107731" y="0"/>
                  <a:pt x="179990" y="279838"/>
                  <a:pt x="220717" y="283779"/>
                </a:cubicBezTo>
                <a:cubicBezTo>
                  <a:pt x="261444" y="287720"/>
                  <a:pt x="288377" y="155684"/>
                  <a:pt x="315310" y="23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D96802-E506-423F-8869-EA439BD5F93D}"/>
              </a:ext>
            </a:extLst>
          </p:cNvPr>
          <p:cNvGrpSpPr/>
          <p:nvPr/>
        </p:nvGrpSpPr>
        <p:grpSpPr>
          <a:xfrm rot="5400000">
            <a:off x="4239841" y="2715949"/>
            <a:ext cx="1328396" cy="350514"/>
            <a:chOff x="4676775" y="1682364"/>
            <a:chExt cx="1619250" cy="69302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E38BEF-728A-4B57-A1F5-A9B62F480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0B01CDC-934E-4A84-8C21-B503DBE8B48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C33EBF5-5256-484C-A471-0C8EEFDD41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9EB1FD3-C977-4A8F-84D6-DBE33F0C7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BC5B721-905A-434F-A457-45DC972E9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42F0311-384A-435C-92C5-EEC0CFE88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08290E-E31E-45AB-A258-3DE3A2F89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ADBEF9-57EC-41B0-B341-55673ED5D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FDD988-9B49-41FA-8FB5-A305AF7F9AF9}"/>
              </a:ext>
            </a:extLst>
          </p:cNvPr>
          <p:cNvCxnSpPr>
            <a:cxnSpLocks/>
          </p:cNvCxnSpPr>
          <p:nvPr/>
        </p:nvCxnSpPr>
        <p:spPr>
          <a:xfrm>
            <a:off x="4860624" y="3510187"/>
            <a:ext cx="0" cy="1244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/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nor/>
                        </m:rPr>
                        <a:rPr lang="el-GR" sz="2000" dirty="0"/>
                        <m:t>𝑘</m:t>
                      </m:r>
                      <m:r>
                        <m:rPr>
                          <m:nor/>
                        </m:rPr>
                        <a:rPr lang="el-GR" sz="2000" dirty="0"/>
                        <m:t>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blipFill>
                <a:blip r:embed="rId11"/>
                <a:stretch>
                  <a:fillRect t="-881" r="-20000" b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/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blipFill>
                <a:blip r:embed="rId12"/>
                <a:stretch>
                  <a:fillRect l="-13433" r="-597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/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blipFill>
                <a:blip r:embed="rId13"/>
                <a:stretch>
                  <a:fillRect l="-24324" r="-24324" b="-3636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/>
              <p:nvPr/>
            </p:nvSpPr>
            <p:spPr>
              <a:xfrm>
                <a:off x="3678753" y="4077163"/>
                <a:ext cx="12324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800" dirty="0"/>
                  <a:t>=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100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3" y="4077163"/>
                <a:ext cx="1232411" cy="276999"/>
              </a:xfrm>
              <a:prstGeom prst="rect">
                <a:avLst/>
              </a:prstGeom>
              <a:blipFill>
                <a:blip r:embed="rId14"/>
                <a:stretch>
                  <a:fillRect l="-64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/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blipFill>
                <a:blip r:embed="rId15"/>
                <a:stretch>
                  <a:fillRect l="-27027" r="-27027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/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blipFill>
                <a:blip r:embed="rId16"/>
                <a:stretch>
                  <a:fillRect l="-29730" r="-29730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36500A72-A343-4D8D-908C-A1AA01FFC052}"/>
              </a:ext>
            </a:extLst>
          </p:cNvPr>
          <p:cNvSpPr txBox="1"/>
          <p:nvPr/>
        </p:nvSpPr>
        <p:spPr>
          <a:xfrm>
            <a:off x="1962645" y="3116921"/>
            <a:ext cx="625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1.1 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1232A-B550-4BDD-B54E-FC873BBE57D7}"/>
              </a:ext>
            </a:extLst>
          </p:cNvPr>
          <p:cNvSpPr txBox="1"/>
          <p:nvPr/>
        </p:nvSpPr>
        <p:spPr>
          <a:xfrm>
            <a:off x="3566484" y="3411023"/>
            <a:ext cx="625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0.5 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CD41479-CEB9-42AF-B4F4-823D354B7C64}"/>
              </a:ext>
            </a:extLst>
          </p:cNvPr>
          <p:cNvSpPr txBox="1"/>
          <p:nvPr/>
        </p:nvSpPr>
        <p:spPr>
          <a:xfrm>
            <a:off x="2014187" y="3874704"/>
            <a:ext cx="88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b="1" dirty="0">
                <a:solidFill>
                  <a:srgbClr val="FF0000"/>
                </a:solidFill>
              </a:rPr>
              <a:t>2.2 𝑘Ω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D3ECC35-D541-4F45-A084-7E5EA1C26D41}"/>
              </a:ext>
            </a:extLst>
          </p:cNvPr>
          <p:cNvSpPr txBox="1"/>
          <p:nvPr/>
        </p:nvSpPr>
        <p:spPr>
          <a:xfrm>
            <a:off x="1993515" y="1983571"/>
            <a:ext cx="106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18</a:t>
            </a:r>
            <a:r>
              <a:rPr lang="el-GR" sz="1800" b="1" dirty="0">
                <a:solidFill>
                  <a:srgbClr val="FF0000"/>
                </a:solidFill>
              </a:rPr>
              <a:t>.</a:t>
            </a:r>
            <a:r>
              <a:rPr lang="en-US" sz="1800" b="1" dirty="0">
                <a:solidFill>
                  <a:srgbClr val="FF0000"/>
                </a:solidFill>
              </a:rPr>
              <a:t>7</a:t>
            </a:r>
            <a:r>
              <a:rPr lang="el-GR" sz="1800" b="1" dirty="0">
                <a:solidFill>
                  <a:srgbClr val="FF0000"/>
                </a:solidFill>
              </a:rPr>
              <a:t> 𝑘Ω</a:t>
            </a:r>
            <a:endParaRPr lang="en-US" sz="1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DAD3E9-4E88-40B0-8844-94025AFC4DD7}"/>
                  </a:ext>
                </a:extLst>
              </p:cNvPr>
              <p:cNvSpPr txBox="1"/>
              <p:nvPr/>
            </p:nvSpPr>
            <p:spPr>
              <a:xfrm>
                <a:off x="978108" y="3216452"/>
                <a:ext cx="456022" cy="497124"/>
              </a:xfrm>
              <a:prstGeom prst="rect">
                <a:avLst/>
              </a:prstGeom>
              <a:noFill/>
              <a:ln w="38100">
                <a:solidFill>
                  <a:srgbClr val="00CC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DAD3E9-4E88-40B0-8844-94025AFC4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08" y="3216452"/>
                <a:ext cx="456022" cy="4971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7E9E3DE-451E-493A-8C8A-0DFEE7C691FF}"/>
                  </a:ext>
                </a:extLst>
              </p:cNvPr>
              <p:cNvSpPr txBox="1"/>
              <p:nvPr/>
            </p:nvSpPr>
            <p:spPr>
              <a:xfrm>
                <a:off x="5395829" y="830952"/>
                <a:ext cx="3721327" cy="174079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800" dirty="0">
                    <a:solidFill>
                      <a:srgbClr val="080808"/>
                    </a:solidFill>
                  </a:rPr>
                  <a:t>Impedance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l-GR" sz="1800" b="1" dirty="0">
                    <a:solidFill>
                      <a:srgbClr val="FF0000"/>
                    </a:solidFill>
                  </a:rPr>
                  <a:t>Ω</a:t>
                </a: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lvl="0" algn="just"/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l-G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0" algn="just"/>
                <a:r>
                  <a:rPr lang="en-US" sz="1600" dirty="0"/>
                  <a:t>  		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lvl="0" algn="just"/>
                <a:r>
                  <a:rPr lang="en-US" sz="1600" b="0" dirty="0"/>
                  <a:t>		0.14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7E9E3DE-451E-493A-8C8A-0DFEE7C69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829" y="830952"/>
                <a:ext cx="3721327" cy="1740798"/>
              </a:xfrm>
              <a:prstGeom prst="rect">
                <a:avLst/>
              </a:prstGeom>
              <a:blipFill>
                <a:blip r:embed="rId18"/>
                <a:stretch>
                  <a:fillRect l="-1307" b="-278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206F7F7-CCA3-4738-ABA9-309410B5692A}"/>
                  </a:ext>
                </a:extLst>
              </p:cNvPr>
              <p:cNvSpPr txBox="1"/>
              <p:nvPr/>
            </p:nvSpPr>
            <p:spPr>
              <a:xfrm>
                <a:off x="918333" y="2563433"/>
                <a:ext cx="3645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206F7F7-CCA3-4738-ABA9-309410B56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33" y="2563433"/>
                <a:ext cx="364525" cy="307777"/>
              </a:xfrm>
              <a:prstGeom prst="rect">
                <a:avLst/>
              </a:prstGeom>
              <a:blipFill>
                <a:blip r:embed="rId19"/>
                <a:stretch>
                  <a:fillRect r="-3898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CB2091E-CE7F-45A1-8176-3C30DBE3A673}"/>
                  </a:ext>
                </a:extLst>
              </p:cNvPr>
              <p:cNvSpPr txBox="1"/>
              <p:nvPr/>
            </p:nvSpPr>
            <p:spPr>
              <a:xfrm>
                <a:off x="3834649" y="2381590"/>
                <a:ext cx="3645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CB2091E-CE7F-45A1-8176-3C30DBE3A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649" y="2381590"/>
                <a:ext cx="364525" cy="307777"/>
              </a:xfrm>
              <a:prstGeom prst="rect">
                <a:avLst/>
              </a:prstGeom>
              <a:blipFill>
                <a:blip r:embed="rId20"/>
                <a:stretch>
                  <a:fillRect r="-125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737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9809" y="2571750"/>
            <a:ext cx="4272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Relay Circuit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6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4272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Relay Circuit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B76705F-845E-430C-B097-7645AAA14341}"/>
              </a:ext>
            </a:extLst>
          </p:cNvPr>
          <p:cNvGrpSpPr/>
          <p:nvPr/>
        </p:nvGrpSpPr>
        <p:grpSpPr>
          <a:xfrm rot="5400000">
            <a:off x="3809444" y="1501818"/>
            <a:ext cx="2216273" cy="619828"/>
            <a:chOff x="2919257" y="1823540"/>
            <a:chExt cx="3928227" cy="748209"/>
          </a:xfrm>
        </p:grpSpPr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74074088-8AFA-4401-8FB7-0E0F49A20058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6AF7A2AB-71AA-4B77-AB6B-E1CA546024EE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7D822A27-E078-4E93-97BD-D90DA292FC43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2C8F080E-7DC4-4952-8A06-F814C8A93512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B7E725C0-49F7-46FB-B2C9-D6770EBF0367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C064989-2263-44F5-97AF-484035724869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09369FB-45F6-48EC-A404-F8F490BB84BB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B75D9F0-6FBD-4390-90F2-16AAD919D91C}"/>
              </a:ext>
            </a:extLst>
          </p:cNvPr>
          <p:cNvGrpSpPr/>
          <p:nvPr/>
        </p:nvGrpSpPr>
        <p:grpSpPr>
          <a:xfrm rot="5400000" flipV="1">
            <a:off x="4565946" y="1725812"/>
            <a:ext cx="1607977" cy="7295"/>
            <a:chOff x="3215079" y="2184737"/>
            <a:chExt cx="2893005" cy="1027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DE53EE-566B-49D3-AD34-967554C493D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12566" y="1799496"/>
              <a:ext cx="0" cy="7910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05A28D-FE61-477A-8CB1-538F470B4DA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3491" y="1576325"/>
              <a:ext cx="0" cy="1216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8862EE4-270E-484A-81C8-7BF9A942C15E}"/>
              </a:ext>
            </a:extLst>
          </p:cNvPr>
          <p:cNvCxnSpPr>
            <a:cxnSpLocks/>
          </p:cNvCxnSpPr>
          <p:nvPr/>
        </p:nvCxnSpPr>
        <p:spPr>
          <a:xfrm flipV="1">
            <a:off x="5376555" y="944462"/>
            <a:ext cx="147372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04D8DD3-D361-4786-8B09-E77044FEB5A1}"/>
              </a:ext>
            </a:extLst>
          </p:cNvPr>
          <p:cNvCxnSpPr>
            <a:cxnSpLocks/>
          </p:cNvCxnSpPr>
          <p:nvPr/>
        </p:nvCxnSpPr>
        <p:spPr>
          <a:xfrm flipV="1">
            <a:off x="5370193" y="2517686"/>
            <a:ext cx="1335037" cy="315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DB1F74-C6B3-45F6-8D72-9B5E1A78B860}"/>
              </a:ext>
            </a:extLst>
          </p:cNvPr>
          <p:cNvGrpSpPr/>
          <p:nvPr/>
        </p:nvGrpSpPr>
        <p:grpSpPr>
          <a:xfrm>
            <a:off x="3806711" y="2778372"/>
            <a:ext cx="1386141" cy="2063160"/>
            <a:chOff x="5886660" y="362133"/>
            <a:chExt cx="1386141" cy="206316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1132165-91A5-4E37-808F-FD9549E0BE44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41F81C3-7AD0-4D20-B27C-CFC36B0E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3994DB6-16FE-4D61-A8CB-CA9DCEDDA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EDEEB38-1FBD-4866-9F80-1BC676C511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94669F3-C2E0-4624-8496-A81F3D4AE2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672E043-241D-49BA-8926-7E406B720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7340848-960C-4488-B139-EBB17F574846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C82E1C-2431-4C53-BD33-13FF339A2DD0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BBBB7E-BF8B-421C-BF1B-B8FED0B75143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7924490-FE3C-4A42-BBC9-37F17F99A7DA}"/>
              </a:ext>
            </a:extLst>
          </p:cNvPr>
          <p:cNvGrpSpPr/>
          <p:nvPr/>
        </p:nvGrpSpPr>
        <p:grpSpPr>
          <a:xfrm>
            <a:off x="2957119" y="3691657"/>
            <a:ext cx="932553" cy="276550"/>
            <a:chOff x="4676775" y="1682364"/>
            <a:chExt cx="1619250" cy="693028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44E1064-723A-4862-B168-2E85B7E78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16A27BD-F318-45F6-ABFC-2CBAB43D4BD2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4EDC04C-FE58-402A-8CEF-A3E699ADF1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10C842B-380F-4E50-BA2C-A1772C095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ADA7D7-EBF4-4535-B33A-2853B99D99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C2AF394-A32F-46ED-A7D4-F8F879739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CC98D8C-2301-4195-A7A3-7D839FFE16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43FDC26-C3E3-483F-9757-9EF93AC91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2C76343-06F8-4097-8201-BF9911A7FDF1}"/>
              </a:ext>
            </a:extLst>
          </p:cNvPr>
          <p:cNvCxnSpPr>
            <a:cxnSpLocks/>
          </p:cNvCxnSpPr>
          <p:nvPr/>
        </p:nvCxnSpPr>
        <p:spPr>
          <a:xfrm>
            <a:off x="4542362" y="4848648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83020-5E07-4FE4-B10A-8D57E94842F2}"/>
              </a:ext>
            </a:extLst>
          </p:cNvPr>
          <p:cNvCxnSpPr>
            <a:cxnSpLocks/>
          </p:cNvCxnSpPr>
          <p:nvPr/>
        </p:nvCxnSpPr>
        <p:spPr>
          <a:xfrm>
            <a:off x="4718411" y="4961633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4ADB5DD-9648-435B-862D-655920CD2250}"/>
              </a:ext>
            </a:extLst>
          </p:cNvPr>
          <p:cNvCxnSpPr>
            <a:cxnSpLocks/>
          </p:cNvCxnSpPr>
          <p:nvPr/>
        </p:nvCxnSpPr>
        <p:spPr>
          <a:xfrm>
            <a:off x="4855045" y="5058852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3DC1354-04B5-4BA1-AE6E-25CEE85FC5FA}"/>
              </a:ext>
            </a:extLst>
          </p:cNvPr>
          <p:cNvGrpSpPr/>
          <p:nvPr/>
        </p:nvGrpSpPr>
        <p:grpSpPr>
          <a:xfrm>
            <a:off x="3871443" y="1544347"/>
            <a:ext cx="559676" cy="374005"/>
            <a:chOff x="3507077" y="1544347"/>
            <a:chExt cx="559676" cy="374005"/>
          </a:xfrm>
        </p:grpSpPr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D52B7E82-9EA1-45E5-B216-B7EEF139331D}"/>
                </a:ext>
              </a:extLst>
            </p:cNvPr>
            <p:cNvSpPr/>
            <p:nvPr/>
          </p:nvSpPr>
          <p:spPr>
            <a:xfrm>
              <a:off x="3534667" y="1552414"/>
              <a:ext cx="504497" cy="365938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313B4E9-B5F8-4CBA-80A5-F8BAECCFF740}"/>
                </a:ext>
              </a:extLst>
            </p:cNvPr>
            <p:cNvCxnSpPr>
              <a:cxnSpLocks/>
            </p:cNvCxnSpPr>
            <p:nvPr/>
          </p:nvCxnSpPr>
          <p:spPr>
            <a:xfrm>
              <a:off x="3507077" y="1544347"/>
              <a:ext cx="5596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15BBF5-07E7-4C6C-8A74-C19987AC0A01}"/>
              </a:ext>
            </a:extLst>
          </p:cNvPr>
          <p:cNvCxnSpPr/>
          <p:nvPr/>
        </p:nvCxnSpPr>
        <p:spPr>
          <a:xfrm rot="5400000" flipV="1">
            <a:off x="3845690" y="1232298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D5A1647-B5C8-4F9F-A03D-7386C5227892}"/>
              </a:ext>
            </a:extLst>
          </p:cNvPr>
          <p:cNvCxnSpPr/>
          <p:nvPr/>
        </p:nvCxnSpPr>
        <p:spPr>
          <a:xfrm rot="5400000" flipV="1">
            <a:off x="3849502" y="2237235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AC8F8C-908F-44A6-AB26-0CF23D02F83A}"/>
              </a:ext>
            </a:extLst>
          </p:cNvPr>
          <p:cNvCxnSpPr>
            <a:cxnSpLocks/>
          </p:cNvCxnSpPr>
          <p:nvPr/>
        </p:nvCxnSpPr>
        <p:spPr>
          <a:xfrm flipV="1">
            <a:off x="4166747" y="918867"/>
            <a:ext cx="720231" cy="6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B10A2116-A8BB-4C0D-8A73-68D8B65FCD37}"/>
              </a:ext>
            </a:extLst>
          </p:cNvPr>
          <p:cNvSpPr/>
          <p:nvPr/>
        </p:nvSpPr>
        <p:spPr>
          <a:xfrm>
            <a:off x="4835507" y="624392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4C0AFB9-E94A-48AC-A14F-E3D3F89C6D90}"/>
              </a:ext>
            </a:extLst>
          </p:cNvPr>
          <p:cNvSpPr/>
          <p:nvPr/>
        </p:nvSpPr>
        <p:spPr>
          <a:xfrm>
            <a:off x="4877545" y="2487359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0476D2B-1B2B-494F-A431-817CB395E92B}"/>
              </a:ext>
            </a:extLst>
          </p:cNvPr>
          <p:cNvGrpSpPr/>
          <p:nvPr/>
        </p:nvGrpSpPr>
        <p:grpSpPr>
          <a:xfrm rot="16200000">
            <a:off x="2266463" y="3435418"/>
            <a:ext cx="543910" cy="826665"/>
            <a:chOff x="4641185" y="1004852"/>
            <a:chExt cx="543910" cy="826665"/>
          </a:xfrm>
        </p:grpSpPr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5BE148FE-7C94-4B62-AD4A-614CA4B34947}"/>
                </a:ext>
              </a:extLst>
            </p:cNvPr>
            <p:cNvSpPr/>
            <p:nvPr/>
          </p:nvSpPr>
          <p:spPr>
            <a:xfrm flipV="1">
              <a:off x="4641185" y="1435899"/>
              <a:ext cx="543910" cy="391765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042F5B5-4608-42EE-8271-2AE532246B93}"/>
                </a:ext>
              </a:extLst>
            </p:cNvPr>
            <p:cNvCxnSpPr>
              <a:cxnSpLocks/>
            </p:cNvCxnSpPr>
            <p:nvPr/>
          </p:nvCxnSpPr>
          <p:spPr>
            <a:xfrm>
              <a:off x="4641185" y="1831517"/>
              <a:ext cx="5439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852DAC-4079-4F90-9B3B-9483F86FBED7}"/>
                </a:ext>
              </a:extLst>
            </p:cNvPr>
            <p:cNvCxnSpPr>
              <a:cxnSpLocks/>
            </p:cNvCxnSpPr>
            <p:nvPr/>
          </p:nvCxnSpPr>
          <p:spPr>
            <a:xfrm>
              <a:off x="4913140" y="1004852"/>
              <a:ext cx="0" cy="434134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1DCDFCC-5172-4951-B028-4BCB7999E6EC}"/>
              </a:ext>
            </a:extLst>
          </p:cNvPr>
          <p:cNvCxnSpPr>
            <a:cxnSpLocks/>
          </p:cNvCxnSpPr>
          <p:nvPr/>
        </p:nvCxnSpPr>
        <p:spPr>
          <a:xfrm flipV="1">
            <a:off x="928793" y="4053282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229A281F-EAB6-40D4-A2FB-A28B50999111}"/>
              </a:ext>
            </a:extLst>
          </p:cNvPr>
          <p:cNvSpPr/>
          <p:nvPr/>
        </p:nvSpPr>
        <p:spPr>
          <a:xfrm rot="5400000">
            <a:off x="1203749" y="3636261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291CBEE-6BEC-4222-B9B7-E2D8F0F12687}"/>
              </a:ext>
            </a:extLst>
          </p:cNvPr>
          <p:cNvCxnSpPr>
            <a:cxnSpLocks/>
          </p:cNvCxnSpPr>
          <p:nvPr/>
        </p:nvCxnSpPr>
        <p:spPr>
          <a:xfrm flipV="1">
            <a:off x="1767623" y="3842443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616A445-9C5D-44CB-9E1E-450549F9330C}"/>
              </a:ext>
            </a:extLst>
          </p:cNvPr>
          <p:cNvCxnSpPr>
            <a:cxnSpLocks/>
          </p:cNvCxnSpPr>
          <p:nvPr/>
        </p:nvCxnSpPr>
        <p:spPr>
          <a:xfrm flipV="1">
            <a:off x="894467" y="3655830"/>
            <a:ext cx="425170" cy="74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22">
                <a:extLst>
                  <a:ext uri="{FF2B5EF4-FFF2-40B4-BE49-F238E27FC236}">
                    <a16:creationId xmlns:a16="http://schemas.microsoft.com/office/drawing/2014/main" id="{C2790B8E-11F2-439C-99BA-40AED055348F}"/>
                  </a:ext>
                </a:extLst>
              </p:cNvPr>
              <p:cNvSpPr txBox="1"/>
              <p:nvPr/>
            </p:nvSpPr>
            <p:spPr>
              <a:xfrm>
                <a:off x="1265205" y="380033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1" name="TextBox 22">
                <a:extLst>
                  <a:ext uri="{FF2B5EF4-FFF2-40B4-BE49-F238E27FC236}">
                    <a16:creationId xmlns:a16="http://schemas.microsoft.com/office/drawing/2014/main" id="{C2790B8E-11F2-439C-99BA-40AED0553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05" y="3800334"/>
                <a:ext cx="302521" cy="307776"/>
              </a:xfrm>
              <a:prstGeom prst="rect">
                <a:avLst/>
              </a:prstGeom>
              <a:blipFill>
                <a:blip r:embed="rId4"/>
                <a:stretch>
                  <a:fillRect l="-10204" r="-1020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22">
                <a:extLst>
                  <a:ext uri="{FF2B5EF4-FFF2-40B4-BE49-F238E27FC236}">
                    <a16:creationId xmlns:a16="http://schemas.microsoft.com/office/drawing/2014/main" id="{16C7ED3F-BBA1-41B7-8C83-2E89422AFE5B}"/>
                  </a:ext>
                </a:extLst>
              </p:cNvPr>
              <p:cNvSpPr txBox="1"/>
              <p:nvPr/>
            </p:nvSpPr>
            <p:spPr>
              <a:xfrm>
                <a:off x="1275894" y="354049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2" name="TextBox 22">
                <a:extLst>
                  <a:ext uri="{FF2B5EF4-FFF2-40B4-BE49-F238E27FC236}">
                    <a16:creationId xmlns:a16="http://schemas.microsoft.com/office/drawing/2014/main" id="{16C7ED3F-BBA1-41B7-8C83-2E89422A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94" y="3540494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5DBA6F-8612-4B71-8D43-B0B62940A98F}"/>
              </a:ext>
            </a:extLst>
          </p:cNvPr>
          <p:cNvCxnSpPr>
            <a:cxnSpLocks/>
          </p:cNvCxnSpPr>
          <p:nvPr/>
        </p:nvCxnSpPr>
        <p:spPr>
          <a:xfrm flipH="1">
            <a:off x="5366347" y="1692139"/>
            <a:ext cx="305080" cy="423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9A5939-5802-40E0-AF5A-2D3A6F5F07EA}"/>
              </a:ext>
            </a:extLst>
          </p:cNvPr>
          <p:cNvGrpSpPr/>
          <p:nvPr/>
        </p:nvGrpSpPr>
        <p:grpSpPr>
          <a:xfrm>
            <a:off x="6624616" y="2350066"/>
            <a:ext cx="932553" cy="276550"/>
            <a:chOff x="4676775" y="1682364"/>
            <a:chExt cx="1619250" cy="693028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1AD4BC1-E895-40AD-A17A-55929A77A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A731FD-F9B7-4656-BFA1-4DEAD77EEDB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D09D900-857F-4355-9978-6EBD2B5BEA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B0D2857-0872-44DA-8145-67B3075DE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4AB0DE-581C-4A92-9D30-1F95A55994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F66A3C8-FE28-4B05-96EA-15C2AA30F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8F6F288-C3F3-467C-A0AA-3132F44BC8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36E5F67-8E88-4C31-8213-0C595BBC8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BF3F1C8-180E-4F22-AC43-D046946370C0}"/>
              </a:ext>
            </a:extLst>
          </p:cNvPr>
          <p:cNvGrpSpPr/>
          <p:nvPr/>
        </p:nvGrpSpPr>
        <p:grpSpPr>
          <a:xfrm rot="16200000">
            <a:off x="6693740" y="869098"/>
            <a:ext cx="471472" cy="112746"/>
            <a:chOff x="401914" y="4333253"/>
            <a:chExt cx="471472" cy="112746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D09B169-E931-4FEE-96B1-9EA0FAD52049}"/>
                </a:ext>
              </a:extLst>
            </p:cNvPr>
            <p:cNvCxnSpPr>
              <a:cxnSpLocks/>
            </p:cNvCxnSpPr>
            <p:nvPr/>
          </p:nvCxnSpPr>
          <p:spPr>
            <a:xfrm>
              <a:off x="401914" y="4333253"/>
              <a:ext cx="4714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73AD43-EB71-4434-B322-6813A2A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492186" y="4444023"/>
              <a:ext cx="290928" cy="19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786A441-74CD-4732-818F-D93F2779AB54}"/>
              </a:ext>
            </a:extLst>
          </p:cNvPr>
          <p:cNvCxnSpPr>
            <a:cxnSpLocks/>
          </p:cNvCxnSpPr>
          <p:nvPr/>
        </p:nvCxnSpPr>
        <p:spPr>
          <a:xfrm flipV="1">
            <a:off x="7004449" y="937459"/>
            <a:ext cx="55272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C8F98F3-9763-4BB7-9D2F-FE4D5E9E7B2D}"/>
              </a:ext>
            </a:extLst>
          </p:cNvPr>
          <p:cNvCxnSpPr>
            <a:cxnSpLocks/>
          </p:cNvCxnSpPr>
          <p:nvPr/>
        </p:nvCxnSpPr>
        <p:spPr>
          <a:xfrm>
            <a:off x="7562379" y="925471"/>
            <a:ext cx="0" cy="1585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54DA62D-AA2B-4243-BE29-4440FA57011F}"/>
              </a:ext>
            </a:extLst>
          </p:cNvPr>
          <p:cNvCxnSpPr>
            <a:cxnSpLocks/>
          </p:cNvCxnSpPr>
          <p:nvPr/>
        </p:nvCxnSpPr>
        <p:spPr>
          <a:xfrm flipV="1">
            <a:off x="4173176" y="2543570"/>
            <a:ext cx="766094" cy="9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22">
                <a:extLst>
                  <a:ext uri="{FF2B5EF4-FFF2-40B4-BE49-F238E27FC236}">
                    <a16:creationId xmlns:a16="http://schemas.microsoft.com/office/drawing/2014/main" id="{31862D8C-C15B-4A44-9D14-55B4C44D7A65}"/>
                  </a:ext>
                </a:extLst>
              </p:cNvPr>
              <p:cNvSpPr txBox="1"/>
              <p:nvPr/>
            </p:nvSpPr>
            <p:spPr>
              <a:xfrm>
                <a:off x="88464" y="1153926"/>
                <a:ext cx="3510942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000" b="1" dirty="0">
                    <a:solidFill>
                      <a:srgbClr val="FF0000"/>
                    </a:solidFill>
                  </a:rPr>
                  <a:t>Conditions</a:t>
                </a:r>
                <a:r>
                  <a:rPr lang="en-US" sz="2000" dirty="0"/>
                  <a:t>: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000" dirty="0"/>
                  <a:t> of the OPAMP is +15V, relay to be ON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000" dirty="0"/>
                  <a:t> of the OPAMP is +15V, relay to be ON</a:t>
                </a:r>
              </a:p>
            </p:txBody>
          </p:sp>
        </mc:Choice>
        <mc:Fallback xmlns="">
          <p:sp>
            <p:nvSpPr>
              <p:cNvPr id="196" name="TextBox 22">
                <a:extLst>
                  <a:ext uri="{FF2B5EF4-FFF2-40B4-BE49-F238E27FC236}">
                    <a16:creationId xmlns:a16="http://schemas.microsoft.com/office/drawing/2014/main" id="{31862D8C-C15B-4A44-9D14-55B4C44D7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4" y="1153926"/>
                <a:ext cx="3510942" cy="1538883"/>
              </a:xfrm>
              <a:prstGeom prst="rect">
                <a:avLst/>
              </a:prstGeom>
              <a:blipFill>
                <a:blip r:embed="rId6"/>
                <a:stretch>
                  <a:fillRect l="-4522" t="-4743" r="-5565" b="-9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30DD72A-6125-4850-8613-589CDFB23FDD}"/>
                  </a:ext>
                </a:extLst>
              </p:cNvPr>
              <p:cNvSpPr txBox="1"/>
              <p:nvPr/>
            </p:nvSpPr>
            <p:spPr>
              <a:xfrm>
                <a:off x="1911251" y="3501941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30DD72A-6125-4850-8613-589CDFB2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251" y="3501941"/>
                <a:ext cx="49971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12E850A-5021-447E-BC0A-4DBD714C165F}"/>
              </a:ext>
            </a:extLst>
          </p:cNvPr>
          <p:cNvCxnSpPr>
            <a:cxnSpLocks/>
          </p:cNvCxnSpPr>
          <p:nvPr/>
        </p:nvCxnSpPr>
        <p:spPr>
          <a:xfrm>
            <a:off x="1526573" y="3501941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081D8DD-568F-4D37-8D31-DA06D2DCBD47}"/>
              </a:ext>
            </a:extLst>
          </p:cNvPr>
          <p:cNvCxnSpPr>
            <a:cxnSpLocks/>
          </p:cNvCxnSpPr>
          <p:nvPr/>
        </p:nvCxnSpPr>
        <p:spPr>
          <a:xfrm>
            <a:off x="1532690" y="4004757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FFE2CA-B255-4271-8068-94458B1E260B}"/>
              </a:ext>
            </a:extLst>
          </p:cNvPr>
          <p:cNvSpPr txBox="1"/>
          <p:nvPr/>
        </p:nvSpPr>
        <p:spPr>
          <a:xfrm>
            <a:off x="4579539" y="268243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+12V</a:t>
            </a:r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07477AE-58EB-41B8-A40E-FF582AAE5B00}"/>
              </a:ext>
            </a:extLst>
          </p:cNvPr>
          <p:cNvSpPr txBox="1"/>
          <p:nvPr/>
        </p:nvSpPr>
        <p:spPr>
          <a:xfrm>
            <a:off x="1275894" y="420025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en-US" sz="1400" dirty="0"/>
              <a:t>15V</a:t>
            </a:r>
            <a:endParaRPr lang="en-US" dirty="0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301D99F-2D2A-4BB5-B598-376EC9C8E07B}"/>
              </a:ext>
            </a:extLst>
          </p:cNvPr>
          <p:cNvGrpSpPr/>
          <p:nvPr/>
        </p:nvGrpSpPr>
        <p:grpSpPr>
          <a:xfrm rot="16200000" flipH="1">
            <a:off x="3438537" y="4211593"/>
            <a:ext cx="984462" cy="289652"/>
            <a:chOff x="4676775" y="1682364"/>
            <a:chExt cx="1619250" cy="693028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12F03D2-8909-43AC-BDD2-1EAD9031A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47E9AAF-BCD4-4DF3-A604-D18ADD6C77E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F42628C-5F33-4165-8E95-6B594FE34F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CBCF250-EBCC-403B-B062-47D18302D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62BB6C5-8380-4A9B-8445-0E0E37F78E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82F9F25-E089-445C-9CE7-113F571A5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5E4B21E-2F55-401F-9AE1-F6BC0941D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4B8494E-871E-4686-9AB9-5A87F1E4B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99A3D51-5A9F-4EF9-AA71-E3C4A998173D}"/>
              </a:ext>
            </a:extLst>
          </p:cNvPr>
          <p:cNvCxnSpPr>
            <a:cxnSpLocks/>
          </p:cNvCxnSpPr>
          <p:nvPr/>
        </p:nvCxnSpPr>
        <p:spPr>
          <a:xfrm>
            <a:off x="3575352" y="4841532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5C8DA05-5E3D-4E33-BC1C-B3217AFE7686}"/>
              </a:ext>
            </a:extLst>
          </p:cNvPr>
          <p:cNvCxnSpPr>
            <a:cxnSpLocks/>
          </p:cNvCxnSpPr>
          <p:nvPr/>
        </p:nvCxnSpPr>
        <p:spPr>
          <a:xfrm>
            <a:off x="3751401" y="4954517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54B3236-85CD-40D0-B6C9-5632C6D980D4}"/>
              </a:ext>
            </a:extLst>
          </p:cNvPr>
          <p:cNvCxnSpPr>
            <a:cxnSpLocks/>
          </p:cNvCxnSpPr>
          <p:nvPr/>
        </p:nvCxnSpPr>
        <p:spPr>
          <a:xfrm>
            <a:off x="3888035" y="5051736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524DA43-6BCD-47CA-8BD1-28A560AC1762}"/>
                  </a:ext>
                </a:extLst>
              </p:cNvPr>
              <p:cNvSpPr txBox="1"/>
              <p:nvPr/>
            </p:nvSpPr>
            <p:spPr>
              <a:xfrm>
                <a:off x="2518512" y="3187232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524DA43-6BCD-47CA-8BD1-28A560AC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512" y="3187232"/>
                <a:ext cx="49971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E9D4B8C-0C9F-4E4B-BE25-CBEE6C6906BA}"/>
                  </a:ext>
                </a:extLst>
              </p:cNvPr>
              <p:cNvSpPr txBox="1"/>
              <p:nvPr/>
            </p:nvSpPr>
            <p:spPr>
              <a:xfrm>
                <a:off x="3759401" y="1220111"/>
                <a:ext cx="3599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E9D4B8C-0C9F-4E4B-BE25-CBEE6C690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401" y="1220111"/>
                <a:ext cx="35994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1F559F-6A0F-41DC-ABB6-2F3F7FE35435}"/>
                  </a:ext>
                </a:extLst>
              </p:cNvPr>
              <p:cNvSpPr txBox="1"/>
              <p:nvPr/>
            </p:nvSpPr>
            <p:spPr>
              <a:xfrm>
                <a:off x="3259348" y="3430595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1F559F-6A0F-41DC-ABB6-2F3F7FE35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348" y="3430595"/>
                <a:ext cx="49971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5643D4F-6509-4000-BB4D-209CA7151D53}"/>
                  </a:ext>
                </a:extLst>
              </p:cNvPr>
              <p:cNvSpPr txBox="1"/>
              <p:nvPr/>
            </p:nvSpPr>
            <p:spPr>
              <a:xfrm>
                <a:off x="3444723" y="4217868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5643D4F-6509-4000-BB4D-209CA7151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723" y="4217868"/>
                <a:ext cx="49971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TextBox 241">
            <a:extLst>
              <a:ext uri="{FF2B5EF4-FFF2-40B4-BE49-F238E27FC236}">
                <a16:creationId xmlns:a16="http://schemas.microsoft.com/office/drawing/2014/main" id="{93FD7D1A-554F-4173-8537-D42553F616FB}"/>
              </a:ext>
            </a:extLst>
          </p:cNvPr>
          <p:cNvSpPr txBox="1"/>
          <p:nvPr/>
        </p:nvSpPr>
        <p:spPr>
          <a:xfrm>
            <a:off x="1265310" y="3242924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+15V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/>
              <p:nvPr/>
            </p:nvSpPr>
            <p:spPr>
              <a:xfrm>
                <a:off x="5722048" y="3794638"/>
                <a:ext cx="328713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000" b="1" dirty="0">
                    <a:solidFill>
                      <a:srgbClr val="FF0000"/>
                    </a:solidFill>
                  </a:rPr>
                  <a:t>We need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? </a:t>
                </a:r>
              </a:p>
            </p:txBody>
          </p:sp>
        </mc:Choice>
        <mc:Fallback xmlns=""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048" y="3794638"/>
                <a:ext cx="3287139" cy="307777"/>
              </a:xfrm>
              <a:prstGeom prst="rect">
                <a:avLst/>
              </a:prstGeom>
              <a:blipFill>
                <a:blip r:embed="rId12"/>
                <a:stretch>
                  <a:fillRect l="-4824" t="-23529" r="-2226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10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4302" y="-14988"/>
                <a:ext cx="4731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We need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?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-14988"/>
                <a:ext cx="4731936" cy="523220"/>
              </a:xfrm>
              <a:prstGeom prst="rect">
                <a:avLst/>
              </a:prstGeom>
              <a:blipFill>
                <a:blip r:embed="rId3"/>
                <a:stretch>
                  <a:fillRect l="-2577" t="-12941" r="-167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B76705F-845E-430C-B097-7645AAA14341}"/>
              </a:ext>
            </a:extLst>
          </p:cNvPr>
          <p:cNvGrpSpPr/>
          <p:nvPr/>
        </p:nvGrpSpPr>
        <p:grpSpPr>
          <a:xfrm rot="5400000">
            <a:off x="3065164" y="1501818"/>
            <a:ext cx="2216273" cy="619828"/>
            <a:chOff x="2919257" y="1823540"/>
            <a:chExt cx="3928227" cy="748209"/>
          </a:xfrm>
        </p:grpSpPr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74074088-8AFA-4401-8FB7-0E0F49A20058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6AF7A2AB-71AA-4B77-AB6B-E1CA546024EE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7D822A27-E078-4E93-97BD-D90DA292FC43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2C8F080E-7DC4-4952-8A06-F814C8A93512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B7E725C0-49F7-46FB-B2C9-D6770EBF0367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C064989-2263-44F5-97AF-484035724869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09369FB-45F6-48EC-A404-F8F490BB84BB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B75D9F0-6FBD-4390-90F2-16AAD919D91C}"/>
              </a:ext>
            </a:extLst>
          </p:cNvPr>
          <p:cNvGrpSpPr/>
          <p:nvPr/>
        </p:nvGrpSpPr>
        <p:grpSpPr>
          <a:xfrm rot="5400000" flipV="1">
            <a:off x="3821666" y="1725812"/>
            <a:ext cx="1607977" cy="7295"/>
            <a:chOff x="3215079" y="2184737"/>
            <a:chExt cx="2893005" cy="1027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DE53EE-566B-49D3-AD34-967554C493D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12566" y="1799496"/>
              <a:ext cx="0" cy="7910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05A28D-FE61-477A-8CB1-538F470B4DA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3491" y="1576325"/>
              <a:ext cx="0" cy="1216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8862EE4-270E-484A-81C8-7BF9A942C15E}"/>
              </a:ext>
            </a:extLst>
          </p:cNvPr>
          <p:cNvCxnSpPr>
            <a:cxnSpLocks/>
          </p:cNvCxnSpPr>
          <p:nvPr/>
        </p:nvCxnSpPr>
        <p:spPr>
          <a:xfrm flipV="1">
            <a:off x="4632275" y="943763"/>
            <a:ext cx="253523" cy="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DB1F74-C6B3-45F6-8D72-9B5E1A78B860}"/>
              </a:ext>
            </a:extLst>
          </p:cNvPr>
          <p:cNvGrpSpPr/>
          <p:nvPr/>
        </p:nvGrpSpPr>
        <p:grpSpPr>
          <a:xfrm>
            <a:off x="3062431" y="2778372"/>
            <a:ext cx="1386141" cy="2063160"/>
            <a:chOff x="5886660" y="362133"/>
            <a:chExt cx="1386141" cy="206316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1132165-91A5-4E37-808F-FD9549E0BE44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41F81C3-7AD0-4D20-B27C-CFC36B0E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3994DB6-16FE-4D61-A8CB-CA9DCEDDA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EDEEB38-1FBD-4866-9F80-1BC676C511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94669F3-C2E0-4624-8496-A81F3D4AE2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672E043-241D-49BA-8926-7E406B720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7340848-960C-4488-B139-EBB17F574846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C82E1C-2431-4C53-BD33-13FF339A2DD0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BBBB7E-BF8B-421C-BF1B-B8FED0B75143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7924490-FE3C-4A42-BBC9-37F17F99A7DA}"/>
              </a:ext>
            </a:extLst>
          </p:cNvPr>
          <p:cNvGrpSpPr/>
          <p:nvPr/>
        </p:nvGrpSpPr>
        <p:grpSpPr>
          <a:xfrm>
            <a:off x="2212839" y="3691657"/>
            <a:ext cx="932553" cy="276550"/>
            <a:chOff x="4676775" y="1682364"/>
            <a:chExt cx="1619250" cy="693028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44E1064-723A-4862-B168-2E85B7E78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16A27BD-F318-45F6-ABFC-2CBAB43D4BD2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4EDC04C-FE58-402A-8CEF-A3E699ADF1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10C842B-380F-4E50-BA2C-A1772C095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ADA7D7-EBF4-4535-B33A-2853B99D99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C2AF394-A32F-46ED-A7D4-F8F879739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CC98D8C-2301-4195-A7A3-7D839FFE16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43FDC26-C3E3-483F-9757-9EF93AC91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2C76343-06F8-4097-8201-BF9911A7FDF1}"/>
              </a:ext>
            </a:extLst>
          </p:cNvPr>
          <p:cNvCxnSpPr>
            <a:cxnSpLocks/>
          </p:cNvCxnSpPr>
          <p:nvPr/>
        </p:nvCxnSpPr>
        <p:spPr>
          <a:xfrm>
            <a:off x="3798082" y="4848648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83020-5E07-4FE4-B10A-8D57E94842F2}"/>
              </a:ext>
            </a:extLst>
          </p:cNvPr>
          <p:cNvCxnSpPr>
            <a:cxnSpLocks/>
          </p:cNvCxnSpPr>
          <p:nvPr/>
        </p:nvCxnSpPr>
        <p:spPr>
          <a:xfrm>
            <a:off x="3974131" y="4961633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4ADB5DD-9648-435B-862D-655920CD2250}"/>
              </a:ext>
            </a:extLst>
          </p:cNvPr>
          <p:cNvCxnSpPr>
            <a:cxnSpLocks/>
          </p:cNvCxnSpPr>
          <p:nvPr/>
        </p:nvCxnSpPr>
        <p:spPr>
          <a:xfrm>
            <a:off x="4110765" y="5058852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3DC1354-04B5-4BA1-AE6E-25CEE85FC5FA}"/>
              </a:ext>
            </a:extLst>
          </p:cNvPr>
          <p:cNvGrpSpPr/>
          <p:nvPr/>
        </p:nvGrpSpPr>
        <p:grpSpPr>
          <a:xfrm>
            <a:off x="3127163" y="1544347"/>
            <a:ext cx="559676" cy="374005"/>
            <a:chOff x="3507077" y="1544347"/>
            <a:chExt cx="559676" cy="374005"/>
          </a:xfrm>
        </p:grpSpPr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D52B7E82-9EA1-45E5-B216-B7EEF139331D}"/>
                </a:ext>
              </a:extLst>
            </p:cNvPr>
            <p:cNvSpPr/>
            <p:nvPr/>
          </p:nvSpPr>
          <p:spPr>
            <a:xfrm>
              <a:off x="3534667" y="1552414"/>
              <a:ext cx="504497" cy="365938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313B4E9-B5F8-4CBA-80A5-F8BAECCFF740}"/>
                </a:ext>
              </a:extLst>
            </p:cNvPr>
            <p:cNvCxnSpPr>
              <a:cxnSpLocks/>
            </p:cNvCxnSpPr>
            <p:nvPr/>
          </p:nvCxnSpPr>
          <p:spPr>
            <a:xfrm>
              <a:off x="3507077" y="1544347"/>
              <a:ext cx="5596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15BBF5-07E7-4C6C-8A74-C19987AC0A01}"/>
              </a:ext>
            </a:extLst>
          </p:cNvPr>
          <p:cNvCxnSpPr/>
          <p:nvPr/>
        </p:nvCxnSpPr>
        <p:spPr>
          <a:xfrm rot="5400000" flipV="1">
            <a:off x="3101410" y="1232298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D5A1647-B5C8-4F9F-A03D-7386C5227892}"/>
              </a:ext>
            </a:extLst>
          </p:cNvPr>
          <p:cNvCxnSpPr/>
          <p:nvPr/>
        </p:nvCxnSpPr>
        <p:spPr>
          <a:xfrm rot="5400000" flipV="1">
            <a:off x="3105222" y="2237235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AC8F8C-908F-44A6-AB26-0CF23D02F83A}"/>
              </a:ext>
            </a:extLst>
          </p:cNvPr>
          <p:cNvCxnSpPr>
            <a:cxnSpLocks/>
          </p:cNvCxnSpPr>
          <p:nvPr/>
        </p:nvCxnSpPr>
        <p:spPr>
          <a:xfrm flipV="1">
            <a:off x="3422467" y="918867"/>
            <a:ext cx="720231" cy="6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B10A2116-A8BB-4C0D-8A73-68D8B65FCD37}"/>
              </a:ext>
            </a:extLst>
          </p:cNvPr>
          <p:cNvSpPr/>
          <p:nvPr/>
        </p:nvSpPr>
        <p:spPr>
          <a:xfrm>
            <a:off x="4091227" y="624392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4C0AFB9-E94A-48AC-A14F-E3D3F89C6D90}"/>
              </a:ext>
            </a:extLst>
          </p:cNvPr>
          <p:cNvSpPr/>
          <p:nvPr/>
        </p:nvSpPr>
        <p:spPr>
          <a:xfrm>
            <a:off x="4133265" y="2487359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0476D2B-1B2B-494F-A431-817CB395E92B}"/>
              </a:ext>
            </a:extLst>
          </p:cNvPr>
          <p:cNvGrpSpPr/>
          <p:nvPr/>
        </p:nvGrpSpPr>
        <p:grpSpPr>
          <a:xfrm rot="16200000">
            <a:off x="1522183" y="3435418"/>
            <a:ext cx="543910" cy="826665"/>
            <a:chOff x="4641185" y="1004852"/>
            <a:chExt cx="543910" cy="826665"/>
          </a:xfrm>
        </p:grpSpPr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5BE148FE-7C94-4B62-AD4A-614CA4B34947}"/>
                </a:ext>
              </a:extLst>
            </p:cNvPr>
            <p:cNvSpPr/>
            <p:nvPr/>
          </p:nvSpPr>
          <p:spPr>
            <a:xfrm flipV="1">
              <a:off x="4641185" y="1435899"/>
              <a:ext cx="543910" cy="391765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042F5B5-4608-42EE-8271-2AE532246B93}"/>
                </a:ext>
              </a:extLst>
            </p:cNvPr>
            <p:cNvCxnSpPr>
              <a:cxnSpLocks/>
            </p:cNvCxnSpPr>
            <p:nvPr/>
          </p:nvCxnSpPr>
          <p:spPr>
            <a:xfrm>
              <a:off x="4641185" y="1831517"/>
              <a:ext cx="5439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852DAC-4079-4F90-9B3B-9483F86FBED7}"/>
                </a:ext>
              </a:extLst>
            </p:cNvPr>
            <p:cNvCxnSpPr>
              <a:cxnSpLocks/>
            </p:cNvCxnSpPr>
            <p:nvPr/>
          </p:nvCxnSpPr>
          <p:spPr>
            <a:xfrm>
              <a:off x="4913140" y="1004852"/>
              <a:ext cx="0" cy="434134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1DCDFCC-5172-4951-B028-4BCB7999E6EC}"/>
              </a:ext>
            </a:extLst>
          </p:cNvPr>
          <p:cNvCxnSpPr>
            <a:cxnSpLocks/>
          </p:cNvCxnSpPr>
          <p:nvPr/>
        </p:nvCxnSpPr>
        <p:spPr>
          <a:xfrm flipV="1">
            <a:off x="184513" y="4053282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229A281F-EAB6-40D4-A2FB-A28B50999111}"/>
              </a:ext>
            </a:extLst>
          </p:cNvPr>
          <p:cNvSpPr/>
          <p:nvPr/>
        </p:nvSpPr>
        <p:spPr>
          <a:xfrm rot="5400000">
            <a:off x="459469" y="3636261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291CBEE-6BEC-4222-B9B7-E2D8F0F12687}"/>
              </a:ext>
            </a:extLst>
          </p:cNvPr>
          <p:cNvCxnSpPr>
            <a:cxnSpLocks/>
          </p:cNvCxnSpPr>
          <p:nvPr/>
        </p:nvCxnSpPr>
        <p:spPr>
          <a:xfrm flipV="1">
            <a:off x="1023343" y="3842443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616A445-9C5D-44CB-9E1E-450549F9330C}"/>
              </a:ext>
            </a:extLst>
          </p:cNvPr>
          <p:cNvCxnSpPr>
            <a:cxnSpLocks/>
          </p:cNvCxnSpPr>
          <p:nvPr/>
        </p:nvCxnSpPr>
        <p:spPr>
          <a:xfrm flipV="1">
            <a:off x="150187" y="3655830"/>
            <a:ext cx="425170" cy="74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22">
                <a:extLst>
                  <a:ext uri="{FF2B5EF4-FFF2-40B4-BE49-F238E27FC236}">
                    <a16:creationId xmlns:a16="http://schemas.microsoft.com/office/drawing/2014/main" id="{C2790B8E-11F2-439C-99BA-40AED055348F}"/>
                  </a:ext>
                </a:extLst>
              </p:cNvPr>
              <p:cNvSpPr txBox="1"/>
              <p:nvPr/>
            </p:nvSpPr>
            <p:spPr>
              <a:xfrm>
                <a:off x="520925" y="380033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1" name="TextBox 22">
                <a:extLst>
                  <a:ext uri="{FF2B5EF4-FFF2-40B4-BE49-F238E27FC236}">
                    <a16:creationId xmlns:a16="http://schemas.microsoft.com/office/drawing/2014/main" id="{C2790B8E-11F2-439C-99BA-40AED0553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5" y="3800334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22">
                <a:extLst>
                  <a:ext uri="{FF2B5EF4-FFF2-40B4-BE49-F238E27FC236}">
                    <a16:creationId xmlns:a16="http://schemas.microsoft.com/office/drawing/2014/main" id="{16C7ED3F-BBA1-41B7-8C83-2E89422AFE5B}"/>
                  </a:ext>
                </a:extLst>
              </p:cNvPr>
              <p:cNvSpPr txBox="1"/>
              <p:nvPr/>
            </p:nvSpPr>
            <p:spPr>
              <a:xfrm>
                <a:off x="531614" y="354049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2" name="TextBox 22">
                <a:extLst>
                  <a:ext uri="{FF2B5EF4-FFF2-40B4-BE49-F238E27FC236}">
                    <a16:creationId xmlns:a16="http://schemas.microsoft.com/office/drawing/2014/main" id="{16C7ED3F-BBA1-41B7-8C83-2E89422A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4" y="3540494"/>
                <a:ext cx="302521" cy="307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5DBA6F-8612-4B71-8D43-B0B62940A98F}"/>
              </a:ext>
            </a:extLst>
          </p:cNvPr>
          <p:cNvCxnSpPr>
            <a:cxnSpLocks/>
          </p:cNvCxnSpPr>
          <p:nvPr/>
        </p:nvCxnSpPr>
        <p:spPr>
          <a:xfrm flipH="1">
            <a:off x="4622067" y="1692139"/>
            <a:ext cx="305080" cy="423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9A5939-5802-40E0-AF5A-2D3A6F5F07EA}"/>
              </a:ext>
            </a:extLst>
          </p:cNvPr>
          <p:cNvGrpSpPr/>
          <p:nvPr/>
        </p:nvGrpSpPr>
        <p:grpSpPr>
          <a:xfrm>
            <a:off x="4628425" y="2356370"/>
            <a:ext cx="932553" cy="276550"/>
            <a:chOff x="4676775" y="1682364"/>
            <a:chExt cx="1619250" cy="693028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1AD4BC1-E895-40AD-A17A-55929A77A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A731FD-F9B7-4656-BFA1-4DEAD77EEDB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D09D900-857F-4355-9978-6EBD2B5BEA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B0D2857-0872-44DA-8145-67B3075DE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4AB0DE-581C-4A92-9D30-1F95A55994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F66A3C8-FE28-4B05-96EA-15C2AA30F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8F6F288-C3F3-467C-A0AA-3132F44BC8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36E5F67-8E88-4C31-8213-0C595BBC8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BF3F1C8-180E-4F22-AC43-D046946370C0}"/>
              </a:ext>
            </a:extLst>
          </p:cNvPr>
          <p:cNvGrpSpPr/>
          <p:nvPr/>
        </p:nvGrpSpPr>
        <p:grpSpPr>
          <a:xfrm rot="16200000">
            <a:off x="4697549" y="875402"/>
            <a:ext cx="471472" cy="112746"/>
            <a:chOff x="401914" y="4333253"/>
            <a:chExt cx="471472" cy="112746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D09B169-E931-4FEE-96B1-9EA0FAD52049}"/>
                </a:ext>
              </a:extLst>
            </p:cNvPr>
            <p:cNvCxnSpPr>
              <a:cxnSpLocks/>
            </p:cNvCxnSpPr>
            <p:nvPr/>
          </p:nvCxnSpPr>
          <p:spPr>
            <a:xfrm>
              <a:off x="401914" y="4333253"/>
              <a:ext cx="4714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73AD43-EB71-4434-B322-6813A2A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492186" y="4444023"/>
              <a:ext cx="290928" cy="19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786A441-74CD-4732-818F-D93F2779AB54}"/>
              </a:ext>
            </a:extLst>
          </p:cNvPr>
          <p:cNvCxnSpPr>
            <a:cxnSpLocks/>
          </p:cNvCxnSpPr>
          <p:nvPr/>
        </p:nvCxnSpPr>
        <p:spPr>
          <a:xfrm flipV="1">
            <a:off x="5008258" y="943763"/>
            <a:ext cx="55272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C8F98F3-9763-4BB7-9D2F-FE4D5E9E7B2D}"/>
              </a:ext>
            </a:extLst>
          </p:cNvPr>
          <p:cNvCxnSpPr>
            <a:cxnSpLocks/>
          </p:cNvCxnSpPr>
          <p:nvPr/>
        </p:nvCxnSpPr>
        <p:spPr>
          <a:xfrm>
            <a:off x="5566188" y="931775"/>
            <a:ext cx="0" cy="1585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54DA62D-AA2B-4243-BE29-4440FA57011F}"/>
              </a:ext>
            </a:extLst>
          </p:cNvPr>
          <p:cNvCxnSpPr>
            <a:cxnSpLocks/>
          </p:cNvCxnSpPr>
          <p:nvPr/>
        </p:nvCxnSpPr>
        <p:spPr>
          <a:xfrm flipV="1">
            <a:off x="3428896" y="2543570"/>
            <a:ext cx="766094" cy="9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30DD72A-6125-4850-8613-589CDFB23FDD}"/>
                  </a:ext>
                </a:extLst>
              </p:cNvPr>
              <p:cNvSpPr txBox="1"/>
              <p:nvPr/>
            </p:nvSpPr>
            <p:spPr>
              <a:xfrm>
                <a:off x="1166971" y="3501941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30DD72A-6125-4850-8613-589CDFB2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71" y="3501941"/>
                <a:ext cx="49971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12E850A-5021-447E-BC0A-4DBD714C165F}"/>
              </a:ext>
            </a:extLst>
          </p:cNvPr>
          <p:cNvCxnSpPr>
            <a:cxnSpLocks/>
          </p:cNvCxnSpPr>
          <p:nvPr/>
        </p:nvCxnSpPr>
        <p:spPr>
          <a:xfrm>
            <a:off x="782293" y="3501941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081D8DD-568F-4D37-8D31-DA06D2DCBD47}"/>
              </a:ext>
            </a:extLst>
          </p:cNvPr>
          <p:cNvCxnSpPr>
            <a:cxnSpLocks/>
          </p:cNvCxnSpPr>
          <p:nvPr/>
        </p:nvCxnSpPr>
        <p:spPr>
          <a:xfrm>
            <a:off x="788410" y="4004757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FFE2CA-B255-4271-8068-94458B1E260B}"/>
              </a:ext>
            </a:extLst>
          </p:cNvPr>
          <p:cNvSpPr txBox="1"/>
          <p:nvPr/>
        </p:nvSpPr>
        <p:spPr>
          <a:xfrm>
            <a:off x="3495461" y="54512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+12V</a:t>
            </a:r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07477AE-58EB-41B8-A40E-FF582AAE5B00}"/>
              </a:ext>
            </a:extLst>
          </p:cNvPr>
          <p:cNvSpPr txBox="1"/>
          <p:nvPr/>
        </p:nvSpPr>
        <p:spPr>
          <a:xfrm>
            <a:off x="531614" y="420025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en-US" sz="1400" dirty="0"/>
              <a:t>15V</a:t>
            </a:r>
            <a:endParaRPr lang="en-US" dirty="0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301D99F-2D2A-4BB5-B598-376EC9C8E07B}"/>
              </a:ext>
            </a:extLst>
          </p:cNvPr>
          <p:cNvGrpSpPr/>
          <p:nvPr/>
        </p:nvGrpSpPr>
        <p:grpSpPr>
          <a:xfrm rot="16200000" flipH="1">
            <a:off x="2694257" y="4211593"/>
            <a:ext cx="984462" cy="289652"/>
            <a:chOff x="4676775" y="1682364"/>
            <a:chExt cx="1619250" cy="693028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12F03D2-8909-43AC-BDD2-1EAD9031A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47E9AAF-BCD4-4DF3-A604-D18ADD6C77E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F42628C-5F33-4165-8E95-6B594FE34F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CBCF250-EBCC-403B-B062-47D18302D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62BB6C5-8380-4A9B-8445-0E0E37F78E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82F9F25-E089-445C-9CE7-113F571A5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5E4B21E-2F55-401F-9AE1-F6BC0941D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4B8494E-871E-4686-9AB9-5A87F1E4B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99A3D51-5A9F-4EF9-AA71-E3C4A998173D}"/>
              </a:ext>
            </a:extLst>
          </p:cNvPr>
          <p:cNvCxnSpPr>
            <a:cxnSpLocks/>
          </p:cNvCxnSpPr>
          <p:nvPr/>
        </p:nvCxnSpPr>
        <p:spPr>
          <a:xfrm>
            <a:off x="2831072" y="4841532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5C8DA05-5E3D-4E33-BC1C-B3217AFE7686}"/>
              </a:ext>
            </a:extLst>
          </p:cNvPr>
          <p:cNvCxnSpPr>
            <a:cxnSpLocks/>
          </p:cNvCxnSpPr>
          <p:nvPr/>
        </p:nvCxnSpPr>
        <p:spPr>
          <a:xfrm>
            <a:off x="3007121" y="4954517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54B3236-85CD-40D0-B6C9-5632C6D980D4}"/>
              </a:ext>
            </a:extLst>
          </p:cNvPr>
          <p:cNvCxnSpPr>
            <a:cxnSpLocks/>
          </p:cNvCxnSpPr>
          <p:nvPr/>
        </p:nvCxnSpPr>
        <p:spPr>
          <a:xfrm>
            <a:off x="3143755" y="5051736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524DA43-6BCD-47CA-8BD1-28A560AC1762}"/>
                  </a:ext>
                </a:extLst>
              </p:cNvPr>
              <p:cNvSpPr txBox="1"/>
              <p:nvPr/>
            </p:nvSpPr>
            <p:spPr>
              <a:xfrm>
                <a:off x="1774232" y="3187232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524DA43-6BCD-47CA-8BD1-28A560AC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32" y="3187232"/>
                <a:ext cx="49971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E9D4B8C-0C9F-4E4B-BE25-CBEE6C6906BA}"/>
                  </a:ext>
                </a:extLst>
              </p:cNvPr>
              <p:cNvSpPr txBox="1"/>
              <p:nvPr/>
            </p:nvSpPr>
            <p:spPr>
              <a:xfrm>
                <a:off x="3015121" y="1220111"/>
                <a:ext cx="3599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E9D4B8C-0C9F-4E4B-BE25-CBEE6C690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21" y="1220111"/>
                <a:ext cx="35994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1F559F-6A0F-41DC-ABB6-2F3F7FE35435}"/>
                  </a:ext>
                </a:extLst>
              </p:cNvPr>
              <p:cNvSpPr txBox="1"/>
              <p:nvPr/>
            </p:nvSpPr>
            <p:spPr>
              <a:xfrm>
                <a:off x="2515068" y="3430595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1F559F-6A0F-41DC-ABB6-2F3F7FE35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068" y="3430595"/>
                <a:ext cx="49971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5643D4F-6509-4000-BB4D-209CA7151D53}"/>
                  </a:ext>
                </a:extLst>
              </p:cNvPr>
              <p:cNvSpPr txBox="1"/>
              <p:nvPr/>
            </p:nvSpPr>
            <p:spPr>
              <a:xfrm>
                <a:off x="2700443" y="4217868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5643D4F-6509-4000-BB4D-209CA7151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443" y="4217868"/>
                <a:ext cx="49971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TextBox 241">
            <a:extLst>
              <a:ext uri="{FF2B5EF4-FFF2-40B4-BE49-F238E27FC236}">
                <a16:creationId xmlns:a16="http://schemas.microsoft.com/office/drawing/2014/main" id="{93FD7D1A-554F-4173-8537-D42553F616FB}"/>
              </a:ext>
            </a:extLst>
          </p:cNvPr>
          <p:cNvSpPr txBox="1"/>
          <p:nvPr/>
        </p:nvSpPr>
        <p:spPr>
          <a:xfrm>
            <a:off x="521030" y="3242924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+15V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/>
              <p:nvPr/>
            </p:nvSpPr>
            <p:spPr>
              <a:xfrm>
                <a:off x="5650302" y="833934"/>
                <a:ext cx="3408638" cy="38266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In order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, we need to find base current.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To find base current we need to obtain collector current.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Collector current is nothing but the load current</a:t>
                </a:r>
                <a:r>
                  <a:rPr lang="en-US" sz="16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 relay current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Relay current will be given by the manufacturer.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b="1" dirty="0">
                    <a:solidFill>
                      <a:srgbClr val="0000FF"/>
                    </a:solidFill>
                  </a:rPr>
                  <a:t>Assume</a:t>
                </a:r>
                <a:r>
                  <a:rPr lang="en-US" sz="1600" dirty="0">
                    <a:solidFill>
                      <a:srgbClr val="0000FF"/>
                    </a:solidFill>
                  </a:rPr>
                  <a:t>: Relay current = 100mA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Once relay current is known then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= 100mA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Base current: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=1mA (</a:t>
                </a:r>
                <a:r>
                  <a:rPr lang="en-US" sz="1600" b="1" dirty="0">
                    <a:solidFill>
                      <a:srgbClr val="0000FF"/>
                    </a:solidFill>
                  </a:rPr>
                  <a:t>Assume</a:t>
                </a:r>
                <a:r>
                  <a:rPr lang="en-US" sz="1600" dirty="0">
                    <a:solidFill>
                      <a:srgbClr val="0000FF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=100)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We know if transistor is on then the base voltage would be 0.6 V</a:t>
                </a:r>
              </a:p>
            </p:txBody>
          </p:sp>
        </mc:Choice>
        <mc:Fallback xmlns=""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302" y="833934"/>
                <a:ext cx="3408638" cy="3826689"/>
              </a:xfrm>
              <a:prstGeom prst="rect">
                <a:avLst/>
              </a:prstGeom>
              <a:blipFill>
                <a:blip r:embed="rId12"/>
                <a:stretch>
                  <a:fillRect l="-3399" t="-1752" r="-3578" b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982FACE1-49D9-4C3E-9DB8-23F9C96CE191}"/>
              </a:ext>
            </a:extLst>
          </p:cNvPr>
          <p:cNvSpPr txBox="1"/>
          <p:nvPr/>
        </p:nvSpPr>
        <p:spPr>
          <a:xfrm>
            <a:off x="2960219" y="3551488"/>
            <a:ext cx="595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1mA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E707EC-5511-4359-B6CF-194DB641B96E}"/>
              </a:ext>
            </a:extLst>
          </p:cNvPr>
          <p:cNvSpPr txBox="1"/>
          <p:nvPr/>
        </p:nvSpPr>
        <p:spPr>
          <a:xfrm>
            <a:off x="2952922" y="3337246"/>
            <a:ext cx="652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0.6V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9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4302" y="-14988"/>
                <a:ext cx="4731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We need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?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-14988"/>
                <a:ext cx="4731936" cy="523220"/>
              </a:xfrm>
              <a:prstGeom prst="rect">
                <a:avLst/>
              </a:prstGeom>
              <a:blipFill>
                <a:blip r:embed="rId3"/>
                <a:stretch>
                  <a:fillRect l="-2577" t="-12941" r="-167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B76705F-845E-430C-B097-7645AAA14341}"/>
              </a:ext>
            </a:extLst>
          </p:cNvPr>
          <p:cNvGrpSpPr/>
          <p:nvPr/>
        </p:nvGrpSpPr>
        <p:grpSpPr>
          <a:xfrm rot="5400000">
            <a:off x="3065164" y="1501818"/>
            <a:ext cx="2216273" cy="619828"/>
            <a:chOff x="2919257" y="1823540"/>
            <a:chExt cx="3928227" cy="748209"/>
          </a:xfrm>
        </p:grpSpPr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74074088-8AFA-4401-8FB7-0E0F49A20058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6AF7A2AB-71AA-4B77-AB6B-E1CA546024EE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7D822A27-E078-4E93-97BD-D90DA292FC43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2C8F080E-7DC4-4952-8A06-F814C8A93512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B7E725C0-49F7-46FB-B2C9-D6770EBF0367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C064989-2263-44F5-97AF-484035724869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09369FB-45F6-48EC-A404-F8F490BB84BB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B75D9F0-6FBD-4390-90F2-16AAD919D91C}"/>
              </a:ext>
            </a:extLst>
          </p:cNvPr>
          <p:cNvGrpSpPr/>
          <p:nvPr/>
        </p:nvGrpSpPr>
        <p:grpSpPr>
          <a:xfrm rot="5400000" flipV="1">
            <a:off x="3821666" y="1725812"/>
            <a:ext cx="1607977" cy="7295"/>
            <a:chOff x="3215079" y="2184737"/>
            <a:chExt cx="2893005" cy="1027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DE53EE-566B-49D3-AD34-967554C493D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12566" y="1799496"/>
              <a:ext cx="0" cy="7910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05A28D-FE61-477A-8CB1-538F470B4DA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3491" y="1576325"/>
              <a:ext cx="0" cy="1216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8862EE4-270E-484A-81C8-7BF9A942C15E}"/>
              </a:ext>
            </a:extLst>
          </p:cNvPr>
          <p:cNvCxnSpPr>
            <a:cxnSpLocks/>
          </p:cNvCxnSpPr>
          <p:nvPr/>
        </p:nvCxnSpPr>
        <p:spPr>
          <a:xfrm flipV="1">
            <a:off x="4632275" y="943763"/>
            <a:ext cx="253523" cy="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DB1F74-C6B3-45F6-8D72-9B5E1A78B860}"/>
              </a:ext>
            </a:extLst>
          </p:cNvPr>
          <p:cNvGrpSpPr/>
          <p:nvPr/>
        </p:nvGrpSpPr>
        <p:grpSpPr>
          <a:xfrm>
            <a:off x="3062431" y="2778372"/>
            <a:ext cx="1386141" cy="2063160"/>
            <a:chOff x="5886660" y="362133"/>
            <a:chExt cx="1386141" cy="206316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1132165-91A5-4E37-808F-FD9549E0BE44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41F81C3-7AD0-4D20-B27C-CFC36B0E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3994DB6-16FE-4D61-A8CB-CA9DCEDDA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EDEEB38-1FBD-4866-9F80-1BC676C511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94669F3-C2E0-4624-8496-A81F3D4AE2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672E043-241D-49BA-8926-7E406B720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7340848-960C-4488-B139-EBB17F574846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C82E1C-2431-4C53-BD33-13FF339A2DD0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BBBB7E-BF8B-421C-BF1B-B8FED0B75143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7924490-FE3C-4A42-BBC9-37F17F99A7DA}"/>
              </a:ext>
            </a:extLst>
          </p:cNvPr>
          <p:cNvGrpSpPr/>
          <p:nvPr/>
        </p:nvGrpSpPr>
        <p:grpSpPr>
          <a:xfrm>
            <a:off x="2212839" y="3691657"/>
            <a:ext cx="932553" cy="276550"/>
            <a:chOff x="4676775" y="1682364"/>
            <a:chExt cx="1619250" cy="693028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44E1064-723A-4862-B168-2E85B7E78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16A27BD-F318-45F6-ABFC-2CBAB43D4BD2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4EDC04C-FE58-402A-8CEF-A3E699ADF1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10C842B-380F-4E50-BA2C-A1772C095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ADA7D7-EBF4-4535-B33A-2853B99D99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C2AF394-A32F-46ED-A7D4-F8F879739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CC98D8C-2301-4195-A7A3-7D839FFE16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43FDC26-C3E3-483F-9757-9EF93AC91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2C76343-06F8-4097-8201-BF9911A7FDF1}"/>
              </a:ext>
            </a:extLst>
          </p:cNvPr>
          <p:cNvCxnSpPr>
            <a:cxnSpLocks/>
          </p:cNvCxnSpPr>
          <p:nvPr/>
        </p:nvCxnSpPr>
        <p:spPr>
          <a:xfrm>
            <a:off x="3798082" y="4848648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83020-5E07-4FE4-B10A-8D57E94842F2}"/>
              </a:ext>
            </a:extLst>
          </p:cNvPr>
          <p:cNvCxnSpPr>
            <a:cxnSpLocks/>
          </p:cNvCxnSpPr>
          <p:nvPr/>
        </p:nvCxnSpPr>
        <p:spPr>
          <a:xfrm>
            <a:off x="3974131" y="4961633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4ADB5DD-9648-435B-862D-655920CD2250}"/>
              </a:ext>
            </a:extLst>
          </p:cNvPr>
          <p:cNvCxnSpPr>
            <a:cxnSpLocks/>
          </p:cNvCxnSpPr>
          <p:nvPr/>
        </p:nvCxnSpPr>
        <p:spPr>
          <a:xfrm>
            <a:off x="4110765" y="5058852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3DC1354-04B5-4BA1-AE6E-25CEE85FC5FA}"/>
              </a:ext>
            </a:extLst>
          </p:cNvPr>
          <p:cNvGrpSpPr/>
          <p:nvPr/>
        </p:nvGrpSpPr>
        <p:grpSpPr>
          <a:xfrm>
            <a:off x="3127163" y="1544347"/>
            <a:ext cx="559676" cy="374005"/>
            <a:chOff x="3507077" y="1544347"/>
            <a:chExt cx="559676" cy="374005"/>
          </a:xfrm>
        </p:grpSpPr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D52B7E82-9EA1-45E5-B216-B7EEF139331D}"/>
                </a:ext>
              </a:extLst>
            </p:cNvPr>
            <p:cNvSpPr/>
            <p:nvPr/>
          </p:nvSpPr>
          <p:spPr>
            <a:xfrm>
              <a:off x="3534667" y="1552414"/>
              <a:ext cx="504497" cy="365938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313B4E9-B5F8-4CBA-80A5-F8BAECCFF740}"/>
                </a:ext>
              </a:extLst>
            </p:cNvPr>
            <p:cNvCxnSpPr>
              <a:cxnSpLocks/>
            </p:cNvCxnSpPr>
            <p:nvPr/>
          </p:nvCxnSpPr>
          <p:spPr>
            <a:xfrm>
              <a:off x="3507077" y="1544347"/>
              <a:ext cx="5596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15BBF5-07E7-4C6C-8A74-C19987AC0A01}"/>
              </a:ext>
            </a:extLst>
          </p:cNvPr>
          <p:cNvCxnSpPr/>
          <p:nvPr/>
        </p:nvCxnSpPr>
        <p:spPr>
          <a:xfrm rot="5400000" flipV="1">
            <a:off x="3101410" y="1232298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D5A1647-B5C8-4F9F-A03D-7386C5227892}"/>
              </a:ext>
            </a:extLst>
          </p:cNvPr>
          <p:cNvCxnSpPr/>
          <p:nvPr/>
        </p:nvCxnSpPr>
        <p:spPr>
          <a:xfrm rot="5400000" flipV="1">
            <a:off x="3105222" y="2237235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AC8F8C-908F-44A6-AB26-0CF23D02F83A}"/>
              </a:ext>
            </a:extLst>
          </p:cNvPr>
          <p:cNvCxnSpPr>
            <a:cxnSpLocks/>
          </p:cNvCxnSpPr>
          <p:nvPr/>
        </p:nvCxnSpPr>
        <p:spPr>
          <a:xfrm flipV="1">
            <a:off x="3422467" y="918867"/>
            <a:ext cx="720231" cy="6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B10A2116-A8BB-4C0D-8A73-68D8B65FCD37}"/>
              </a:ext>
            </a:extLst>
          </p:cNvPr>
          <p:cNvSpPr/>
          <p:nvPr/>
        </p:nvSpPr>
        <p:spPr>
          <a:xfrm>
            <a:off x="4091227" y="624392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4C0AFB9-E94A-48AC-A14F-E3D3F89C6D90}"/>
              </a:ext>
            </a:extLst>
          </p:cNvPr>
          <p:cNvSpPr/>
          <p:nvPr/>
        </p:nvSpPr>
        <p:spPr>
          <a:xfrm>
            <a:off x="4133265" y="2487359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0476D2B-1B2B-494F-A431-817CB395E92B}"/>
              </a:ext>
            </a:extLst>
          </p:cNvPr>
          <p:cNvGrpSpPr/>
          <p:nvPr/>
        </p:nvGrpSpPr>
        <p:grpSpPr>
          <a:xfrm rot="16200000">
            <a:off x="1522183" y="3435418"/>
            <a:ext cx="543910" cy="826665"/>
            <a:chOff x="4641185" y="1004852"/>
            <a:chExt cx="543910" cy="826665"/>
          </a:xfrm>
        </p:grpSpPr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5BE148FE-7C94-4B62-AD4A-614CA4B34947}"/>
                </a:ext>
              </a:extLst>
            </p:cNvPr>
            <p:cNvSpPr/>
            <p:nvPr/>
          </p:nvSpPr>
          <p:spPr>
            <a:xfrm flipV="1">
              <a:off x="4641185" y="1435899"/>
              <a:ext cx="543910" cy="391765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042F5B5-4608-42EE-8271-2AE532246B93}"/>
                </a:ext>
              </a:extLst>
            </p:cNvPr>
            <p:cNvCxnSpPr>
              <a:cxnSpLocks/>
            </p:cNvCxnSpPr>
            <p:nvPr/>
          </p:nvCxnSpPr>
          <p:spPr>
            <a:xfrm>
              <a:off x="4641185" y="1831517"/>
              <a:ext cx="5439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852DAC-4079-4F90-9B3B-9483F86FBED7}"/>
                </a:ext>
              </a:extLst>
            </p:cNvPr>
            <p:cNvCxnSpPr>
              <a:cxnSpLocks/>
            </p:cNvCxnSpPr>
            <p:nvPr/>
          </p:nvCxnSpPr>
          <p:spPr>
            <a:xfrm>
              <a:off x="4913140" y="1004852"/>
              <a:ext cx="0" cy="434134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1DCDFCC-5172-4951-B028-4BCB7999E6EC}"/>
              </a:ext>
            </a:extLst>
          </p:cNvPr>
          <p:cNvCxnSpPr>
            <a:cxnSpLocks/>
          </p:cNvCxnSpPr>
          <p:nvPr/>
        </p:nvCxnSpPr>
        <p:spPr>
          <a:xfrm flipV="1">
            <a:off x="184513" y="4053282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229A281F-EAB6-40D4-A2FB-A28B50999111}"/>
              </a:ext>
            </a:extLst>
          </p:cNvPr>
          <p:cNvSpPr/>
          <p:nvPr/>
        </p:nvSpPr>
        <p:spPr>
          <a:xfrm rot="5400000">
            <a:off x="459469" y="3636261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291CBEE-6BEC-4222-B9B7-E2D8F0F12687}"/>
              </a:ext>
            </a:extLst>
          </p:cNvPr>
          <p:cNvCxnSpPr>
            <a:cxnSpLocks/>
          </p:cNvCxnSpPr>
          <p:nvPr/>
        </p:nvCxnSpPr>
        <p:spPr>
          <a:xfrm flipV="1">
            <a:off x="1023343" y="3842443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616A445-9C5D-44CB-9E1E-450549F9330C}"/>
              </a:ext>
            </a:extLst>
          </p:cNvPr>
          <p:cNvCxnSpPr>
            <a:cxnSpLocks/>
          </p:cNvCxnSpPr>
          <p:nvPr/>
        </p:nvCxnSpPr>
        <p:spPr>
          <a:xfrm flipV="1">
            <a:off x="150187" y="3655830"/>
            <a:ext cx="425170" cy="74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22">
                <a:extLst>
                  <a:ext uri="{FF2B5EF4-FFF2-40B4-BE49-F238E27FC236}">
                    <a16:creationId xmlns:a16="http://schemas.microsoft.com/office/drawing/2014/main" id="{C2790B8E-11F2-439C-99BA-40AED055348F}"/>
                  </a:ext>
                </a:extLst>
              </p:cNvPr>
              <p:cNvSpPr txBox="1"/>
              <p:nvPr/>
            </p:nvSpPr>
            <p:spPr>
              <a:xfrm>
                <a:off x="520925" y="380033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1" name="TextBox 22">
                <a:extLst>
                  <a:ext uri="{FF2B5EF4-FFF2-40B4-BE49-F238E27FC236}">
                    <a16:creationId xmlns:a16="http://schemas.microsoft.com/office/drawing/2014/main" id="{C2790B8E-11F2-439C-99BA-40AED0553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5" y="3800334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22">
                <a:extLst>
                  <a:ext uri="{FF2B5EF4-FFF2-40B4-BE49-F238E27FC236}">
                    <a16:creationId xmlns:a16="http://schemas.microsoft.com/office/drawing/2014/main" id="{16C7ED3F-BBA1-41B7-8C83-2E89422AFE5B}"/>
                  </a:ext>
                </a:extLst>
              </p:cNvPr>
              <p:cNvSpPr txBox="1"/>
              <p:nvPr/>
            </p:nvSpPr>
            <p:spPr>
              <a:xfrm>
                <a:off x="531614" y="354049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2" name="TextBox 22">
                <a:extLst>
                  <a:ext uri="{FF2B5EF4-FFF2-40B4-BE49-F238E27FC236}">
                    <a16:creationId xmlns:a16="http://schemas.microsoft.com/office/drawing/2014/main" id="{16C7ED3F-BBA1-41B7-8C83-2E89422A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4" y="3540494"/>
                <a:ext cx="302521" cy="307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5DBA6F-8612-4B71-8D43-B0B62940A98F}"/>
              </a:ext>
            </a:extLst>
          </p:cNvPr>
          <p:cNvCxnSpPr>
            <a:cxnSpLocks/>
          </p:cNvCxnSpPr>
          <p:nvPr/>
        </p:nvCxnSpPr>
        <p:spPr>
          <a:xfrm flipH="1">
            <a:off x="4622067" y="1692139"/>
            <a:ext cx="305080" cy="423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9A5939-5802-40E0-AF5A-2D3A6F5F07EA}"/>
              </a:ext>
            </a:extLst>
          </p:cNvPr>
          <p:cNvGrpSpPr/>
          <p:nvPr/>
        </p:nvGrpSpPr>
        <p:grpSpPr>
          <a:xfrm>
            <a:off x="4628425" y="2356370"/>
            <a:ext cx="932553" cy="276550"/>
            <a:chOff x="4676775" y="1682364"/>
            <a:chExt cx="1619250" cy="693028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1AD4BC1-E895-40AD-A17A-55929A77A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A731FD-F9B7-4656-BFA1-4DEAD77EEDB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D09D900-857F-4355-9978-6EBD2B5BEA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B0D2857-0872-44DA-8145-67B3075DE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4AB0DE-581C-4A92-9D30-1F95A55994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F66A3C8-FE28-4B05-96EA-15C2AA30F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8F6F288-C3F3-467C-A0AA-3132F44BC8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36E5F67-8E88-4C31-8213-0C595BBC8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BF3F1C8-180E-4F22-AC43-D046946370C0}"/>
              </a:ext>
            </a:extLst>
          </p:cNvPr>
          <p:cNvGrpSpPr/>
          <p:nvPr/>
        </p:nvGrpSpPr>
        <p:grpSpPr>
          <a:xfrm rot="16200000">
            <a:off x="4697549" y="875402"/>
            <a:ext cx="471472" cy="112746"/>
            <a:chOff x="401914" y="4333253"/>
            <a:chExt cx="471472" cy="112746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D09B169-E931-4FEE-96B1-9EA0FAD52049}"/>
                </a:ext>
              </a:extLst>
            </p:cNvPr>
            <p:cNvCxnSpPr>
              <a:cxnSpLocks/>
            </p:cNvCxnSpPr>
            <p:nvPr/>
          </p:nvCxnSpPr>
          <p:spPr>
            <a:xfrm>
              <a:off x="401914" y="4333253"/>
              <a:ext cx="4714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73AD43-EB71-4434-B322-6813A2A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492186" y="4444023"/>
              <a:ext cx="290928" cy="19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786A441-74CD-4732-818F-D93F2779AB54}"/>
              </a:ext>
            </a:extLst>
          </p:cNvPr>
          <p:cNvCxnSpPr>
            <a:cxnSpLocks/>
          </p:cNvCxnSpPr>
          <p:nvPr/>
        </p:nvCxnSpPr>
        <p:spPr>
          <a:xfrm flipV="1">
            <a:off x="5008258" y="943763"/>
            <a:ext cx="55272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C8F98F3-9763-4BB7-9D2F-FE4D5E9E7B2D}"/>
              </a:ext>
            </a:extLst>
          </p:cNvPr>
          <p:cNvCxnSpPr>
            <a:cxnSpLocks/>
          </p:cNvCxnSpPr>
          <p:nvPr/>
        </p:nvCxnSpPr>
        <p:spPr>
          <a:xfrm>
            <a:off x="5566188" y="931775"/>
            <a:ext cx="0" cy="1585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54DA62D-AA2B-4243-BE29-4440FA57011F}"/>
              </a:ext>
            </a:extLst>
          </p:cNvPr>
          <p:cNvCxnSpPr>
            <a:cxnSpLocks/>
          </p:cNvCxnSpPr>
          <p:nvPr/>
        </p:nvCxnSpPr>
        <p:spPr>
          <a:xfrm flipV="1">
            <a:off x="3428896" y="2543570"/>
            <a:ext cx="766094" cy="9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30DD72A-6125-4850-8613-589CDFB23FDD}"/>
                  </a:ext>
                </a:extLst>
              </p:cNvPr>
              <p:cNvSpPr txBox="1"/>
              <p:nvPr/>
            </p:nvSpPr>
            <p:spPr>
              <a:xfrm>
                <a:off x="1166971" y="3501941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30DD72A-6125-4850-8613-589CDFB2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71" y="3501941"/>
                <a:ext cx="49971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12E850A-5021-447E-BC0A-4DBD714C165F}"/>
              </a:ext>
            </a:extLst>
          </p:cNvPr>
          <p:cNvCxnSpPr>
            <a:cxnSpLocks/>
          </p:cNvCxnSpPr>
          <p:nvPr/>
        </p:nvCxnSpPr>
        <p:spPr>
          <a:xfrm>
            <a:off x="782293" y="3501941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081D8DD-568F-4D37-8D31-DA06D2DCBD47}"/>
              </a:ext>
            </a:extLst>
          </p:cNvPr>
          <p:cNvCxnSpPr>
            <a:cxnSpLocks/>
          </p:cNvCxnSpPr>
          <p:nvPr/>
        </p:nvCxnSpPr>
        <p:spPr>
          <a:xfrm>
            <a:off x="788410" y="4004757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FFE2CA-B255-4271-8068-94458B1E260B}"/>
              </a:ext>
            </a:extLst>
          </p:cNvPr>
          <p:cNvSpPr txBox="1"/>
          <p:nvPr/>
        </p:nvSpPr>
        <p:spPr>
          <a:xfrm>
            <a:off x="3495461" y="54512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+12V</a:t>
            </a:r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07477AE-58EB-41B8-A40E-FF582AAE5B00}"/>
              </a:ext>
            </a:extLst>
          </p:cNvPr>
          <p:cNvSpPr txBox="1"/>
          <p:nvPr/>
        </p:nvSpPr>
        <p:spPr>
          <a:xfrm>
            <a:off x="531614" y="420025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en-US" sz="1400" dirty="0"/>
              <a:t>15V</a:t>
            </a:r>
            <a:endParaRPr lang="en-US" dirty="0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301D99F-2D2A-4BB5-B598-376EC9C8E07B}"/>
              </a:ext>
            </a:extLst>
          </p:cNvPr>
          <p:cNvGrpSpPr/>
          <p:nvPr/>
        </p:nvGrpSpPr>
        <p:grpSpPr>
          <a:xfrm rot="16200000" flipH="1">
            <a:off x="2694257" y="4211593"/>
            <a:ext cx="984462" cy="289652"/>
            <a:chOff x="4676775" y="1682364"/>
            <a:chExt cx="1619250" cy="693028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12F03D2-8909-43AC-BDD2-1EAD9031A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47E9AAF-BCD4-4DF3-A604-D18ADD6C77E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F42628C-5F33-4165-8E95-6B594FE34F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CBCF250-EBCC-403B-B062-47D18302D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62BB6C5-8380-4A9B-8445-0E0E37F78E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82F9F25-E089-445C-9CE7-113F571A5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5E4B21E-2F55-401F-9AE1-F6BC0941D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4B8494E-871E-4686-9AB9-5A87F1E4B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99A3D51-5A9F-4EF9-AA71-E3C4A998173D}"/>
              </a:ext>
            </a:extLst>
          </p:cNvPr>
          <p:cNvCxnSpPr>
            <a:cxnSpLocks/>
          </p:cNvCxnSpPr>
          <p:nvPr/>
        </p:nvCxnSpPr>
        <p:spPr>
          <a:xfrm>
            <a:off x="2831072" y="4841532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5C8DA05-5E3D-4E33-BC1C-B3217AFE7686}"/>
              </a:ext>
            </a:extLst>
          </p:cNvPr>
          <p:cNvCxnSpPr>
            <a:cxnSpLocks/>
          </p:cNvCxnSpPr>
          <p:nvPr/>
        </p:nvCxnSpPr>
        <p:spPr>
          <a:xfrm>
            <a:off x="3007121" y="4954517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54B3236-85CD-40D0-B6C9-5632C6D980D4}"/>
              </a:ext>
            </a:extLst>
          </p:cNvPr>
          <p:cNvCxnSpPr>
            <a:cxnSpLocks/>
          </p:cNvCxnSpPr>
          <p:nvPr/>
        </p:nvCxnSpPr>
        <p:spPr>
          <a:xfrm>
            <a:off x="3143755" y="5051736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524DA43-6BCD-47CA-8BD1-28A560AC1762}"/>
                  </a:ext>
                </a:extLst>
              </p:cNvPr>
              <p:cNvSpPr txBox="1"/>
              <p:nvPr/>
            </p:nvSpPr>
            <p:spPr>
              <a:xfrm>
                <a:off x="1774232" y="3187232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524DA43-6BCD-47CA-8BD1-28A560AC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32" y="3187232"/>
                <a:ext cx="49971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E9D4B8C-0C9F-4E4B-BE25-CBEE6C6906BA}"/>
                  </a:ext>
                </a:extLst>
              </p:cNvPr>
              <p:cNvSpPr txBox="1"/>
              <p:nvPr/>
            </p:nvSpPr>
            <p:spPr>
              <a:xfrm>
                <a:off x="3015121" y="1220111"/>
                <a:ext cx="3599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E9D4B8C-0C9F-4E4B-BE25-CBEE6C690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21" y="1220111"/>
                <a:ext cx="35994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1F559F-6A0F-41DC-ABB6-2F3F7FE35435}"/>
                  </a:ext>
                </a:extLst>
              </p:cNvPr>
              <p:cNvSpPr txBox="1"/>
              <p:nvPr/>
            </p:nvSpPr>
            <p:spPr>
              <a:xfrm>
                <a:off x="2515068" y="3430595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1F559F-6A0F-41DC-ABB6-2F3F7FE35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068" y="3430595"/>
                <a:ext cx="49971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5643D4F-6509-4000-BB4D-209CA7151D53}"/>
                  </a:ext>
                </a:extLst>
              </p:cNvPr>
              <p:cNvSpPr txBox="1"/>
              <p:nvPr/>
            </p:nvSpPr>
            <p:spPr>
              <a:xfrm>
                <a:off x="2700443" y="4217868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5643D4F-6509-4000-BB4D-209CA7151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443" y="4217868"/>
                <a:ext cx="49971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TextBox 241">
            <a:extLst>
              <a:ext uri="{FF2B5EF4-FFF2-40B4-BE49-F238E27FC236}">
                <a16:creationId xmlns:a16="http://schemas.microsoft.com/office/drawing/2014/main" id="{93FD7D1A-554F-4173-8537-D42553F616FB}"/>
              </a:ext>
            </a:extLst>
          </p:cNvPr>
          <p:cNvSpPr txBox="1"/>
          <p:nvPr/>
        </p:nvSpPr>
        <p:spPr>
          <a:xfrm>
            <a:off x="521030" y="3242924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+15V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/>
              <p:nvPr/>
            </p:nvSpPr>
            <p:spPr>
              <a:xfrm>
                <a:off x="5645847" y="833934"/>
                <a:ext cx="3468265" cy="4064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is used to discharge the base emitter capacitance of the transistor while no output available from D1 and OPAMP will be in negative saturation state.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can be large as the base emitter capacitance approximate 100pF.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m:rPr>
                        <m:nor/>
                      </m:rPr>
                      <a:rPr lang="el-GR" sz="16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then OFF time = R×C=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600" dirty="0">
                  <a:solidFill>
                    <a:srgbClr val="0000FF"/>
                  </a:solidFill>
                </a:endParaRP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Current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0.6</m:t>
                        </m:r>
                      </m:num>
                      <m:den>
                        <m:sSup>
                          <m:sSupPr>
                            <m:ctrlPr>
                              <a:rPr lang="en-US" sz="1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=0.06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sz="1600" dirty="0">
                  <a:solidFill>
                    <a:srgbClr val="0000FF"/>
                  </a:solidFill>
                </a:endParaRP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=1mA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=0.06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. Hence the total current flowing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=1+0.06</m:t>
                    </m:r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=1.06mA 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Now we need to find voltage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847" y="833934"/>
                <a:ext cx="3468265" cy="4064190"/>
              </a:xfrm>
              <a:prstGeom prst="rect">
                <a:avLst/>
              </a:prstGeom>
              <a:blipFill>
                <a:blip r:embed="rId12"/>
                <a:stretch>
                  <a:fillRect l="-3339" t="-1652" r="-3691" b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982FACE1-49D9-4C3E-9DB8-23F9C96CE191}"/>
              </a:ext>
            </a:extLst>
          </p:cNvPr>
          <p:cNvSpPr txBox="1"/>
          <p:nvPr/>
        </p:nvSpPr>
        <p:spPr>
          <a:xfrm>
            <a:off x="2960219" y="3551488"/>
            <a:ext cx="595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1mA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E707EC-5511-4359-B6CF-194DB641B96E}"/>
              </a:ext>
            </a:extLst>
          </p:cNvPr>
          <p:cNvSpPr txBox="1"/>
          <p:nvPr/>
        </p:nvSpPr>
        <p:spPr>
          <a:xfrm>
            <a:off x="2952922" y="3337246"/>
            <a:ext cx="652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0.6V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1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4302" y="-14988"/>
                <a:ext cx="4731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We need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?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-14988"/>
                <a:ext cx="4731936" cy="523220"/>
              </a:xfrm>
              <a:prstGeom prst="rect">
                <a:avLst/>
              </a:prstGeom>
              <a:blipFill>
                <a:blip r:embed="rId3"/>
                <a:stretch>
                  <a:fillRect l="-2577" t="-12941" r="-167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B76705F-845E-430C-B097-7645AAA14341}"/>
              </a:ext>
            </a:extLst>
          </p:cNvPr>
          <p:cNvGrpSpPr/>
          <p:nvPr/>
        </p:nvGrpSpPr>
        <p:grpSpPr>
          <a:xfrm rot="5400000">
            <a:off x="3065164" y="1501818"/>
            <a:ext cx="2216273" cy="619828"/>
            <a:chOff x="2919257" y="1823540"/>
            <a:chExt cx="3928227" cy="748209"/>
          </a:xfrm>
        </p:grpSpPr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74074088-8AFA-4401-8FB7-0E0F49A20058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6AF7A2AB-71AA-4B77-AB6B-E1CA546024EE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7D822A27-E078-4E93-97BD-D90DA292FC43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2C8F080E-7DC4-4952-8A06-F814C8A93512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B7E725C0-49F7-46FB-B2C9-D6770EBF0367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C064989-2263-44F5-97AF-484035724869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09369FB-45F6-48EC-A404-F8F490BB84BB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B75D9F0-6FBD-4390-90F2-16AAD919D91C}"/>
              </a:ext>
            </a:extLst>
          </p:cNvPr>
          <p:cNvGrpSpPr/>
          <p:nvPr/>
        </p:nvGrpSpPr>
        <p:grpSpPr>
          <a:xfrm rot="5400000" flipV="1">
            <a:off x="3821666" y="1725812"/>
            <a:ext cx="1607977" cy="7295"/>
            <a:chOff x="3215079" y="2184737"/>
            <a:chExt cx="2893005" cy="1027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DE53EE-566B-49D3-AD34-967554C493D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12566" y="1799496"/>
              <a:ext cx="0" cy="7910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05A28D-FE61-477A-8CB1-538F470B4DA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3491" y="1576325"/>
              <a:ext cx="0" cy="1216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8862EE4-270E-484A-81C8-7BF9A942C15E}"/>
              </a:ext>
            </a:extLst>
          </p:cNvPr>
          <p:cNvCxnSpPr>
            <a:cxnSpLocks/>
          </p:cNvCxnSpPr>
          <p:nvPr/>
        </p:nvCxnSpPr>
        <p:spPr>
          <a:xfrm flipV="1">
            <a:off x="4632275" y="943763"/>
            <a:ext cx="253523" cy="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DB1F74-C6B3-45F6-8D72-9B5E1A78B860}"/>
              </a:ext>
            </a:extLst>
          </p:cNvPr>
          <p:cNvGrpSpPr/>
          <p:nvPr/>
        </p:nvGrpSpPr>
        <p:grpSpPr>
          <a:xfrm>
            <a:off x="3062431" y="2778372"/>
            <a:ext cx="1386141" cy="2063160"/>
            <a:chOff x="5886660" y="362133"/>
            <a:chExt cx="1386141" cy="2063160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1132165-91A5-4E37-808F-FD9549E0BE44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41F81C3-7AD0-4D20-B27C-CFC36B0E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3994DB6-16FE-4D61-A8CB-CA9DCEDDA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EDEEB38-1FBD-4866-9F80-1BC676C511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94669F3-C2E0-4624-8496-A81F3D4AE2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672E043-241D-49BA-8926-7E406B720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7340848-960C-4488-B139-EBB17F574846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C82E1C-2431-4C53-BD33-13FF339A2DD0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BBBB7E-BF8B-421C-BF1B-B8FED0B75143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7924490-FE3C-4A42-BBC9-37F17F99A7DA}"/>
              </a:ext>
            </a:extLst>
          </p:cNvPr>
          <p:cNvGrpSpPr/>
          <p:nvPr/>
        </p:nvGrpSpPr>
        <p:grpSpPr>
          <a:xfrm>
            <a:off x="2212839" y="3691657"/>
            <a:ext cx="932553" cy="276550"/>
            <a:chOff x="4676775" y="1682364"/>
            <a:chExt cx="1619250" cy="693028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44E1064-723A-4862-B168-2E85B7E78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16A27BD-F318-45F6-ABFC-2CBAB43D4BD2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4EDC04C-FE58-402A-8CEF-A3E699ADF1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10C842B-380F-4E50-BA2C-A1772C095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AADA7D7-EBF4-4535-B33A-2853B99D99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C2AF394-A32F-46ED-A7D4-F8F879739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CC98D8C-2301-4195-A7A3-7D839FFE16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43FDC26-C3E3-483F-9757-9EF93AC91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2C76343-06F8-4097-8201-BF9911A7FDF1}"/>
              </a:ext>
            </a:extLst>
          </p:cNvPr>
          <p:cNvCxnSpPr>
            <a:cxnSpLocks/>
          </p:cNvCxnSpPr>
          <p:nvPr/>
        </p:nvCxnSpPr>
        <p:spPr>
          <a:xfrm>
            <a:off x="3798082" y="4848648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83020-5E07-4FE4-B10A-8D57E94842F2}"/>
              </a:ext>
            </a:extLst>
          </p:cNvPr>
          <p:cNvCxnSpPr>
            <a:cxnSpLocks/>
          </p:cNvCxnSpPr>
          <p:nvPr/>
        </p:nvCxnSpPr>
        <p:spPr>
          <a:xfrm>
            <a:off x="3974131" y="4961633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4ADB5DD-9648-435B-862D-655920CD2250}"/>
              </a:ext>
            </a:extLst>
          </p:cNvPr>
          <p:cNvCxnSpPr>
            <a:cxnSpLocks/>
          </p:cNvCxnSpPr>
          <p:nvPr/>
        </p:nvCxnSpPr>
        <p:spPr>
          <a:xfrm>
            <a:off x="4110765" y="5058852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3DC1354-04B5-4BA1-AE6E-25CEE85FC5FA}"/>
              </a:ext>
            </a:extLst>
          </p:cNvPr>
          <p:cNvGrpSpPr/>
          <p:nvPr/>
        </p:nvGrpSpPr>
        <p:grpSpPr>
          <a:xfrm>
            <a:off x="3127163" y="1544347"/>
            <a:ext cx="559676" cy="374005"/>
            <a:chOff x="3507077" y="1544347"/>
            <a:chExt cx="559676" cy="374005"/>
          </a:xfrm>
        </p:grpSpPr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D52B7E82-9EA1-45E5-B216-B7EEF139331D}"/>
                </a:ext>
              </a:extLst>
            </p:cNvPr>
            <p:cNvSpPr/>
            <p:nvPr/>
          </p:nvSpPr>
          <p:spPr>
            <a:xfrm>
              <a:off x="3534667" y="1552414"/>
              <a:ext cx="504497" cy="365938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313B4E9-B5F8-4CBA-80A5-F8BAECCFF740}"/>
                </a:ext>
              </a:extLst>
            </p:cNvPr>
            <p:cNvCxnSpPr>
              <a:cxnSpLocks/>
            </p:cNvCxnSpPr>
            <p:nvPr/>
          </p:nvCxnSpPr>
          <p:spPr>
            <a:xfrm>
              <a:off x="3507077" y="1544347"/>
              <a:ext cx="5596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15BBF5-07E7-4C6C-8A74-C19987AC0A01}"/>
              </a:ext>
            </a:extLst>
          </p:cNvPr>
          <p:cNvCxnSpPr/>
          <p:nvPr/>
        </p:nvCxnSpPr>
        <p:spPr>
          <a:xfrm rot="5400000" flipV="1">
            <a:off x="3101410" y="1232298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D5A1647-B5C8-4F9F-A03D-7386C5227892}"/>
              </a:ext>
            </a:extLst>
          </p:cNvPr>
          <p:cNvCxnSpPr/>
          <p:nvPr/>
        </p:nvCxnSpPr>
        <p:spPr>
          <a:xfrm rot="5400000" flipV="1">
            <a:off x="3105222" y="2237235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AC8F8C-908F-44A6-AB26-0CF23D02F83A}"/>
              </a:ext>
            </a:extLst>
          </p:cNvPr>
          <p:cNvCxnSpPr>
            <a:cxnSpLocks/>
          </p:cNvCxnSpPr>
          <p:nvPr/>
        </p:nvCxnSpPr>
        <p:spPr>
          <a:xfrm flipV="1">
            <a:off x="3422467" y="918867"/>
            <a:ext cx="720231" cy="6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B10A2116-A8BB-4C0D-8A73-68D8B65FCD37}"/>
              </a:ext>
            </a:extLst>
          </p:cNvPr>
          <p:cNvSpPr/>
          <p:nvPr/>
        </p:nvSpPr>
        <p:spPr>
          <a:xfrm>
            <a:off x="4091227" y="624392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4C0AFB9-E94A-48AC-A14F-E3D3F89C6D90}"/>
              </a:ext>
            </a:extLst>
          </p:cNvPr>
          <p:cNvSpPr/>
          <p:nvPr/>
        </p:nvSpPr>
        <p:spPr>
          <a:xfrm>
            <a:off x="4133265" y="2487359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0476D2B-1B2B-494F-A431-817CB395E92B}"/>
              </a:ext>
            </a:extLst>
          </p:cNvPr>
          <p:cNvGrpSpPr/>
          <p:nvPr/>
        </p:nvGrpSpPr>
        <p:grpSpPr>
          <a:xfrm rot="16200000">
            <a:off x="1522183" y="3435418"/>
            <a:ext cx="543910" cy="826665"/>
            <a:chOff x="4641185" y="1004852"/>
            <a:chExt cx="543910" cy="826665"/>
          </a:xfrm>
        </p:grpSpPr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5BE148FE-7C94-4B62-AD4A-614CA4B34947}"/>
                </a:ext>
              </a:extLst>
            </p:cNvPr>
            <p:cNvSpPr/>
            <p:nvPr/>
          </p:nvSpPr>
          <p:spPr>
            <a:xfrm flipV="1">
              <a:off x="4641185" y="1435899"/>
              <a:ext cx="543910" cy="391765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042F5B5-4608-42EE-8271-2AE532246B93}"/>
                </a:ext>
              </a:extLst>
            </p:cNvPr>
            <p:cNvCxnSpPr>
              <a:cxnSpLocks/>
            </p:cNvCxnSpPr>
            <p:nvPr/>
          </p:nvCxnSpPr>
          <p:spPr>
            <a:xfrm>
              <a:off x="4641185" y="1831517"/>
              <a:ext cx="5439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852DAC-4079-4F90-9B3B-9483F86FBED7}"/>
                </a:ext>
              </a:extLst>
            </p:cNvPr>
            <p:cNvCxnSpPr>
              <a:cxnSpLocks/>
            </p:cNvCxnSpPr>
            <p:nvPr/>
          </p:nvCxnSpPr>
          <p:spPr>
            <a:xfrm>
              <a:off x="4913140" y="1004852"/>
              <a:ext cx="0" cy="434134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1DCDFCC-5172-4951-B028-4BCB7999E6EC}"/>
              </a:ext>
            </a:extLst>
          </p:cNvPr>
          <p:cNvCxnSpPr>
            <a:cxnSpLocks/>
          </p:cNvCxnSpPr>
          <p:nvPr/>
        </p:nvCxnSpPr>
        <p:spPr>
          <a:xfrm flipV="1">
            <a:off x="184513" y="4053282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229A281F-EAB6-40D4-A2FB-A28B50999111}"/>
              </a:ext>
            </a:extLst>
          </p:cNvPr>
          <p:cNvSpPr/>
          <p:nvPr/>
        </p:nvSpPr>
        <p:spPr>
          <a:xfrm rot="5400000">
            <a:off x="459469" y="3636261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291CBEE-6BEC-4222-B9B7-E2D8F0F12687}"/>
              </a:ext>
            </a:extLst>
          </p:cNvPr>
          <p:cNvCxnSpPr>
            <a:cxnSpLocks/>
          </p:cNvCxnSpPr>
          <p:nvPr/>
        </p:nvCxnSpPr>
        <p:spPr>
          <a:xfrm flipV="1">
            <a:off x="1015723" y="3842443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616A445-9C5D-44CB-9E1E-450549F9330C}"/>
              </a:ext>
            </a:extLst>
          </p:cNvPr>
          <p:cNvCxnSpPr>
            <a:cxnSpLocks/>
          </p:cNvCxnSpPr>
          <p:nvPr/>
        </p:nvCxnSpPr>
        <p:spPr>
          <a:xfrm flipV="1">
            <a:off x="150187" y="3655830"/>
            <a:ext cx="425170" cy="74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22">
                <a:extLst>
                  <a:ext uri="{FF2B5EF4-FFF2-40B4-BE49-F238E27FC236}">
                    <a16:creationId xmlns:a16="http://schemas.microsoft.com/office/drawing/2014/main" id="{C2790B8E-11F2-439C-99BA-40AED055348F}"/>
                  </a:ext>
                </a:extLst>
              </p:cNvPr>
              <p:cNvSpPr txBox="1"/>
              <p:nvPr/>
            </p:nvSpPr>
            <p:spPr>
              <a:xfrm>
                <a:off x="520925" y="380033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1" name="TextBox 22">
                <a:extLst>
                  <a:ext uri="{FF2B5EF4-FFF2-40B4-BE49-F238E27FC236}">
                    <a16:creationId xmlns:a16="http://schemas.microsoft.com/office/drawing/2014/main" id="{C2790B8E-11F2-439C-99BA-40AED0553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5" y="3800334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22">
                <a:extLst>
                  <a:ext uri="{FF2B5EF4-FFF2-40B4-BE49-F238E27FC236}">
                    <a16:creationId xmlns:a16="http://schemas.microsoft.com/office/drawing/2014/main" id="{16C7ED3F-BBA1-41B7-8C83-2E89422AFE5B}"/>
                  </a:ext>
                </a:extLst>
              </p:cNvPr>
              <p:cNvSpPr txBox="1"/>
              <p:nvPr/>
            </p:nvSpPr>
            <p:spPr>
              <a:xfrm>
                <a:off x="531614" y="354049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2" name="TextBox 22">
                <a:extLst>
                  <a:ext uri="{FF2B5EF4-FFF2-40B4-BE49-F238E27FC236}">
                    <a16:creationId xmlns:a16="http://schemas.microsoft.com/office/drawing/2014/main" id="{16C7ED3F-BBA1-41B7-8C83-2E89422A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4" y="3540494"/>
                <a:ext cx="302521" cy="307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5DBA6F-8612-4B71-8D43-B0B62940A98F}"/>
              </a:ext>
            </a:extLst>
          </p:cNvPr>
          <p:cNvCxnSpPr>
            <a:cxnSpLocks/>
          </p:cNvCxnSpPr>
          <p:nvPr/>
        </p:nvCxnSpPr>
        <p:spPr>
          <a:xfrm flipH="1">
            <a:off x="4622067" y="1692139"/>
            <a:ext cx="305080" cy="423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9A5939-5802-40E0-AF5A-2D3A6F5F07EA}"/>
              </a:ext>
            </a:extLst>
          </p:cNvPr>
          <p:cNvGrpSpPr/>
          <p:nvPr/>
        </p:nvGrpSpPr>
        <p:grpSpPr>
          <a:xfrm>
            <a:off x="4628425" y="2356370"/>
            <a:ext cx="932553" cy="276550"/>
            <a:chOff x="4676775" y="1682364"/>
            <a:chExt cx="1619250" cy="693028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1AD4BC1-E895-40AD-A17A-55929A77A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A731FD-F9B7-4656-BFA1-4DEAD77EEDB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D09D900-857F-4355-9978-6EBD2B5BEA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B0D2857-0872-44DA-8145-67B3075DE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4AB0DE-581C-4A92-9D30-1F95A55994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F66A3C8-FE28-4B05-96EA-15C2AA30F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8F6F288-C3F3-467C-A0AA-3132F44BC8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36E5F67-8E88-4C31-8213-0C595BBC8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BF3F1C8-180E-4F22-AC43-D046946370C0}"/>
              </a:ext>
            </a:extLst>
          </p:cNvPr>
          <p:cNvGrpSpPr/>
          <p:nvPr/>
        </p:nvGrpSpPr>
        <p:grpSpPr>
          <a:xfrm rot="16200000">
            <a:off x="4697549" y="875402"/>
            <a:ext cx="471472" cy="112746"/>
            <a:chOff x="401914" y="4333253"/>
            <a:chExt cx="471472" cy="112746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D09B169-E931-4FEE-96B1-9EA0FAD52049}"/>
                </a:ext>
              </a:extLst>
            </p:cNvPr>
            <p:cNvCxnSpPr>
              <a:cxnSpLocks/>
            </p:cNvCxnSpPr>
            <p:nvPr/>
          </p:nvCxnSpPr>
          <p:spPr>
            <a:xfrm>
              <a:off x="401914" y="4333253"/>
              <a:ext cx="4714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73AD43-EB71-4434-B322-6813A2A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492186" y="4444023"/>
              <a:ext cx="290928" cy="19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786A441-74CD-4732-818F-D93F2779AB54}"/>
              </a:ext>
            </a:extLst>
          </p:cNvPr>
          <p:cNvCxnSpPr>
            <a:cxnSpLocks/>
          </p:cNvCxnSpPr>
          <p:nvPr/>
        </p:nvCxnSpPr>
        <p:spPr>
          <a:xfrm flipV="1">
            <a:off x="5008258" y="943763"/>
            <a:ext cx="55272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C8F98F3-9763-4BB7-9D2F-FE4D5E9E7B2D}"/>
              </a:ext>
            </a:extLst>
          </p:cNvPr>
          <p:cNvCxnSpPr>
            <a:cxnSpLocks/>
          </p:cNvCxnSpPr>
          <p:nvPr/>
        </p:nvCxnSpPr>
        <p:spPr>
          <a:xfrm>
            <a:off x="5566188" y="931775"/>
            <a:ext cx="0" cy="1585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54DA62D-AA2B-4243-BE29-4440FA57011F}"/>
              </a:ext>
            </a:extLst>
          </p:cNvPr>
          <p:cNvCxnSpPr>
            <a:cxnSpLocks/>
          </p:cNvCxnSpPr>
          <p:nvPr/>
        </p:nvCxnSpPr>
        <p:spPr>
          <a:xfrm flipV="1">
            <a:off x="3428896" y="2543570"/>
            <a:ext cx="766094" cy="9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30DD72A-6125-4850-8613-589CDFB23FDD}"/>
                  </a:ext>
                </a:extLst>
              </p:cNvPr>
              <p:cNvSpPr txBox="1"/>
              <p:nvPr/>
            </p:nvSpPr>
            <p:spPr>
              <a:xfrm>
                <a:off x="1166971" y="3501941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30DD72A-6125-4850-8613-589CDFB2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71" y="3501941"/>
                <a:ext cx="49971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12E850A-5021-447E-BC0A-4DBD714C165F}"/>
              </a:ext>
            </a:extLst>
          </p:cNvPr>
          <p:cNvCxnSpPr>
            <a:cxnSpLocks/>
          </p:cNvCxnSpPr>
          <p:nvPr/>
        </p:nvCxnSpPr>
        <p:spPr>
          <a:xfrm>
            <a:off x="782293" y="3501941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081D8DD-568F-4D37-8D31-DA06D2DCBD47}"/>
              </a:ext>
            </a:extLst>
          </p:cNvPr>
          <p:cNvCxnSpPr>
            <a:cxnSpLocks/>
          </p:cNvCxnSpPr>
          <p:nvPr/>
        </p:nvCxnSpPr>
        <p:spPr>
          <a:xfrm>
            <a:off x="788410" y="4004757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FFE2CA-B255-4271-8068-94458B1E260B}"/>
              </a:ext>
            </a:extLst>
          </p:cNvPr>
          <p:cNvSpPr txBox="1"/>
          <p:nvPr/>
        </p:nvSpPr>
        <p:spPr>
          <a:xfrm>
            <a:off x="3495461" y="54512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+12V</a:t>
            </a:r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07477AE-58EB-41B8-A40E-FF582AAE5B00}"/>
              </a:ext>
            </a:extLst>
          </p:cNvPr>
          <p:cNvSpPr txBox="1"/>
          <p:nvPr/>
        </p:nvSpPr>
        <p:spPr>
          <a:xfrm>
            <a:off x="531614" y="420025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en-US" sz="1400" dirty="0"/>
              <a:t>15V</a:t>
            </a:r>
            <a:endParaRPr lang="en-US" dirty="0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301D99F-2D2A-4BB5-B598-376EC9C8E07B}"/>
              </a:ext>
            </a:extLst>
          </p:cNvPr>
          <p:cNvGrpSpPr/>
          <p:nvPr/>
        </p:nvGrpSpPr>
        <p:grpSpPr>
          <a:xfrm rot="16200000" flipH="1">
            <a:off x="2694257" y="4211593"/>
            <a:ext cx="984462" cy="289652"/>
            <a:chOff x="4676775" y="1682364"/>
            <a:chExt cx="1619250" cy="693028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12F03D2-8909-43AC-BDD2-1EAD9031A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47E9AAF-BCD4-4DF3-A604-D18ADD6C77E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F42628C-5F33-4165-8E95-6B594FE34F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CBCF250-EBCC-403B-B062-47D18302D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62BB6C5-8380-4A9B-8445-0E0E37F78E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82F9F25-E089-445C-9CE7-113F571A5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5E4B21E-2F55-401F-9AE1-F6BC0941D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4B8494E-871E-4686-9AB9-5A87F1E4B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99A3D51-5A9F-4EF9-AA71-E3C4A998173D}"/>
              </a:ext>
            </a:extLst>
          </p:cNvPr>
          <p:cNvCxnSpPr>
            <a:cxnSpLocks/>
          </p:cNvCxnSpPr>
          <p:nvPr/>
        </p:nvCxnSpPr>
        <p:spPr>
          <a:xfrm>
            <a:off x="2831072" y="4841532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5C8DA05-5E3D-4E33-BC1C-B3217AFE7686}"/>
              </a:ext>
            </a:extLst>
          </p:cNvPr>
          <p:cNvCxnSpPr>
            <a:cxnSpLocks/>
          </p:cNvCxnSpPr>
          <p:nvPr/>
        </p:nvCxnSpPr>
        <p:spPr>
          <a:xfrm>
            <a:off x="3007121" y="4954517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54B3236-85CD-40D0-B6C9-5632C6D980D4}"/>
              </a:ext>
            </a:extLst>
          </p:cNvPr>
          <p:cNvCxnSpPr>
            <a:cxnSpLocks/>
          </p:cNvCxnSpPr>
          <p:nvPr/>
        </p:nvCxnSpPr>
        <p:spPr>
          <a:xfrm>
            <a:off x="3143755" y="5051736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524DA43-6BCD-47CA-8BD1-28A560AC1762}"/>
                  </a:ext>
                </a:extLst>
              </p:cNvPr>
              <p:cNvSpPr txBox="1"/>
              <p:nvPr/>
            </p:nvSpPr>
            <p:spPr>
              <a:xfrm>
                <a:off x="1774232" y="3187232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524DA43-6BCD-47CA-8BD1-28A560AC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32" y="3187232"/>
                <a:ext cx="49971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E9D4B8C-0C9F-4E4B-BE25-CBEE6C6906BA}"/>
                  </a:ext>
                </a:extLst>
              </p:cNvPr>
              <p:cNvSpPr txBox="1"/>
              <p:nvPr/>
            </p:nvSpPr>
            <p:spPr>
              <a:xfrm>
                <a:off x="3015121" y="1220111"/>
                <a:ext cx="3599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E9D4B8C-0C9F-4E4B-BE25-CBEE6C690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21" y="1220111"/>
                <a:ext cx="35994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1F559F-6A0F-41DC-ABB6-2F3F7FE35435}"/>
                  </a:ext>
                </a:extLst>
              </p:cNvPr>
              <p:cNvSpPr txBox="1"/>
              <p:nvPr/>
            </p:nvSpPr>
            <p:spPr>
              <a:xfrm>
                <a:off x="2515068" y="3430595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1F559F-6A0F-41DC-ABB6-2F3F7FE35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068" y="3430595"/>
                <a:ext cx="49971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5643D4F-6509-4000-BB4D-209CA7151D53}"/>
                  </a:ext>
                </a:extLst>
              </p:cNvPr>
              <p:cNvSpPr txBox="1"/>
              <p:nvPr/>
            </p:nvSpPr>
            <p:spPr>
              <a:xfrm>
                <a:off x="2700443" y="4217868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5643D4F-6509-4000-BB4D-209CA7151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443" y="4217868"/>
                <a:ext cx="49971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TextBox 241">
            <a:extLst>
              <a:ext uri="{FF2B5EF4-FFF2-40B4-BE49-F238E27FC236}">
                <a16:creationId xmlns:a16="http://schemas.microsoft.com/office/drawing/2014/main" id="{93FD7D1A-554F-4173-8537-D42553F616FB}"/>
              </a:ext>
            </a:extLst>
          </p:cNvPr>
          <p:cNvSpPr txBox="1"/>
          <p:nvPr/>
        </p:nvSpPr>
        <p:spPr>
          <a:xfrm>
            <a:off x="521030" y="3242924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+15V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/>
              <p:nvPr/>
            </p:nvSpPr>
            <p:spPr>
              <a:xfrm>
                <a:off x="5645847" y="833934"/>
                <a:ext cx="3468265" cy="2565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Voltage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= 15V ─ 1.2V (Two diode loss in the OPAMP) ─ 0.6V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loss) ─ 0.6V (Voltage at base of Transistor) = 12.6 V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Current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12.6 </m:t>
                        </m:r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1..06</m:t>
                        </m:r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𝑚𝐴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m:rPr>
                        <m:nor/>
                      </m:rPr>
                      <a:rPr lang="el-GR" sz="16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endParaRPr lang="en-US" sz="1600" dirty="0">
                  <a:solidFill>
                    <a:srgbClr val="0000FF"/>
                  </a:solidFill>
                </a:endParaRP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m:rPr>
                        <m:nor/>
                      </m:rPr>
                      <a:rPr lang="el-GR" sz="16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so that even if the temperature is high so that it can supply the current,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to be considered =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m:rPr>
                        <m:nor/>
                      </m:rPr>
                      <a:rPr lang="el-GR" sz="16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847" y="833934"/>
                <a:ext cx="3468265" cy="2565831"/>
              </a:xfrm>
              <a:prstGeom prst="rect">
                <a:avLst/>
              </a:prstGeom>
              <a:blipFill>
                <a:blip r:embed="rId12"/>
                <a:stretch>
                  <a:fillRect l="-3339" t="-2613" r="-3691" b="-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982FACE1-49D9-4C3E-9DB8-23F9C96CE191}"/>
              </a:ext>
            </a:extLst>
          </p:cNvPr>
          <p:cNvSpPr txBox="1"/>
          <p:nvPr/>
        </p:nvSpPr>
        <p:spPr>
          <a:xfrm>
            <a:off x="2960219" y="3551488"/>
            <a:ext cx="595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1mA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E707EC-5511-4359-B6CF-194DB641B96E}"/>
              </a:ext>
            </a:extLst>
          </p:cNvPr>
          <p:cNvSpPr txBox="1"/>
          <p:nvPr/>
        </p:nvSpPr>
        <p:spPr>
          <a:xfrm>
            <a:off x="2755201" y="2720429"/>
            <a:ext cx="652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0.6V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D646A0-7176-4F37-BE88-F9F773EBEE1D}"/>
              </a:ext>
            </a:extLst>
          </p:cNvPr>
          <p:cNvSpPr txBox="1"/>
          <p:nvPr/>
        </p:nvSpPr>
        <p:spPr>
          <a:xfrm>
            <a:off x="809842" y="2667303"/>
            <a:ext cx="652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13</a:t>
            </a:r>
            <a:r>
              <a:rPr lang="en-US" sz="1400" dirty="0">
                <a:solidFill>
                  <a:srgbClr val="0000FF"/>
                </a:solidFill>
              </a:rPr>
              <a:t>.8V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691C45-9F1E-434A-AA66-40B925485516}"/>
              </a:ext>
            </a:extLst>
          </p:cNvPr>
          <p:cNvSpPr txBox="1"/>
          <p:nvPr/>
        </p:nvSpPr>
        <p:spPr>
          <a:xfrm>
            <a:off x="1947472" y="2629877"/>
            <a:ext cx="652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13.2V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40B575-C82A-42BA-A5F3-5BD5C88A9946}"/>
              </a:ext>
            </a:extLst>
          </p:cNvPr>
          <p:cNvCxnSpPr>
            <a:cxnSpLocks/>
          </p:cNvCxnSpPr>
          <p:nvPr/>
        </p:nvCxnSpPr>
        <p:spPr>
          <a:xfrm flipH="1" flipV="1">
            <a:off x="2273949" y="2919869"/>
            <a:ext cx="26754" cy="88046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0DA0441-88D1-4072-9D1A-8073C52D2CE9}"/>
              </a:ext>
            </a:extLst>
          </p:cNvPr>
          <p:cNvCxnSpPr>
            <a:cxnSpLocks/>
          </p:cNvCxnSpPr>
          <p:nvPr/>
        </p:nvCxnSpPr>
        <p:spPr>
          <a:xfrm flipH="1" flipV="1">
            <a:off x="1161122" y="2973786"/>
            <a:ext cx="26754" cy="88046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7581926-B233-40AF-8DBA-1DA04EF99CC7}"/>
              </a:ext>
            </a:extLst>
          </p:cNvPr>
          <p:cNvCxnSpPr>
            <a:cxnSpLocks/>
          </p:cNvCxnSpPr>
          <p:nvPr/>
        </p:nvCxnSpPr>
        <p:spPr>
          <a:xfrm flipH="1" flipV="1">
            <a:off x="3005248" y="2980184"/>
            <a:ext cx="26754" cy="88046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8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19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9809" y="2571750"/>
            <a:ext cx="4740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Relay Drive using MOSFET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99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366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Amplifier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41">
            <a:extLst>
              <a:ext uri="{FF2B5EF4-FFF2-40B4-BE49-F238E27FC236}">
                <a16:creationId xmlns:a16="http://schemas.microsoft.com/office/drawing/2014/main" id="{3273A9D4-76D3-4FD1-70A1-776FDC290477}"/>
              </a:ext>
            </a:extLst>
          </p:cNvPr>
          <p:cNvSpPr txBox="1"/>
          <p:nvPr/>
        </p:nvSpPr>
        <p:spPr>
          <a:xfrm>
            <a:off x="453656" y="1077623"/>
            <a:ext cx="82721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rgbClr val="080808"/>
                </a:solidFill>
              </a:rPr>
              <a:t>Specifications: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FF"/>
                </a:solidFill>
              </a:rPr>
              <a:t>Input Signal = 0.1 V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FF"/>
                </a:solidFill>
              </a:rPr>
              <a:t>Signal Frequency = 1Khz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FF"/>
                </a:solidFill>
              </a:rPr>
              <a:t>Amplification factor = 10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FF"/>
                </a:solidFill>
              </a:rPr>
              <a:t>Supply Voltage = 10 V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FF"/>
                </a:solidFill>
              </a:rPr>
              <a:t>Load Resistance = 10 </a:t>
            </a:r>
            <a:r>
              <a:rPr lang="el-GR" sz="3200" b="1" dirty="0">
                <a:solidFill>
                  <a:srgbClr val="0000FF"/>
                </a:solidFill>
              </a:rPr>
              <a:t>𝑘Ω</a:t>
            </a:r>
            <a:r>
              <a:rPr lang="en-US" sz="3200" b="1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0495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20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4179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MOSFET equivalent </a:t>
            </a:r>
            <a:r>
              <a:rPr lang="en-US" sz="2800" b="1" dirty="0" err="1">
                <a:solidFill>
                  <a:srgbClr val="FF0000"/>
                </a:solidFill>
              </a:rPr>
              <a:t>ckt</a:t>
            </a:r>
            <a:endParaRPr lang="en-US" sz="2800" dirty="0"/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B76705F-845E-430C-B097-7645AAA14341}"/>
              </a:ext>
            </a:extLst>
          </p:cNvPr>
          <p:cNvGrpSpPr/>
          <p:nvPr/>
        </p:nvGrpSpPr>
        <p:grpSpPr>
          <a:xfrm rot="5400000">
            <a:off x="3065164" y="1501818"/>
            <a:ext cx="2216273" cy="619828"/>
            <a:chOff x="2919257" y="1823540"/>
            <a:chExt cx="3928227" cy="748209"/>
          </a:xfrm>
        </p:grpSpPr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74074088-8AFA-4401-8FB7-0E0F49A20058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6AF7A2AB-71AA-4B77-AB6B-E1CA546024EE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7D822A27-E078-4E93-97BD-D90DA292FC43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2C8F080E-7DC4-4952-8A06-F814C8A93512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B7E725C0-49F7-46FB-B2C9-D6770EBF0367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C064989-2263-44F5-97AF-484035724869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09369FB-45F6-48EC-A404-F8F490BB84BB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B75D9F0-6FBD-4390-90F2-16AAD919D91C}"/>
              </a:ext>
            </a:extLst>
          </p:cNvPr>
          <p:cNvGrpSpPr/>
          <p:nvPr/>
        </p:nvGrpSpPr>
        <p:grpSpPr>
          <a:xfrm rot="5400000" flipV="1">
            <a:off x="3821666" y="1725812"/>
            <a:ext cx="1607977" cy="7295"/>
            <a:chOff x="3215079" y="2184737"/>
            <a:chExt cx="2893005" cy="1027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DE53EE-566B-49D3-AD34-967554C493D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12566" y="1799496"/>
              <a:ext cx="0" cy="7910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05A28D-FE61-477A-8CB1-538F470B4DA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3491" y="1576325"/>
              <a:ext cx="0" cy="1216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8862EE4-270E-484A-81C8-7BF9A942C15E}"/>
              </a:ext>
            </a:extLst>
          </p:cNvPr>
          <p:cNvCxnSpPr>
            <a:cxnSpLocks/>
          </p:cNvCxnSpPr>
          <p:nvPr/>
        </p:nvCxnSpPr>
        <p:spPr>
          <a:xfrm flipV="1">
            <a:off x="4632275" y="943763"/>
            <a:ext cx="253523" cy="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41F81C3-7AD0-4D20-B27C-CFC36B0E66EF}"/>
              </a:ext>
            </a:extLst>
          </p:cNvPr>
          <p:cNvCxnSpPr>
            <a:cxnSpLocks/>
          </p:cNvCxnSpPr>
          <p:nvPr/>
        </p:nvCxnSpPr>
        <p:spPr>
          <a:xfrm>
            <a:off x="3797100" y="3503759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3994DB6-16FE-4D61-A8CB-CA9DCEDDA420}"/>
              </a:ext>
            </a:extLst>
          </p:cNvPr>
          <p:cNvCxnSpPr>
            <a:cxnSpLocks/>
          </p:cNvCxnSpPr>
          <p:nvPr/>
        </p:nvCxnSpPr>
        <p:spPr>
          <a:xfrm flipH="1">
            <a:off x="3797100" y="3550701"/>
            <a:ext cx="378183" cy="26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EDEEB38-1FBD-4866-9F80-1BC676C511F4}"/>
              </a:ext>
            </a:extLst>
          </p:cNvPr>
          <p:cNvCxnSpPr>
            <a:cxnSpLocks/>
          </p:cNvCxnSpPr>
          <p:nvPr/>
        </p:nvCxnSpPr>
        <p:spPr>
          <a:xfrm flipH="1">
            <a:off x="3819442" y="3842443"/>
            <a:ext cx="466196" cy="193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94669F3-C2E0-4624-8496-A81F3D4AE22A}"/>
              </a:ext>
            </a:extLst>
          </p:cNvPr>
          <p:cNvCxnSpPr>
            <a:cxnSpLocks/>
          </p:cNvCxnSpPr>
          <p:nvPr/>
        </p:nvCxnSpPr>
        <p:spPr>
          <a:xfrm flipH="1" flipV="1">
            <a:off x="3781727" y="3848271"/>
            <a:ext cx="155498" cy="80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672E043-241D-49BA-8926-7E406B7208EC}"/>
              </a:ext>
            </a:extLst>
          </p:cNvPr>
          <p:cNvCxnSpPr>
            <a:cxnSpLocks/>
          </p:cNvCxnSpPr>
          <p:nvPr/>
        </p:nvCxnSpPr>
        <p:spPr>
          <a:xfrm flipH="1">
            <a:off x="3787295" y="3774574"/>
            <a:ext cx="160897" cy="72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7340848-960C-4488-B139-EBB17F574846}"/>
              </a:ext>
            </a:extLst>
          </p:cNvPr>
          <p:cNvCxnSpPr>
            <a:cxnSpLocks/>
          </p:cNvCxnSpPr>
          <p:nvPr/>
        </p:nvCxnSpPr>
        <p:spPr>
          <a:xfrm>
            <a:off x="4171121" y="4081551"/>
            <a:ext cx="22744" cy="7599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82E1C-2431-4C53-BD33-13FF339A2DD0}"/>
              </a:ext>
            </a:extLst>
          </p:cNvPr>
          <p:cNvCxnSpPr>
            <a:cxnSpLocks/>
          </p:cNvCxnSpPr>
          <p:nvPr/>
        </p:nvCxnSpPr>
        <p:spPr>
          <a:xfrm flipH="1">
            <a:off x="4167854" y="2778372"/>
            <a:ext cx="7430" cy="7847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1BBBB7E-BF8B-421C-BF1B-B8FED0B75143}"/>
              </a:ext>
            </a:extLst>
          </p:cNvPr>
          <p:cNvCxnSpPr>
            <a:cxnSpLocks/>
            <a:stCxn id="164" idx="0"/>
          </p:cNvCxnSpPr>
          <p:nvPr/>
        </p:nvCxnSpPr>
        <p:spPr>
          <a:xfrm>
            <a:off x="2203618" y="3848751"/>
            <a:ext cx="1582746" cy="5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2C76343-06F8-4097-8201-BF9911A7FDF1}"/>
              </a:ext>
            </a:extLst>
          </p:cNvPr>
          <p:cNvCxnSpPr>
            <a:cxnSpLocks/>
          </p:cNvCxnSpPr>
          <p:nvPr/>
        </p:nvCxnSpPr>
        <p:spPr>
          <a:xfrm>
            <a:off x="3798082" y="4848648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83020-5E07-4FE4-B10A-8D57E94842F2}"/>
              </a:ext>
            </a:extLst>
          </p:cNvPr>
          <p:cNvCxnSpPr>
            <a:cxnSpLocks/>
          </p:cNvCxnSpPr>
          <p:nvPr/>
        </p:nvCxnSpPr>
        <p:spPr>
          <a:xfrm>
            <a:off x="3974131" y="4961633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4ADB5DD-9648-435B-862D-655920CD2250}"/>
              </a:ext>
            </a:extLst>
          </p:cNvPr>
          <p:cNvCxnSpPr>
            <a:cxnSpLocks/>
          </p:cNvCxnSpPr>
          <p:nvPr/>
        </p:nvCxnSpPr>
        <p:spPr>
          <a:xfrm>
            <a:off x="4110765" y="5058852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3DC1354-04B5-4BA1-AE6E-25CEE85FC5FA}"/>
              </a:ext>
            </a:extLst>
          </p:cNvPr>
          <p:cNvGrpSpPr/>
          <p:nvPr/>
        </p:nvGrpSpPr>
        <p:grpSpPr>
          <a:xfrm>
            <a:off x="3127163" y="1544347"/>
            <a:ext cx="559676" cy="374005"/>
            <a:chOff x="3507077" y="1544347"/>
            <a:chExt cx="559676" cy="374005"/>
          </a:xfrm>
        </p:grpSpPr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D52B7E82-9EA1-45E5-B216-B7EEF139331D}"/>
                </a:ext>
              </a:extLst>
            </p:cNvPr>
            <p:cNvSpPr/>
            <p:nvPr/>
          </p:nvSpPr>
          <p:spPr>
            <a:xfrm>
              <a:off x="3534667" y="1552414"/>
              <a:ext cx="504497" cy="365938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313B4E9-B5F8-4CBA-80A5-F8BAECCFF740}"/>
                </a:ext>
              </a:extLst>
            </p:cNvPr>
            <p:cNvCxnSpPr>
              <a:cxnSpLocks/>
            </p:cNvCxnSpPr>
            <p:nvPr/>
          </p:nvCxnSpPr>
          <p:spPr>
            <a:xfrm>
              <a:off x="3507077" y="1544347"/>
              <a:ext cx="5596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15BBF5-07E7-4C6C-8A74-C19987AC0A01}"/>
              </a:ext>
            </a:extLst>
          </p:cNvPr>
          <p:cNvCxnSpPr/>
          <p:nvPr/>
        </p:nvCxnSpPr>
        <p:spPr>
          <a:xfrm rot="5400000" flipV="1">
            <a:off x="3101410" y="1232298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D5A1647-B5C8-4F9F-A03D-7386C5227892}"/>
              </a:ext>
            </a:extLst>
          </p:cNvPr>
          <p:cNvCxnSpPr/>
          <p:nvPr/>
        </p:nvCxnSpPr>
        <p:spPr>
          <a:xfrm rot="5400000" flipV="1">
            <a:off x="3105222" y="2237235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AC8F8C-908F-44A6-AB26-0CF23D02F83A}"/>
              </a:ext>
            </a:extLst>
          </p:cNvPr>
          <p:cNvCxnSpPr>
            <a:cxnSpLocks/>
          </p:cNvCxnSpPr>
          <p:nvPr/>
        </p:nvCxnSpPr>
        <p:spPr>
          <a:xfrm flipV="1">
            <a:off x="3422467" y="918867"/>
            <a:ext cx="720231" cy="6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B10A2116-A8BB-4C0D-8A73-68D8B65FCD37}"/>
              </a:ext>
            </a:extLst>
          </p:cNvPr>
          <p:cNvSpPr/>
          <p:nvPr/>
        </p:nvSpPr>
        <p:spPr>
          <a:xfrm>
            <a:off x="4091227" y="624392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4C0AFB9-E94A-48AC-A14F-E3D3F89C6D90}"/>
              </a:ext>
            </a:extLst>
          </p:cNvPr>
          <p:cNvSpPr/>
          <p:nvPr/>
        </p:nvSpPr>
        <p:spPr>
          <a:xfrm>
            <a:off x="4133265" y="2487359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0476D2B-1B2B-494F-A431-817CB395E92B}"/>
              </a:ext>
            </a:extLst>
          </p:cNvPr>
          <p:cNvGrpSpPr/>
          <p:nvPr/>
        </p:nvGrpSpPr>
        <p:grpSpPr>
          <a:xfrm rot="16200000">
            <a:off x="1522183" y="3435418"/>
            <a:ext cx="543910" cy="826665"/>
            <a:chOff x="4641185" y="1004852"/>
            <a:chExt cx="543910" cy="826665"/>
          </a:xfrm>
        </p:grpSpPr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5BE148FE-7C94-4B62-AD4A-614CA4B34947}"/>
                </a:ext>
              </a:extLst>
            </p:cNvPr>
            <p:cNvSpPr/>
            <p:nvPr/>
          </p:nvSpPr>
          <p:spPr>
            <a:xfrm flipV="1">
              <a:off x="4641185" y="1435899"/>
              <a:ext cx="543910" cy="391765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042F5B5-4608-42EE-8271-2AE532246B93}"/>
                </a:ext>
              </a:extLst>
            </p:cNvPr>
            <p:cNvCxnSpPr>
              <a:cxnSpLocks/>
            </p:cNvCxnSpPr>
            <p:nvPr/>
          </p:nvCxnSpPr>
          <p:spPr>
            <a:xfrm>
              <a:off x="4641185" y="1831517"/>
              <a:ext cx="5439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852DAC-4079-4F90-9B3B-9483F86FBED7}"/>
                </a:ext>
              </a:extLst>
            </p:cNvPr>
            <p:cNvCxnSpPr>
              <a:cxnSpLocks/>
            </p:cNvCxnSpPr>
            <p:nvPr/>
          </p:nvCxnSpPr>
          <p:spPr>
            <a:xfrm>
              <a:off x="4913140" y="1004852"/>
              <a:ext cx="0" cy="434134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1DCDFCC-5172-4951-B028-4BCB7999E6EC}"/>
              </a:ext>
            </a:extLst>
          </p:cNvPr>
          <p:cNvCxnSpPr>
            <a:cxnSpLocks/>
          </p:cNvCxnSpPr>
          <p:nvPr/>
        </p:nvCxnSpPr>
        <p:spPr>
          <a:xfrm flipV="1">
            <a:off x="184513" y="4053282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229A281F-EAB6-40D4-A2FB-A28B50999111}"/>
              </a:ext>
            </a:extLst>
          </p:cNvPr>
          <p:cNvSpPr/>
          <p:nvPr/>
        </p:nvSpPr>
        <p:spPr>
          <a:xfrm rot="5400000">
            <a:off x="459469" y="3636261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291CBEE-6BEC-4222-B9B7-E2D8F0F12687}"/>
              </a:ext>
            </a:extLst>
          </p:cNvPr>
          <p:cNvCxnSpPr>
            <a:cxnSpLocks/>
          </p:cNvCxnSpPr>
          <p:nvPr/>
        </p:nvCxnSpPr>
        <p:spPr>
          <a:xfrm flipV="1">
            <a:off x="1015723" y="3842443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616A445-9C5D-44CB-9E1E-450549F9330C}"/>
              </a:ext>
            </a:extLst>
          </p:cNvPr>
          <p:cNvCxnSpPr>
            <a:cxnSpLocks/>
          </p:cNvCxnSpPr>
          <p:nvPr/>
        </p:nvCxnSpPr>
        <p:spPr>
          <a:xfrm flipV="1">
            <a:off x="150187" y="3655830"/>
            <a:ext cx="425170" cy="74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22">
                <a:extLst>
                  <a:ext uri="{FF2B5EF4-FFF2-40B4-BE49-F238E27FC236}">
                    <a16:creationId xmlns:a16="http://schemas.microsoft.com/office/drawing/2014/main" id="{C2790B8E-11F2-439C-99BA-40AED055348F}"/>
                  </a:ext>
                </a:extLst>
              </p:cNvPr>
              <p:cNvSpPr txBox="1"/>
              <p:nvPr/>
            </p:nvSpPr>
            <p:spPr>
              <a:xfrm>
                <a:off x="520925" y="380033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1" name="TextBox 22">
                <a:extLst>
                  <a:ext uri="{FF2B5EF4-FFF2-40B4-BE49-F238E27FC236}">
                    <a16:creationId xmlns:a16="http://schemas.microsoft.com/office/drawing/2014/main" id="{C2790B8E-11F2-439C-99BA-40AED0553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5" y="3800334"/>
                <a:ext cx="302521" cy="307776"/>
              </a:xfrm>
              <a:prstGeom prst="rect">
                <a:avLst/>
              </a:prstGeom>
              <a:blipFill>
                <a:blip r:embed="rId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22">
                <a:extLst>
                  <a:ext uri="{FF2B5EF4-FFF2-40B4-BE49-F238E27FC236}">
                    <a16:creationId xmlns:a16="http://schemas.microsoft.com/office/drawing/2014/main" id="{16C7ED3F-BBA1-41B7-8C83-2E89422AFE5B}"/>
                  </a:ext>
                </a:extLst>
              </p:cNvPr>
              <p:cNvSpPr txBox="1"/>
              <p:nvPr/>
            </p:nvSpPr>
            <p:spPr>
              <a:xfrm>
                <a:off x="531614" y="354049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2" name="TextBox 22">
                <a:extLst>
                  <a:ext uri="{FF2B5EF4-FFF2-40B4-BE49-F238E27FC236}">
                    <a16:creationId xmlns:a16="http://schemas.microsoft.com/office/drawing/2014/main" id="{16C7ED3F-BBA1-41B7-8C83-2E89422A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4" y="3540494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5DBA6F-8612-4B71-8D43-B0B62940A98F}"/>
              </a:ext>
            </a:extLst>
          </p:cNvPr>
          <p:cNvCxnSpPr>
            <a:cxnSpLocks/>
          </p:cNvCxnSpPr>
          <p:nvPr/>
        </p:nvCxnSpPr>
        <p:spPr>
          <a:xfrm flipH="1">
            <a:off x="4622067" y="1692139"/>
            <a:ext cx="305080" cy="423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9A5939-5802-40E0-AF5A-2D3A6F5F07EA}"/>
              </a:ext>
            </a:extLst>
          </p:cNvPr>
          <p:cNvGrpSpPr/>
          <p:nvPr/>
        </p:nvGrpSpPr>
        <p:grpSpPr>
          <a:xfrm>
            <a:off x="4628425" y="2356370"/>
            <a:ext cx="932553" cy="276550"/>
            <a:chOff x="4676775" y="1682364"/>
            <a:chExt cx="1619250" cy="693028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1AD4BC1-E895-40AD-A17A-55929A77A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A731FD-F9B7-4656-BFA1-4DEAD77EEDB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D09D900-857F-4355-9978-6EBD2B5BEA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B0D2857-0872-44DA-8145-67B3075DE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4AB0DE-581C-4A92-9D30-1F95A55994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F66A3C8-FE28-4B05-96EA-15C2AA30F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8F6F288-C3F3-467C-A0AA-3132F44BC8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36E5F67-8E88-4C31-8213-0C595BBC8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BF3F1C8-180E-4F22-AC43-D046946370C0}"/>
              </a:ext>
            </a:extLst>
          </p:cNvPr>
          <p:cNvGrpSpPr/>
          <p:nvPr/>
        </p:nvGrpSpPr>
        <p:grpSpPr>
          <a:xfrm rot="16200000">
            <a:off x="4697549" y="875402"/>
            <a:ext cx="471472" cy="112746"/>
            <a:chOff x="401914" y="4333253"/>
            <a:chExt cx="471472" cy="112746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D09B169-E931-4FEE-96B1-9EA0FAD52049}"/>
                </a:ext>
              </a:extLst>
            </p:cNvPr>
            <p:cNvCxnSpPr>
              <a:cxnSpLocks/>
            </p:cNvCxnSpPr>
            <p:nvPr/>
          </p:nvCxnSpPr>
          <p:spPr>
            <a:xfrm>
              <a:off x="401914" y="4333253"/>
              <a:ext cx="4714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73AD43-EB71-4434-B322-6813A2A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492186" y="4444023"/>
              <a:ext cx="290928" cy="19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786A441-74CD-4732-818F-D93F2779AB54}"/>
              </a:ext>
            </a:extLst>
          </p:cNvPr>
          <p:cNvCxnSpPr>
            <a:cxnSpLocks/>
          </p:cNvCxnSpPr>
          <p:nvPr/>
        </p:nvCxnSpPr>
        <p:spPr>
          <a:xfrm flipV="1">
            <a:off x="5008258" y="943763"/>
            <a:ext cx="55272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C8F98F3-9763-4BB7-9D2F-FE4D5E9E7B2D}"/>
              </a:ext>
            </a:extLst>
          </p:cNvPr>
          <p:cNvCxnSpPr>
            <a:cxnSpLocks/>
          </p:cNvCxnSpPr>
          <p:nvPr/>
        </p:nvCxnSpPr>
        <p:spPr>
          <a:xfrm>
            <a:off x="5566188" y="931775"/>
            <a:ext cx="0" cy="1585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54DA62D-AA2B-4243-BE29-4440FA57011F}"/>
              </a:ext>
            </a:extLst>
          </p:cNvPr>
          <p:cNvCxnSpPr>
            <a:cxnSpLocks/>
          </p:cNvCxnSpPr>
          <p:nvPr/>
        </p:nvCxnSpPr>
        <p:spPr>
          <a:xfrm flipV="1">
            <a:off x="3428896" y="2543570"/>
            <a:ext cx="766094" cy="9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30DD72A-6125-4850-8613-589CDFB23FDD}"/>
                  </a:ext>
                </a:extLst>
              </p:cNvPr>
              <p:cNvSpPr txBox="1"/>
              <p:nvPr/>
            </p:nvSpPr>
            <p:spPr>
              <a:xfrm>
                <a:off x="1166971" y="3501941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30DD72A-6125-4850-8613-589CDFB2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71" y="3501941"/>
                <a:ext cx="49971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12E850A-5021-447E-BC0A-4DBD714C165F}"/>
              </a:ext>
            </a:extLst>
          </p:cNvPr>
          <p:cNvCxnSpPr>
            <a:cxnSpLocks/>
          </p:cNvCxnSpPr>
          <p:nvPr/>
        </p:nvCxnSpPr>
        <p:spPr>
          <a:xfrm>
            <a:off x="782293" y="3501941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081D8DD-568F-4D37-8D31-DA06D2DCBD47}"/>
              </a:ext>
            </a:extLst>
          </p:cNvPr>
          <p:cNvCxnSpPr>
            <a:cxnSpLocks/>
          </p:cNvCxnSpPr>
          <p:nvPr/>
        </p:nvCxnSpPr>
        <p:spPr>
          <a:xfrm>
            <a:off x="788410" y="4004757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FFE2CA-B255-4271-8068-94458B1E260B}"/>
              </a:ext>
            </a:extLst>
          </p:cNvPr>
          <p:cNvSpPr txBox="1"/>
          <p:nvPr/>
        </p:nvSpPr>
        <p:spPr>
          <a:xfrm>
            <a:off x="3495461" y="54512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+12V</a:t>
            </a:r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07477AE-58EB-41B8-A40E-FF582AAE5B00}"/>
              </a:ext>
            </a:extLst>
          </p:cNvPr>
          <p:cNvSpPr txBox="1"/>
          <p:nvPr/>
        </p:nvSpPr>
        <p:spPr>
          <a:xfrm>
            <a:off x="531614" y="420025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en-US" sz="1400" dirty="0"/>
              <a:t>15V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524DA43-6BCD-47CA-8BD1-28A560AC1762}"/>
                  </a:ext>
                </a:extLst>
              </p:cNvPr>
              <p:cNvSpPr txBox="1"/>
              <p:nvPr/>
            </p:nvSpPr>
            <p:spPr>
              <a:xfrm>
                <a:off x="1774232" y="3187232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524DA43-6BCD-47CA-8BD1-28A560AC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32" y="3187232"/>
                <a:ext cx="49971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E9D4B8C-0C9F-4E4B-BE25-CBEE6C6906BA}"/>
                  </a:ext>
                </a:extLst>
              </p:cNvPr>
              <p:cNvSpPr txBox="1"/>
              <p:nvPr/>
            </p:nvSpPr>
            <p:spPr>
              <a:xfrm>
                <a:off x="3015121" y="1220111"/>
                <a:ext cx="3599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E9D4B8C-0C9F-4E4B-BE25-CBEE6C690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21" y="1220111"/>
                <a:ext cx="35994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TextBox 241">
            <a:extLst>
              <a:ext uri="{FF2B5EF4-FFF2-40B4-BE49-F238E27FC236}">
                <a16:creationId xmlns:a16="http://schemas.microsoft.com/office/drawing/2014/main" id="{93FD7D1A-554F-4173-8537-D42553F616FB}"/>
              </a:ext>
            </a:extLst>
          </p:cNvPr>
          <p:cNvSpPr txBox="1"/>
          <p:nvPr/>
        </p:nvSpPr>
        <p:spPr>
          <a:xfrm>
            <a:off x="521030" y="3242924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+15V</a:t>
            </a:r>
            <a:endParaRPr lang="en-US" dirty="0"/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E5F01D83-A50C-484E-ADB9-E21E3835D9A2}"/>
              </a:ext>
            </a:extLst>
          </p:cNvPr>
          <p:cNvSpPr txBox="1"/>
          <p:nvPr/>
        </p:nvSpPr>
        <p:spPr>
          <a:xfrm>
            <a:off x="5649800" y="694967"/>
            <a:ext cx="346826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FF"/>
                </a:solidFill>
              </a:rPr>
              <a:t>The output voltage after the D1 is 13.8V that is sufficient to drive the MOSFET (No need to worry for current)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D646A0-7176-4F37-BE88-F9F773EBEE1D}"/>
              </a:ext>
            </a:extLst>
          </p:cNvPr>
          <p:cNvSpPr txBox="1"/>
          <p:nvPr/>
        </p:nvSpPr>
        <p:spPr>
          <a:xfrm>
            <a:off x="809842" y="2667303"/>
            <a:ext cx="652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13</a:t>
            </a:r>
            <a:r>
              <a:rPr lang="en-US" sz="1400" dirty="0">
                <a:solidFill>
                  <a:srgbClr val="0000FF"/>
                </a:solidFill>
              </a:rPr>
              <a:t>.8V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691C45-9F1E-434A-AA66-40B925485516}"/>
              </a:ext>
            </a:extLst>
          </p:cNvPr>
          <p:cNvSpPr txBox="1"/>
          <p:nvPr/>
        </p:nvSpPr>
        <p:spPr>
          <a:xfrm>
            <a:off x="1947472" y="2629877"/>
            <a:ext cx="652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13.3V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40B575-C82A-42BA-A5F3-5BD5C88A9946}"/>
              </a:ext>
            </a:extLst>
          </p:cNvPr>
          <p:cNvCxnSpPr>
            <a:cxnSpLocks/>
          </p:cNvCxnSpPr>
          <p:nvPr/>
        </p:nvCxnSpPr>
        <p:spPr>
          <a:xfrm flipH="1" flipV="1">
            <a:off x="2273949" y="2919869"/>
            <a:ext cx="26754" cy="88046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0DA0441-88D1-4072-9D1A-8073C52D2CE9}"/>
              </a:ext>
            </a:extLst>
          </p:cNvPr>
          <p:cNvCxnSpPr>
            <a:cxnSpLocks/>
          </p:cNvCxnSpPr>
          <p:nvPr/>
        </p:nvCxnSpPr>
        <p:spPr>
          <a:xfrm flipH="1" flipV="1">
            <a:off x="1161122" y="2973786"/>
            <a:ext cx="26754" cy="88046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A361A4-A388-4F69-99CE-651BC12B819B}"/>
              </a:ext>
            </a:extLst>
          </p:cNvPr>
          <p:cNvCxnSpPr>
            <a:cxnSpLocks/>
          </p:cNvCxnSpPr>
          <p:nvPr/>
        </p:nvCxnSpPr>
        <p:spPr>
          <a:xfrm flipH="1">
            <a:off x="3806517" y="4068504"/>
            <a:ext cx="378183" cy="26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D597220-053C-4564-A37B-297033CF90ED}"/>
              </a:ext>
            </a:extLst>
          </p:cNvPr>
          <p:cNvCxnSpPr>
            <a:cxnSpLocks/>
          </p:cNvCxnSpPr>
          <p:nvPr/>
        </p:nvCxnSpPr>
        <p:spPr>
          <a:xfrm>
            <a:off x="4295598" y="3828840"/>
            <a:ext cx="0" cy="400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3CAC949-03A5-46E7-A786-F30EAAA814C3}"/>
              </a:ext>
            </a:extLst>
          </p:cNvPr>
          <p:cNvCxnSpPr>
            <a:cxnSpLocks/>
          </p:cNvCxnSpPr>
          <p:nvPr/>
        </p:nvCxnSpPr>
        <p:spPr>
          <a:xfrm flipH="1">
            <a:off x="4155881" y="4220904"/>
            <a:ext cx="165980" cy="13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1BEDED2-09F1-450C-89D7-2023448E60A1}"/>
              </a:ext>
            </a:extLst>
          </p:cNvPr>
          <p:cNvSpPr txBox="1"/>
          <p:nvPr/>
        </p:nvSpPr>
        <p:spPr>
          <a:xfrm>
            <a:off x="4337800" y="3521063"/>
            <a:ext cx="1019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MOSFET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56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21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4179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MOSFET equivalent </a:t>
            </a:r>
            <a:r>
              <a:rPr lang="en-US" sz="2800" b="1" dirty="0" err="1">
                <a:solidFill>
                  <a:srgbClr val="FF0000"/>
                </a:solidFill>
              </a:rPr>
              <a:t>ckt</a:t>
            </a:r>
            <a:endParaRPr lang="en-US" sz="2800" dirty="0"/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B76705F-845E-430C-B097-7645AAA14341}"/>
              </a:ext>
            </a:extLst>
          </p:cNvPr>
          <p:cNvGrpSpPr/>
          <p:nvPr/>
        </p:nvGrpSpPr>
        <p:grpSpPr>
          <a:xfrm rot="5400000">
            <a:off x="3065164" y="1501818"/>
            <a:ext cx="2216273" cy="619828"/>
            <a:chOff x="2919257" y="1823540"/>
            <a:chExt cx="3928227" cy="748209"/>
          </a:xfrm>
        </p:grpSpPr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74074088-8AFA-4401-8FB7-0E0F49A20058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6AF7A2AB-71AA-4B77-AB6B-E1CA546024EE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7D822A27-E078-4E93-97BD-D90DA292FC43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2C8F080E-7DC4-4952-8A06-F814C8A93512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B7E725C0-49F7-46FB-B2C9-D6770EBF0367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C064989-2263-44F5-97AF-484035724869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09369FB-45F6-48EC-A404-F8F490BB84BB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B75D9F0-6FBD-4390-90F2-16AAD919D91C}"/>
              </a:ext>
            </a:extLst>
          </p:cNvPr>
          <p:cNvGrpSpPr/>
          <p:nvPr/>
        </p:nvGrpSpPr>
        <p:grpSpPr>
          <a:xfrm rot="5400000" flipV="1">
            <a:off x="3821666" y="1725812"/>
            <a:ext cx="1607977" cy="7295"/>
            <a:chOff x="3215079" y="2184737"/>
            <a:chExt cx="2893005" cy="1027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DE53EE-566B-49D3-AD34-967554C493D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12566" y="1799496"/>
              <a:ext cx="0" cy="7910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05A28D-FE61-477A-8CB1-538F470B4DA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3491" y="1576325"/>
              <a:ext cx="0" cy="1216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8862EE4-270E-484A-81C8-7BF9A942C15E}"/>
              </a:ext>
            </a:extLst>
          </p:cNvPr>
          <p:cNvCxnSpPr>
            <a:cxnSpLocks/>
          </p:cNvCxnSpPr>
          <p:nvPr/>
        </p:nvCxnSpPr>
        <p:spPr>
          <a:xfrm flipV="1">
            <a:off x="4632275" y="943763"/>
            <a:ext cx="253523" cy="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41F81C3-7AD0-4D20-B27C-CFC36B0E66EF}"/>
              </a:ext>
            </a:extLst>
          </p:cNvPr>
          <p:cNvCxnSpPr>
            <a:cxnSpLocks/>
          </p:cNvCxnSpPr>
          <p:nvPr/>
        </p:nvCxnSpPr>
        <p:spPr>
          <a:xfrm>
            <a:off x="3797100" y="3503759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3994DB6-16FE-4D61-A8CB-CA9DCEDDA420}"/>
              </a:ext>
            </a:extLst>
          </p:cNvPr>
          <p:cNvCxnSpPr>
            <a:cxnSpLocks/>
          </p:cNvCxnSpPr>
          <p:nvPr/>
        </p:nvCxnSpPr>
        <p:spPr>
          <a:xfrm flipH="1">
            <a:off x="3797100" y="3550701"/>
            <a:ext cx="378183" cy="26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EDEEB38-1FBD-4866-9F80-1BC676C511F4}"/>
              </a:ext>
            </a:extLst>
          </p:cNvPr>
          <p:cNvCxnSpPr>
            <a:cxnSpLocks/>
          </p:cNvCxnSpPr>
          <p:nvPr/>
        </p:nvCxnSpPr>
        <p:spPr>
          <a:xfrm flipH="1">
            <a:off x="3819442" y="3842443"/>
            <a:ext cx="466196" cy="193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94669F3-C2E0-4624-8496-A81F3D4AE22A}"/>
              </a:ext>
            </a:extLst>
          </p:cNvPr>
          <p:cNvCxnSpPr>
            <a:cxnSpLocks/>
          </p:cNvCxnSpPr>
          <p:nvPr/>
        </p:nvCxnSpPr>
        <p:spPr>
          <a:xfrm flipH="1" flipV="1">
            <a:off x="3781727" y="3848271"/>
            <a:ext cx="155498" cy="80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672E043-241D-49BA-8926-7E406B7208EC}"/>
              </a:ext>
            </a:extLst>
          </p:cNvPr>
          <p:cNvCxnSpPr>
            <a:cxnSpLocks/>
          </p:cNvCxnSpPr>
          <p:nvPr/>
        </p:nvCxnSpPr>
        <p:spPr>
          <a:xfrm flipH="1">
            <a:off x="3787295" y="3774574"/>
            <a:ext cx="160897" cy="72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7340848-960C-4488-B139-EBB17F574846}"/>
              </a:ext>
            </a:extLst>
          </p:cNvPr>
          <p:cNvCxnSpPr>
            <a:cxnSpLocks/>
          </p:cNvCxnSpPr>
          <p:nvPr/>
        </p:nvCxnSpPr>
        <p:spPr>
          <a:xfrm>
            <a:off x="4171121" y="4081551"/>
            <a:ext cx="22744" cy="7599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82E1C-2431-4C53-BD33-13FF339A2DD0}"/>
              </a:ext>
            </a:extLst>
          </p:cNvPr>
          <p:cNvCxnSpPr>
            <a:cxnSpLocks/>
          </p:cNvCxnSpPr>
          <p:nvPr/>
        </p:nvCxnSpPr>
        <p:spPr>
          <a:xfrm flipH="1">
            <a:off x="4167854" y="2778372"/>
            <a:ext cx="7430" cy="7847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1BBBB7E-BF8B-421C-BF1B-B8FED0B75143}"/>
              </a:ext>
            </a:extLst>
          </p:cNvPr>
          <p:cNvCxnSpPr>
            <a:cxnSpLocks/>
            <a:stCxn id="164" idx="0"/>
          </p:cNvCxnSpPr>
          <p:nvPr/>
        </p:nvCxnSpPr>
        <p:spPr>
          <a:xfrm>
            <a:off x="2203618" y="3848751"/>
            <a:ext cx="1582746" cy="5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2C76343-06F8-4097-8201-BF9911A7FDF1}"/>
              </a:ext>
            </a:extLst>
          </p:cNvPr>
          <p:cNvCxnSpPr>
            <a:cxnSpLocks/>
          </p:cNvCxnSpPr>
          <p:nvPr/>
        </p:nvCxnSpPr>
        <p:spPr>
          <a:xfrm>
            <a:off x="3798082" y="4848648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83020-5E07-4FE4-B10A-8D57E94842F2}"/>
              </a:ext>
            </a:extLst>
          </p:cNvPr>
          <p:cNvCxnSpPr>
            <a:cxnSpLocks/>
          </p:cNvCxnSpPr>
          <p:nvPr/>
        </p:nvCxnSpPr>
        <p:spPr>
          <a:xfrm>
            <a:off x="3974131" y="4961633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4ADB5DD-9648-435B-862D-655920CD2250}"/>
              </a:ext>
            </a:extLst>
          </p:cNvPr>
          <p:cNvCxnSpPr>
            <a:cxnSpLocks/>
          </p:cNvCxnSpPr>
          <p:nvPr/>
        </p:nvCxnSpPr>
        <p:spPr>
          <a:xfrm>
            <a:off x="4110765" y="5058852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3DC1354-04B5-4BA1-AE6E-25CEE85FC5FA}"/>
              </a:ext>
            </a:extLst>
          </p:cNvPr>
          <p:cNvGrpSpPr/>
          <p:nvPr/>
        </p:nvGrpSpPr>
        <p:grpSpPr>
          <a:xfrm>
            <a:off x="3127163" y="1544347"/>
            <a:ext cx="559676" cy="374005"/>
            <a:chOff x="3507077" y="1544347"/>
            <a:chExt cx="559676" cy="374005"/>
          </a:xfrm>
        </p:grpSpPr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D52B7E82-9EA1-45E5-B216-B7EEF139331D}"/>
                </a:ext>
              </a:extLst>
            </p:cNvPr>
            <p:cNvSpPr/>
            <p:nvPr/>
          </p:nvSpPr>
          <p:spPr>
            <a:xfrm>
              <a:off x="3534667" y="1552414"/>
              <a:ext cx="504497" cy="365938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313B4E9-B5F8-4CBA-80A5-F8BAECCFF740}"/>
                </a:ext>
              </a:extLst>
            </p:cNvPr>
            <p:cNvCxnSpPr>
              <a:cxnSpLocks/>
            </p:cNvCxnSpPr>
            <p:nvPr/>
          </p:nvCxnSpPr>
          <p:spPr>
            <a:xfrm>
              <a:off x="3507077" y="1544347"/>
              <a:ext cx="5596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15BBF5-07E7-4C6C-8A74-C19987AC0A01}"/>
              </a:ext>
            </a:extLst>
          </p:cNvPr>
          <p:cNvCxnSpPr/>
          <p:nvPr/>
        </p:nvCxnSpPr>
        <p:spPr>
          <a:xfrm rot="5400000" flipV="1">
            <a:off x="3101410" y="1232298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D5A1647-B5C8-4F9F-A03D-7386C5227892}"/>
              </a:ext>
            </a:extLst>
          </p:cNvPr>
          <p:cNvCxnSpPr/>
          <p:nvPr/>
        </p:nvCxnSpPr>
        <p:spPr>
          <a:xfrm rot="5400000" flipV="1">
            <a:off x="3105222" y="2237235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AC8F8C-908F-44A6-AB26-0CF23D02F83A}"/>
              </a:ext>
            </a:extLst>
          </p:cNvPr>
          <p:cNvCxnSpPr>
            <a:cxnSpLocks/>
          </p:cNvCxnSpPr>
          <p:nvPr/>
        </p:nvCxnSpPr>
        <p:spPr>
          <a:xfrm flipV="1">
            <a:off x="3422467" y="918867"/>
            <a:ext cx="720231" cy="6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B10A2116-A8BB-4C0D-8A73-68D8B65FCD37}"/>
              </a:ext>
            </a:extLst>
          </p:cNvPr>
          <p:cNvSpPr/>
          <p:nvPr/>
        </p:nvSpPr>
        <p:spPr>
          <a:xfrm>
            <a:off x="4091227" y="624392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4C0AFB9-E94A-48AC-A14F-E3D3F89C6D90}"/>
              </a:ext>
            </a:extLst>
          </p:cNvPr>
          <p:cNvSpPr/>
          <p:nvPr/>
        </p:nvSpPr>
        <p:spPr>
          <a:xfrm>
            <a:off x="4133265" y="2487359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0476D2B-1B2B-494F-A431-817CB395E92B}"/>
              </a:ext>
            </a:extLst>
          </p:cNvPr>
          <p:cNvGrpSpPr/>
          <p:nvPr/>
        </p:nvGrpSpPr>
        <p:grpSpPr>
          <a:xfrm rot="16200000">
            <a:off x="1522183" y="3435418"/>
            <a:ext cx="543910" cy="826665"/>
            <a:chOff x="4641185" y="1004852"/>
            <a:chExt cx="543910" cy="826665"/>
          </a:xfrm>
        </p:grpSpPr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5BE148FE-7C94-4B62-AD4A-614CA4B34947}"/>
                </a:ext>
              </a:extLst>
            </p:cNvPr>
            <p:cNvSpPr/>
            <p:nvPr/>
          </p:nvSpPr>
          <p:spPr>
            <a:xfrm flipV="1">
              <a:off x="4641185" y="1435899"/>
              <a:ext cx="543910" cy="391765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042F5B5-4608-42EE-8271-2AE532246B93}"/>
                </a:ext>
              </a:extLst>
            </p:cNvPr>
            <p:cNvCxnSpPr>
              <a:cxnSpLocks/>
            </p:cNvCxnSpPr>
            <p:nvPr/>
          </p:nvCxnSpPr>
          <p:spPr>
            <a:xfrm>
              <a:off x="4641185" y="1831517"/>
              <a:ext cx="5439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852DAC-4079-4F90-9B3B-9483F86FBED7}"/>
                </a:ext>
              </a:extLst>
            </p:cNvPr>
            <p:cNvCxnSpPr>
              <a:cxnSpLocks/>
            </p:cNvCxnSpPr>
            <p:nvPr/>
          </p:nvCxnSpPr>
          <p:spPr>
            <a:xfrm>
              <a:off x="4913140" y="1004852"/>
              <a:ext cx="0" cy="434134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1DCDFCC-5172-4951-B028-4BCB7999E6EC}"/>
              </a:ext>
            </a:extLst>
          </p:cNvPr>
          <p:cNvCxnSpPr>
            <a:cxnSpLocks/>
          </p:cNvCxnSpPr>
          <p:nvPr/>
        </p:nvCxnSpPr>
        <p:spPr>
          <a:xfrm flipV="1">
            <a:off x="184513" y="4053282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229A281F-EAB6-40D4-A2FB-A28B50999111}"/>
              </a:ext>
            </a:extLst>
          </p:cNvPr>
          <p:cNvSpPr/>
          <p:nvPr/>
        </p:nvSpPr>
        <p:spPr>
          <a:xfrm rot="5400000">
            <a:off x="459469" y="3636261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291CBEE-6BEC-4222-B9B7-E2D8F0F12687}"/>
              </a:ext>
            </a:extLst>
          </p:cNvPr>
          <p:cNvCxnSpPr>
            <a:cxnSpLocks/>
          </p:cNvCxnSpPr>
          <p:nvPr/>
        </p:nvCxnSpPr>
        <p:spPr>
          <a:xfrm flipV="1">
            <a:off x="1015723" y="3842443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616A445-9C5D-44CB-9E1E-450549F9330C}"/>
              </a:ext>
            </a:extLst>
          </p:cNvPr>
          <p:cNvCxnSpPr>
            <a:cxnSpLocks/>
          </p:cNvCxnSpPr>
          <p:nvPr/>
        </p:nvCxnSpPr>
        <p:spPr>
          <a:xfrm flipV="1">
            <a:off x="150187" y="3655830"/>
            <a:ext cx="425170" cy="74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22">
                <a:extLst>
                  <a:ext uri="{FF2B5EF4-FFF2-40B4-BE49-F238E27FC236}">
                    <a16:creationId xmlns:a16="http://schemas.microsoft.com/office/drawing/2014/main" id="{C2790B8E-11F2-439C-99BA-40AED055348F}"/>
                  </a:ext>
                </a:extLst>
              </p:cNvPr>
              <p:cNvSpPr txBox="1"/>
              <p:nvPr/>
            </p:nvSpPr>
            <p:spPr>
              <a:xfrm>
                <a:off x="520925" y="380033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1" name="TextBox 22">
                <a:extLst>
                  <a:ext uri="{FF2B5EF4-FFF2-40B4-BE49-F238E27FC236}">
                    <a16:creationId xmlns:a16="http://schemas.microsoft.com/office/drawing/2014/main" id="{C2790B8E-11F2-439C-99BA-40AED0553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5" y="3800334"/>
                <a:ext cx="302521" cy="307776"/>
              </a:xfrm>
              <a:prstGeom prst="rect">
                <a:avLst/>
              </a:prstGeom>
              <a:blipFill>
                <a:blip r:embed="rId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22">
                <a:extLst>
                  <a:ext uri="{FF2B5EF4-FFF2-40B4-BE49-F238E27FC236}">
                    <a16:creationId xmlns:a16="http://schemas.microsoft.com/office/drawing/2014/main" id="{16C7ED3F-BBA1-41B7-8C83-2E89422AFE5B}"/>
                  </a:ext>
                </a:extLst>
              </p:cNvPr>
              <p:cNvSpPr txBox="1"/>
              <p:nvPr/>
            </p:nvSpPr>
            <p:spPr>
              <a:xfrm>
                <a:off x="531614" y="354049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2" name="TextBox 22">
                <a:extLst>
                  <a:ext uri="{FF2B5EF4-FFF2-40B4-BE49-F238E27FC236}">
                    <a16:creationId xmlns:a16="http://schemas.microsoft.com/office/drawing/2014/main" id="{16C7ED3F-BBA1-41B7-8C83-2E89422A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4" y="3540494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5DBA6F-8612-4B71-8D43-B0B62940A98F}"/>
              </a:ext>
            </a:extLst>
          </p:cNvPr>
          <p:cNvCxnSpPr>
            <a:cxnSpLocks/>
          </p:cNvCxnSpPr>
          <p:nvPr/>
        </p:nvCxnSpPr>
        <p:spPr>
          <a:xfrm flipH="1">
            <a:off x="4622067" y="1692139"/>
            <a:ext cx="305080" cy="423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9A5939-5802-40E0-AF5A-2D3A6F5F07EA}"/>
              </a:ext>
            </a:extLst>
          </p:cNvPr>
          <p:cNvGrpSpPr/>
          <p:nvPr/>
        </p:nvGrpSpPr>
        <p:grpSpPr>
          <a:xfrm>
            <a:off x="4628425" y="2356370"/>
            <a:ext cx="932553" cy="276550"/>
            <a:chOff x="4676775" y="1682364"/>
            <a:chExt cx="1619250" cy="693028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1AD4BC1-E895-40AD-A17A-55929A77A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A731FD-F9B7-4656-BFA1-4DEAD77EEDB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D09D900-857F-4355-9978-6EBD2B5BEA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B0D2857-0872-44DA-8145-67B3075DE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4AB0DE-581C-4A92-9D30-1F95A55994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F66A3C8-FE28-4B05-96EA-15C2AA30F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8F6F288-C3F3-467C-A0AA-3132F44BC8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36E5F67-8E88-4C31-8213-0C595BBC8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BF3F1C8-180E-4F22-AC43-D046946370C0}"/>
              </a:ext>
            </a:extLst>
          </p:cNvPr>
          <p:cNvGrpSpPr/>
          <p:nvPr/>
        </p:nvGrpSpPr>
        <p:grpSpPr>
          <a:xfrm rot="16200000">
            <a:off x="4697549" y="875402"/>
            <a:ext cx="471472" cy="112746"/>
            <a:chOff x="401914" y="4333253"/>
            <a:chExt cx="471472" cy="112746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D09B169-E931-4FEE-96B1-9EA0FAD52049}"/>
                </a:ext>
              </a:extLst>
            </p:cNvPr>
            <p:cNvCxnSpPr>
              <a:cxnSpLocks/>
            </p:cNvCxnSpPr>
            <p:nvPr/>
          </p:nvCxnSpPr>
          <p:spPr>
            <a:xfrm>
              <a:off x="401914" y="4333253"/>
              <a:ext cx="4714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73AD43-EB71-4434-B322-6813A2A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492186" y="4444023"/>
              <a:ext cx="290928" cy="19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786A441-74CD-4732-818F-D93F2779AB54}"/>
              </a:ext>
            </a:extLst>
          </p:cNvPr>
          <p:cNvCxnSpPr>
            <a:cxnSpLocks/>
          </p:cNvCxnSpPr>
          <p:nvPr/>
        </p:nvCxnSpPr>
        <p:spPr>
          <a:xfrm flipV="1">
            <a:off x="5008258" y="943763"/>
            <a:ext cx="55272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C8F98F3-9763-4BB7-9D2F-FE4D5E9E7B2D}"/>
              </a:ext>
            </a:extLst>
          </p:cNvPr>
          <p:cNvCxnSpPr>
            <a:cxnSpLocks/>
          </p:cNvCxnSpPr>
          <p:nvPr/>
        </p:nvCxnSpPr>
        <p:spPr>
          <a:xfrm>
            <a:off x="5566188" y="931775"/>
            <a:ext cx="0" cy="1585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54DA62D-AA2B-4243-BE29-4440FA57011F}"/>
              </a:ext>
            </a:extLst>
          </p:cNvPr>
          <p:cNvCxnSpPr>
            <a:cxnSpLocks/>
          </p:cNvCxnSpPr>
          <p:nvPr/>
        </p:nvCxnSpPr>
        <p:spPr>
          <a:xfrm flipV="1">
            <a:off x="3428896" y="2543570"/>
            <a:ext cx="766094" cy="9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30DD72A-6125-4850-8613-589CDFB23FDD}"/>
                  </a:ext>
                </a:extLst>
              </p:cNvPr>
              <p:cNvSpPr txBox="1"/>
              <p:nvPr/>
            </p:nvSpPr>
            <p:spPr>
              <a:xfrm>
                <a:off x="1166971" y="3501941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30DD72A-6125-4850-8613-589CDFB2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71" y="3501941"/>
                <a:ext cx="49971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12E850A-5021-447E-BC0A-4DBD714C165F}"/>
              </a:ext>
            </a:extLst>
          </p:cNvPr>
          <p:cNvCxnSpPr>
            <a:cxnSpLocks/>
          </p:cNvCxnSpPr>
          <p:nvPr/>
        </p:nvCxnSpPr>
        <p:spPr>
          <a:xfrm>
            <a:off x="782293" y="3501941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081D8DD-568F-4D37-8D31-DA06D2DCBD47}"/>
              </a:ext>
            </a:extLst>
          </p:cNvPr>
          <p:cNvCxnSpPr>
            <a:cxnSpLocks/>
          </p:cNvCxnSpPr>
          <p:nvPr/>
        </p:nvCxnSpPr>
        <p:spPr>
          <a:xfrm>
            <a:off x="788410" y="4004757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FFE2CA-B255-4271-8068-94458B1E260B}"/>
              </a:ext>
            </a:extLst>
          </p:cNvPr>
          <p:cNvSpPr txBox="1"/>
          <p:nvPr/>
        </p:nvSpPr>
        <p:spPr>
          <a:xfrm>
            <a:off x="3495461" y="54512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+12V</a:t>
            </a:r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07477AE-58EB-41B8-A40E-FF582AAE5B00}"/>
              </a:ext>
            </a:extLst>
          </p:cNvPr>
          <p:cNvSpPr txBox="1"/>
          <p:nvPr/>
        </p:nvSpPr>
        <p:spPr>
          <a:xfrm>
            <a:off x="531614" y="420025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en-US" sz="1400" dirty="0"/>
              <a:t>15V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524DA43-6BCD-47CA-8BD1-28A560AC1762}"/>
                  </a:ext>
                </a:extLst>
              </p:cNvPr>
              <p:cNvSpPr txBox="1"/>
              <p:nvPr/>
            </p:nvSpPr>
            <p:spPr>
              <a:xfrm>
                <a:off x="1774232" y="3187232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524DA43-6BCD-47CA-8BD1-28A560AC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32" y="3187232"/>
                <a:ext cx="49971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E9D4B8C-0C9F-4E4B-BE25-CBEE6C6906BA}"/>
                  </a:ext>
                </a:extLst>
              </p:cNvPr>
              <p:cNvSpPr txBox="1"/>
              <p:nvPr/>
            </p:nvSpPr>
            <p:spPr>
              <a:xfrm>
                <a:off x="3015121" y="1220111"/>
                <a:ext cx="3599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E9D4B8C-0C9F-4E4B-BE25-CBEE6C690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21" y="1220111"/>
                <a:ext cx="35994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TextBox 241">
            <a:extLst>
              <a:ext uri="{FF2B5EF4-FFF2-40B4-BE49-F238E27FC236}">
                <a16:creationId xmlns:a16="http://schemas.microsoft.com/office/drawing/2014/main" id="{93FD7D1A-554F-4173-8537-D42553F616FB}"/>
              </a:ext>
            </a:extLst>
          </p:cNvPr>
          <p:cNvSpPr txBox="1"/>
          <p:nvPr/>
        </p:nvSpPr>
        <p:spPr>
          <a:xfrm>
            <a:off x="521030" y="3242924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+15V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/>
              <p:nvPr/>
            </p:nvSpPr>
            <p:spPr>
              <a:xfrm>
                <a:off x="5649800" y="694967"/>
                <a:ext cx="3468265" cy="1969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When there is a output voltage from the OPAMP of -13.8V then there is no output from D1.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𝑀𝑂𝑆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was charged during positive voltage (+13.8V) and hence there is no discharging path. Hence we need to a resister to discharge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𝑀𝑂𝑆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00" y="694967"/>
                <a:ext cx="3468265" cy="1969770"/>
              </a:xfrm>
              <a:prstGeom prst="rect">
                <a:avLst/>
              </a:prstGeom>
              <a:blipFill>
                <a:blip r:embed="rId9"/>
                <a:stretch>
                  <a:fillRect l="-3339" t="-3096" r="-3515" b="-5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A5D646A0-7176-4F37-BE88-F9F773EBEE1D}"/>
              </a:ext>
            </a:extLst>
          </p:cNvPr>
          <p:cNvSpPr txBox="1"/>
          <p:nvPr/>
        </p:nvSpPr>
        <p:spPr>
          <a:xfrm>
            <a:off x="809842" y="2667303"/>
            <a:ext cx="856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-13</a:t>
            </a:r>
            <a:r>
              <a:rPr lang="en-US" sz="1400" dirty="0">
                <a:solidFill>
                  <a:srgbClr val="0000FF"/>
                </a:solidFill>
              </a:rPr>
              <a:t>.8V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6691C45-9F1E-434A-AA66-40B925485516}"/>
                  </a:ext>
                </a:extLst>
              </p:cNvPr>
              <p:cNvSpPr txBox="1"/>
              <p:nvPr/>
            </p:nvSpPr>
            <p:spPr>
              <a:xfrm>
                <a:off x="3033909" y="4387959"/>
                <a:ext cx="65295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𝑀𝑂𝑆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6691C45-9F1E-434A-AA66-40B925485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09" y="4387959"/>
                <a:ext cx="65295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40B575-C82A-42BA-A5F3-5BD5C88A9946}"/>
              </a:ext>
            </a:extLst>
          </p:cNvPr>
          <p:cNvCxnSpPr>
            <a:cxnSpLocks/>
          </p:cNvCxnSpPr>
          <p:nvPr/>
        </p:nvCxnSpPr>
        <p:spPr>
          <a:xfrm flipH="1" flipV="1">
            <a:off x="2273949" y="2919869"/>
            <a:ext cx="26754" cy="88046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0DA0441-88D1-4072-9D1A-8073C52D2CE9}"/>
              </a:ext>
            </a:extLst>
          </p:cNvPr>
          <p:cNvCxnSpPr>
            <a:cxnSpLocks/>
          </p:cNvCxnSpPr>
          <p:nvPr/>
        </p:nvCxnSpPr>
        <p:spPr>
          <a:xfrm flipH="1" flipV="1">
            <a:off x="1161122" y="2973786"/>
            <a:ext cx="26754" cy="88046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A361A4-A388-4F69-99CE-651BC12B819B}"/>
              </a:ext>
            </a:extLst>
          </p:cNvPr>
          <p:cNvCxnSpPr>
            <a:cxnSpLocks/>
          </p:cNvCxnSpPr>
          <p:nvPr/>
        </p:nvCxnSpPr>
        <p:spPr>
          <a:xfrm flipH="1">
            <a:off x="3806517" y="4068504"/>
            <a:ext cx="378183" cy="26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D597220-053C-4564-A37B-297033CF90ED}"/>
              </a:ext>
            </a:extLst>
          </p:cNvPr>
          <p:cNvCxnSpPr>
            <a:cxnSpLocks/>
          </p:cNvCxnSpPr>
          <p:nvPr/>
        </p:nvCxnSpPr>
        <p:spPr>
          <a:xfrm>
            <a:off x="4295598" y="3828840"/>
            <a:ext cx="0" cy="400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3CAC949-03A5-46E7-A786-F30EAAA814C3}"/>
              </a:ext>
            </a:extLst>
          </p:cNvPr>
          <p:cNvCxnSpPr>
            <a:cxnSpLocks/>
          </p:cNvCxnSpPr>
          <p:nvPr/>
        </p:nvCxnSpPr>
        <p:spPr>
          <a:xfrm flipH="1">
            <a:off x="4155881" y="4220904"/>
            <a:ext cx="165980" cy="13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1BEDED2-09F1-450C-89D7-2023448E60A1}"/>
              </a:ext>
            </a:extLst>
          </p:cNvPr>
          <p:cNvSpPr txBox="1"/>
          <p:nvPr/>
        </p:nvSpPr>
        <p:spPr>
          <a:xfrm>
            <a:off x="4337800" y="3521063"/>
            <a:ext cx="1019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MOSFET</a:t>
            </a:r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5630DCE-2496-4ACD-BE40-4F93091E0065}"/>
              </a:ext>
            </a:extLst>
          </p:cNvPr>
          <p:cNvGrpSpPr/>
          <p:nvPr/>
        </p:nvGrpSpPr>
        <p:grpSpPr>
          <a:xfrm rot="18748526">
            <a:off x="3416809" y="4266541"/>
            <a:ext cx="290928" cy="112746"/>
            <a:chOff x="492186" y="4333253"/>
            <a:chExt cx="290928" cy="11274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2FC1A6-DFA5-4CDA-83E0-4DE1505996B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7650" y="4187789"/>
              <a:ext cx="0" cy="290928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040695-B64D-49F9-ADF6-B9DE7D700373}"/>
                </a:ext>
              </a:extLst>
            </p:cNvPr>
            <p:cNvCxnSpPr>
              <a:cxnSpLocks/>
            </p:cNvCxnSpPr>
            <p:nvPr/>
          </p:nvCxnSpPr>
          <p:spPr>
            <a:xfrm>
              <a:off x="492186" y="4444023"/>
              <a:ext cx="290928" cy="1976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877AA44-83D9-4D2A-BB8A-BAA1D3A62A77}"/>
              </a:ext>
            </a:extLst>
          </p:cNvPr>
          <p:cNvCxnSpPr>
            <a:cxnSpLocks/>
          </p:cNvCxnSpPr>
          <p:nvPr/>
        </p:nvCxnSpPr>
        <p:spPr>
          <a:xfrm>
            <a:off x="3244897" y="3837287"/>
            <a:ext cx="273919" cy="423517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3901F5-4261-4B5C-9DF5-DA165D89E0BA}"/>
              </a:ext>
            </a:extLst>
          </p:cNvPr>
          <p:cNvCxnSpPr>
            <a:cxnSpLocks/>
          </p:cNvCxnSpPr>
          <p:nvPr/>
        </p:nvCxnSpPr>
        <p:spPr>
          <a:xfrm>
            <a:off x="3593824" y="4357188"/>
            <a:ext cx="574030" cy="126287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23AF744-6A9A-4005-8945-79BC5F9C7386}"/>
              </a:ext>
            </a:extLst>
          </p:cNvPr>
          <p:cNvSpPr txBox="1"/>
          <p:nvPr/>
        </p:nvSpPr>
        <p:spPr>
          <a:xfrm>
            <a:off x="2210107" y="2781323"/>
            <a:ext cx="652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3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22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4179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MOSFET equivalent </a:t>
            </a:r>
            <a:r>
              <a:rPr lang="en-US" sz="2800" b="1" dirty="0" err="1">
                <a:solidFill>
                  <a:srgbClr val="FF0000"/>
                </a:solidFill>
              </a:rPr>
              <a:t>ckt</a:t>
            </a:r>
            <a:endParaRPr lang="en-US" sz="2800" dirty="0"/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B76705F-845E-430C-B097-7645AAA14341}"/>
              </a:ext>
            </a:extLst>
          </p:cNvPr>
          <p:cNvGrpSpPr/>
          <p:nvPr/>
        </p:nvGrpSpPr>
        <p:grpSpPr>
          <a:xfrm rot="5400000">
            <a:off x="3065164" y="1501818"/>
            <a:ext cx="2216273" cy="619828"/>
            <a:chOff x="2919257" y="1823540"/>
            <a:chExt cx="3928227" cy="748209"/>
          </a:xfrm>
        </p:grpSpPr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74074088-8AFA-4401-8FB7-0E0F49A20058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6AF7A2AB-71AA-4B77-AB6B-E1CA546024EE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7D822A27-E078-4E93-97BD-D90DA292FC43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2C8F080E-7DC4-4952-8A06-F814C8A93512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B7E725C0-49F7-46FB-B2C9-D6770EBF0367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C064989-2263-44F5-97AF-484035724869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09369FB-45F6-48EC-A404-F8F490BB84BB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B75D9F0-6FBD-4390-90F2-16AAD919D91C}"/>
              </a:ext>
            </a:extLst>
          </p:cNvPr>
          <p:cNvGrpSpPr/>
          <p:nvPr/>
        </p:nvGrpSpPr>
        <p:grpSpPr>
          <a:xfrm rot="5400000" flipV="1">
            <a:off x="3821666" y="1725812"/>
            <a:ext cx="1607977" cy="7295"/>
            <a:chOff x="3215079" y="2184737"/>
            <a:chExt cx="2893005" cy="1027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DE53EE-566B-49D3-AD34-967554C493D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12566" y="1799496"/>
              <a:ext cx="0" cy="7910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05A28D-FE61-477A-8CB1-538F470B4DA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3491" y="1576325"/>
              <a:ext cx="0" cy="1216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8862EE4-270E-484A-81C8-7BF9A942C15E}"/>
              </a:ext>
            </a:extLst>
          </p:cNvPr>
          <p:cNvCxnSpPr>
            <a:cxnSpLocks/>
          </p:cNvCxnSpPr>
          <p:nvPr/>
        </p:nvCxnSpPr>
        <p:spPr>
          <a:xfrm flipV="1">
            <a:off x="4632275" y="943763"/>
            <a:ext cx="253523" cy="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41F81C3-7AD0-4D20-B27C-CFC36B0E66EF}"/>
              </a:ext>
            </a:extLst>
          </p:cNvPr>
          <p:cNvCxnSpPr>
            <a:cxnSpLocks/>
          </p:cNvCxnSpPr>
          <p:nvPr/>
        </p:nvCxnSpPr>
        <p:spPr>
          <a:xfrm>
            <a:off x="3797100" y="3503759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3994DB6-16FE-4D61-A8CB-CA9DCEDDA420}"/>
              </a:ext>
            </a:extLst>
          </p:cNvPr>
          <p:cNvCxnSpPr>
            <a:cxnSpLocks/>
          </p:cNvCxnSpPr>
          <p:nvPr/>
        </p:nvCxnSpPr>
        <p:spPr>
          <a:xfrm flipH="1">
            <a:off x="3797100" y="3550701"/>
            <a:ext cx="378183" cy="26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EDEEB38-1FBD-4866-9F80-1BC676C511F4}"/>
              </a:ext>
            </a:extLst>
          </p:cNvPr>
          <p:cNvCxnSpPr>
            <a:cxnSpLocks/>
          </p:cNvCxnSpPr>
          <p:nvPr/>
        </p:nvCxnSpPr>
        <p:spPr>
          <a:xfrm flipH="1">
            <a:off x="3819442" y="3842443"/>
            <a:ext cx="466196" cy="193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94669F3-C2E0-4624-8496-A81F3D4AE22A}"/>
              </a:ext>
            </a:extLst>
          </p:cNvPr>
          <p:cNvCxnSpPr>
            <a:cxnSpLocks/>
          </p:cNvCxnSpPr>
          <p:nvPr/>
        </p:nvCxnSpPr>
        <p:spPr>
          <a:xfrm flipH="1" flipV="1">
            <a:off x="3781727" y="3848271"/>
            <a:ext cx="155498" cy="80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672E043-241D-49BA-8926-7E406B7208EC}"/>
              </a:ext>
            </a:extLst>
          </p:cNvPr>
          <p:cNvCxnSpPr>
            <a:cxnSpLocks/>
          </p:cNvCxnSpPr>
          <p:nvPr/>
        </p:nvCxnSpPr>
        <p:spPr>
          <a:xfrm flipH="1">
            <a:off x="3787295" y="3774574"/>
            <a:ext cx="160897" cy="72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7340848-960C-4488-B139-EBB17F574846}"/>
              </a:ext>
            </a:extLst>
          </p:cNvPr>
          <p:cNvCxnSpPr>
            <a:cxnSpLocks/>
          </p:cNvCxnSpPr>
          <p:nvPr/>
        </p:nvCxnSpPr>
        <p:spPr>
          <a:xfrm>
            <a:off x="4171121" y="4081551"/>
            <a:ext cx="22744" cy="7599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82E1C-2431-4C53-BD33-13FF339A2DD0}"/>
              </a:ext>
            </a:extLst>
          </p:cNvPr>
          <p:cNvCxnSpPr>
            <a:cxnSpLocks/>
          </p:cNvCxnSpPr>
          <p:nvPr/>
        </p:nvCxnSpPr>
        <p:spPr>
          <a:xfrm flipH="1">
            <a:off x="4167854" y="2778372"/>
            <a:ext cx="7430" cy="7847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1BBBB7E-BF8B-421C-BF1B-B8FED0B75143}"/>
              </a:ext>
            </a:extLst>
          </p:cNvPr>
          <p:cNvCxnSpPr>
            <a:cxnSpLocks/>
            <a:stCxn id="164" idx="0"/>
          </p:cNvCxnSpPr>
          <p:nvPr/>
        </p:nvCxnSpPr>
        <p:spPr>
          <a:xfrm>
            <a:off x="2203618" y="3848751"/>
            <a:ext cx="1582746" cy="5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2C76343-06F8-4097-8201-BF9911A7FDF1}"/>
              </a:ext>
            </a:extLst>
          </p:cNvPr>
          <p:cNvCxnSpPr>
            <a:cxnSpLocks/>
          </p:cNvCxnSpPr>
          <p:nvPr/>
        </p:nvCxnSpPr>
        <p:spPr>
          <a:xfrm>
            <a:off x="3798082" y="4848648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83020-5E07-4FE4-B10A-8D57E94842F2}"/>
              </a:ext>
            </a:extLst>
          </p:cNvPr>
          <p:cNvCxnSpPr>
            <a:cxnSpLocks/>
          </p:cNvCxnSpPr>
          <p:nvPr/>
        </p:nvCxnSpPr>
        <p:spPr>
          <a:xfrm>
            <a:off x="3974131" y="4961633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4ADB5DD-9648-435B-862D-655920CD2250}"/>
              </a:ext>
            </a:extLst>
          </p:cNvPr>
          <p:cNvCxnSpPr>
            <a:cxnSpLocks/>
          </p:cNvCxnSpPr>
          <p:nvPr/>
        </p:nvCxnSpPr>
        <p:spPr>
          <a:xfrm>
            <a:off x="4110765" y="5058852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3DC1354-04B5-4BA1-AE6E-25CEE85FC5FA}"/>
              </a:ext>
            </a:extLst>
          </p:cNvPr>
          <p:cNvGrpSpPr/>
          <p:nvPr/>
        </p:nvGrpSpPr>
        <p:grpSpPr>
          <a:xfrm>
            <a:off x="3127163" y="1544347"/>
            <a:ext cx="559676" cy="374005"/>
            <a:chOff x="3507077" y="1544347"/>
            <a:chExt cx="559676" cy="374005"/>
          </a:xfrm>
        </p:grpSpPr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D52B7E82-9EA1-45E5-B216-B7EEF139331D}"/>
                </a:ext>
              </a:extLst>
            </p:cNvPr>
            <p:cNvSpPr/>
            <p:nvPr/>
          </p:nvSpPr>
          <p:spPr>
            <a:xfrm>
              <a:off x="3534667" y="1552414"/>
              <a:ext cx="504497" cy="365938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313B4E9-B5F8-4CBA-80A5-F8BAECCFF740}"/>
                </a:ext>
              </a:extLst>
            </p:cNvPr>
            <p:cNvCxnSpPr>
              <a:cxnSpLocks/>
            </p:cNvCxnSpPr>
            <p:nvPr/>
          </p:nvCxnSpPr>
          <p:spPr>
            <a:xfrm>
              <a:off x="3507077" y="1544347"/>
              <a:ext cx="5596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15BBF5-07E7-4C6C-8A74-C19987AC0A01}"/>
              </a:ext>
            </a:extLst>
          </p:cNvPr>
          <p:cNvCxnSpPr/>
          <p:nvPr/>
        </p:nvCxnSpPr>
        <p:spPr>
          <a:xfrm rot="5400000" flipV="1">
            <a:off x="3101410" y="1232298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D5A1647-B5C8-4F9F-A03D-7386C5227892}"/>
              </a:ext>
            </a:extLst>
          </p:cNvPr>
          <p:cNvCxnSpPr/>
          <p:nvPr/>
        </p:nvCxnSpPr>
        <p:spPr>
          <a:xfrm rot="5400000" flipV="1">
            <a:off x="3105222" y="2237235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AC8F8C-908F-44A6-AB26-0CF23D02F83A}"/>
              </a:ext>
            </a:extLst>
          </p:cNvPr>
          <p:cNvCxnSpPr>
            <a:cxnSpLocks/>
          </p:cNvCxnSpPr>
          <p:nvPr/>
        </p:nvCxnSpPr>
        <p:spPr>
          <a:xfrm flipV="1">
            <a:off x="3422467" y="918867"/>
            <a:ext cx="720231" cy="6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B10A2116-A8BB-4C0D-8A73-68D8B65FCD37}"/>
              </a:ext>
            </a:extLst>
          </p:cNvPr>
          <p:cNvSpPr/>
          <p:nvPr/>
        </p:nvSpPr>
        <p:spPr>
          <a:xfrm>
            <a:off x="4091227" y="624392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4C0AFB9-E94A-48AC-A14F-E3D3F89C6D90}"/>
              </a:ext>
            </a:extLst>
          </p:cNvPr>
          <p:cNvSpPr/>
          <p:nvPr/>
        </p:nvSpPr>
        <p:spPr>
          <a:xfrm>
            <a:off x="4133265" y="2487359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0476D2B-1B2B-494F-A431-817CB395E92B}"/>
              </a:ext>
            </a:extLst>
          </p:cNvPr>
          <p:cNvGrpSpPr/>
          <p:nvPr/>
        </p:nvGrpSpPr>
        <p:grpSpPr>
          <a:xfrm rot="16200000">
            <a:off x="1522183" y="3435418"/>
            <a:ext cx="543910" cy="826665"/>
            <a:chOff x="4641185" y="1004852"/>
            <a:chExt cx="543910" cy="826665"/>
          </a:xfrm>
        </p:grpSpPr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5BE148FE-7C94-4B62-AD4A-614CA4B34947}"/>
                </a:ext>
              </a:extLst>
            </p:cNvPr>
            <p:cNvSpPr/>
            <p:nvPr/>
          </p:nvSpPr>
          <p:spPr>
            <a:xfrm flipV="1">
              <a:off x="4641185" y="1435899"/>
              <a:ext cx="543910" cy="391765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042F5B5-4608-42EE-8271-2AE532246B93}"/>
                </a:ext>
              </a:extLst>
            </p:cNvPr>
            <p:cNvCxnSpPr>
              <a:cxnSpLocks/>
            </p:cNvCxnSpPr>
            <p:nvPr/>
          </p:nvCxnSpPr>
          <p:spPr>
            <a:xfrm>
              <a:off x="4641185" y="1831517"/>
              <a:ext cx="5439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852DAC-4079-4F90-9B3B-9483F86FBED7}"/>
                </a:ext>
              </a:extLst>
            </p:cNvPr>
            <p:cNvCxnSpPr>
              <a:cxnSpLocks/>
            </p:cNvCxnSpPr>
            <p:nvPr/>
          </p:nvCxnSpPr>
          <p:spPr>
            <a:xfrm>
              <a:off x="4913140" y="1004852"/>
              <a:ext cx="0" cy="434134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1DCDFCC-5172-4951-B028-4BCB7999E6EC}"/>
              </a:ext>
            </a:extLst>
          </p:cNvPr>
          <p:cNvCxnSpPr>
            <a:cxnSpLocks/>
          </p:cNvCxnSpPr>
          <p:nvPr/>
        </p:nvCxnSpPr>
        <p:spPr>
          <a:xfrm flipV="1">
            <a:off x="184513" y="4053282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229A281F-EAB6-40D4-A2FB-A28B50999111}"/>
              </a:ext>
            </a:extLst>
          </p:cNvPr>
          <p:cNvSpPr/>
          <p:nvPr/>
        </p:nvSpPr>
        <p:spPr>
          <a:xfrm rot="5400000">
            <a:off x="459469" y="3636261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291CBEE-6BEC-4222-B9B7-E2D8F0F12687}"/>
              </a:ext>
            </a:extLst>
          </p:cNvPr>
          <p:cNvCxnSpPr>
            <a:cxnSpLocks/>
          </p:cNvCxnSpPr>
          <p:nvPr/>
        </p:nvCxnSpPr>
        <p:spPr>
          <a:xfrm flipV="1">
            <a:off x="1015723" y="3842443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616A445-9C5D-44CB-9E1E-450549F9330C}"/>
              </a:ext>
            </a:extLst>
          </p:cNvPr>
          <p:cNvCxnSpPr>
            <a:cxnSpLocks/>
          </p:cNvCxnSpPr>
          <p:nvPr/>
        </p:nvCxnSpPr>
        <p:spPr>
          <a:xfrm flipV="1">
            <a:off x="150187" y="3655830"/>
            <a:ext cx="425170" cy="74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22">
                <a:extLst>
                  <a:ext uri="{FF2B5EF4-FFF2-40B4-BE49-F238E27FC236}">
                    <a16:creationId xmlns:a16="http://schemas.microsoft.com/office/drawing/2014/main" id="{C2790B8E-11F2-439C-99BA-40AED055348F}"/>
                  </a:ext>
                </a:extLst>
              </p:cNvPr>
              <p:cNvSpPr txBox="1"/>
              <p:nvPr/>
            </p:nvSpPr>
            <p:spPr>
              <a:xfrm>
                <a:off x="520925" y="380033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1" name="TextBox 22">
                <a:extLst>
                  <a:ext uri="{FF2B5EF4-FFF2-40B4-BE49-F238E27FC236}">
                    <a16:creationId xmlns:a16="http://schemas.microsoft.com/office/drawing/2014/main" id="{C2790B8E-11F2-439C-99BA-40AED0553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5" y="3800334"/>
                <a:ext cx="302521" cy="307776"/>
              </a:xfrm>
              <a:prstGeom prst="rect">
                <a:avLst/>
              </a:prstGeom>
              <a:blipFill>
                <a:blip r:embed="rId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22">
                <a:extLst>
                  <a:ext uri="{FF2B5EF4-FFF2-40B4-BE49-F238E27FC236}">
                    <a16:creationId xmlns:a16="http://schemas.microsoft.com/office/drawing/2014/main" id="{16C7ED3F-BBA1-41B7-8C83-2E89422AFE5B}"/>
                  </a:ext>
                </a:extLst>
              </p:cNvPr>
              <p:cNvSpPr txBox="1"/>
              <p:nvPr/>
            </p:nvSpPr>
            <p:spPr>
              <a:xfrm>
                <a:off x="531614" y="354049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2" name="TextBox 22">
                <a:extLst>
                  <a:ext uri="{FF2B5EF4-FFF2-40B4-BE49-F238E27FC236}">
                    <a16:creationId xmlns:a16="http://schemas.microsoft.com/office/drawing/2014/main" id="{16C7ED3F-BBA1-41B7-8C83-2E89422A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4" y="3540494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5DBA6F-8612-4B71-8D43-B0B62940A98F}"/>
              </a:ext>
            </a:extLst>
          </p:cNvPr>
          <p:cNvCxnSpPr>
            <a:cxnSpLocks/>
          </p:cNvCxnSpPr>
          <p:nvPr/>
        </p:nvCxnSpPr>
        <p:spPr>
          <a:xfrm flipH="1">
            <a:off x="4622067" y="1692139"/>
            <a:ext cx="305080" cy="423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9A5939-5802-40E0-AF5A-2D3A6F5F07EA}"/>
              </a:ext>
            </a:extLst>
          </p:cNvPr>
          <p:cNvGrpSpPr/>
          <p:nvPr/>
        </p:nvGrpSpPr>
        <p:grpSpPr>
          <a:xfrm>
            <a:off x="4628425" y="2356370"/>
            <a:ext cx="932553" cy="276550"/>
            <a:chOff x="4676775" y="1682364"/>
            <a:chExt cx="1619250" cy="693028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1AD4BC1-E895-40AD-A17A-55929A77A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A731FD-F9B7-4656-BFA1-4DEAD77EEDB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D09D900-857F-4355-9978-6EBD2B5BEA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B0D2857-0872-44DA-8145-67B3075DE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4AB0DE-581C-4A92-9D30-1F95A55994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F66A3C8-FE28-4B05-96EA-15C2AA30F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8F6F288-C3F3-467C-A0AA-3132F44BC8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36E5F67-8E88-4C31-8213-0C595BBC8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BF3F1C8-180E-4F22-AC43-D046946370C0}"/>
              </a:ext>
            </a:extLst>
          </p:cNvPr>
          <p:cNvGrpSpPr/>
          <p:nvPr/>
        </p:nvGrpSpPr>
        <p:grpSpPr>
          <a:xfrm rot="16200000">
            <a:off x="4697549" y="875402"/>
            <a:ext cx="471472" cy="112746"/>
            <a:chOff x="401914" y="4333253"/>
            <a:chExt cx="471472" cy="112746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D09B169-E931-4FEE-96B1-9EA0FAD52049}"/>
                </a:ext>
              </a:extLst>
            </p:cNvPr>
            <p:cNvCxnSpPr>
              <a:cxnSpLocks/>
            </p:cNvCxnSpPr>
            <p:nvPr/>
          </p:nvCxnSpPr>
          <p:spPr>
            <a:xfrm>
              <a:off x="401914" y="4333253"/>
              <a:ext cx="4714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73AD43-EB71-4434-B322-6813A2A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492186" y="4444023"/>
              <a:ext cx="290928" cy="19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786A441-74CD-4732-818F-D93F2779AB54}"/>
              </a:ext>
            </a:extLst>
          </p:cNvPr>
          <p:cNvCxnSpPr>
            <a:cxnSpLocks/>
          </p:cNvCxnSpPr>
          <p:nvPr/>
        </p:nvCxnSpPr>
        <p:spPr>
          <a:xfrm flipV="1">
            <a:off x="5008258" y="943763"/>
            <a:ext cx="55272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C8F98F3-9763-4BB7-9D2F-FE4D5E9E7B2D}"/>
              </a:ext>
            </a:extLst>
          </p:cNvPr>
          <p:cNvCxnSpPr>
            <a:cxnSpLocks/>
          </p:cNvCxnSpPr>
          <p:nvPr/>
        </p:nvCxnSpPr>
        <p:spPr>
          <a:xfrm>
            <a:off x="5566188" y="931775"/>
            <a:ext cx="0" cy="1585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54DA62D-AA2B-4243-BE29-4440FA57011F}"/>
              </a:ext>
            </a:extLst>
          </p:cNvPr>
          <p:cNvCxnSpPr>
            <a:cxnSpLocks/>
          </p:cNvCxnSpPr>
          <p:nvPr/>
        </p:nvCxnSpPr>
        <p:spPr>
          <a:xfrm flipV="1">
            <a:off x="3428896" y="2543570"/>
            <a:ext cx="766094" cy="9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30DD72A-6125-4850-8613-589CDFB23FDD}"/>
                  </a:ext>
                </a:extLst>
              </p:cNvPr>
              <p:cNvSpPr txBox="1"/>
              <p:nvPr/>
            </p:nvSpPr>
            <p:spPr>
              <a:xfrm>
                <a:off x="1166971" y="3501941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30DD72A-6125-4850-8613-589CDFB2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71" y="3501941"/>
                <a:ext cx="49971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12E850A-5021-447E-BC0A-4DBD714C165F}"/>
              </a:ext>
            </a:extLst>
          </p:cNvPr>
          <p:cNvCxnSpPr>
            <a:cxnSpLocks/>
          </p:cNvCxnSpPr>
          <p:nvPr/>
        </p:nvCxnSpPr>
        <p:spPr>
          <a:xfrm>
            <a:off x="782293" y="3501941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081D8DD-568F-4D37-8D31-DA06D2DCBD47}"/>
              </a:ext>
            </a:extLst>
          </p:cNvPr>
          <p:cNvCxnSpPr>
            <a:cxnSpLocks/>
          </p:cNvCxnSpPr>
          <p:nvPr/>
        </p:nvCxnSpPr>
        <p:spPr>
          <a:xfrm>
            <a:off x="788410" y="4004757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FFE2CA-B255-4271-8068-94458B1E260B}"/>
              </a:ext>
            </a:extLst>
          </p:cNvPr>
          <p:cNvSpPr txBox="1"/>
          <p:nvPr/>
        </p:nvSpPr>
        <p:spPr>
          <a:xfrm>
            <a:off x="3495461" y="54512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+12V</a:t>
            </a:r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07477AE-58EB-41B8-A40E-FF582AAE5B00}"/>
              </a:ext>
            </a:extLst>
          </p:cNvPr>
          <p:cNvSpPr txBox="1"/>
          <p:nvPr/>
        </p:nvSpPr>
        <p:spPr>
          <a:xfrm>
            <a:off x="531614" y="420025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en-US" sz="1400" dirty="0"/>
              <a:t>15V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524DA43-6BCD-47CA-8BD1-28A560AC1762}"/>
                  </a:ext>
                </a:extLst>
              </p:cNvPr>
              <p:cNvSpPr txBox="1"/>
              <p:nvPr/>
            </p:nvSpPr>
            <p:spPr>
              <a:xfrm>
                <a:off x="1774232" y="3187232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524DA43-6BCD-47CA-8BD1-28A560AC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32" y="3187232"/>
                <a:ext cx="49971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E9D4B8C-0C9F-4E4B-BE25-CBEE6C6906BA}"/>
                  </a:ext>
                </a:extLst>
              </p:cNvPr>
              <p:cNvSpPr txBox="1"/>
              <p:nvPr/>
            </p:nvSpPr>
            <p:spPr>
              <a:xfrm>
                <a:off x="3015121" y="1220111"/>
                <a:ext cx="3599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E9D4B8C-0C9F-4E4B-BE25-CBEE6C690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21" y="1220111"/>
                <a:ext cx="35994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TextBox 241">
            <a:extLst>
              <a:ext uri="{FF2B5EF4-FFF2-40B4-BE49-F238E27FC236}">
                <a16:creationId xmlns:a16="http://schemas.microsoft.com/office/drawing/2014/main" id="{93FD7D1A-554F-4173-8537-D42553F616FB}"/>
              </a:ext>
            </a:extLst>
          </p:cNvPr>
          <p:cNvSpPr txBox="1"/>
          <p:nvPr/>
        </p:nvSpPr>
        <p:spPr>
          <a:xfrm>
            <a:off x="521030" y="3242924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+15V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/>
              <p:nvPr/>
            </p:nvSpPr>
            <p:spPr>
              <a:xfrm>
                <a:off x="5649800" y="694967"/>
                <a:ext cx="3468265" cy="2954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When there is a output voltage from the OPAMP of -13.8V then there is no output from D1.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𝑀𝑂𝑆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was charged during positive voltage (+13.8V) and hence there is no discharging path. Hence we need to a resister to discharge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𝑀𝑂𝑆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Time constant during switching OFF time, R×C=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(if R=10k)</a:t>
                </a:r>
              </a:p>
              <a:p>
                <a:pPr algn="just"/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800" y="694967"/>
                <a:ext cx="3468265" cy="2954655"/>
              </a:xfrm>
              <a:prstGeom prst="rect">
                <a:avLst/>
              </a:prstGeom>
              <a:blipFill>
                <a:blip r:embed="rId9"/>
                <a:stretch>
                  <a:fillRect l="-3339" t="-2062" r="-3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A5D646A0-7176-4F37-BE88-F9F773EBEE1D}"/>
              </a:ext>
            </a:extLst>
          </p:cNvPr>
          <p:cNvSpPr txBox="1"/>
          <p:nvPr/>
        </p:nvSpPr>
        <p:spPr>
          <a:xfrm>
            <a:off x="809842" y="2667303"/>
            <a:ext cx="856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-13</a:t>
            </a:r>
            <a:r>
              <a:rPr lang="en-US" sz="1400" dirty="0">
                <a:solidFill>
                  <a:srgbClr val="0000FF"/>
                </a:solidFill>
              </a:rPr>
              <a:t>.8V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6691C45-9F1E-434A-AA66-40B925485516}"/>
                  </a:ext>
                </a:extLst>
              </p:cNvPr>
              <p:cNvSpPr txBox="1"/>
              <p:nvPr/>
            </p:nvSpPr>
            <p:spPr>
              <a:xfrm>
                <a:off x="3033909" y="4387959"/>
                <a:ext cx="65295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𝑀𝑂𝑆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6691C45-9F1E-434A-AA66-40B925485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09" y="4387959"/>
                <a:ext cx="65295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40B575-C82A-42BA-A5F3-5BD5C88A9946}"/>
              </a:ext>
            </a:extLst>
          </p:cNvPr>
          <p:cNvCxnSpPr>
            <a:cxnSpLocks/>
          </p:cNvCxnSpPr>
          <p:nvPr/>
        </p:nvCxnSpPr>
        <p:spPr>
          <a:xfrm flipH="1" flipV="1">
            <a:off x="2273949" y="2919869"/>
            <a:ext cx="26754" cy="88046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0DA0441-88D1-4072-9D1A-8073C52D2CE9}"/>
              </a:ext>
            </a:extLst>
          </p:cNvPr>
          <p:cNvCxnSpPr>
            <a:cxnSpLocks/>
          </p:cNvCxnSpPr>
          <p:nvPr/>
        </p:nvCxnSpPr>
        <p:spPr>
          <a:xfrm flipH="1" flipV="1">
            <a:off x="1161122" y="2973786"/>
            <a:ext cx="26754" cy="88046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A361A4-A388-4F69-99CE-651BC12B819B}"/>
              </a:ext>
            </a:extLst>
          </p:cNvPr>
          <p:cNvCxnSpPr>
            <a:cxnSpLocks/>
          </p:cNvCxnSpPr>
          <p:nvPr/>
        </p:nvCxnSpPr>
        <p:spPr>
          <a:xfrm flipH="1">
            <a:off x="3806517" y="4068504"/>
            <a:ext cx="378183" cy="26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D597220-053C-4564-A37B-297033CF90ED}"/>
              </a:ext>
            </a:extLst>
          </p:cNvPr>
          <p:cNvCxnSpPr>
            <a:cxnSpLocks/>
          </p:cNvCxnSpPr>
          <p:nvPr/>
        </p:nvCxnSpPr>
        <p:spPr>
          <a:xfrm>
            <a:off x="4295598" y="3828840"/>
            <a:ext cx="0" cy="400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3CAC949-03A5-46E7-A786-F30EAAA814C3}"/>
              </a:ext>
            </a:extLst>
          </p:cNvPr>
          <p:cNvCxnSpPr>
            <a:cxnSpLocks/>
          </p:cNvCxnSpPr>
          <p:nvPr/>
        </p:nvCxnSpPr>
        <p:spPr>
          <a:xfrm flipH="1">
            <a:off x="4155881" y="4220904"/>
            <a:ext cx="165980" cy="13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1BEDED2-09F1-450C-89D7-2023448E60A1}"/>
              </a:ext>
            </a:extLst>
          </p:cNvPr>
          <p:cNvSpPr txBox="1"/>
          <p:nvPr/>
        </p:nvSpPr>
        <p:spPr>
          <a:xfrm>
            <a:off x="4337800" y="3521063"/>
            <a:ext cx="10191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MOSFET</a:t>
            </a:r>
          </a:p>
          <a:p>
            <a:r>
              <a:rPr lang="en-US" dirty="0">
                <a:solidFill>
                  <a:srgbClr val="0000FF"/>
                </a:solidFill>
              </a:rPr>
              <a:t>BS-170</a:t>
            </a:r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5630DCE-2496-4ACD-BE40-4F93091E0065}"/>
              </a:ext>
            </a:extLst>
          </p:cNvPr>
          <p:cNvGrpSpPr/>
          <p:nvPr/>
        </p:nvGrpSpPr>
        <p:grpSpPr>
          <a:xfrm rot="18748526">
            <a:off x="3416809" y="4266541"/>
            <a:ext cx="290928" cy="112746"/>
            <a:chOff x="492186" y="4333253"/>
            <a:chExt cx="290928" cy="11274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2FC1A6-DFA5-4CDA-83E0-4DE1505996B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7650" y="4187789"/>
              <a:ext cx="0" cy="290928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040695-B64D-49F9-ADF6-B9DE7D700373}"/>
                </a:ext>
              </a:extLst>
            </p:cNvPr>
            <p:cNvCxnSpPr>
              <a:cxnSpLocks/>
            </p:cNvCxnSpPr>
            <p:nvPr/>
          </p:nvCxnSpPr>
          <p:spPr>
            <a:xfrm>
              <a:off x="492186" y="4444023"/>
              <a:ext cx="290928" cy="1976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877AA44-83D9-4D2A-BB8A-BAA1D3A62A77}"/>
              </a:ext>
            </a:extLst>
          </p:cNvPr>
          <p:cNvCxnSpPr>
            <a:cxnSpLocks/>
          </p:cNvCxnSpPr>
          <p:nvPr/>
        </p:nvCxnSpPr>
        <p:spPr>
          <a:xfrm>
            <a:off x="3244897" y="3837287"/>
            <a:ext cx="273919" cy="423517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3901F5-4261-4B5C-9DF5-DA165D89E0BA}"/>
              </a:ext>
            </a:extLst>
          </p:cNvPr>
          <p:cNvCxnSpPr>
            <a:cxnSpLocks/>
          </p:cNvCxnSpPr>
          <p:nvPr/>
        </p:nvCxnSpPr>
        <p:spPr>
          <a:xfrm>
            <a:off x="3593824" y="4357188"/>
            <a:ext cx="574030" cy="126287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23AF744-6A9A-4005-8945-79BC5F9C7386}"/>
              </a:ext>
            </a:extLst>
          </p:cNvPr>
          <p:cNvSpPr txBox="1"/>
          <p:nvPr/>
        </p:nvSpPr>
        <p:spPr>
          <a:xfrm>
            <a:off x="2210107" y="2781323"/>
            <a:ext cx="652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0V</a:t>
            </a:r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8C37B3C-10AD-47B8-82F1-727AB249D6D4}"/>
              </a:ext>
            </a:extLst>
          </p:cNvPr>
          <p:cNvGrpSpPr/>
          <p:nvPr/>
        </p:nvGrpSpPr>
        <p:grpSpPr>
          <a:xfrm rot="16200000" flipH="1">
            <a:off x="2329108" y="4211591"/>
            <a:ext cx="984462" cy="289652"/>
            <a:chOff x="4676775" y="1682364"/>
            <a:chExt cx="1619250" cy="693028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E3BD7E5-D5CE-471D-90B6-580508F3F0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AA1CA1-266D-45B1-9FE4-56DFEFC8FE3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2CAB40D-9AE7-4760-9A71-B3B5A19C7B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46D4C99-C4AD-45A9-B761-63C7D8763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5C89985-8942-4588-B662-379DDBD306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5287252-5E00-486B-826C-FD2818B7A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946A8C3-8FF7-4697-9B5A-6C729CB904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328ED2A-86B4-4B2A-B94D-BB6F03215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3784DA6-4D3A-4224-A802-E50E64057870}"/>
              </a:ext>
            </a:extLst>
          </p:cNvPr>
          <p:cNvCxnSpPr>
            <a:cxnSpLocks/>
          </p:cNvCxnSpPr>
          <p:nvPr/>
        </p:nvCxnSpPr>
        <p:spPr>
          <a:xfrm>
            <a:off x="2465923" y="484153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62D3D0B-D605-4D3B-A411-D22B57A76EFB}"/>
              </a:ext>
            </a:extLst>
          </p:cNvPr>
          <p:cNvCxnSpPr>
            <a:cxnSpLocks/>
          </p:cNvCxnSpPr>
          <p:nvPr/>
        </p:nvCxnSpPr>
        <p:spPr>
          <a:xfrm>
            <a:off x="2641972" y="495451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88A1730-C7F4-4DF9-AD84-C3928A4E7BA8}"/>
              </a:ext>
            </a:extLst>
          </p:cNvPr>
          <p:cNvCxnSpPr>
            <a:cxnSpLocks/>
          </p:cNvCxnSpPr>
          <p:nvPr/>
        </p:nvCxnSpPr>
        <p:spPr>
          <a:xfrm>
            <a:off x="2778606" y="505173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E156E3A-4333-45A6-91EB-6793BEE10722}"/>
                  </a:ext>
                </a:extLst>
              </p:cNvPr>
              <p:cNvSpPr txBox="1"/>
              <p:nvPr/>
            </p:nvSpPr>
            <p:spPr>
              <a:xfrm>
                <a:off x="2335294" y="4217866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/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E156E3A-4333-45A6-91EB-6793BEE10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294" y="4217866"/>
                <a:ext cx="49971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03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376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Disadvantage MOSFET Switch</a:t>
            </a:r>
            <a:endParaRPr lang="en-US" sz="2800" dirty="0"/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B76705F-845E-430C-B097-7645AAA14341}"/>
              </a:ext>
            </a:extLst>
          </p:cNvPr>
          <p:cNvGrpSpPr/>
          <p:nvPr/>
        </p:nvGrpSpPr>
        <p:grpSpPr>
          <a:xfrm rot="5400000">
            <a:off x="3065164" y="1501818"/>
            <a:ext cx="2216273" cy="619828"/>
            <a:chOff x="2919257" y="1823540"/>
            <a:chExt cx="3928227" cy="748209"/>
          </a:xfrm>
        </p:grpSpPr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74074088-8AFA-4401-8FB7-0E0F49A20058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6AF7A2AB-71AA-4B77-AB6B-E1CA546024EE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7D822A27-E078-4E93-97BD-D90DA292FC43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2C8F080E-7DC4-4952-8A06-F814C8A93512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B7E725C0-49F7-46FB-B2C9-D6770EBF0367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C064989-2263-44F5-97AF-484035724869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09369FB-45F6-48EC-A404-F8F490BB84BB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B75D9F0-6FBD-4390-90F2-16AAD919D91C}"/>
              </a:ext>
            </a:extLst>
          </p:cNvPr>
          <p:cNvGrpSpPr/>
          <p:nvPr/>
        </p:nvGrpSpPr>
        <p:grpSpPr>
          <a:xfrm rot="5400000" flipV="1">
            <a:off x="3821666" y="1725812"/>
            <a:ext cx="1607977" cy="7295"/>
            <a:chOff x="3215079" y="2184737"/>
            <a:chExt cx="2893005" cy="1027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DE53EE-566B-49D3-AD34-967554C493D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12566" y="1799496"/>
              <a:ext cx="0" cy="7910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05A28D-FE61-477A-8CB1-538F470B4DA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3491" y="1576325"/>
              <a:ext cx="0" cy="1216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8862EE4-270E-484A-81C8-7BF9A942C15E}"/>
              </a:ext>
            </a:extLst>
          </p:cNvPr>
          <p:cNvCxnSpPr>
            <a:cxnSpLocks/>
          </p:cNvCxnSpPr>
          <p:nvPr/>
        </p:nvCxnSpPr>
        <p:spPr>
          <a:xfrm flipV="1">
            <a:off x="4632275" y="943763"/>
            <a:ext cx="253523" cy="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41F81C3-7AD0-4D20-B27C-CFC36B0E66EF}"/>
              </a:ext>
            </a:extLst>
          </p:cNvPr>
          <p:cNvCxnSpPr>
            <a:cxnSpLocks/>
          </p:cNvCxnSpPr>
          <p:nvPr/>
        </p:nvCxnSpPr>
        <p:spPr>
          <a:xfrm>
            <a:off x="3797100" y="3503759"/>
            <a:ext cx="0" cy="651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3994DB6-16FE-4D61-A8CB-CA9DCEDDA420}"/>
              </a:ext>
            </a:extLst>
          </p:cNvPr>
          <p:cNvCxnSpPr>
            <a:cxnSpLocks/>
          </p:cNvCxnSpPr>
          <p:nvPr/>
        </p:nvCxnSpPr>
        <p:spPr>
          <a:xfrm flipH="1">
            <a:off x="3797100" y="3550701"/>
            <a:ext cx="378183" cy="26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EDEEB38-1FBD-4866-9F80-1BC676C511F4}"/>
              </a:ext>
            </a:extLst>
          </p:cNvPr>
          <p:cNvCxnSpPr>
            <a:cxnSpLocks/>
          </p:cNvCxnSpPr>
          <p:nvPr/>
        </p:nvCxnSpPr>
        <p:spPr>
          <a:xfrm flipH="1">
            <a:off x="3819442" y="3842443"/>
            <a:ext cx="466196" cy="193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94669F3-C2E0-4624-8496-A81F3D4AE22A}"/>
              </a:ext>
            </a:extLst>
          </p:cNvPr>
          <p:cNvCxnSpPr>
            <a:cxnSpLocks/>
          </p:cNvCxnSpPr>
          <p:nvPr/>
        </p:nvCxnSpPr>
        <p:spPr>
          <a:xfrm flipH="1" flipV="1">
            <a:off x="3781727" y="3848271"/>
            <a:ext cx="155498" cy="80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672E043-241D-49BA-8926-7E406B7208EC}"/>
              </a:ext>
            </a:extLst>
          </p:cNvPr>
          <p:cNvCxnSpPr>
            <a:cxnSpLocks/>
          </p:cNvCxnSpPr>
          <p:nvPr/>
        </p:nvCxnSpPr>
        <p:spPr>
          <a:xfrm flipH="1">
            <a:off x="3787295" y="3774574"/>
            <a:ext cx="160897" cy="721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7340848-960C-4488-B139-EBB17F574846}"/>
              </a:ext>
            </a:extLst>
          </p:cNvPr>
          <p:cNvCxnSpPr>
            <a:cxnSpLocks/>
          </p:cNvCxnSpPr>
          <p:nvPr/>
        </p:nvCxnSpPr>
        <p:spPr>
          <a:xfrm>
            <a:off x="4171121" y="4081551"/>
            <a:ext cx="22744" cy="7599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82E1C-2431-4C53-BD33-13FF339A2DD0}"/>
              </a:ext>
            </a:extLst>
          </p:cNvPr>
          <p:cNvCxnSpPr>
            <a:cxnSpLocks/>
          </p:cNvCxnSpPr>
          <p:nvPr/>
        </p:nvCxnSpPr>
        <p:spPr>
          <a:xfrm flipH="1">
            <a:off x="4167854" y="2778372"/>
            <a:ext cx="7430" cy="7847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1BBBB7E-BF8B-421C-BF1B-B8FED0B75143}"/>
              </a:ext>
            </a:extLst>
          </p:cNvPr>
          <p:cNvCxnSpPr>
            <a:cxnSpLocks/>
            <a:stCxn id="164" idx="0"/>
          </p:cNvCxnSpPr>
          <p:nvPr/>
        </p:nvCxnSpPr>
        <p:spPr>
          <a:xfrm>
            <a:off x="2203618" y="3848751"/>
            <a:ext cx="1582746" cy="5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2C76343-06F8-4097-8201-BF9911A7FDF1}"/>
              </a:ext>
            </a:extLst>
          </p:cNvPr>
          <p:cNvCxnSpPr>
            <a:cxnSpLocks/>
          </p:cNvCxnSpPr>
          <p:nvPr/>
        </p:nvCxnSpPr>
        <p:spPr>
          <a:xfrm>
            <a:off x="3798082" y="4848648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83020-5E07-4FE4-B10A-8D57E94842F2}"/>
              </a:ext>
            </a:extLst>
          </p:cNvPr>
          <p:cNvCxnSpPr>
            <a:cxnSpLocks/>
          </p:cNvCxnSpPr>
          <p:nvPr/>
        </p:nvCxnSpPr>
        <p:spPr>
          <a:xfrm>
            <a:off x="3974131" y="4961633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4ADB5DD-9648-435B-862D-655920CD2250}"/>
              </a:ext>
            </a:extLst>
          </p:cNvPr>
          <p:cNvCxnSpPr>
            <a:cxnSpLocks/>
          </p:cNvCxnSpPr>
          <p:nvPr/>
        </p:nvCxnSpPr>
        <p:spPr>
          <a:xfrm>
            <a:off x="4110765" y="5058852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3DC1354-04B5-4BA1-AE6E-25CEE85FC5FA}"/>
              </a:ext>
            </a:extLst>
          </p:cNvPr>
          <p:cNvGrpSpPr/>
          <p:nvPr/>
        </p:nvGrpSpPr>
        <p:grpSpPr>
          <a:xfrm>
            <a:off x="3127163" y="1544347"/>
            <a:ext cx="559676" cy="374005"/>
            <a:chOff x="3507077" y="1544347"/>
            <a:chExt cx="559676" cy="374005"/>
          </a:xfrm>
        </p:grpSpPr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D52B7E82-9EA1-45E5-B216-B7EEF139331D}"/>
                </a:ext>
              </a:extLst>
            </p:cNvPr>
            <p:cNvSpPr/>
            <p:nvPr/>
          </p:nvSpPr>
          <p:spPr>
            <a:xfrm>
              <a:off x="3534667" y="1552414"/>
              <a:ext cx="504497" cy="365938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313B4E9-B5F8-4CBA-80A5-F8BAECCFF740}"/>
                </a:ext>
              </a:extLst>
            </p:cNvPr>
            <p:cNvCxnSpPr>
              <a:cxnSpLocks/>
            </p:cNvCxnSpPr>
            <p:nvPr/>
          </p:nvCxnSpPr>
          <p:spPr>
            <a:xfrm>
              <a:off x="3507077" y="1544347"/>
              <a:ext cx="5596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15BBF5-07E7-4C6C-8A74-C19987AC0A01}"/>
              </a:ext>
            </a:extLst>
          </p:cNvPr>
          <p:cNvCxnSpPr/>
          <p:nvPr/>
        </p:nvCxnSpPr>
        <p:spPr>
          <a:xfrm rot="5400000" flipV="1">
            <a:off x="3101410" y="1232298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D5A1647-B5C8-4F9F-A03D-7386C5227892}"/>
              </a:ext>
            </a:extLst>
          </p:cNvPr>
          <p:cNvCxnSpPr/>
          <p:nvPr/>
        </p:nvCxnSpPr>
        <p:spPr>
          <a:xfrm rot="5400000" flipV="1">
            <a:off x="3105222" y="2237235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2AC8F8C-908F-44A6-AB26-0CF23D02F83A}"/>
              </a:ext>
            </a:extLst>
          </p:cNvPr>
          <p:cNvCxnSpPr>
            <a:cxnSpLocks/>
          </p:cNvCxnSpPr>
          <p:nvPr/>
        </p:nvCxnSpPr>
        <p:spPr>
          <a:xfrm flipV="1">
            <a:off x="3422467" y="918867"/>
            <a:ext cx="720231" cy="6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B10A2116-A8BB-4C0D-8A73-68D8B65FCD37}"/>
              </a:ext>
            </a:extLst>
          </p:cNvPr>
          <p:cNvSpPr/>
          <p:nvPr/>
        </p:nvSpPr>
        <p:spPr>
          <a:xfrm>
            <a:off x="4091227" y="624392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4C0AFB9-E94A-48AC-A14F-E3D3F89C6D90}"/>
              </a:ext>
            </a:extLst>
          </p:cNvPr>
          <p:cNvSpPr/>
          <p:nvPr/>
        </p:nvSpPr>
        <p:spPr>
          <a:xfrm>
            <a:off x="4133265" y="2487359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0476D2B-1B2B-494F-A431-817CB395E92B}"/>
              </a:ext>
            </a:extLst>
          </p:cNvPr>
          <p:cNvGrpSpPr/>
          <p:nvPr/>
        </p:nvGrpSpPr>
        <p:grpSpPr>
          <a:xfrm rot="16200000">
            <a:off x="1522183" y="3435418"/>
            <a:ext cx="543910" cy="826665"/>
            <a:chOff x="4641185" y="1004852"/>
            <a:chExt cx="543910" cy="826665"/>
          </a:xfrm>
        </p:grpSpPr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5BE148FE-7C94-4B62-AD4A-614CA4B34947}"/>
                </a:ext>
              </a:extLst>
            </p:cNvPr>
            <p:cNvSpPr/>
            <p:nvPr/>
          </p:nvSpPr>
          <p:spPr>
            <a:xfrm flipV="1">
              <a:off x="4641185" y="1435899"/>
              <a:ext cx="543910" cy="391765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042F5B5-4608-42EE-8271-2AE532246B93}"/>
                </a:ext>
              </a:extLst>
            </p:cNvPr>
            <p:cNvCxnSpPr>
              <a:cxnSpLocks/>
            </p:cNvCxnSpPr>
            <p:nvPr/>
          </p:nvCxnSpPr>
          <p:spPr>
            <a:xfrm>
              <a:off x="4641185" y="1831517"/>
              <a:ext cx="5439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852DAC-4079-4F90-9B3B-9483F86FBED7}"/>
                </a:ext>
              </a:extLst>
            </p:cNvPr>
            <p:cNvCxnSpPr>
              <a:cxnSpLocks/>
            </p:cNvCxnSpPr>
            <p:nvPr/>
          </p:nvCxnSpPr>
          <p:spPr>
            <a:xfrm>
              <a:off x="4913140" y="1004852"/>
              <a:ext cx="0" cy="434134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1DCDFCC-5172-4951-B028-4BCB7999E6EC}"/>
              </a:ext>
            </a:extLst>
          </p:cNvPr>
          <p:cNvCxnSpPr>
            <a:cxnSpLocks/>
          </p:cNvCxnSpPr>
          <p:nvPr/>
        </p:nvCxnSpPr>
        <p:spPr>
          <a:xfrm flipV="1">
            <a:off x="184513" y="4053282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Isosceles Triangle 167">
            <a:extLst>
              <a:ext uri="{FF2B5EF4-FFF2-40B4-BE49-F238E27FC236}">
                <a16:creationId xmlns:a16="http://schemas.microsoft.com/office/drawing/2014/main" id="{229A281F-EAB6-40D4-A2FB-A28B50999111}"/>
              </a:ext>
            </a:extLst>
          </p:cNvPr>
          <p:cNvSpPr/>
          <p:nvPr/>
        </p:nvSpPr>
        <p:spPr>
          <a:xfrm rot="5400000">
            <a:off x="459469" y="3636261"/>
            <a:ext cx="645648" cy="439343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291CBEE-6BEC-4222-B9B7-E2D8F0F12687}"/>
              </a:ext>
            </a:extLst>
          </p:cNvPr>
          <p:cNvCxnSpPr>
            <a:cxnSpLocks/>
          </p:cNvCxnSpPr>
          <p:nvPr/>
        </p:nvCxnSpPr>
        <p:spPr>
          <a:xfrm flipV="1">
            <a:off x="1015723" y="3842443"/>
            <a:ext cx="378108" cy="1494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616A445-9C5D-44CB-9E1E-450549F9330C}"/>
              </a:ext>
            </a:extLst>
          </p:cNvPr>
          <p:cNvCxnSpPr>
            <a:cxnSpLocks/>
          </p:cNvCxnSpPr>
          <p:nvPr/>
        </p:nvCxnSpPr>
        <p:spPr>
          <a:xfrm flipV="1">
            <a:off x="150187" y="3655830"/>
            <a:ext cx="425170" cy="74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22">
                <a:extLst>
                  <a:ext uri="{FF2B5EF4-FFF2-40B4-BE49-F238E27FC236}">
                    <a16:creationId xmlns:a16="http://schemas.microsoft.com/office/drawing/2014/main" id="{C2790B8E-11F2-439C-99BA-40AED055348F}"/>
                  </a:ext>
                </a:extLst>
              </p:cNvPr>
              <p:cNvSpPr txBox="1"/>
              <p:nvPr/>
            </p:nvSpPr>
            <p:spPr>
              <a:xfrm>
                <a:off x="520925" y="380033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1" name="TextBox 22">
                <a:extLst>
                  <a:ext uri="{FF2B5EF4-FFF2-40B4-BE49-F238E27FC236}">
                    <a16:creationId xmlns:a16="http://schemas.microsoft.com/office/drawing/2014/main" id="{C2790B8E-11F2-439C-99BA-40AED0553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5" y="3800334"/>
                <a:ext cx="302521" cy="307776"/>
              </a:xfrm>
              <a:prstGeom prst="rect">
                <a:avLst/>
              </a:prstGeom>
              <a:blipFill>
                <a:blip r:embed="rId4"/>
                <a:stretch>
                  <a:fillRect l="-10000" r="-8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22">
                <a:extLst>
                  <a:ext uri="{FF2B5EF4-FFF2-40B4-BE49-F238E27FC236}">
                    <a16:creationId xmlns:a16="http://schemas.microsoft.com/office/drawing/2014/main" id="{16C7ED3F-BBA1-41B7-8C83-2E89422AFE5B}"/>
                  </a:ext>
                </a:extLst>
              </p:cNvPr>
              <p:cNvSpPr txBox="1"/>
              <p:nvPr/>
            </p:nvSpPr>
            <p:spPr>
              <a:xfrm>
                <a:off x="531614" y="3540494"/>
                <a:ext cx="302521" cy="3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2" name="TextBox 22">
                <a:extLst>
                  <a:ext uri="{FF2B5EF4-FFF2-40B4-BE49-F238E27FC236}">
                    <a16:creationId xmlns:a16="http://schemas.microsoft.com/office/drawing/2014/main" id="{16C7ED3F-BBA1-41B7-8C83-2E89422A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4" y="3540494"/>
                <a:ext cx="302521" cy="307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5DBA6F-8612-4B71-8D43-B0B62940A98F}"/>
              </a:ext>
            </a:extLst>
          </p:cNvPr>
          <p:cNvCxnSpPr>
            <a:cxnSpLocks/>
          </p:cNvCxnSpPr>
          <p:nvPr/>
        </p:nvCxnSpPr>
        <p:spPr>
          <a:xfrm flipH="1">
            <a:off x="4622067" y="1692139"/>
            <a:ext cx="305080" cy="423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9A5939-5802-40E0-AF5A-2D3A6F5F07EA}"/>
              </a:ext>
            </a:extLst>
          </p:cNvPr>
          <p:cNvGrpSpPr/>
          <p:nvPr/>
        </p:nvGrpSpPr>
        <p:grpSpPr>
          <a:xfrm>
            <a:off x="4628425" y="2356370"/>
            <a:ext cx="932553" cy="276550"/>
            <a:chOff x="4676775" y="1682364"/>
            <a:chExt cx="1619250" cy="693028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1AD4BC1-E895-40AD-A17A-55929A77A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A731FD-F9B7-4656-BFA1-4DEAD77EEDB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D09D900-857F-4355-9978-6EBD2B5BEA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B0D2857-0872-44DA-8145-67B3075DE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4AB0DE-581C-4A92-9D30-1F95A55994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F66A3C8-FE28-4B05-96EA-15C2AA30F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8F6F288-C3F3-467C-A0AA-3132F44BC8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36E5F67-8E88-4C31-8213-0C595BBC8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BF3F1C8-180E-4F22-AC43-D046946370C0}"/>
              </a:ext>
            </a:extLst>
          </p:cNvPr>
          <p:cNvGrpSpPr/>
          <p:nvPr/>
        </p:nvGrpSpPr>
        <p:grpSpPr>
          <a:xfrm rot="16200000">
            <a:off x="4697549" y="875402"/>
            <a:ext cx="471472" cy="112746"/>
            <a:chOff x="401914" y="4333253"/>
            <a:chExt cx="471472" cy="112746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D09B169-E931-4FEE-96B1-9EA0FAD52049}"/>
                </a:ext>
              </a:extLst>
            </p:cNvPr>
            <p:cNvCxnSpPr>
              <a:cxnSpLocks/>
            </p:cNvCxnSpPr>
            <p:nvPr/>
          </p:nvCxnSpPr>
          <p:spPr>
            <a:xfrm>
              <a:off x="401914" y="4333253"/>
              <a:ext cx="4714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173AD43-EB71-4434-B322-6813A2A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492186" y="4444023"/>
              <a:ext cx="290928" cy="19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786A441-74CD-4732-818F-D93F2779AB54}"/>
              </a:ext>
            </a:extLst>
          </p:cNvPr>
          <p:cNvCxnSpPr>
            <a:cxnSpLocks/>
          </p:cNvCxnSpPr>
          <p:nvPr/>
        </p:nvCxnSpPr>
        <p:spPr>
          <a:xfrm flipV="1">
            <a:off x="5008258" y="943763"/>
            <a:ext cx="55272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C8F98F3-9763-4BB7-9D2F-FE4D5E9E7B2D}"/>
              </a:ext>
            </a:extLst>
          </p:cNvPr>
          <p:cNvCxnSpPr>
            <a:cxnSpLocks/>
          </p:cNvCxnSpPr>
          <p:nvPr/>
        </p:nvCxnSpPr>
        <p:spPr>
          <a:xfrm>
            <a:off x="5566188" y="931775"/>
            <a:ext cx="0" cy="15859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54DA62D-AA2B-4243-BE29-4440FA57011F}"/>
              </a:ext>
            </a:extLst>
          </p:cNvPr>
          <p:cNvCxnSpPr>
            <a:cxnSpLocks/>
          </p:cNvCxnSpPr>
          <p:nvPr/>
        </p:nvCxnSpPr>
        <p:spPr>
          <a:xfrm flipV="1">
            <a:off x="3428896" y="2543570"/>
            <a:ext cx="766094" cy="9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30DD72A-6125-4850-8613-589CDFB23FDD}"/>
                  </a:ext>
                </a:extLst>
              </p:cNvPr>
              <p:cNvSpPr txBox="1"/>
              <p:nvPr/>
            </p:nvSpPr>
            <p:spPr>
              <a:xfrm>
                <a:off x="1166971" y="3501941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30DD72A-6125-4850-8613-589CDFB2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71" y="3501941"/>
                <a:ext cx="49971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12E850A-5021-447E-BC0A-4DBD714C165F}"/>
              </a:ext>
            </a:extLst>
          </p:cNvPr>
          <p:cNvCxnSpPr>
            <a:cxnSpLocks/>
          </p:cNvCxnSpPr>
          <p:nvPr/>
        </p:nvCxnSpPr>
        <p:spPr>
          <a:xfrm>
            <a:off x="782293" y="3501941"/>
            <a:ext cx="0" cy="1827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081D8DD-568F-4D37-8D31-DA06D2DCBD47}"/>
              </a:ext>
            </a:extLst>
          </p:cNvPr>
          <p:cNvCxnSpPr>
            <a:cxnSpLocks/>
          </p:cNvCxnSpPr>
          <p:nvPr/>
        </p:nvCxnSpPr>
        <p:spPr>
          <a:xfrm>
            <a:off x="788410" y="4004757"/>
            <a:ext cx="0" cy="2243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FFE2CA-B255-4271-8068-94458B1E260B}"/>
              </a:ext>
            </a:extLst>
          </p:cNvPr>
          <p:cNvSpPr txBox="1"/>
          <p:nvPr/>
        </p:nvSpPr>
        <p:spPr>
          <a:xfrm>
            <a:off x="3495461" y="54512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+12V</a:t>
            </a:r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07477AE-58EB-41B8-A40E-FF582AAE5B00}"/>
              </a:ext>
            </a:extLst>
          </p:cNvPr>
          <p:cNvSpPr txBox="1"/>
          <p:nvPr/>
        </p:nvSpPr>
        <p:spPr>
          <a:xfrm>
            <a:off x="531614" y="4200255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en-US" sz="1400" dirty="0"/>
              <a:t>15V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524DA43-6BCD-47CA-8BD1-28A560AC1762}"/>
                  </a:ext>
                </a:extLst>
              </p:cNvPr>
              <p:cNvSpPr txBox="1"/>
              <p:nvPr/>
            </p:nvSpPr>
            <p:spPr>
              <a:xfrm>
                <a:off x="1774232" y="3187232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524DA43-6BCD-47CA-8BD1-28A560AC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232" y="3187232"/>
                <a:ext cx="49971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E9D4B8C-0C9F-4E4B-BE25-CBEE6C6906BA}"/>
                  </a:ext>
                </a:extLst>
              </p:cNvPr>
              <p:cNvSpPr txBox="1"/>
              <p:nvPr/>
            </p:nvSpPr>
            <p:spPr>
              <a:xfrm>
                <a:off x="3015121" y="1220111"/>
                <a:ext cx="3599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E9D4B8C-0C9F-4E4B-BE25-CBEE6C690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21" y="1220111"/>
                <a:ext cx="35994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TextBox 241">
            <a:extLst>
              <a:ext uri="{FF2B5EF4-FFF2-40B4-BE49-F238E27FC236}">
                <a16:creationId xmlns:a16="http://schemas.microsoft.com/office/drawing/2014/main" id="{93FD7D1A-554F-4173-8537-D42553F616FB}"/>
              </a:ext>
            </a:extLst>
          </p:cNvPr>
          <p:cNvSpPr txBox="1"/>
          <p:nvPr/>
        </p:nvSpPr>
        <p:spPr>
          <a:xfrm>
            <a:off x="521030" y="3242924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+15V</a:t>
            </a:r>
            <a:endParaRPr lang="en-US" dirty="0"/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E5F01D83-A50C-484E-ADB9-E21E3835D9A2}"/>
              </a:ext>
            </a:extLst>
          </p:cNvPr>
          <p:cNvSpPr txBox="1"/>
          <p:nvPr/>
        </p:nvSpPr>
        <p:spPr>
          <a:xfrm>
            <a:off x="5649800" y="694967"/>
            <a:ext cx="3468265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FF"/>
                </a:solidFill>
              </a:rPr>
              <a:t>Designing of MOSFET switch is easy but limited with high voltage operation.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FF"/>
                </a:solidFill>
              </a:rPr>
              <a:t>BS-170 operates with 5V only.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FF"/>
                </a:solidFill>
              </a:rPr>
              <a:t>If any circuit needs to be operated at low voltage (say +/- 2V) then the MOSFET circuit will not work for such operation.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FF"/>
                </a:solidFill>
              </a:rPr>
              <a:t>Where the transistor require only 0.6V base-emitter voltage to operate in the transistor.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D646A0-7176-4F37-BE88-F9F773EBEE1D}"/>
              </a:ext>
            </a:extLst>
          </p:cNvPr>
          <p:cNvSpPr txBox="1"/>
          <p:nvPr/>
        </p:nvSpPr>
        <p:spPr>
          <a:xfrm>
            <a:off x="809842" y="2667303"/>
            <a:ext cx="856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-14</a:t>
            </a:r>
            <a:r>
              <a:rPr lang="en-US" sz="1400" dirty="0">
                <a:solidFill>
                  <a:srgbClr val="0000FF"/>
                </a:solidFill>
              </a:rPr>
              <a:t>.2V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6691C45-9F1E-434A-AA66-40B925485516}"/>
                  </a:ext>
                </a:extLst>
              </p:cNvPr>
              <p:cNvSpPr txBox="1"/>
              <p:nvPr/>
            </p:nvSpPr>
            <p:spPr>
              <a:xfrm>
                <a:off x="3033909" y="4387959"/>
                <a:ext cx="65295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</a:rPr>
                            <m:t>𝑀𝑂𝑆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6691C45-9F1E-434A-AA66-40B925485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09" y="4387959"/>
                <a:ext cx="65295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40B575-C82A-42BA-A5F3-5BD5C88A9946}"/>
              </a:ext>
            </a:extLst>
          </p:cNvPr>
          <p:cNvCxnSpPr>
            <a:cxnSpLocks/>
          </p:cNvCxnSpPr>
          <p:nvPr/>
        </p:nvCxnSpPr>
        <p:spPr>
          <a:xfrm flipH="1" flipV="1">
            <a:off x="2273949" y="2919869"/>
            <a:ext cx="26754" cy="88046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0DA0441-88D1-4072-9D1A-8073C52D2CE9}"/>
              </a:ext>
            </a:extLst>
          </p:cNvPr>
          <p:cNvCxnSpPr>
            <a:cxnSpLocks/>
          </p:cNvCxnSpPr>
          <p:nvPr/>
        </p:nvCxnSpPr>
        <p:spPr>
          <a:xfrm flipH="1" flipV="1">
            <a:off x="1161122" y="2973786"/>
            <a:ext cx="26754" cy="880466"/>
          </a:xfrm>
          <a:prstGeom prst="straightConnector1">
            <a:avLst/>
          </a:prstGeom>
          <a:ln w="28575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A361A4-A388-4F69-99CE-651BC12B819B}"/>
              </a:ext>
            </a:extLst>
          </p:cNvPr>
          <p:cNvCxnSpPr>
            <a:cxnSpLocks/>
          </p:cNvCxnSpPr>
          <p:nvPr/>
        </p:nvCxnSpPr>
        <p:spPr>
          <a:xfrm flipH="1">
            <a:off x="3806517" y="4068504"/>
            <a:ext cx="378183" cy="26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D597220-053C-4564-A37B-297033CF90ED}"/>
              </a:ext>
            </a:extLst>
          </p:cNvPr>
          <p:cNvCxnSpPr>
            <a:cxnSpLocks/>
          </p:cNvCxnSpPr>
          <p:nvPr/>
        </p:nvCxnSpPr>
        <p:spPr>
          <a:xfrm>
            <a:off x="4295598" y="3828840"/>
            <a:ext cx="0" cy="400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3CAC949-03A5-46E7-A786-F30EAAA814C3}"/>
              </a:ext>
            </a:extLst>
          </p:cNvPr>
          <p:cNvCxnSpPr>
            <a:cxnSpLocks/>
          </p:cNvCxnSpPr>
          <p:nvPr/>
        </p:nvCxnSpPr>
        <p:spPr>
          <a:xfrm flipH="1">
            <a:off x="4155881" y="4220904"/>
            <a:ext cx="165980" cy="137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1BEDED2-09F1-450C-89D7-2023448E60A1}"/>
              </a:ext>
            </a:extLst>
          </p:cNvPr>
          <p:cNvSpPr txBox="1"/>
          <p:nvPr/>
        </p:nvSpPr>
        <p:spPr>
          <a:xfrm>
            <a:off x="4337800" y="3521063"/>
            <a:ext cx="10191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MOSFET</a:t>
            </a:r>
          </a:p>
          <a:p>
            <a:r>
              <a:rPr lang="en-US" dirty="0">
                <a:solidFill>
                  <a:srgbClr val="0000FF"/>
                </a:solidFill>
              </a:rPr>
              <a:t>BS-170</a:t>
            </a:r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5630DCE-2496-4ACD-BE40-4F93091E0065}"/>
              </a:ext>
            </a:extLst>
          </p:cNvPr>
          <p:cNvGrpSpPr/>
          <p:nvPr/>
        </p:nvGrpSpPr>
        <p:grpSpPr>
          <a:xfrm rot="18748526">
            <a:off x="3416809" y="4266541"/>
            <a:ext cx="290928" cy="112746"/>
            <a:chOff x="492186" y="4333253"/>
            <a:chExt cx="290928" cy="112746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2FC1A6-DFA5-4CDA-83E0-4DE1505996B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7650" y="4187789"/>
              <a:ext cx="0" cy="290928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040695-B64D-49F9-ADF6-B9DE7D700373}"/>
                </a:ext>
              </a:extLst>
            </p:cNvPr>
            <p:cNvCxnSpPr>
              <a:cxnSpLocks/>
            </p:cNvCxnSpPr>
            <p:nvPr/>
          </p:nvCxnSpPr>
          <p:spPr>
            <a:xfrm>
              <a:off x="492186" y="4444023"/>
              <a:ext cx="290928" cy="1976"/>
            </a:xfrm>
            <a:prstGeom prst="line">
              <a:avLst/>
            </a:prstGeom>
            <a:ln w="28575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877AA44-83D9-4D2A-BB8A-BAA1D3A62A77}"/>
              </a:ext>
            </a:extLst>
          </p:cNvPr>
          <p:cNvCxnSpPr>
            <a:cxnSpLocks/>
          </p:cNvCxnSpPr>
          <p:nvPr/>
        </p:nvCxnSpPr>
        <p:spPr>
          <a:xfrm>
            <a:off x="3244897" y="3837287"/>
            <a:ext cx="273919" cy="423517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3901F5-4261-4B5C-9DF5-DA165D89E0BA}"/>
              </a:ext>
            </a:extLst>
          </p:cNvPr>
          <p:cNvCxnSpPr>
            <a:cxnSpLocks/>
          </p:cNvCxnSpPr>
          <p:nvPr/>
        </p:nvCxnSpPr>
        <p:spPr>
          <a:xfrm>
            <a:off x="3593824" y="4357188"/>
            <a:ext cx="574030" cy="126287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23AF744-6A9A-4005-8945-79BC5F9C7386}"/>
              </a:ext>
            </a:extLst>
          </p:cNvPr>
          <p:cNvSpPr txBox="1"/>
          <p:nvPr/>
        </p:nvSpPr>
        <p:spPr>
          <a:xfrm>
            <a:off x="2210107" y="2781323"/>
            <a:ext cx="652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0V</a:t>
            </a:r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8C37B3C-10AD-47B8-82F1-727AB249D6D4}"/>
              </a:ext>
            </a:extLst>
          </p:cNvPr>
          <p:cNvGrpSpPr/>
          <p:nvPr/>
        </p:nvGrpSpPr>
        <p:grpSpPr>
          <a:xfrm rot="16200000" flipH="1">
            <a:off x="2329108" y="4211591"/>
            <a:ext cx="984462" cy="289652"/>
            <a:chOff x="4676775" y="1682364"/>
            <a:chExt cx="1619250" cy="693028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E3BD7E5-D5CE-471D-90B6-580508F3F0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AA1CA1-266D-45B1-9FE4-56DFEFC8FE3E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2CAB40D-9AE7-4760-9A71-B3B5A19C7B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46D4C99-C4AD-45A9-B761-63C7D8763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5C89985-8942-4588-B662-379DDBD306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5287252-5E00-486B-826C-FD2818B7A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946A8C3-8FF7-4697-9B5A-6C729CB904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328ED2A-86B4-4B2A-B94D-BB6F03215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3784DA6-4D3A-4224-A802-E50E64057870}"/>
              </a:ext>
            </a:extLst>
          </p:cNvPr>
          <p:cNvCxnSpPr>
            <a:cxnSpLocks/>
          </p:cNvCxnSpPr>
          <p:nvPr/>
        </p:nvCxnSpPr>
        <p:spPr>
          <a:xfrm>
            <a:off x="2465923" y="484153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62D3D0B-D605-4D3B-A411-D22B57A76EFB}"/>
              </a:ext>
            </a:extLst>
          </p:cNvPr>
          <p:cNvCxnSpPr>
            <a:cxnSpLocks/>
          </p:cNvCxnSpPr>
          <p:nvPr/>
        </p:nvCxnSpPr>
        <p:spPr>
          <a:xfrm>
            <a:off x="2641972" y="495451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88A1730-C7F4-4DF9-AD84-C3928A4E7BA8}"/>
              </a:ext>
            </a:extLst>
          </p:cNvPr>
          <p:cNvCxnSpPr>
            <a:cxnSpLocks/>
          </p:cNvCxnSpPr>
          <p:nvPr/>
        </p:nvCxnSpPr>
        <p:spPr>
          <a:xfrm>
            <a:off x="2778606" y="505173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E156E3A-4333-45A6-91EB-6793BEE10722}"/>
                  </a:ext>
                </a:extLst>
              </p:cNvPr>
              <p:cNvSpPr txBox="1"/>
              <p:nvPr/>
            </p:nvSpPr>
            <p:spPr>
              <a:xfrm>
                <a:off x="2335294" y="4217866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/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E156E3A-4333-45A6-91EB-6793BEE10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294" y="4217866"/>
                <a:ext cx="49971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771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62549" y="2310140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What is the function of diode D2 ?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067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Use of D2</a:t>
            </a:r>
            <a:endParaRPr lang="en-US" sz="2800" dirty="0"/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B76705F-845E-430C-B097-7645AAA14341}"/>
              </a:ext>
            </a:extLst>
          </p:cNvPr>
          <p:cNvGrpSpPr/>
          <p:nvPr/>
        </p:nvGrpSpPr>
        <p:grpSpPr>
          <a:xfrm rot="5400000">
            <a:off x="725931" y="1659909"/>
            <a:ext cx="2216273" cy="376863"/>
            <a:chOff x="2919257" y="1823540"/>
            <a:chExt cx="3928227" cy="748209"/>
          </a:xfrm>
        </p:grpSpPr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74074088-8AFA-4401-8FB7-0E0F49A20058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6AF7A2AB-71AA-4B77-AB6B-E1CA546024EE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7D822A27-E078-4E93-97BD-D90DA292FC43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2C8F080E-7DC4-4952-8A06-F814C8A93512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B7E725C0-49F7-46FB-B2C9-D6770EBF0367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C064989-2263-44F5-97AF-484035724869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09369FB-45F6-48EC-A404-F8F490BB84BB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3994DB6-16FE-4D61-A8CB-CA9DCEDDA420}"/>
              </a:ext>
            </a:extLst>
          </p:cNvPr>
          <p:cNvCxnSpPr>
            <a:cxnSpLocks/>
          </p:cNvCxnSpPr>
          <p:nvPr/>
        </p:nvCxnSpPr>
        <p:spPr>
          <a:xfrm flipH="1">
            <a:off x="1565822" y="3542073"/>
            <a:ext cx="270122" cy="3724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7340848-960C-4488-B139-EBB17F574846}"/>
              </a:ext>
            </a:extLst>
          </p:cNvPr>
          <p:cNvCxnSpPr>
            <a:cxnSpLocks/>
          </p:cNvCxnSpPr>
          <p:nvPr/>
        </p:nvCxnSpPr>
        <p:spPr>
          <a:xfrm>
            <a:off x="1828514" y="3774045"/>
            <a:ext cx="22744" cy="1021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82E1C-2431-4C53-BD33-13FF339A2DD0}"/>
              </a:ext>
            </a:extLst>
          </p:cNvPr>
          <p:cNvCxnSpPr>
            <a:cxnSpLocks/>
          </p:cNvCxnSpPr>
          <p:nvPr/>
        </p:nvCxnSpPr>
        <p:spPr>
          <a:xfrm flipH="1">
            <a:off x="1828514" y="2769744"/>
            <a:ext cx="7430" cy="7847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2C76343-06F8-4097-8201-BF9911A7FDF1}"/>
              </a:ext>
            </a:extLst>
          </p:cNvPr>
          <p:cNvCxnSpPr>
            <a:cxnSpLocks/>
          </p:cNvCxnSpPr>
          <p:nvPr/>
        </p:nvCxnSpPr>
        <p:spPr>
          <a:xfrm>
            <a:off x="1458742" y="484002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83020-5E07-4FE4-B10A-8D57E94842F2}"/>
              </a:ext>
            </a:extLst>
          </p:cNvPr>
          <p:cNvCxnSpPr>
            <a:cxnSpLocks/>
          </p:cNvCxnSpPr>
          <p:nvPr/>
        </p:nvCxnSpPr>
        <p:spPr>
          <a:xfrm>
            <a:off x="1634791" y="495300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4ADB5DD-9648-435B-862D-655920CD2250}"/>
              </a:ext>
            </a:extLst>
          </p:cNvPr>
          <p:cNvCxnSpPr>
            <a:cxnSpLocks/>
          </p:cNvCxnSpPr>
          <p:nvPr/>
        </p:nvCxnSpPr>
        <p:spPr>
          <a:xfrm>
            <a:off x="1771425" y="505022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B10A2116-A8BB-4C0D-8A73-68D8B65FCD37}"/>
              </a:ext>
            </a:extLst>
          </p:cNvPr>
          <p:cNvSpPr/>
          <p:nvPr/>
        </p:nvSpPr>
        <p:spPr>
          <a:xfrm>
            <a:off x="1751887" y="615764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4C0AFB9-E94A-48AC-A14F-E3D3F89C6D90}"/>
              </a:ext>
            </a:extLst>
          </p:cNvPr>
          <p:cNvSpPr/>
          <p:nvPr/>
        </p:nvSpPr>
        <p:spPr>
          <a:xfrm>
            <a:off x="1786305" y="2478731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FFE2CA-B255-4271-8068-94458B1E260B}"/>
              </a:ext>
            </a:extLst>
          </p:cNvPr>
          <p:cNvSpPr txBox="1"/>
          <p:nvPr/>
        </p:nvSpPr>
        <p:spPr>
          <a:xfrm>
            <a:off x="1156121" y="536497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+12V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/>
              <p:nvPr/>
            </p:nvSpPr>
            <p:spPr>
              <a:xfrm>
                <a:off x="3741274" y="694967"/>
                <a:ext cx="5376792" cy="959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Relay has 100mA current with 15V supply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The resistance of the coil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𝑚𝐴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= 120 Ohm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Energy stored in the inductor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274" y="694967"/>
                <a:ext cx="5376792" cy="959302"/>
              </a:xfrm>
              <a:prstGeom prst="rect">
                <a:avLst/>
              </a:prstGeom>
              <a:blipFill>
                <a:blip r:embed="rId4"/>
                <a:stretch>
                  <a:fillRect l="-2154" t="-6369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71BEDED2-09F1-450C-89D7-2023448E60A1}"/>
              </a:ext>
            </a:extLst>
          </p:cNvPr>
          <p:cNvSpPr txBox="1"/>
          <p:nvPr/>
        </p:nvSpPr>
        <p:spPr>
          <a:xfrm>
            <a:off x="1845641" y="3521708"/>
            <a:ext cx="1019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Switch</a:t>
            </a:r>
            <a:endParaRPr lang="en-US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E9FCF1B-AC14-4985-9D04-BFFA21357D02}"/>
              </a:ext>
            </a:extLst>
          </p:cNvPr>
          <p:cNvGrpSpPr/>
          <p:nvPr/>
        </p:nvGrpSpPr>
        <p:grpSpPr>
          <a:xfrm rot="5400000" flipV="1">
            <a:off x="1400628" y="1894721"/>
            <a:ext cx="1607977" cy="7295"/>
            <a:chOff x="3215079" y="2184737"/>
            <a:chExt cx="2893005" cy="10277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C79428E-73D2-4C93-A38F-B3590D2E051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12566" y="1799496"/>
              <a:ext cx="0" cy="7910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389484D-1725-42EC-B470-44E6D24A647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3491" y="1576325"/>
              <a:ext cx="0" cy="1216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D2FA680-019F-4FEA-B80F-783E7750DEDF}"/>
              </a:ext>
            </a:extLst>
          </p:cNvPr>
          <p:cNvCxnSpPr>
            <a:cxnSpLocks/>
          </p:cNvCxnSpPr>
          <p:nvPr/>
        </p:nvCxnSpPr>
        <p:spPr>
          <a:xfrm flipV="1">
            <a:off x="2211237" y="1112672"/>
            <a:ext cx="253523" cy="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3152922-4AA8-4517-9E05-1DF92024FF7D}"/>
              </a:ext>
            </a:extLst>
          </p:cNvPr>
          <p:cNvCxnSpPr>
            <a:cxnSpLocks/>
          </p:cNvCxnSpPr>
          <p:nvPr/>
        </p:nvCxnSpPr>
        <p:spPr>
          <a:xfrm flipH="1">
            <a:off x="2201029" y="1861048"/>
            <a:ext cx="305080" cy="423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BA38A94-5422-4E2E-B9A3-800CCEE2E725}"/>
              </a:ext>
            </a:extLst>
          </p:cNvPr>
          <p:cNvCxnSpPr>
            <a:cxnSpLocks/>
          </p:cNvCxnSpPr>
          <p:nvPr/>
        </p:nvCxnSpPr>
        <p:spPr>
          <a:xfrm flipV="1">
            <a:off x="2202746" y="2702357"/>
            <a:ext cx="253523" cy="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59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Use of D2</a:t>
            </a:r>
            <a:endParaRPr lang="en-US" sz="2800" dirty="0"/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/>
              <p:nvPr/>
            </p:nvSpPr>
            <p:spPr>
              <a:xfrm>
                <a:off x="3478709" y="694967"/>
                <a:ext cx="5639358" cy="404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When we switch OFF the transistor, the current flowing through the transistor will be OFF.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When current was flowing through the coil, a magnetic field generated in the coil and the energy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) is align towards magnetic field.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After switching OFF the transistor, the current flow through inductor will be interrupted. Hence current will start decreasing through inductor.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Decreasing current will produce decreasing magnetic field.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Decreasing magnetic field will induce voltage in the coil. (it is a self induce coil)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The polarity of the induced voltage will be adding to input voltage</a:t>
                </a:r>
              </a:p>
              <a:p>
                <a:pPr algn="just"/>
                <a:endParaRPr lang="en-US" sz="1600" dirty="0">
                  <a:solidFill>
                    <a:srgbClr val="0000FF"/>
                  </a:solidFill>
                </a:endParaRPr>
              </a:p>
              <a:p>
                <a:pPr algn="just"/>
                <a:endParaRPr lang="en-US" sz="1600" dirty="0">
                  <a:solidFill>
                    <a:srgbClr val="0000FF"/>
                  </a:solidFill>
                </a:endParaRP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709" y="694967"/>
                <a:ext cx="5639358" cy="4040978"/>
              </a:xfrm>
              <a:prstGeom prst="rect">
                <a:avLst/>
              </a:prstGeom>
              <a:blipFill>
                <a:blip r:embed="rId4"/>
                <a:stretch>
                  <a:fillRect l="-2054" t="-1508" r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45E7A33-D4CD-4DD4-8DB2-38918EFE0C84}"/>
              </a:ext>
            </a:extLst>
          </p:cNvPr>
          <p:cNvGrpSpPr/>
          <p:nvPr/>
        </p:nvGrpSpPr>
        <p:grpSpPr>
          <a:xfrm rot="5400000">
            <a:off x="1140025" y="1493190"/>
            <a:ext cx="2216273" cy="619828"/>
            <a:chOff x="2919257" y="1823540"/>
            <a:chExt cx="3928227" cy="748209"/>
          </a:xfrm>
        </p:grpSpPr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D5CB5B4D-8658-4AFB-AA73-E07E36B6A642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8E3E2EB6-B6B4-4732-BA6E-7FE4133751F5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B3A540AB-D9E9-40FD-AFE7-A6D3330C6869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D8E17C50-9355-47A2-8410-D88AFFEBF3B5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102CBDB4-EEC5-4D51-9A12-B9245A87BB2E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38BBDB4-1599-46FB-BAFF-F7066479AEB8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F16021E-F747-4201-B4C6-CD26B44A1822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EF7B093-A922-49FE-8979-6C586AFF7206}"/>
              </a:ext>
            </a:extLst>
          </p:cNvPr>
          <p:cNvGrpSpPr/>
          <p:nvPr/>
        </p:nvGrpSpPr>
        <p:grpSpPr>
          <a:xfrm rot="5400000" flipV="1">
            <a:off x="1896527" y="1717184"/>
            <a:ext cx="1607977" cy="7295"/>
            <a:chOff x="3215079" y="2184737"/>
            <a:chExt cx="2893005" cy="1027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7177A5C-B60E-4201-AF15-203A723EBBF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12566" y="1799496"/>
              <a:ext cx="0" cy="7910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6A043BA-2B1D-452E-A8C4-8F4431C8EDE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3491" y="1576325"/>
              <a:ext cx="0" cy="1216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85D7D94-254E-474A-A512-2D423670B40F}"/>
              </a:ext>
            </a:extLst>
          </p:cNvPr>
          <p:cNvCxnSpPr>
            <a:cxnSpLocks/>
          </p:cNvCxnSpPr>
          <p:nvPr/>
        </p:nvCxnSpPr>
        <p:spPr>
          <a:xfrm flipV="1">
            <a:off x="2707136" y="935135"/>
            <a:ext cx="253523" cy="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0E6EC0A-31D7-4D10-B530-BEA57D2C365E}"/>
              </a:ext>
            </a:extLst>
          </p:cNvPr>
          <p:cNvGrpSpPr/>
          <p:nvPr/>
        </p:nvGrpSpPr>
        <p:grpSpPr>
          <a:xfrm>
            <a:off x="1137292" y="2769744"/>
            <a:ext cx="1386141" cy="2063160"/>
            <a:chOff x="5886660" y="362133"/>
            <a:chExt cx="1386141" cy="206316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800CA59-D3F6-46CC-AC57-972B7024F5E2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018A7C3-FE6E-4BC8-8B9F-3425C0D060EA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2DB9E0D-C944-4685-8631-727EAC0F4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0536AB6-F472-4C26-B4CC-9D4E484EA4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5EB373-A29E-4FED-A94E-4ED283E7E9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E213CFC-587F-41B7-9CD9-4CEEAC825E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6546E30-13E1-47D2-8236-7CB0800478D3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B4F530B-2E1D-42A6-B31D-E73F5291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E505BF2-9EEE-45CF-B2C0-F9795EBD8E2B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033BCDD-868F-49D8-B586-F8906F992E6F}"/>
              </a:ext>
            </a:extLst>
          </p:cNvPr>
          <p:cNvGrpSpPr/>
          <p:nvPr/>
        </p:nvGrpSpPr>
        <p:grpSpPr>
          <a:xfrm>
            <a:off x="287700" y="3683029"/>
            <a:ext cx="932553" cy="276550"/>
            <a:chOff x="4676775" y="1682364"/>
            <a:chExt cx="1619250" cy="693028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20543F7-8999-4420-BACE-020BB0067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BF6A6F-AED6-47FF-8939-E956F103F0C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599EA45-C407-475C-8911-A4817F6B92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637E924-ECC1-485B-8268-5B36D37F2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244E006-8834-4CD0-BE53-A1F091A2F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6643ACB-4595-4A96-BBAD-2DC1AF6BC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E2CDBB9-B0E1-45B6-9CED-9C6C3AEE9E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A8C06D0-39D9-400F-BC10-B540B8D07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FB513A7-06A2-49A1-888E-933703B126AF}"/>
              </a:ext>
            </a:extLst>
          </p:cNvPr>
          <p:cNvCxnSpPr>
            <a:cxnSpLocks/>
          </p:cNvCxnSpPr>
          <p:nvPr/>
        </p:nvCxnSpPr>
        <p:spPr>
          <a:xfrm>
            <a:off x="1872943" y="484002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BC2F222-3651-44FF-A8B8-C46A60274D4C}"/>
              </a:ext>
            </a:extLst>
          </p:cNvPr>
          <p:cNvCxnSpPr>
            <a:cxnSpLocks/>
          </p:cNvCxnSpPr>
          <p:nvPr/>
        </p:nvCxnSpPr>
        <p:spPr>
          <a:xfrm>
            <a:off x="2048992" y="495300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07655FC-187F-44AF-959A-49BF6027F5C9}"/>
              </a:ext>
            </a:extLst>
          </p:cNvPr>
          <p:cNvCxnSpPr>
            <a:cxnSpLocks/>
          </p:cNvCxnSpPr>
          <p:nvPr/>
        </p:nvCxnSpPr>
        <p:spPr>
          <a:xfrm>
            <a:off x="2185626" y="505022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CC26041-6019-4710-A8C0-5E8DBE913ECA}"/>
              </a:ext>
            </a:extLst>
          </p:cNvPr>
          <p:cNvGrpSpPr/>
          <p:nvPr/>
        </p:nvGrpSpPr>
        <p:grpSpPr>
          <a:xfrm>
            <a:off x="1202024" y="1535719"/>
            <a:ext cx="559676" cy="374005"/>
            <a:chOff x="3507077" y="1544347"/>
            <a:chExt cx="559676" cy="374005"/>
          </a:xfrm>
        </p:grpSpPr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009C7829-52BC-4C63-8E63-0CDD814C4184}"/>
                </a:ext>
              </a:extLst>
            </p:cNvPr>
            <p:cNvSpPr/>
            <p:nvPr/>
          </p:nvSpPr>
          <p:spPr>
            <a:xfrm>
              <a:off x="3534667" y="1552414"/>
              <a:ext cx="504497" cy="365938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FF058AF-E035-4918-91A6-9BEC8663FDBF}"/>
                </a:ext>
              </a:extLst>
            </p:cNvPr>
            <p:cNvCxnSpPr>
              <a:cxnSpLocks/>
            </p:cNvCxnSpPr>
            <p:nvPr/>
          </p:nvCxnSpPr>
          <p:spPr>
            <a:xfrm>
              <a:off x="3507077" y="1544347"/>
              <a:ext cx="5596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3DC8FF1-7D7F-4B19-9526-3ADACB4D293E}"/>
              </a:ext>
            </a:extLst>
          </p:cNvPr>
          <p:cNvCxnSpPr/>
          <p:nvPr/>
        </p:nvCxnSpPr>
        <p:spPr>
          <a:xfrm rot="5400000" flipV="1">
            <a:off x="1176271" y="1223670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0E49072-6F0F-41F8-900E-A98A22A0889F}"/>
              </a:ext>
            </a:extLst>
          </p:cNvPr>
          <p:cNvCxnSpPr/>
          <p:nvPr/>
        </p:nvCxnSpPr>
        <p:spPr>
          <a:xfrm rot="5400000" flipV="1">
            <a:off x="1180083" y="2228607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5726A08-648B-4039-83BD-A0700326247B}"/>
              </a:ext>
            </a:extLst>
          </p:cNvPr>
          <p:cNvCxnSpPr>
            <a:cxnSpLocks/>
          </p:cNvCxnSpPr>
          <p:nvPr/>
        </p:nvCxnSpPr>
        <p:spPr>
          <a:xfrm flipV="1">
            <a:off x="1497328" y="910239"/>
            <a:ext cx="720231" cy="6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F217E1D3-C2C3-455F-A0A5-55E0060568EB}"/>
              </a:ext>
            </a:extLst>
          </p:cNvPr>
          <p:cNvSpPr/>
          <p:nvPr/>
        </p:nvSpPr>
        <p:spPr>
          <a:xfrm>
            <a:off x="2166088" y="615764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5873C37-EE38-4C29-BE35-C94A832DDCDF}"/>
              </a:ext>
            </a:extLst>
          </p:cNvPr>
          <p:cNvSpPr/>
          <p:nvPr/>
        </p:nvSpPr>
        <p:spPr>
          <a:xfrm>
            <a:off x="2208126" y="2478731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72C4204-43F9-48D9-AB76-B89B04358241}"/>
              </a:ext>
            </a:extLst>
          </p:cNvPr>
          <p:cNvCxnSpPr>
            <a:cxnSpLocks/>
          </p:cNvCxnSpPr>
          <p:nvPr/>
        </p:nvCxnSpPr>
        <p:spPr>
          <a:xfrm flipH="1">
            <a:off x="2696928" y="1683511"/>
            <a:ext cx="305080" cy="423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F0D2997-10F4-4B28-9049-B5C433673CB3}"/>
              </a:ext>
            </a:extLst>
          </p:cNvPr>
          <p:cNvCxnSpPr>
            <a:cxnSpLocks/>
          </p:cNvCxnSpPr>
          <p:nvPr/>
        </p:nvCxnSpPr>
        <p:spPr>
          <a:xfrm flipV="1">
            <a:off x="1503757" y="2534942"/>
            <a:ext cx="766094" cy="9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740DCC4E-EC79-44A3-A2CC-AE455FF00A89}"/>
              </a:ext>
            </a:extLst>
          </p:cNvPr>
          <p:cNvSpPr txBox="1"/>
          <p:nvPr/>
        </p:nvSpPr>
        <p:spPr>
          <a:xfrm>
            <a:off x="1570322" y="536497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+12V</a:t>
            </a:r>
            <a:endParaRPr lang="en-US" dirty="0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FD58D3F-04DB-4A57-8309-168F7C289E8A}"/>
              </a:ext>
            </a:extLst>
          </p:cNvPr>
          <p:cNvGrpSpPr/>
          <p:nvPr/>
        </p:nvGrpSpPr>
        <p:grpSpPr>
          <a:xfrm rot="16200000" flipH="1">
            <a:off x="769118" y="4202965"/>
            <a:ext cx="984462" cy="289652"/>
            <a:chOff x="4676775" y="1682364"/>
            <a:chExt cx="1619250" cy="693028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0C14A37-C3B5-442A-99F3-AE94B3628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0899DAF-A40C-4A39-A5CD-7859D42FF55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6CD2DD6-35AD-400B-BE5E-C1A97B2BDF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68B4C26-70B1-49EA-BECB-766628485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8E01911-089B-4039-A226-1610AAE3FE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81AE46B-4D3A-4547-978C-B3F96D7C2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F521B4E-1348-4232-B8F6-E6FC2CE67A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4DDC687-33BF-42CC-8EBB-D99FE6649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11CA90C-BBC4-4BEF-9B9A-F1B577CE471A}"/>
              </a:ext>
            </a:extLst>
          </p:cNvPr>
          <p:cNvCxnSpPr>
            <a:cxnSpLocks/>
          </p:cNvCxnSpPr>
          <p:nvPr/>
        </p:nvCxnSpPr>
        <p:spPr>
          <a:xfrm>
            <a:off x="905933" y="4832904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AA1C194-91C8-4AA6-8499-DB55EDB43347}"/>
              </a:ext>
            </a:extLst>
          </p:cNvPr>
          <p:cNvCxnSpPr>
            <a:cxnSpLocks/>
          </p:cNvCxnSpPr>
          <p:nvPr/>
        </p:nvCxnSpPr>
        <p:spPr>
          <a:xfrm>
            <a:off x="1081982" y="4945889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B5E8B7E9-8ECB-4657-AB6D-5CF00C05E0AA}"/>
              </a:ext>
            </a:extLst>
          </p:cNvPr>
          <p:cNvCxnSpPr>
            <a:cxnSpLocks/>
          </p:cNvCxnSpPr>
          <p:nvPr/>
        </p:nvCxnSpPr>
        <p:spPr>
          <a:xfrm>
            <a:off x="1218616" y="5043108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CF8AC0D-84AA-491D-961A-ABBAB2F61A1B}"/>
                  </a:ext>
                </a:extLst>
              </p:cNvPr>
              <p:cNvSpPr txBox="1"/>
              <p:nvPr/>
            </p:nvSpPr>
            <p:spPr>
              <a:xfrm>
                <a:off x="1089982" y="1211483"/>
                <a:ext cx="3599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CF8AC0D-84AA-491D-961A-ABBAB2F61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82" y="1211483"/>
                <a:ext cx="35994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672EBFBE-E025-40BA-8487-FF77097AF495}"/>
                  </a:ext>
                </a:extLst>
              </p:cNvPr>
              <p:cNvSpPr txBox="1"/>
              <p:nvPr/>
            </p:nvSpPr>
            <p:spPr>
              <a:xfrm>
                <a:off x="589929" y="3421967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672EBFBE-E025-40BA-8487-FF77097AF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29" y="3421967"/>
                <a:ext cx="49971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44A29A6E-AC53-4655-A020-949BDAB56DC0}"/>
                  </a:ext>
                </a:extLst>
              </p:cNvPr>
              <p:cNvSpPr txBox="1"/>
              <p:nvPr/>
            </p:nvSpPr>
            <p:spPr>
              <a:xfrm>
                <a:off x="775304" y="4209240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44A29A6E-AC53-4655-A020-949BDAB5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04" y="4209240"/>
                <a:ext cx="49971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8B4F69F-634A-4B4B-8D44-A4AAF1F428E9}"/>
              </a:ext>
            </a:extLst>
          </p:cNvPr>
          <p:cNvCxnSpPr>
            <a:cxnSpLocks/>
          </p:cNvCxnSpPr>
          <p:nvPr/>
        </p:nvCxnSpPr>
        <p:spPr>
          <a:xfrm flipV="1">
            <a:off x="2707136" y="2524118"/>
            <a:ext cx="253523" cy="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9A91D56D-F999-4734-8978-36A0A22E3CA6}"/>
              </a:ext>
            </a:extLst>
          </p:cNvPr>
          <p:cNvSpPr txBox="1"/>
          <p:nvPr/>
        </p:nvSpPr>
        <p:spPr>
          <a:xfrm>
            <a:off x="1106893" y="3589440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0V</a:t>
            </a:r>
          </a:p>
        </p:txBody>
      </p:sp>
    </p:spTree>
    <p:extLst>
      <p:ext uri="{BB962C8B-B14F-4D97-AF65-F5344CB8AC3E}">
        <p14:creationId xmlns:p14="http://schemas.microsoft.com/office/powerpoint/2010/main" val="2637485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Use of D2</a:t>
            </a:r>
            <a:endParaRPr lang="en-US" sz="2800" dirty="0"/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/>
              <p:nvPr/>
            </p:nvSpPr>
            <p:spPr>
              <a:xfrm>
                <a:off x="3478709" y="694967"/>
                <a:ext cx="5639358" cy="2958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The voltage at point C is sum of the </a:t>
                </a:r>
                <a:r>
                  <a:rPr lang="en-US" sz="1600" dirty="0" err="1">
                    <a:solidFill>
                      <a:srgbClr val="0000FF"/>
                    </a:solidFill>
                  </a:rPr>
                  <a:t>imput</a:t>
                </a:r>
                <a:r>
                  <a:rPr lang="en-US" sz="1600" dirty="0">
                    <a:solidFill>
                      <a:srgbClr val="0000FF"/>
                    </a:solidFill>
                  </a:rPr>
                  <a:t> voltage and induced voltage (</a:t>
                </a:r>
                <a:r>
                  <a:rPr lang="en-US" sz="1600" dirty="0">
                    <a:solidFill>
                      <a:srgbClr val="00CC00"/>
                    </a:solidFill>
                  </a:rPr>
                  <a:t>L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)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Assume: L=50 </a:t>
                </a:r>
                <a:r>
                  <a:rPr lang="en-US" sz="1600" dirty="0" err="1">
                    <a:solidFill>
                      <a:srgbClr val="0000FF"/>
                    </a:solidFill>
                  </a:rPr>
                  <a:t>mH</a:t>
                </a:r>
                <a:r>
                  <a:rPr lang="en-US" sz="1600" dirty="0">
                    <a:solidFill>
                      <a:srgbClr val="0000FF"/>
                    </a:solidFill>
                  </a:rPr>
                  <a:t>, and we know </a:t>
                </a:r>
                <a:r>
                  <a:rPr lang="en-US" sz="16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sz="1600" dirty="0">
                    <a:solidFill>
                      <a:srgbClr val="0000FF"/>
                    </a:solidFill>
                  </a:rPr>
                  <a:t>=100mA and t=1us. (slide No 17).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Then induced voltage = 50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>
                    <a:solidFill>
                      <a:srgbClr val="0000FF"/>
                    </a:solidFill>
                  </a:rPr>
                  <a:t> = 5000V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Hence 5000V at point C will break the transistor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solidFill>
                      <a:srgbClr val="0000FF"/>
                    </a:solidFill>
                  </a:rPr>
                  <a:t>Hence we need to use diode to pass the current at OFF condition of the transistor</a:t>
                </a:r>
              </a:p>
              <a:p>
                <a:pPr algn="just"/>
                <a:endParaRPr lang="en-US" sz="1600" dirty="0">
                  <a:solidFill>
                    <a:srgbClr val="0000FF"/>
                  </a:solidFill>
                </a:endParaRPr>
              </a:p>
              <a:p>
                <a:pPr algn="just"/>
                <a:endParaRPr lang="en-US" sz="1600" dirty="0">
                  <a:solidFill>
                    <a:srgbClr val="0000FF"/>
                  </a:solidFill>
                </a:endParaRP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3" name="TextBox 22">
                <a:extLst>
                  <a:ext uri="{FF2B5EF4-FFF2-40B4-BE49-F238E27FC236}">
                    <a16:creationId xmlns:a16="http://schemas.microsoft.com/office/drawing/2014/main" id="{E5F01D83-A50C-484E-ADB9-E21E3835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709" y="694967"/>
                <a:ext cx="5639358" cy="2958374"/>
              </a:xfrm>
              <a:prstGeom prst="rect">
                <a:avLst/>
              </a:prstGeom>
              <a:blipFill>
                <a:blip r:embed="rId4"/>
                <a:stretch>
                  <a:fillRect l="-2054" t="-2062" r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38BBDB4-1599-46FB-BAFF-F7066479AEB8}"/>
              </a:ext>
            </a:extLst>
          </p:cNvPr>
          <p:cNvCxnSpPr>
            <a:cxnSpLocks/>
          </p:cNvCxnSpPr>
          <p:nvPr/>
        </p:nvCxnSpPr>
        <p:spPr>
          <a:xfrm>
            <a:off x="2250341" y="2522097"/>
            <a:ext cx="0" cy="389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16021E-F747-4201-B4C6-CD26B44A1822}"/>
              </a:ext>
            </a:extLst>
          </p:cNvPr>
          <p:cNvCxnSpPr/>
          <p:nvPr/>
        </p:nvCxnSpPr>
        <p:spPr>
          <a:xfrm rot="5400000" flipV="1">
            <a:off x="1904127" y="1008400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EF7B093-A922-49FE-8979-6C586AFF7206}"/>
              </a:ext>
            </a:extLst>
          </p:cNvPr>
          <p:cNvGrpSpPr/>
          <p:nvPr/>
        </p:nvGrpSpPr>
        <p:grpSpPr>
          <a:xfrm rot="5400000" flipV="1">
            <a:off x="1896527" y="1717184"/>
            <a:ext cx="1607977" cy="7295"/>
            <a:chOff x="3215079" y="2184737"/>
            <a:chExt cx="2893005" cy="1027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7177A5C-B60E-4201-AF15-203A723EBBF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12566" y="1799496"/>
              <a:ext cx="0" cy="7910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6A043BA-2B1D-452E-A8C4-8F4431C8EDE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3491" y="1576325"/>
              <a:ext cx="0" cy="1216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85D7D94-254E-474A-A512-2D423670B40F}"/>
              </a:ext>
            </a:extLst>
          </p:cNvPr>
          <p:cNvCxnSpPr>
            <a:cxnSpLocks/>
          </p:cNvCxnSpPr>
          <p:nvPr/>
        </p:nvCxnSpPr>
        <p:spPr>
          <a:xfrm flipV="1">
            <a:off x="2707136" y="935135"/>
            <a:ext cx="253523" cy="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0E6EC0A-31D7-4D10-B530-BEA57D2C365E}"/>
              </a:ext>
            </a:extLst>
          </p:cNvPr>
          <p:cNvGrpSpPr/>
          <p:nvPr/>
        </p:nvGrpSpPr>
        <p:grpSpPr>
          <a:xfrm>
            <a:off x="1137292" y="2769744"/>
            <a:ext cx="1386141" cy="2063160"/>
            <a:chOff x="5886660" y="362133"/>
            <a:chExt cx="1386141" cy="206316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800CA59-D3F6-46CC-AC57-972B7024F5E2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018A7C3-FE6E-4BC8-8B9F-3425C0D060EA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2DB9E0D-C944-4685-8631-727EAC0F4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0536AB6-F472-4C26-B4CC-9D4E484EA4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5EB373-A29E-4FED-A94E-4ED283E7E9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E213CFC-587F-41B7-9CD9-4CEEAC825E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6546E30-13E1-47D2-8236-7CB0800478D3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B4F530B-2E1D-42A6-B31D-E73F5291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E505BF2-9EEE-45CF-B2C0-F9795EBD8E2B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033BCDD-868F-49D8-B586-F8906F992E6F}"/>
              </a:ext>
            </a:extLst>
          </p:cNvPr>
          <p:cNvGrpSpPr/>
          <p:nvPr/>
        </p:nvGrpSpPr>
        <p:grpSpPr>
          <a:xfrm>
            <a:off x="287700" y="3683029"/>
            <a:ext cx="932553" cy="276550"/>
            <a:chOff x="4676775" y="1682364"/>
            <a:chExt cx="1619250" cy="693028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20543F7-8999-4420-BACE-020BB0067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BF6A6F-AED6-47FF-8939-E956F103F0C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599EA45-C407-475C-8911-A4817F6B92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637E924-ECC1-485B-8268-5B36D37F2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244E006-8834-4CD0-BE53-A1F091A2F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6643ACB-4595-4A96-BBAD-2DC1AF6BC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E2CDBB9-B0E1-45B6-9CED-9C6C3AEE9E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A8C06D0-39D9-400F-BC10-B540B8D07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FB513A7-06A2-49A1-888E-933703B126AF}"/>
              </a:ext>
            </a:extLst>
          </p:cNvPr>
          <p:cNvCxnSpPr>
            <a:cxnSpLocks/>
          </p:cNvCxnSpPr>
          <p:nvPr/>
        </p:nvCxnSpPr>
        <p:spPr>
          <a:xfrm>
            <a:off x="1872943" y="484002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BC2F222-3651-44FF-A8B8-C46A60274D4C}"/>
              </a:ext>
            </a:extLst>
          </p:cNvPr>
          <p:cNvCxnSpPr>
            <a:cxnSpLocks/>
          </p:cNvCxnSpPr>
          <p:nvPr/>
        </p:nvCxnSpPr>
        <p:spPr>
          <a:xfrm>
            <a:off x="2048992" y="495300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07655FC-187F-44AF-959A-49BF6027F5C9}"/>
              </a:ext>
            </a:extLst>
          </p:cNvPr>
          <p:cNvCxnSpPr>
            <a:cxnSpLocks/>
          </p:cNvCxnSpPr>
          <p:nvPr/>
        </p:nvCxnSpPr>
        <p:spPr>
          <a:xfrm>
            <a:off x="2185626" y="505022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5726A08-648B-4039-83BD-A0700326247B}"/>
              </a:ext>
            </a:extLst>
          </p:cNvPr>
          <p:cNvCxnSpPr>
            <a:cxnSpLocks/>
          </p:cNvCxnSpPr>
          <p:nvPr/>
        </p:nvCxnSpPr>
        <p:spPr>
          <a:xfrm flipV="1">
            <a:off x="1497328" y="910239"/>
            <a:ext cx="720231" cy="6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F217E1D3-C2C3-455F-A0A5-55E0060568EB}"/>
              </a:ext>
            </a:extLst>
          </p:cNvPr>
          <p:cNvSpPr/>
          <p:nvPr/>
        </p:nvSpPr>
        <p:spPr>
          <a:xfrm>
            <a:off x="2166088" y="615764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5873C37-EE38-4C29-BE35-C94A832DDCDF}"/>
              </a:ext>
            </a:extLst>
          </p:cNvPr>
          <p:cNvSpPr/>
          <p:nvPr/>
        </p:nvSpPr>
        <p:spPr>
          <a:xfrm>
            <a:off x="2208126" y="3019751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72C4204-43F9-48D9-AB76-B89B04358241}"/>
              </a:ext>
            </a:extLst>
          </p:cNvPr>
          <p:cNvCxnSpPr>
            <a:cxnSpLocks/>
          </p:cNvCxnSpPr>
          <p:nvPr/>
        </p:nvCxnSpPr>
        <p:spPr>
          <a:xfrm flipH="1">
            <a:off x="2696928" y="1683511"/>
            <a:ext cx="305080" cy="423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FD58D3F-04DB-4A57-8309-168F7C289E8A}"/>
              </a:ext>
            </a:extLst>
          </p:cNvPr>
          <p:cNvGrpSpPr/>
          <p:nvPr/>
        </p:nvGrpSpPr>
        <p:grpSpPr>
          <a:xfrm rot="16200000" flipH="1">
            <a:off x="769118" y="4202965"/>
            <a:ext cx="984462" cy="289652"/>
            <a:chOff x="4676775" y="1682364"/>
            <a:chExt cx="1619250" cy="693028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0C14A37-C3B5-442A-99F3-AE94B3628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0899DAF-A40C-4A39-A5CD-7859D42FF55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6CD2DD6-35AD-400B-BE5E-C1A97B2BDF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68B4C26-70B1-49EA-BECB-766628485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8E01911-089B-4039-A226-1610AAE3FE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81AE46B-4D3A-4547-978C-B3F96D7C2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F521B4E-1348-4232-B8F6-E6FC2CE67A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4DDC687-33BF-42CC-8EBB-D99FE6649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11CA90C-BBC4-4BEF-9B9A-F1B577CE471A}"/>
              </a:ext>
            </a:extLst>
          </p:cNvPr>
          <p:cNvCxnSpPr>
            <a:cxnSpLocks/>
          </p:cNvCxnSpPr>
          <p:nvPr/>
        </p:nvCxnSpPr>
        <p:spPr>
          <a:xfrm>
            <a:off x="905933" y="4832904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AA1C194-91C8-4AA6-8499-DB55EDB43347}"/>
              </a:ext>
            </a:extLst>
          </p:cNvPr>
          <p:cNvCxnSpPr>
            <a:cxnSpLocks/>
          </p:cNvCxnSpPr>
          <p:nvPr/>
        </p:nvCxnSpPr>
        <p:spPr>
          <a:xfrm>
            <a:off x="1081982" y="4945889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B5E8B7E9-8ECB-4657-AB6D-5CF00C05E0AA}"/>
              </a:ext>
            </a:extLst>
          </p:cNvPr>
          <p:cNvCxnSpPr>
            <a:cxnSpLocks/>
          </p:cNvCxnSpPr>
          <p:nvPr/>
        </p:nvCxnSpPr>
        <p:spPr>
          <a:xfrm>
            <a:off x="1218616" y="5043108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672EBFBE-E025-40BA-8487-FF77097AF495}"/>
                  </a:ext>
                </a:extLst>
              </p:cNvPr>
              <p:cNvSpPr txBox="1"/>
              <p:nvPr/>
            </p:nvSpPr>
            <p:spPr>
              <a:xfrm>
                <a:off x="589929" y="3421967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672EBFBE-E025-40BA-8487-FF77097AF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29" y="3421967"/>
                <a:ext cx="49971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44A29A6E-AC53-4655-A020-949BDAB56DC0}"/>
                  </a:ext>
                </a:extLst>
              </p:cNvPr>
              <p:cNvSpPr txBox="1"/>
              <p:nvPr/>
            </p:nvSpPr>
            <p:spPr>
              <a:xfrm>
                <a:off x="775304" y="4209240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44A29A6E-AC53-4655-A020-949BDAB5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04" y="4209240"/>
                <a:ext cx="49971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8B4F69F-634A-4B4B-8D44-A4AAF1F428E9}"/>
              </a:ext>
            </a:extLst>
          </p:cNvPr>
          <p:cNvCxnSpPr>
            <a:cxnSpLocks/>
          </p:cNvCxnSpPr>
          <p:nvPr/>
        </p:nvCxnSpPr>
        <p:spPr>
          <a:xfrm flipV="1">
            <a:off x="2707136" y="2524118"/>
            <a:ext cx="253523" cy="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9A91D56D-F999-4734-8978-36A0A22E3CA6}"/>
              </a:ext>
            </a:extLst>
          </p:cNvPr>
          <p:cNvSpPr txBox="1"/>
          <p:nvPr/>
        </p:nvSpPr>
        <p:spPr>
          <a:xfrm>
            <a:off x="1106893" y="3589440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0V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2A3F2BE-763C-4DCF-AFEB-86502ED2DEB3}"/>
              </a:ext>
            </a:extLst>
          </p:cNvPr>
          <p:cNvGrpSpPr/>
          <p:nvPr/>
        </p:nvGrpSpPr>
        <p:grpSpPr>
          <a:xfrm rot="16200000" flipH="1">
            <a:off x="1572535" y="1644504"/>
            <a:ext cx="1224424" cy="344229"/>
            <a:chOff x="4676775" y="1682364"/>
            <a:chExt cx="1619250" cy="693028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63AEE4-AB7C-42FA-9693-5763553E9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91CC74-32C7-4B25-85A7-54A2AF58261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E0458A4-56DB-4144-A494-C2FC724C8E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4224C04-0CE3-4A31-BFB3-5E9304E88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996278B-635F-45D7-B408-4C68811A3B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45701D4-67A5-49EF-91EA-4934EF155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88D43B-01B1-4BE3-B415-EEE1CBD375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E689CF-EE6F-4695-A463-28A6DB910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4B34700-F946-4426-83D6-94F1508FA11F}"/>
              </a:ext>
            </a:extLst>
          </p:cNvPr>
          <p:cNvGrpSpPr/>
          <p:nvPr/>
        </p:nvGrpSpPr>
        <p:grpSpPr>
          <a:xfrm rot="10800000">
            <a:off x="1880633" y="2409472"/>
            <a:ext cx="746959" cy="116937"/>
            <a:chOff x="1888270" y="2355630"/>
            <a:chExt cx="746959" cy="11693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D0FE66-3CFF-496A-9E38-E16163E05465}"/>
                </a:ext>
              </a:extLst>
            </p:cNvPr>
            <p:cNvCxnSpPr>
              <a:cxnSpLocks/>
            </p:cNvCxnSpPr>
            <p:nvPr/>
          </p:nvCxnSpPr>
          <p:spPr>
            <a:xfrm>
              <a:off x="1888270" y="2355630"/>
              <a:ext cx="7469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D62CC62-7210-4225-A051-F5BD24CB7CDF}"/>
                </a:ext>
              </a:extLst>
            </p:cNvPr>
            <p:cNvCxnSpPr>
              <a:cxnSpLocks/>
            </p:cNvCxnSpPr>
            <p:nvPr/>
          </p:nvCxnSpPr>
          <p:spPr>
            <a:xfrm>
              <a:off x="2064319" y="2468615"/>
              <a:ext cx="421138" cy="39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4AE8087-991C-4296-95A0-D316831F8022}"/>
              </a:ext>
            </a:extLst>
          </p:cNvPr>
          <p:cNvCxnSpPr>
            <a:cxnSpLocks/>
          </p:cNvCxnSpPr>
          <p:nvPr/>
        </p:nvCxnSpPr>
        <p:spPr>
          <a:xfrm>
            <a:off x="1250753" y="1239762"/>
            <a:ext cx="4714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761CD83-63E7-45D3-B263-5E5447B65E6A}"/>
              </a:ext>
            </a:extLst>
          </p:cNvPr>
          <p:cNvCxnSpPr>
            <a:cxnSpLocks/>
          </p:cNvCxnSpPr>
          <p:nvPr/>
        </p:nvCxnSpPr>
        <p:spPr>
          <a:xfrm>
            <a:off x="1341025" y="1350532"/>
            <a:ext cx="290928" cy="19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D8C7EAC-D6D9-4678-9796-E33C1B1B7785}"/>
              </a:ext>
            </a:extLst>
          </p:cNvPr>
          <p:cNvCxnSpPr>
            <a:cxnSpLocks/>
          </p:cNvCxnSpPr>
          <p:nvPr/>
        </p:nvCxnSpPr>
        <p:spPr>
          <a:xfrm flipH="1">
            <a:off x="1496618" y="1348405"/>
            <a:ext cx="4157" cy="533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DD60BC8-E819-452F-8441-495E70A411CA}"/>
              </a:ext>
            </a:extLst>
          </p:cNvPr>
          <p:cNvCxnSpPr>
            <a:cxnSpLocks/>
          </p:cNvCxnSpPr>
          <p:nvPr/>
        </p:nvCxnSpPr>
        <p:spPr>
          <a:xfrm>
            <a:off x="1486489" y="895143"/>
            <a:ext cx="0" cy="349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64EC5F8-4A04-4A2A-9543-12D31A85918F}"/>
              </a:ext>
            </a:extLst>
          </p:cNvPr>
          <p:cNvCxnSpPr>
            <a:cxnSpLocks/>
          </p:cNvCxnSpPr>
          <p:nvPr/>
        </p:nvCxnSpPr>
        <p:spPr>
          <a:xfrm>
            <a:off x="1099871" y="1885497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60A726-702C-453C-A022-D41E81A0FD63}"/>
              </a:ext>
            </a:extLst>
          </p:cNvPr>
          <p:cNvCxnSpPr>
            <a:cxnSpLocks/>
          </p:cNvCxnSpPr>
          <p:nvPr/>
        </p:nvCxnSpPr>
        <p:spPr>
          <a:xfrm>
            <a:off x="1275920" y="1998482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6CDB596-76A6-450E-BA37-8149A5792FAC}"/>
              </a:ext>
            </a:extLst>
          </p:cNvPr>
          <p:cNvCxnSpPr>
            <a:cxnSpLocks/>
          </p:cNvCxnSpPr>
          <p:nvPr/>
        </p:nvCxnSpPr>
        <p:spPr>
          <a:xfrm>
            <a:off x="1412554" y="2095701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16AF69C-15FB-4325-AE38-675F6658EF50}"/>
              </a:ext>
            </a:extLst>
          </p:cNvPr>
          <p:cNvSpPr txBox="1"/>
          <p:nvPr/>
        </p:nvSpPr>
        <p:spPr>
          <a:xfrm>
            <a:off x="493454" y="1154035"/>
            <a:ext cx="847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+12V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D6F119-7294-4DAF-86AC-8A9EE413F7D6}"/>
                  </a:ext>
                </a:extLst>
              </p:cNvPr>
              <p:cNvSpPr txBox="1"/>
              <p:nvPr/>
            </p:nvSpPr>
            <p:spPr>
              <a:xfrm>
                <a:off x="1464673" y="2279753"/>
                <a:ext cx="313868" cy="402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>
                    <a:solidFill>
                      <a:srgbClr val="00CC00"/>
                    </a:solidFill>
                  </a:rPr>
                  <a:t>L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1800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D6F119-7294-4DAF-86AC-8A9EE413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673" y="2279753"/>
                <a:ext cx="313868" cy="402931"/>
              </a:xfrm>
              <a:prstGeom prst="rect">
                <a:avLst/>
              </a:prstGeom>
              <a:blipFill>
                <a:blip r:embed="rId7"/>
                <a:stretch>
                  <a:fillRect l="-44231" t="-4545" r="-1730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42767F1B-CEBB-422B-8DD4-CA19CADBEF1C}"/>
              </a:ext>
            </a:extLst>
          </p:cNvPr>
          <p:cNvSpPr txBox="1"/>
          <p:nvPr/>
        </p:nvSpPr>
        <p:spPr>
          <a:xfrm>
            <a:off x="2318016" y="2853171"/>
            <a:ext cx="847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C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4010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28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Use of D2</a:t>
            </a:r>
            <a:endParaRPr lang="en-US" sz="2800" dirty="0"/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3" name="TextBox 22">
            <a:extLst>
              <a:ext uri="{FF2B5EF4-FFF2-40B4-BE49-F238E27FC236}">
                <a16:creationId xmlns:a16="http://schemas.microsoft.com/office/drawing/2014/main" id="{E5F01D83-A50C-484E-ADB9-E21E3835D9A2}"/>
              </a:ext>
            </a:extLst>
          </p:cNvPr>
          <p:cNvSpPr txBox="1"/>
          <p:nvPr/>
        </p:nvSpPr>
        <p:spPr>
          <a:xfrm>
            <a:off x="3478709" y="694967"/>
            <a:ext cx="5639358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FF"/>
                </a:solidFill>
              </a:rPr>
              <a:t>Diode operating voltage is 0.6V and C point can’t increase beyond 12.6 voltage.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FF"/>
                </a:solidFill>
              </a:rPr>
              <a:t>The current will flow across the diode-inductor loop and heat will dissipate through this.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FF"/>
                </a:solidFill>
              </a:rPr>
              <a:t>The transistor will not be destroyed.</a:t>
            </a:r>
          </a:p>
          <a:p>
            <a:pPr algn="just"/>
            <a:endParaRPr lang="en-US" sz="1600" dirty="0">
              <a:solidFill>
                <a:srgbClr val="0000FF"/>
              </a:solidFill>
            </a:endParaRPr>
          </a:p>
          <a:p>
            <a:pPr algn="just"/>
            <a:endParaRPr lang="en-US" sz="1600" dirty="0">
              <a:solidFill>
                <a:srgbClr val="0000FF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0000FF"/>
              </a:solidFill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45E7A33-D4CD-4DD4-8DB2-38918EFE0C84}"/>
              </a:ext>
            </a:extLst>
          </p:cNvPr>
          <p:cNvGrpSpPr/>
          <p:nvPr/>
        </p:nvGrpSpPr>
        <p:grpSpPr>
          <a:xfrm rot="5400000">
            <a:off x="1140025" y="1493190"/>
            <a:ext cx="2216273" cy="619828"/>
            <a:chOff x="2919257" y="1823540"/>
            <a:chExt cx="3928227" cy="748209"/>
          </a:xfrm>
        </p:grpSpPr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D5CB5B4D-8658-4AFB-AA73-E07E36B6A642}"/>
                </a:ext>
              </a:extLst>
            </p:cNvPr>
            <p:cNvSpPr/>
            <p:nvPr/>
          </p:nvSpPr>
          <p:spPr>
            <a:xfrm>
              <a:off x="4035972" y="182880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8E3E2EB6-B6B4-4732-BA6E-7FE4133751F5}"/>
                </a:ext>
              </a:extLst>
            </p:cNvPr>
            <p:cNvSpPr/>
            <p:nvPr/>
          </p:nvSpPr>
          <p:spPr>
            <a:xfrm>
              <a:off x="4493174" y="1828799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B3A540AB-D9E9-40FD-AFE7-A6D3330C6869}"/>
                </a:ext>
              </a:extLst>
            </p:cNvPr>
            <p:cNvSpPr/>
            <p:nvPr/>
          </p:nvSpPr>
          <p:spPr>
            <a:xfrm flipV="1">
              <a:off x="4493174" y="1836689"/>
              <a:ext cx="331074" cy="735059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D8E17C50-9355-47A2-8410-D88AFFEBF3B5}"/>
                </a:ext>
              </a:extLst>
            </p:cNvPr>
            <p:cNvSpPr/>
            <p:nvPr/>
          </p:nvSpPr>
          <p:spPr>
            <a:xfrm>
              <a:off x="4945126" y="1823540"/>
              <a:ext cx="788276" cy="742949"/>
            </a:xfrm>
            <a:prstGeom prst="arc">
              <a:avLst>
                <a:gd name="adj1" fmla="val 10646628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102CBDB4-EEC5-4D51-9A12-B9245A87BB2E}"/>
                </a:ext>
              </a:extLst>
            </p:cNvPr>
            <p:cNvSpPr/>
            <p:nvPr/>
          </p:nvSpPr>
          <p:spPr>
            <a:xfrm flipV="1">
              <a:off x="4945126" y="1833955"/>
              <a:ext cx="338957" cy="732534"/>
            </a:xfrm>
            <a:prstGeom prst="arc">
              <a:avLst>
                <a:gd name="adj1" fmla="val 10646628"/>
                <a:gd name="adj2" fmla="val 1321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38BBDB4-1599-46FB-BAFF-F7066479AEB8}"/>
                </a:ext>
              </a:extLst>
            </p:cNvPr>
            <p:cNvCxnSpPr/>
            <p:nvPr/>
          </p:nvCxnSpPr>
          <p:spPr>
            <a:xfrm flipV="1">
              <a:off x="5722886" y="2195014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F16021E-F747-4201-B4C6-CD26B44A1822}"/>
                </a:ext>
              </a:extLst>
            </p:cNvPr>
            <p:cNvCxnSpPr/>
            <p:nvPr/>
          </p:nvCxnSpPr>
          <p:spPr>
            <a:xfrm flipV="1">
              <a:off x="2919257" y="2225382"/>
              <a:ext cx="1124598" cy="92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EF7B093-A922-49FE-8979-6C586AFF7206}"/>
              </a:ext>
            </a:extLst>
          </p:cNvPr>
          <p:cNvGrpSpPr/>
          <p:nvPr/>
        </p:nvGrpSpPr>
        <p:grpSpPr>
          <a:xfrm rot="5400000" flipV="1">
            <a:off x="1896527" y="1717184"/>
            <a:ext cx="1607977" cy="7295"/>
            <a:chOff x="3215079" y="2184737"/>
            <a:chExt cx="2893005" cy="10277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7177A5C-B60E-4201-AF15-203A723EBBF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12566" y="1799496"/>
              <a:ext cx="0" cy="7910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6A043BA-2B1D-452E-A8C4-8F4431C8EDE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823491" y="1576325"/>
              <a:ext cx="0" cy="1216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85D7D94-254E-474A-A512-2D423670B40F}"/>
              </a:ext>
            </a:extLst>
          </p:cNvPr>
          <p:cNvCxnSpPr>
            <a:cxnSpLocks/>
          </p:cNvCxnSpPr>
          <p:nvPr/>
        </p:nvCxnSpPr>
        <p:spPr>
          <a:xfrm flipV="1">
            <a:off x="2707136" y="935135"/>
            <a:ext cx="253523" cy="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0E6EC0A-31D7-4D10-B530-BEA57D2C365E}"/>
              </a:ext>
            </a:extLst>
          </p:cNvPr>
          <p:cNvGrpSpPr/>
          <p:nvPr/>
        </p:nvGrpSpPr>
        <p:grpSpPr>
          <a:xfrm>
            <a:off x="1137292" y="2769744"/>
            <a:ext cx="1386141" cy="2063160"/>
            <a:chOff x="5886660" y="362133"/>
            <a:chExt cx="1386141" cy="206316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800CA59-D3F6-46CC-AC57-972B7024F5E2}"/>
                </a:ext>
              </a:extLst>
            </p:cNvPr>
            <p:cNvSpPr/>
            <p:nvPr/>
          </p:nvSpPr>
          <p:spPr>
            <a:xfrm>
              <a:off x="6337738" y="961697"/>
              <a:ext cx="935063" cy="9030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018A7C3-FE6E-4BC8-8B9F-3425C0D060EA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29" y="1087520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2DB9E0D-C944-4685-8631-727EAC0F4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1329" y="1005395"/>
              <a:ext cx="380962" cy="2941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0536AB6-F472-4C26-B4CC-9D4E484EA4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1329" y="1552903"/>
              <a:ext cx="417974" cy="2600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D5EB373-A29E-4FED-A94E-4ED283E7E9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5269" y="1738965"/>
              <a:ext cx="234034" cy="739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E213CFC-587F-41B7-9CD9-4CEEAC825E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0008" y="1643846"/>
              <a:ext cx="113176" cy="1300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6546E30-13E1-47D2-8236-7CB0800478D3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94" y="1773848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B4F530B-2E1D-42A6-B31D-E73F5291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999512" y="362133"/>
              <a:ext cx="0" cy="6514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E505BF2-9EEE-45CF-B2C0-F9795EBD8E2B}"/>
                </a:ext>
              </a:extLst>
            </p:cNvPr>
            <p:cNvCxnSpPr>
              <a:cxnSpLocks/>
            </p:cNvCxnSpPr>
            <p:nvPr/>
          </p:nvCxnSpPr>
          <p:spPr>
            <a:xfrm>
              <a:off x="5886660" y="1438103"/>
              <a:ext cx="7239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033BCDD-868F-49D8-B586-F8906F992E6F}"/>
              </a:ext>
            </a:extLst>
          </p:cNvPr>
          <p:cNvGrpSpPr/>
          <p:nvPr/>
        </p:nvGrpSpPr>
        <p:grpSpPr>
          <a:xfrm>
            <a:off x="287700" y="3683029"/>
            <a:ext cx="932553" cy="276550"/>
            <a:chOff x="4676775" y="1682364"/>
            <a:chExt cx="1619250" cy="693028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20543F7-8999-4420-BACE-020BB0067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CBF6A6F-AED6-47FF-8939-E956F103F0C6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599EA45-C407-475C-8911-A4817F6B92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637E924-ECC1-485B-8268-5B36D37F2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244E006-8834-4CD0-BE53-A1F091A2F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6643ACB-4595-4A96-BBAD-2DC1AF6BC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E2CDBB9-B0E1-45B6-9CED-9C6C3AEE9E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A8C06D0-39D9-400F-BC10-B540B8D07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FB513A7-06A2-49A1-888E-933703B126AF}"/>
              </a:ext>
            </a:extLst>
          </p:cNvPr>
          <p:cNvCxnSpPr>
            <a:cxnSpLocks/>
          </p:cNvCxnSpPr>
          <p:nvPr/>
        </p:nvCxnSpPr>
        <p:spPr>
          <a:xfrm>
            <a:off x="1872943" y="4840020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BC2F222-3651-44FF-A8B8-C46A60274D4C}"/>
              </a:ext>
            </a:extLst>
          </p:cNvPr>
          <p:cNvCxnSpPr>
            <a:cxnSpLocks/>
          </p:cNvCxnSpPr>
          <p:nvPr/>
        </p:nvCxnSpPr>
        <p:spPr>
          <a:xfrm>
            <a:off x="2048992" y="4953005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07655FC-187F-44AF-959A-49BF6027F5C9}"/>
              </a:ext>
            </a:extLst>
          </p:cNvPr>
          <p:cNvCxnSpPr>
            <a:cxnSpLocks/>
          </p:cNvCxnSpPr>
          <p:nvPr/>
        </p:nvCxnSpPr>
        <p:spPr>
          <a:xfrm>
            <a:off x="2185626" y="5050224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CC26041-6019-4710-A8C0-5E8DBE913ECA}"/>
              </a:ext>
            </a:extLst>
          </p:cNvPr>
          <p:cNvGrpSpPr/>
          <p:nvPr/>
        </p:nvGrpSpPr>
        <p:grpSpPr>
          <a:xfrm>
            <a:off x="1202024" y="1535719"/>
            <a:ext cx="559676" cy="374005"/>
            <a:chOff x="3507077" y="1544347"/>
            <a:chExt cx="559676" cy="374005"/>
          </a:xfrm>
        </p:grpSpPr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009C7829-52BC-4C63-8E63-0CDD814C4184}"/>
                </a:ext>
              </a:extLst>
            </p:cNvPr>
            <p:cNvSpPr/>
            <p:nvPr/>
          </p:nvSpPr>
          <p:spPr>
            <a:xfrm>
              <a:off x="3534667" y="1552414"/>
              <a:ext cx="504497" cy="365938"/>
            </a:xfrm>
            <a:prstGeom prst="triangl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FF058AF-E035-4918-91A6-9BEC8663FDBF}"/>
                </a:ext>
              </a:extLst>
            </p:cNvPr>
            <p:cNvCxnSpPr>
              <a:cxnSpLocks/>
            </p:cNvCxnSpPr>
            <p:nvPr/>
          </p:nvCxnSpPr>
          <p:spPr>
            <a:xfrm>
              <a:off x="3507077" y="1544347"/>
              <a:ext cx="5596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3DC8FF1-7D7F-4B19-9526-3ADACB4D293E}"/>
              </a:ext>
            </a:extLst>
          </p:cNvPr>
          <p:cNvCxnSpPr/>
          <p:nvPr/>
        </p:nvCxnSpPr>
        <p:spPr>
          <a:xfrm rot="5400000" flipV="1">
            <a:off x="1176271" y="1223670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0E49072-6F0F-41F8-900E-A98A22A0889F}"/>
              </a:ext>
            </a:extLst>
          </p:cNvPr>
          <p:cNvCxnSpPr/>
          <p:nvPr/>
        </p:nvCxnSpPr>
        <p:spPr>
          <a:xfrm rot="5400000" flipV="1">
            <a:off x="1180083" y="2228607"/>
            <a:ext cx="634489" cy="7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5726A08-648B-4039-83BD-A0700326247B}"/>
              </a:ext>
            </a:extLst>
          </p:cNvPr>
          <p:cNvCxnSpPr>
            <a:cxnSpLocks/>
          </p:cNvCxnSpPr>
          <p:nvPr/>
        </p:nvCxnSpPr>
        <p:spPr>
          <a:xfrm flipV="1">
            <a:off x="1497328" y="910239"/>
            <a:ext cx="720231" cy="6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F217E1D3-C2C3-455F-A0A5-55E0060568EB}"/>
              </a:ext>
            </a:extLst>
          </p:cNvPr>
          <p:cNvSpPr/>
          <p:nvPr/>
        </p:nvSpPr>
        <p:spPr>
          <a:xfrm>
            <a:off x="2166088" y="615764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5873C37-EE38-4C29-BE35-C94A832DDCDF}"/>
              </a:ext>
            </a:extLst>
          </p:cNvPr>
          <p:cNvSpPr/>
          <p:nvPr/>
        </p:nvSpPr>
        <p:spPr>
          <a:xfrm>
            <a:off x="2208126" y="2478731"/>
            <a:ext cx="106985" cy="11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72C4204-43F9-48D9-AB76-B89B04358241}"/>
              </a:ext>
            </a:extLst>
          </p:cNvPr>
          <p:cNvCxnSpPr>
            <a:cxnSpLocks/>
          </p:cNvCxnSpPr>
          <p:nvPr/>
        </p:nvCxnSpPr>
        <p:spPr>
          <a:xfrm flipH="1">
            <a:off x="2696928" y="1683511"/>
            <a:ext cx="305080" cy="423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F0D2997-10F4-4B28-9049-B5C433673CB3}"/>
              </a:ext>
            </a:extLst>
          </p:cNvPr>
          <p:cNvCxnSpPr>
            <a:cxnSpLocks/>
          </p:cNvCxnSpPr>
          <p:nvPr/>
        </p:nvCxnSpPr>
        <p:spPr>
          <a:xfrm flipV="1">
            <a:off x="1503757" y="2534942"/>
            <a:ext cx="766094" cy="95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740DCC4E-EC79-44A3-A2CC-AE455FF00A89}"/>
              </a:ext>
            </a:extLst>
          </p:cNvPr>
          <p:cNvSpPr txBox="1"/>
          <p:nvPr/>
        </p:nvSpPr>
        <p:spPr>
          <a:xfrm>
            <a:off x="1570322" y="536497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+12V</a:t>
            </a:r>
            <a:endParaRPr lang="en-US" dirty="0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FD58D3F-04DB-4A57-8309-168F7C289E8A}"/>
              </a:ext>
            </a:extLst>
          </p:cNvPr>
          <p:cNvGrpSpPr/>
          <p:nvPr/>
        </p:nvGrpSpPr>
        <p:grpSpPr>
          <a:xfrm rot="16200000" flipH="1">
            <a:off x="769118" y="4202965"/>
            <a:ext cx="984462" cy="289652"/>
            <a:chOff x="4676775" y="1682364"/>
            <a:chExt cx="1619250" cy="693028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0C14A37-C3B5-442A-99F3-AE94B3628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0899DAF-A40C-4A39-A5CD-7859D42FF557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6CD2DD6-35AD-400B-BE5E-C1A97B2BDF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68B4C26-70B1-49EA-BECB-766628485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8E01911-089B-4039-A226-1610AAE3FE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81AE46B-4D3A-4547-978C-B3F96D7C2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F521B4E-1348-4232-B8F6-E6FC2CE67A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4DDC687-33BF-42CC-8EBB-D99FE6649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11CA90C-BBC4-4BEF-9B9A-F1B577CE471A}"/>
              </a:ext>
            </a:extLst>
          </p:cNvPr>
          <p:cNvCxnSpPr>
            <a:cxnSpLocks/>
          </p:cNvCxnSpPr>
          <p:nvPr/>
        </p:nvCxnSpPr>
        <p:spPr>
          <a:xfrm>
            <a:off x="905933" y="4832904"/>
            <a:ext cx="746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AA1C194-91C8-4AA6-8499-DB55EDB43347}"/>
              </a:ext>
            </a:extLst>
          </p:cNvPr>
          <p:cNvCxnSpPr>
            <a:cxnSpLocks/>
          </p:cNvCxnSpPr>
          <p:nvPr/>
        </p:nvCxnSpPr>
        <p:spPr>
          <a:xfrm>
            <a:off x="1081982" y="4945889"/>
            <a:ext cx="421138" cy="39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B5E8B7E9-8ECB-4657-AB6D-5CF00C05E0AA}"/>
              </a:ext>
            </a:extLst>
          </p:cNvPr>
          <p:cNvCxnSpPr>
            <a:cxnSpLocks/>
          </p:cNvCxnSpPr>
          <p:nvPr/>
        </p:nvCxnSpPr>
        <p:spPr>
          <a:xfrm>
            <a:off x="1218616" y="5043108"/>
            <a:ext cx="2135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CF8AC0D-84AA-491D-961A-ABBAB2F61A1B}"/>
                  </a:ext>
                </a:extLst>
              </p:cNvPr>
              <p:cNvSpPr txBox="1"/>
              <p:nvPr/>
            </p:nvSpPr>
            <p:spPr>
              <a:xfrm>
                <a:off x="1089982" y="1211483"/>
                <a:ext cx="3599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CF8AC0D-84AA-491D-961A-ABBAB2F61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82" y="1211483"/>
                <a:ext cx="35994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672EBFBE-E025-40BA-8487-FF77097AF495}"/>
                  </a:ext>
                </a:extLst>
              </p:cNvPr>
              <p:cNvSpPr txBox="1"/>
              <p:nvPr/>
            </p:nvSpPr>
            <p:spPr>
              <a:xfrm>
                <a:off x="589929" y="3421967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672EBFBE-E025-40BA-8487-FF77097AF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29" y="3421967"/>
                <a:ext cx="49971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44A29A6E-AC53-4655-A020-949BDAB56DC0}"/>
                  </a:ext>
                </a:extLst>
              </p:cNvPr>
              <p:cNvSpPr txBox="1"/>
              <p:nvPr/>
            </p:nvSpPr>
            <p:spPr>
              <a:xfrm>
                <a:off x="775304" y="4209240"/>
                <a:ext cx="49971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44A29A6E-AC53-4655-A020-949BDAB5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04" y="4209240"/>
                <a:ext cx="49971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8B4F69F-634A-4B4B-8D44-A4AAF1F428E9}"/>
              </a:ext>
            </a:extLst>
          </p:cNvPr>
          <p:cNvCxnSpPr>
            <a:cxnSpLocks/>
          </p:cNvCxnSpPr>
          <p:nvPr/>
        </p:nvCxnSpPr>
        <p:spPr>
          <a:xfrm flipV="1">
            <a:off x="2707136" y="2524118"/>
            <a:ext cx="253523" cy="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9A91D56D-F999-4734-8978-36A0A22E3CA6}"/>
              </a:ext>
            </a:extLst>
          </p:cNvPr>
          <p:cNvSpPr txBox="1"/>
          <p:nvPr/>
        </p:nvSpPr>
        <p:spPr>
          <a:xfrm>
            <a:off x="1106893" y="3589440"/>
            <a:ext cx="614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0V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60509C-0057-4C45-AAFA-93D04A4588C9}"/>
              </a:ext>
            </a:extLst>
          </p:cNvPr>
          <p:cNvSpPr txBox="1"/>
          <p:nvPr/>
        </p:nvSpPr>
        <p:spPr>
          <a:xfrm>
            <a:off x="2217559" y="2549664"/>
            <a:ext cx="847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ivvic" panose="020B0604020202020204" charset="0"/>
                <a:cs typeface="Arial"/>
                <a:sym typeface="Arial"/>
              </a:rPr>
              <a:t>C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369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3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421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Applications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7FA52C-CFB5-41DD-ABA8-B27EF5830094}"/>
              </a:ext>
            </a:extLst>
          </p:cNvPr>
          <p:cNvSpPr/>
          <p:nvPr/>
        </p:nvSpPr>
        <p:spPr>
          <a:xfrm>
            <a:off x="3193312" y="1599746"/>
            <a:ext cx="2884968" cy="1467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EFB84-164A-48D4-A76D-2D280A1DCF4A}"/>
              </a:ext>
            </a:extLst>
          </p:cNvPr>
          <p:cNvCxnSpPr>
            <a:cxnSpLocks/>
          </p:cNvCxnSpPr>
          <p:nvPr/>
        </p:nvCxnSpPr>
        <p:spPr>
          <a:xfrm flipV="1">
            <a:off x="1741005" y="1892219"/>
            <a:ext cx="1452307" cy="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589C7DA-84BE-4ACC-AF05-52F560557D0A}"/>
              </a:ext>
            </a:extLst>
          </p:cNvPr>
          <p:cNvSpPr/>
          <p:nvPr/>
        </p:nvSpPr>
        <p:spPr>
          <a:xfrm>
            <a:off x="1463314" y="2494949"/>
            <a:ext cx="541571" cy="523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E4331B-D7D2-4244-A01B-D12FB1B0AA7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734100" y="1887728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87E3EF-95DB-4E57-A2C3-00B8A722160A}"/>
              </a:ext>
            </a:extLst>
          </p:cNvPr>
          <p:cNvCxnSpPr>
            <a:cxnSpLocks/>
          </p:cNvCxnSpPr>
          <p:nvPr/>
        </p:nvCxnSpPr>
        <p:spPr>
          <a:xfrm flipH="1">
            <a:off x="1722175" y="3018004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8162B2C-FFDE-40A3-BDB3-218D15B04FD6}"/>
              </a:ext>
            </a:extLst>
          </p:cNvPr>
          <p:cNvSpPr/>
          <p:nvPr/>
        </p:nvSpPr>
        <p:spPr>
          <a:xfrm>
            <a:off x="1571175" y="2610781"/>
            <a:ext cx="315310" cy="283865"/>
          </a:xfrm>
          <a:custGeom>
            <a:avLst/>
            <a:gdLst>
              <a:gd name="connsiteX0" fmla="*/ 0 w 315310"/>
              <a:gd name="connsiteY0" fmla="*/ 283779 h 283865"/>
              <a:gd name="connsiteX1" fmla="*/ 70945 w 315310"/>
              <a:gd name="connsiteY1" fmla="*/ 0 h 283865"/>
              <a:gd name="connsiteX2" fmla="*/ 220717 w 315310"/>
              <a:gd name="connsiteY2" fmla="*/ 283779 h 283865"/>
              <a:gd name="connsiteX3" fmla="*/ 315310 w 315310"/>
              <a:gd name="connsiteY3" fmla="*/ 23648 h 28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10" h="283865">
                <a:moveTo>
                  <a:pt x="0" y="283779"/>
                </a:moveTo>
                <a:cubicBezTo>
                  <a:pt x="17079" y="141889"/>
                  <a:pt x="34159" y="0"/>
                  <a:pt x="70945" y="0"/>
                </a:cubicBezTo>
                <a:cubicBezTo>
                  <a:pt x="107731" y="0"/>
                  <a:pt x="179990" y="279838"/>
                  <a:pt x="220717" y="283779"/>
                </a:cubicBezTo>
                <a:cubicBezTo>
                  <a:pt x="261444" y="287720"/>
                  <a:pt x="288377" y="155684"/>
                  <a:pt x="315310" y="23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85ED8E-D8EF-457F-ACA2-6FF7C3F8F0F8}"/>
              </a:ext>
            </a:extLst>
          </p:cNvPr>
          <p:cNvCxnSpPr>
            <a:cxnSpLocks/>
          </p:cNvCxnSpPr>
          <p:nvPr/>
        </p:nvCxnSpPr>
        <p:spPr>
          <a:xfrm>
            <a:off x="1463314" y="3625225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A0920E-4871-4A1C-B275-4CF76C72E388}"/>
              </a:ext>
            </a:extLst>
          </p:cNvPr>
          <p:cNvCxnSpPr>
            <a:cxnSpLocks/>
          </p:cNvCxnSpPr>
          <p:nvPr/>
        </p:nvCxnSpPr>
        <p:spPr>
          <a:xfrm>
            <a:off x="1591649" y="3720854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EE1188-B272-4909-BAD9-4E0BC750629E}"/>
              </a:ext>
            </a:extLst>
          </p:cNvPr>
          <p:cNvCxnSpPr>
            <a:cxnSpLocks/>
          </p:cNvCxnSpPr>
          <p:nvPr/>
        </p:nvCxnSpPr>
        <p:spPr>
          <a:xfrm>
            <a:off x="1659852" y="3814297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C94A5F-465A-4D8D-8290-0CAAED1F319F}"/>
              </a:ext>
            </a:extLst>
          </p:cNvPr>
          <p:cNvCxnSpPr>
            <a:cxnSpLocks/>
          </p:cNvCxnSpPr>
          <p:nvPr/>
        </p:nvCxnSpPr>
        <p:spPr>
          <a:xfrm flipV="1">
            <a:off x="2384885" y="2725104"/>
            <a:ext cx="796502" cy="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820659-E54B-48F1-8BEE-656564FFECF6}"/>
              </a:ext>
            </a:extLst>
          </p:cNvPr>
          <p:cNvCxnSpPr>
            <a:cxnSpLocks/>
          </p:cNvCxnSpPr>
          <p:nvPr/>
        </p:nvCxnSpPr>
        <p:spPr>
          <a:xfrm>
            <a:off x="2384886" y="2720612"/>
            <a:ext cx="0" cy="9046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09D699-75EB-43C9-9F00-8EE655FDC82E}"/>
              </a:ext>
            </a:extLst>
          </p:cNvPr>
          <p:cNvCxnSpPr>
            <a:cxnSpLocks/>
          </p:cNvCxnSpPr>
          <p:nvPr/>
        </p:nvCxnSpPr>
        <p:spPr>
          <a:xfrm>
            <a:off x="2128208" y="3625225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38D71F-798F-43AD-8D55-82283E0496F2}"/>
              </a:ext>
            </a:extLst>
          </p:cNvPr>
          <p:cNvCxnSpPr>
            <a:cxnSpLocks/>
          </p:cNvCxnSpPr>
          <p:nvPr/>
        </p:nvCxnSpPr>
        <p:spPr>
          <a:xfrm>
            <a:off x="2256543" y="3720854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8B41CA-4682-4112-8C73-95A5F770F0ED}"/>
              </a:ext>
            </a:extLst>
          </p:cNvPr>
          <p:cNvCxnSpPr>
            <a:cxnSpLocks/>
          </p:cNvCxnSpPr>
          <p:nvPr/>
        </p:nvCxnSpPr>
        <p:spPr>
          <a:xfrm>
            <a:off x="2324746" y="3814297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B579D8-5314-4BED-81AF-2DAC665BF060}"/>
              </a:ext>
            </a:extLst>
          </p:cNvPr>
          <p:cNvGrpSpPr/>
          <p:nvPr/>
        </p:nvGrpSpPr>
        <p:grpSpPr>
          <a:xfrm rot="5400000">
            <a:off x="6899395" y="2487196"/>
            <a:ext cx="1328396" cy="350514"/>
            <a:chOff x="4676775" y="1682364"/>
            <a:chExt cx="1619250" cy="69302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395059-F7CB-4255-9C46-7E36C31579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8C30E8-100C-4B6C-AC3D-BE5E1DEAF0E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BDAD21-C0C0-4799-838B-53C56F032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CBEA7-4C91-4B9F-8E2A-7F8DD2A1C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16AAE2-101D-4261-B6DA-AC918ADB0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7AE3CD-04BB-4115-B6A1-4CD670805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BFE08E-22FA-4B8D-A2C4-601B78143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8EBFEFE-6E1E-43B9-A333-910F753539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0F85A4-9356-4D71-8E12-C7097FA4EABA}"/>
              </a:ext>
            </a:extLst>
          </p:cNvPr>
          <p:cNvCxnSpPr>
            <a:cxnSpLocks/>
          </p:cNvCxnSpPr>
          <p:nvPr/>
        </p:nvCxnSpPr>
        <p:spPr>
          <a:xfrm flipV="1">
            <a:off x="6090205" y="1984333"/>
            <a:ext cx="1452307" cy="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90B8357-6F04-4FAA-A830-42AE179BB8F1}"/>
              </a:ext>
            </a:extLst>
          </p:cNvPr>
          <p:cNvCxnSpPr>
            <a:cxnSpLocks/>
          </p:cNvCxnSpPr>
          <p:nvPr/>
        </p:nvCxnSpPr>
        <p:spPr>
          <a:xfrm>
            <a:off x="7288703" y="3331059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21C244-A921-4451-9940-6DA08712DED1}"/>
              </a:ext>
            </a:extLst>
          </p:cNvPr>
          <p:cNvCxnSpPr>
            <a:cxnSpLocks/>
          </p:cNvCxnSpPr>
          <p:nvPr/>
        </p:nvCxnSpPr>
        <p:spPr>
          <a:xfrm>
            <a:off x="7417038" y="3426688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E6D417-B119-43BA-9C03-A73F07B40420}"/>
              </a:ext>
            </a:extLst>
          </p:cNvPr>
          <p:cNvCxnSpPr>
            <a:cxnSpLocks/>
          </p:cNvCxnSpPr>
          <p:nvPr/>
        </p:nvCxnSpPr>
        <p:spPr>
          <a:xfrm>
            <a:off x="7485241" y="3520131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EBBF77-02D5-44D5-8A85-95FF63771CF9}"/>
              </a:ext>
            </a:extLst>
          </p:cNvPr>
          <p:cNvCxnSpPr>
            <a:cxnSpLocks/>
          </p:cNvCxnSpPr>
          <p:nvPr/>
        </p:nvCxnSpPr>
        <p:spPr>
          <a:xfrm flipV="1">
            <a:off x="6090898" y="2745054"/>
            <a:ext cx="796502" cy="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C17A0A-2244-41AF-8D49-4B8C097B6445}"/>
              </a:ext>
            </a:extLst>
          </p:cNvPr>
          <p:cNvCxnSpPr>
            <a:cxnSpLocks/>
          </p:cNvCxnSpPr>
          <p:nvPr/>
        </p:nvCxnSpPr>
        <p:spPr>
          <a:xfrm>
            <a:off x="6884786" y="2740562"/>
            <a:ext cx="0" cy="9046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8A5F14-0E5E-43F0-A8EB-F6D8AB1F50E4}"/>
              </a:ext>
            </a:extLst>
          </p:cNvPr>
          <p:cNvCxnSpPr>
            <a:cxnSpLocks/>
          </p:cNvCxnSpPr>
          <p:nvPr/>
        </p:nvCxnSpPr>
        <p:spPr>
          <a:xfrm>
            <a:off x="6628108" y="3645175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85178E-AD05-4C0D-9763-DAB5050032DB}"/>
              </a:ext>
            </a:extLst>
          </p:cNvPr>
          <p:cNvCxnSpPr>
            <a:cxnSpLocks/>
          </p:cNvCxnSpPr>
          <p:nvPr/>
        </p:nvCxnSpPr>
        <p:spPr>
          <a:xfrm>
            <a:off x="6756443" y="3740804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AD34FA4-F08F-4A58-9275-AFC5D5287E00}"/>
              </a:ext>
            </a:extLst>
          </p:cNvPr>
          <p:cNvCxnSpPr>
            <a:cxnSpLocks/>
          </p:cNvCxnSpPr>
          <p:nvPr/>
        </p:nvCxnSpPr>
        <p:spPr>
          <a:xfrm>
            <a:off x="6824646" y="3834247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D5CC7B0-8B4B-407E-B2B4-14C0A507E931}"/>
              </a:ext>
            </a:extLst>
          </p:cNvPr>
          <p:cNvSpPr txBox="1"/>
          <p:nvPr/>
        </p:nvSpPr>
        <p:spPr>
          <a:xfrm>
            <a:off x="544161" y="2566723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0.1V AC</a:t>
            </a:r>
          </a:p>
          <a:p>
            <a:r>
              <a:rPr lang="en-US" dirty="0"/>
              <a:t>1 </a:t>
            </a:r>
            <a:r>
              <a:rPr lang="en-US" dirty="0" err="1"/>
              <a:t>KHz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C93DBE-64CB-4E6B-BB33-C648B6958EBD}"/>
              </a:ext>
            </a:extLst>
          </p:cNvPr>
          <p:cNvSpPr txBox="1"/>
          <p:nvPr/>
        </p:nvSpPr>
        <p:spPr>
          <a:xfrm>
            <a:off x="7691293" y="2558139"/>
            <a:ext cx="71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10 𝑘Ω 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5AEFCB-A8CC-4E42-B197-A6D4B5274601}"/>
              </a:ext>
            </a:extLst>
          </p:cNvPr>
          <p:cNvSpPr txBox="1"/>
          <p:nvPr/>
        </p:nvSpPr>
        <p:spPr>
          <a:xfrm>
            <a:off x="7001790" y="1597873"/>
            <a:ext cx="71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1B0941-B678-4CB7-BC4D-944EC57DD02C}"/>
              </a:ext>
            </a:extLst>
          </p:cNvPr>
          <p:cNvSpPr txBox="1"/>
          <p:nvPr/>
        </p:nvSpPr>
        <p:spPr>
          <a:xfrm>
            <a:off x="3645781" y="1996544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Amplifier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F20299E-31BB-4C59-B447-47F9AE5C2089}"/>
              </a:ext>
            </a:extLst>
          </p:cNvPr>
          <p:cNvSpPr/>
          <p:nvPr/>
        </p:nvSpPr>
        <p:spPr>
          <a:xfrm>
            <a:off x="7673722" y="1165214"/>
            <a:ext cx="719467" cy="862287"/>
          </a:xfrm>
          <a:custGeom>
            <a:avLst/>
            <a:gdLst>
              <a:gd name="connsiteX0" fmla="*/ 0 w 315310"/>
              <a:gd name="connsiteY0" fmla="*/ 283779 h 283865"/>
              <a:gd name="connsiteX1" fmla="*/ 70945 w 315310"/>
              <a:gd name="connsiteY1" fmla="*/ 0 h 283865"/>
              <a:gd name="connsiteX2" fmla="*/ 220717 w 315310"/>
              <a:gd name="connsiteY2" fmla="*/ 283779 h 283865"/>
              <a:gd name="connsiteX3" fmla="*/ 315310 w 315310"/>
              <a:gd name="connsiteY3" fmla="*/ 23648 h 28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10" h="283865">
                <a:moveTo>
                  <a:pt x="0" y="283779"/>
                </a:moveTo>
                <a:cubicBezTo>
                  <a:pt x="17079" y="141889"/>
                  <a:pt x="34159" y="0"/>
                  <a:pt x="70945" y="0"/>
                </a:cubicBezTo>
                <a:cubicBezTo>
                  <a:pt x="107731" y="0"/>
                  <a:pt x="179990" y="279838"/>
                  <a:pt x="220717" y="283779"/>
                </a:cubicBezTo>
                <a:cubicBezTo>
                  <a:pt x="261444" y="287720"/>
                  <a:pt x="288377" y="155684"/>
                  <a:pt x="315310" y="23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4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6753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Transistor Applications (AC Amplifier)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2521317" y="2004302"/>
            <a:ext cx="1200888" cy="1286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2794201" y="2183534"/>
            <a:ext cx="0" cy="927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2794201" y="2066549"/>
            <a:ext cx="542670" cy="419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2794201" y="2846459"/>
            <a:ext cx="595393" cy="370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3132553" y="3158901"/>
            <a:ext cx="257040" cy="57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3237135" y="3011163"/>
            <a:ext cx="142339" cy="204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C4989F-D523-5E5F-75A1-B967EE181BEF}"/>
              </a:ext>
            </a:extLst>
          </p:cNvPr>
          <p:cNvCxnSpPr>
            <a:cxnSpLocks/>
          </p:cNvCxnSpPr>
          <p:nvPr/>
        </p:nvCxnSpPr>
        <p:spPr>
          <a:xfrm>
            <a:off x="1888873" y="4240098"/>
            <a:ext cx="0" cy="224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2208993" y="2682930"/>
            <a:ext cx="569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3154961" y="4540729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84F64A-90F6-58CB-CB71-2B49B4569525}"/>
              </a:ext>
            </a:extLst>
          </p:cNvPr>
          <p:cNvCxnSpPr>
            <a:cxnSpLocks/>
          </p:cNvCxnSpPr>
          <p:nvPr/>
        </p:nvCxnSpPr>
        <p:spPr>
          <a:xfrm>
            <a:off x="3283296" y="4636358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CB5025-57BD-5075-150B-ABEDE74B2C10}"/>
              </a:ext>
            </a:extLst>
          </p:cNvPr>
          <p:cNvCxnSpPr>
            <a:cxnSpLocks/>
          </p:cNvCxnSpPr>
          <p:nvPr/>
        </p:nvCxnSpPr>
        <p:spPr>
          <a:xfrm>
            <a:off x="3351499" y="4729801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FEE8A7-24B3-B45B-55F3-48C2A0E79173}"/>
              </a:ext>
            </a:extLst>
          </p:cNvPr>
          <p:cNvCxnSpPr>
            <a:cxnSpLocks/>
          </p:cNvCxnSpPr>
          <p:nvPr/>
        </p:nvCxnSpPr>
        <p:spPr>
          <a:xfrm>
            <a:off x="554654" y="4452778"/>
            <a:ext cx="4345702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2699170" y="1244317"/>
            <a:ext cx="1328396" cy="330996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/>
              <p:nvPr/>
            </p:nvSpPr>
            <p:spPr>
              <a:xfrm>
                <a:off x="3573149" y="1021093"/>
                <a:ext cx="12008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m:rPr>
                        <m:nor/>
                      </m:rPr>
                      <a:rPr lang="el-GR" sz="2000" dirty="0"/>
                      <m:t>Ω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149" y="1021093"/>
                <a:ext cx="1200888" cy="307777"/>
              </a:xfrm>
              <a:prstGeom prst="rect">
                <a:avLst/>
              </a:prstGeom>
              <a:blipFill>
                <a:blip r:embed="rId4"/>
                <a:stretch>
                  <a:fillRect l="-7107" t="-24000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932476C-9CF6-004D-C6A9-333C9D8885A0}"/>
              </a:ext>
            </a:extLst>
          </p:cNvPr>
          <p:cNvGrpSpPr/>
          <p:nvPr/>
        </p:nvGrpSpPr>
        <p:grpSpPr>
          <a:xfrm rot="5400000">
            <a:off x="1252400" y="1863772"/>
            <a:ext cx="1328396" cy="350514"/>
            <a:chOff x="4676775" y="1682364"/>
            <a:chExt cx="1619250" cy="69302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588D9A-4625-3617-05A4-E2ACF43DD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8577DD0-7AA9-1301-E083-6A41CA0B877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7A9C507-743D-5BD5-3A56-B8A4F7662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C67480-E3A0-77EE-74CD-79A9FC04E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71CE532-636A-3228-14F3-E6558C57B9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2DFCC1B-808F-2F07-B8A0-080E5DAC8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4FD133-5C44-162F-64E4-BA848D57A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FAE1901-FD8B-6A7B-8C9D-88AF5A30F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8A7EC5-6C86-80D0-E881-C1B3849090CA}"/>
              </a:ext>
            </a:extLst>
          </p:cNvPr>
          <p:cNvCxnSpPr>
            <a:cxnSpLocks/>
          </p:cNvCxnSpPr>
          <p:nvPr/>
        </p:nvCxnSpPr>
        <p:spPr>
          <a:xfrm flipV="1">
            <a:off x="1249409" y="2685307"/>
            <a:ext cx="964676" cy="4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1880168" y="743639"/>
            <a:ext cx="14488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D4556E-B7F4-DF26-79D0-97C0D14C4093}"/>
              </a:ext>
            </a:extLst>
          </p:cNvPr>
          <p:cNvCxnSpPr>
            <a:cxnSpLocks/>
          </p:cNvCxnSpPr>
          <p:nvPr/>
        </p:nvCxnSpPr>
        <p:spPr>
          <a:xfrm>
            <a:off x="1880168" y="742502"/>
            <a:ext cx="0" cy="845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3326005" y="1922960"/>
            <a:ext cx="8475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E021B9-48C5-DC21-770C-E3BDF36B8710}"/>
              </a:ext>
            </a:extLst>
          </p:cNvPr>
          <p:cNvCxnSpPr>
            <a:cxnSpLocks/>
          </p:cNvCxnSpPr>
          <p:nvPr/>
        </p:nvCxnSpPr>
        <p:spPr>
          <a:xfrm>
            <a:off x="4252342" y="1766123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262FE-B8D4-04F1-9629-9F086C45DFB5}"/>
              </a:ext>
            </a:extLst>
          </p:cNvPr>
          <p:cNvCxnSpPr>
            <a:cxnSpLocks/>
          </p:cNvCxnSpPr>
          <p:nvPr/>
        </p:nvCxnSpPr>
        <p:spPr>
          <a:xfrm>
            <a:off x="4176142" y="1766123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0BD05A-A655-58D6-DB4E-CF9289EFA17E}"/>
              </a:ext>
            </a:extLst>
          </p:cNvPr>
          <p:cNvCxnSpPr>
            <a:cxnSpLocks/>
          </p:cNvCxnSpPr>
          <p:nvPr/>
        </p:nvCxnSpPr>
        <p:spPr>
          <a:xfrm flipH="1">
            <a:off x="4251985" y="1910384"/>
            <a:ext cx="614165" cy="16776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1572F9-A204-58F5-65AA-D07A5708F5E4}"/>
              </a:ext>
            </a:extLst>
          </p:cNvPr>
          <p:cNvGrpSpPr/>
          <p:nvPr/>
        </p:nvGrpSpPr>
        <p:grpSpPr>
          <a:xfrm rot="5400000">
            <a:off x="1256529" y="3418095"/>
            <a:ext cx="1328396" cy="350514"/>
            <a:chOff x="4676775" y="1682364"/>
            <a:chExt cx="1619250" cy="69302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37FB60-3D8A-25D7-7945-9DE6F7A1D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64C452-B272-9BBB-B428-82BEE19055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EF99F5-0ED8-7804-9AB7-86BF57A525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42BFE9-06E9-D876-F64D-FE285A362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1F8514-0E11-8603-0C34-0D031A8D2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94D79AC-3D79-5866-1CC8-E069B1423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A8EFBB-9F05-6CB4-5A4E-14378B2AC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D4E5C61-F69D-EA66-0B71-6822C1611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2772218" y="3699812"/>
            <a:ext cx="1328396" cy="350514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7AAE17-6A2D-4A55-EFCD-1940284C9AA1}"/>
              </a:ext>
            </a:extLst>
          </p:cNvPr>
          <p:cNvCxnSpPr>
            <a:cxnSpLocks/>
          </p:cNvCxnSpPr>
          <p:nvPr/>
        </p:nvCxnSpPr>
        <p:spPr>
          <a:xfrm>
            <a:off x="1880168" y="2698052"/>
            <a:ext cx="0" cy="321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/>
              <p:nvPr/>
            </p:nvSpPr>
            <p:spPr>
              <a:xfrm>
                <a:off x="4092575" y="1485655"/>
                <a:ext cx="537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75" y="1485655"/>
                <a:ext cx="537648" cy="307777"/>
              </a:xfrm>
              <a:prstGeom prst="rect">
                <a:avLst/>
              </a:prstGeom>
              <a:blipFill>
                <a:blip r:embed="rId5"/>
                <a:stretch>
                  <a:fillRect l="-8989" r="-11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1325129" y="1914019"/>
                <a:ext cx="40641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29" y="1914019"/>
                <a:ext cx="406411" cy="307777"/>
              </a:xfrm>
              <a:prstGeom prst="rect">
                <a:avLst/>
              </a:prstGeom>
              <a:blipFill>
                <a:blip r:embed="rId6"/>
                <a:stretch>
                  <a:fillRect l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/>
              <p:nvPr/>
            </p:nvSpPr>
            <p:spPr>
              <a:xfrm>
                <a:off x="1362849" y="3553861"/>
                <a:ext cx="3636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849" y="3553861"/>
                <a:ext cx="363625" cy="307777"/>
              </a:xfrm>
              <a:prstGeom prst="rect">
                <a:avLst/>
              </a:prstGeom>
              <a:blipFill>
                <a:blip r:embed="rId7"/>
                <a:stretch>
                  <a:fillRect l="-13559" r="-33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/>
              <p:nvPr/>
            </p:nvSpPr>
            <p:spPr>
              <a:xfrm>
                <a:off x="2591705" y="391706"/>
                <a:ext cx="1081696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705" y="391706"/>
                <a:ext cx="1081696" cy="307777"/>
              </a:xfrm>
              <a:prstGeom prst="rect">
                <a:avLst/>
              </a:prstGeom>
              <a:blipFill>
                <a:blip r:embed="rId8"/>
                <a:stretch>
                  <a:fillRect l="-4918" r="-3825" b="-7143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CC1DAF-6AFF-54D7-FC04-F183BB27A358}"/>
                  </a:ext>
                </a:extLst>
              </p:cNvPr>
              <p:cNvSpPr txBox="1"/>
              <p:nvPr/>
            </p:nvSpPr>
            <p:spPr>
              <a:xfrm>
                <a:off x="5685278" y="875481"/>
                <a:ext cx="3432787" cy="76117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800" dirty="0">
                    <a:solidFill>
                      <a:srgbClr val="080808"/>
                    </a:solidFill>
                  </a:rPr>
                  <a:t>Maintain </a:t>
                </a:r>
                <a:r>
                  <a:rPr lang="en-US" sz="1800" b="1" dirty="0">
                    <a:solidFill>
                      <a:srgbClr val="00CC00"/>
                    </a:solidFill>
                  </a:rPr>
                  <a:t>C</a:t>
                </a:r>
                <a:r>
                  <a:rPr lang="en-US" sz="1800" dirty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= 5V when there is no input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CC1DAF-6AFF-54D7-FC04-F183BB27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278" y="875481"/>
                <a:ext cx="3432787" cy="761170"/>
              </a:xfrm>
              <a:prstGeom prst="rect">
                <a:avLst/>
              </a:prstGeom>
              <a:blipFill>
                <a:blip r:embed="rId9"/>
                <a:stretch>
                  <a:fillRect l="-1054" r="-879" b="-10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EB9F02-443F-2B9F-691C-DC993E79E565}"/>
              </a:ext>
            </a:extLst>
          </p:cNvPr>
          <p:cNvCxnSpPr>
            <a:cxnSpLocks/>
          </p:cNvCxnSpPr>
          <p:nvPr/>
        </p:nvCxnSpPr>
        <p:spPr>
          <a:xfrm flipV="1">
            <a:off x="1248733" y="2692036"/>
            <a:ext cx="661991" cy="4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36047A-BBA9-AC53-6F04-E676FA157395}"/>
              </a:ext>
            </a:extLst>
          </p:cNvPr>
          <p:cNvCxnSpPr>
            <a:cxnSpLocks/>
          </p:cNvCxnSpPr>
          <p:nvPr/>
        </p:nvCxnSpPr>
        <p:spPr>
          <a:xfrm>
            <a:off x="1248733" y="2547852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BB7721-ED54-1E28-F829-901B77499E89}"/>
              </a:ext>
            </a:extLst>
          </p:cNvPr>
          <p:cNvCxnSpPr>
            <a:cxnSpLocks/>
          </p:cNvCxnSpPr>
          <p:nvPr/>
        </p:nvCxnSpPr>
        <p:spPr>
          <a:xfrm>
            <a:off x="1172533" y="2547852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24DED2-B047-6207-649D-8B1FA7D41FDF}"/>
              </a:ext>
            </a:extLst>
          </p:cNvPr>
          <p:cNvCxnSpPr>
            <a:cxnSpLocks/>
          </p:cNvCxnSpPr>
          <p:nvPr/>
        </p:nvCxnSpPr>
        <p:spPr>
          <a:xfrm flipV="1">
            <a:off x="573484" y="2695056"/>
            <a:ext cx="605078" cy="449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/>
              <p:nvPr/>
            </p:nvSpPr>
            <p:spPr>
              <a:xfrm rot="16200000">
                <a:off x="-820409" y="3424011"/>
                <a:ext cx="19145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= AC,  0.1V, 1KHz</a:t>
                </a:r>
              </a:p>
            </p:txBody>
          </p:sp>
        </mc:Choice>
        <mc:Fallback xmlns="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20409" y="3424011"/>
                <a:ext cx="1914563" cy="307777"/>
              </a:xfrm>
              <a:prstGeom prst="rect">
                <a:avLst/>
              </a:prstGeom>
              <a:blipFill>
                <a:blip r:embed="rId10"/>
                <a:stretch>
                  <a:fillRect l="-3922" t="-318" r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483C253C-7155-3808-5BFA-71BB9F87664A}"/>
              </a:ext>
            </a:extLst>
          </p:cNvPr>
          <p:cNvSpPr/>
          <p:nvPr/>
        </p:nvSpPr>
        <p:spPr>
          <a:xfrm>
            <a:off x="295793" y="3302277"/>
            <a:ext cx="541571" cy="523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DFD34AC-05F6-19A3-BC74-9BDA0E5C2CE0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566579" y="2695056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C94D0B-8428-24B3-E16F-3E5975030F15}"/>
              </a:ext>
            </a:extLst>
          </p:cNvPr>
          <p:cNvCxnSpPr>
            <a:cxnSpLocks/>
          </p:cNvCxnSpPr>
          <p:nvPr/>
        </p:nvCxnSpPr>
        <p:spPr>
          <a:xfrm flipH="1">
            <a:off x="554654" y="3825332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C084698-9D88-6674-5598-7292E757CB22}"/>
              </a:ext>
            </a:extLst>
          </p:cNvPr>
          <p:cNvSpPr/>
          <p:nvPr/>
        </p:nvSpPr>
        <p:spPr>
          <a:xfrm>
            <a:off x="403654" y="3418109"/>
            <a:ext cx="315310" cy="283865"/>
          </a:xfrm>
          <a:custGeom>
            <a:avLst/>
            <a:gdLst>
              <a:gd name="connsiteX0" fmla="*/ 0 w 315310"/>
              <a:gd name="connsiteY0" fmla="*/ 283779 h 283865"/>
              <a:gd name="connsiteX1" fmla="*/ 70945 w 315310"/>
              <a:gd name="connsiteY1" fmla="*/ 0 h 283865"/>
              <a:gd name="connsiteX2" fmla="*/ 220717 w 315310"/>
              <a:gd name="connsiteY2" fmla="*/ 283779 h 283865"/>
              <a:gd name="connsiteX3" fmla="*/ 315310 w 315310"/>
              <a:gd name="connsiteY3" fmla="*/ 23648 h 28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10" h="283865">
                <a:moveTo>
                  <a:pt x="0" y="283779"/>
                </a:moveTo>
                <a:cubicBezTo>
                  <a:pt x="17079" y="141889"/>
                  <a:pt x="34159" y="0"/>
                  <a:pt x="70945" y="0"/>
                </a:cubicBezTo>
                <a:cubicBezTo>
                  <a:pt x="107731" y="0"/>
                  <a:pt x="179990" y="279838"/>
                  <a:pt x="220717" y="283779"/>
                </a:cubicBezTo>
                <a:cubicBezTo>
                  <a:pt x="261444" y="287720"/>
                  <a:pt x="288377" y="155684"/>
                  <a:pt x="315310" y="23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48DFE09-D89B-2491-8440-C5AD3D78C1A3}"/>
                  </a:ext>
                </a:extLst>
              </p:cNvPr>
              <p:cNvSpPr txBox="1"/>
              <p:nvPr/>
            </p:nvSpPr>
            <p:spPr>
              <a:xfrm>
                <a:off x="5685278" y="1788342"/>
                <a:ext cx="3432785" cy="23698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Current flowing through 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 is flowing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hence we have to make sure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is much smaller than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l-GR" sz="1600" dirty="0"/>
                      <m:t>𝑘</m:t>
                    </m:r>
                    <m:r>
                      <m:rPr>
                        <m:nor/>
                      </m:rPr>
                      <a:rPr lang="el-GR" sz="1600" dirty="0"/>
                      <m:t>Ω</m:t>
                    </m:r>
                  </m:oMath>
                </a14:m>
                <a:r>
                  <a:rPr lang="en-US" sz="1600" dirty="0"/>
                  <a:t> so that the loading effect will be minimized. Hence consider the load and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at least 10 times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0" algn="just"/>
                <a:endParaRPr lang="en-US" sz="1600" dirty="0"/>
              </a:p>
              <a:p>
                <a:pPr lvl="0" algn="just"/>
                <a:r>
                  <a:rPr lang="en-US" sz="1600" b="1" dirty="0">
                    <a:solidFill>
                      <a:srgbClr val="FF0000"/>
                    </a:solidFill>
                  </a:rPr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en-US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1600" b="1" dirty="0">
                        <a:solidFill>
                          <a:srgbClr val="FF0000"/>
                        </a:solidFill>
                      </a:rPr>
                      <m:t>𝑘</m:t>
                    </m:r>
                    <m:r>
                      <m:rPr>
                        <m:nor/>
                      </m:rPr>
                      <a:rPr lang="el-GR" sz="16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48DFE09-D89B-2491-8440-C5AD3D78C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278" y="1788342"/>
                <a:ext cx="3432785" cy="2369880"/>
              </a:xfrm>
              <a:prstGeom prst="rect">
                <a:avLst/>
              </a:prstGeom>
              <a:blipFill>
                <a:blip r:embed="rId11"/>
                <a:stretch>
                  <a:fillRect l="-885" t="-512" r="-7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D96802-E506-423F-8869-EA439BD5F93D}"/>
              </a:ext>
            </a:extLst>
          </p:cNvPr>
          <p:cNvGrpSpPr/>
          <p:nvPr/>
        </p:nvGrpSpPr>
        <p:grpSpPr>
          <a:xfrm rot="5400000">
            <a:off x="4239841" y="2411154"/>
            <a:ext cx="1328396" cy="350514"/>
            <a:chOff x="4676775" y="1682364"/>
            <a:chExt cx="1619250" cy="69302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E38BEF-728A-4B57-A1F5-A9B62F480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0B01CDC-934E-4A84-8C21-B503DBE8B48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C33EBF5-5256-484C-A471-0C8EEFDD41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9EB1FD3-C977-4A8F-84D6-DBE33F0C7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BC5B721-905A-434F-A457-45DC972E9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42F0311-384A-435C-92C5-EEC0CFE88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08290E-E31E-45AB-A258-3DE3A2F89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ADBEF9-57EC-41B0-B341-55673ED5D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FDD988-9B49-41FA-8FB5-A305AF7F9AF9}"/>
              </a:ext>
            </a:extLst>
          </p:cNvPr>
          <p:cNvCxnSpPr>
            <a:cxnSpLocks/>
          </p:cNvCxnSpPr>
          <p:nvPr/>
        </p:nvCxnSpPr>
        <p:spPr>
          <a:xfrm>
            <a:off x="4867712" y="3205392"/>
            <a:ext cx="0" cy="1244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/>
              <p:nvPr/>
            </p:nvSpPr>
            <p:spPr>
              <a:xfrm rot="16200000">
                <a:off x="4557676" y="2493628"/>
                <a:ext cx="13841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nor/>
                        </m:rPr>
                        <a:rPr lang="el-GR" sz="2000" dirty="0"/>
                        <m:t>𝑘</m:t>
                      </m:r>
                      <m:r>
                        <m:rPr>
                          <m:nor/>
                        </m:rPr>
                        <a:rPr lang="el-GR" sz="2000" dirty="0"/>
                        <m:t>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57676" y="2493628"/>
                <a:ext cx="1384163" cy="307777"/>
              </a:xfrm>
              <a:prstGeom prst="rect">
                <a:avLst/>
              </a:prstGeom>
              <a:blipFill>
                <a:blip r:embed="rId12"/>
                <a:stretch>
                  <a:fillRect t="-881" r="-20000" b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/>
              <p:nvPr/>
            </p:nvSpPr>
            <p:spPr>
              <a:xfrm>
                <a:off x="585206" y="2295249"/>
                <a:ext cx="409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06" y="2295249"/>
                <a:ext cx="409215" cy="307777"/>
              </a:xfrm>
              <a:prstGeom prst="rect">
                <a:avLst/>
              </a:prstGeom>
              <a:blipFill>
                <a:blip r:embed="rId13"/>
                <a:stretch>
                  <a:fillRect l="-13433" r="-597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/>
              <p:nvPr/>
            </p:nvSpPr>
            <p:spPr>
              <a:xfrm>
                <a:off x="3723898" y="1773487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898" y="1773487"/>
                <a:ext cx="192035" cy="307777"/>
              </a:xfrm>
              <a:prstGeom prst="rect">
                <a:avLst/>
              </a:prstGeom>
              <a:blipFill>
                <a:blip r:embed="rId14"/>
                <a:stretch>
                  <a:fillRect l="-27778" r="-25000" b="-3636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9FC2D9C6-C040-4161-BF0D-A04C84EFC24B}"/>
              </a:ext>
            </a:extLst>
          </p:cNvPr>
          <p:cNvSpPr txBox="1"/>
          <p:nvPr/>
        </p:nvSpPr>
        <p:spPr>
          <a:xfrm>
            <a:off x="5348396" y="379982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Amplification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/>
              <p:nvPr/>
            </p:nvSpPr>
            <p:spPr>
              <a:xfrm>
                <a:off x="3541626" y="3637665"/>
                <a:ext cx="56086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26" y="3637665"/>
                <a:ext cx="560861" cy="307777"/>
              </a:xfrm>
              <a:prstGeom prst="rect">
                <a:avLst/>
              </a:prstGeom>
              <a:blipFill>
                <a:blip r:embed="rId1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D4F6F6-9114-4DCF-8131-ADF28E2C57D5}"/>
                  </a:ext>
                </a:extLst>
              </p:cNvPr>
              <p:cNvSpPr txBox="1"/>
              <p:nvPr/>
            </p:nvSpPr>
            <p:spPr>
              <a:xfrm>
                <a:off x="5685277" y="4216531"/>
                <a:ext cx="3432785" cy="72712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As we defined gain g =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080808"/>
                    </a:solidFill>
                  </a:rPr>
                  <a:t>= 10, indicating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00</m:t>
                    </m:r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1600" dirty="0"/>
                      <m:t>Ω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D4F6F6-9114-4DCF-8131-ADF28E2C5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277" y="4216531"/>
                <a:ext cx="3432785" cy="727122"/>
              </a:xfrm>
              <a:prstGeom prst="rect">
                <a:avLst/>
              </a:prstGeom>
              <a:blipFill>
                <a:blip r:embed="rId16"/>
                <a:stretch>
                  <a:fillRect l="-885" r="-708" b="-826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06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5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4302" y="-14988"/>
                <a:ext cx="38553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How to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-14988"/>
                <a:ext cx="3855351" cy="523220"/>
              </a:xfrm>
              <a:prstGeom prst="rect">
                <a:avLst/>
              </a:prstGeom>
              <a:blipFill>
                <a:blip r:embed="rId3"/>
                <a:stretch>
                  <a:fillRect l="-3160" t="-12941" r="-2212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2521317" y="2309097"/>
            <a:ext cx="1200888" cy="1286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2794201" y="2488329"/>
            <a:ext cx="0" cy="927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2794201" y="2371344"/>
            <a:ext cx="542670" cy="419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2794201" y="3151254"/>
            <a:ext cx="595393" cy="370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3132553" y="3463696"/>
            <a:ext cx="257040" cy="57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3237135" y="3315958"/>
            <a:ext cx="142339" cy="204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C4989F-D523-5E5F-75A1-B967EE181BEF}"/>
              </a:ext>
            </a:extLst>
          </p:cNvPr>
          <p:cNvCxnSpPr>
            <a:cxnSpLocks/>
          </p:cNvCxnSpPr>
          <p:nvPr/>
        </p:nvCxnSpPr>
        <p:spPr>
          <a:xfrm>
            <a:off x="1888873" y="4544893"/>
            <a:ext cx="0" cy="224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2208993" y="2987725"/>
            <a:ext cx="569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3154961" y="4845524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84F64A-90F6-58CB-CB71-2B49B4569525}"/>
              </a:ext>
            </a:extLst>
          </p:cNvPr>
          <p:cNvCxnSpPr>
            <a:cxnSpLocks/>
          </p:cNvCxnSpPr>
          <p:nvPr/>
        </p:nvCxnSpPr>
        <p:spPr>
          <a:xfrm>
            <a:off x="3283296" y="4941153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CB5025-57BD-5075-150B-ABEDE74B2C10}"/>
              </a:ext>
            </a:extLst>
          </p:cNvPr>
          <p:cNvCxnSpPr>
            <a:cxnSpLocks/>
          </p:cNvCxnSpPr>
          <p:nvPr/>
        </p:nvCxnSpPr>
        <p:spPr>
          <a:xfrm>
            <a:off x="3351499" y="5034596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FEE8A7-24B3-B45B-55F3-48C2A0E79173}"/>
              </a:ext>
            </a:extLst>
          </p:cNvPr>
          <p:cNvCxnSpPr>
            <a:cxnSpLocks/>
          </p:cNvCxnSpPr>
          <p:nvPr/>
        </p:nvCxnSpPr>
        <p:spPr>
          <a:xfrm>
            <a:off x="554654" y="4757573"/>
            <a:ext cx="4345702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2699170" y="1549112"/>
            <a:ext cx="1328396" cy="330996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/>
              <p:nvPr/>
            </p:nvSpPr>
            <p:spPr>
              <a:xfrm>
                <a:off x="3573149" y="1325888"/>
                <a:ext cx="12008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l-GR" sz="2000" dirty="0"/>
                      <m:t>Ω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149" y="1325888"/>
                <a:ext cx="1200888" cy="307777"/>
              </a:xfrm>
              <a:prstGeom prst="rect">
                <a:avLst/>
              </a:prstGeom>
              <a:blipFill>
                <a:blip r:embed="rId5"/>
                <a:stretch>
                  <a:fillRect l="-7107" t="-24000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932476C-9CF6-004D-C6A9-333C9D8885A0}"/>
              </a:ext>
            </a:extLst>
          </p:cNvPr>
          <p:cNvGrpSpPr/>
          <p:nvPr/>
        </p:nvGrpSpPr>
        <p:grpSpPr>
          <a:xfrm rot="5400000">
            <a:off x="1252400" y="2168567"/>
            <a:ext cx="1328396" cy="350514"/>
            <a:chOff x="4676775" y="1682364"/>
            <a:chExt cx="1619250" cy="69302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588D9A-4625-3617-05A4-E2ACF43DD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8577DD0-7AA9-1301-E083-6A41CA0B877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7A9C507-743D-5BD5-3A56-B8A4F7662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C67480-E3A0-77EE-74CD-79A9FC04E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71CE532-636A-3228-14F3-E6558C57B9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2DFCC1B-808F-2F07-B8A0-080E5DAC8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4FD133-5C44-162F-64E4-BA848D57A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FAE1901-FD8B-6A7B-8C9D-88AF5A30F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8A7EC5-6C86-80D0-E881-C1B3849090CA}"/>
              </a:ext>
            </a:extLst>
          </p:cNvPr>
          <p:cNvCxnSpPr>
            <a:cxnSpLocks/>
          </p:cNvCxnSpPr>
          <p:nvPr/>
        </p:nvCxnSpPr>
        <p:spPr>
          <a:xfrm flipV="1">
            <a:off x="1249409" y="2990102"/>
            <a:ext cx="964676" cy="4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1880168" y="1048434"/>
            <a:ext cx="14488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D4556E-B7F4-DF26-79D0-97C0D14C4093}"/>
              </a:ext>
            </a:extLst>
          </p:cNvPr>
          <p:cNvCxnSpPr>
            <a:cxnSpLocks/>
          </p:cNvCxnSpPr>
          <p:nvPr/>
        </p:nvCxnSpPr>
        <p:spPr>
          <a:xfrm>
            <a:off x="1880168" y="1047297"/>
            <a:ext cx="0" cy="845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3326005" y="2227755"/>
            <a:ext cx="8475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E021B9-48C5-DC21-770C-E3BDF36B8710}"/>
              </a:ext>
            </a:extLst>
          </p:cNvPr>
          <p:cNvCxnSpPr>
            <a:cxnSpLocks/>
          </p:cNvCxnSpPr>
          <p:nvPr/>
        </p:nvCxnSpPr>
        <p:spPr>
          <a:xfrm>
            <a:off x="42523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262FE-B8D4-04F1-9629-9F086C45DFB5}"/>
              </a:ext>
            </a:extLst>
          </p:cNvPr>
          <p:cNvCxnSpPr>
            <a:cxnSpLocks/>
          </p:cNvCxnSpPr>
          <p:nvPr/>
        </p:nvCxnSpPr>
        <p:spPr>
          <a:xfrm>
            <a:off x="41761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0BD05A-A655-58D6-DB4E-CF9289EFA17E}"/>
              </a:ext>
            </a:extLst>
          </p:cNvPr>
          <p:cNvCxnSpPr>
            <a:cxnSpLocks/>
          </p:cNvCxnSpPr>
          <p:nvPr/>
        </p:nvCxnSpPr>
        <p:spPr>
          <a:xfrm flipH="1">
            <a:off x="4251985" y="2215179"/>
            <a:ext cx="614165" cy="16776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1572F9-A204-58F5-65AA-D07A5708F5E4}"/>
              </a:ext>
            </a:extLst>
          </p:cNvPr>
          <p:cNvGrpSpPr/>
          <p:nvPr/>
        </p:nvGrpSpPr>
        <p:grpSpPr>
          <a:xfrm rot="5400000">
            <a:off x="1256529" y="3722890"/>
            <a:ext cx="1328396" cy="350514"/>
            <a:chOff x="4676775" y="1682364"/>
            <a:chExt cx="1619250" cy="69302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37FB60-3D8A-25D7-7945-9DE6F7A1D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64C452-B272-9BBB-B428-82BEE19055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EF99F5-0ED8-7804-9AB7-86BF57A525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42BFE9-06E9-D876-F64D-FE285A362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1F8514-0E11-8603-0C34-0D031A8D2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94D79AC-3D79-5866-1CC8-E069B1423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A8EFBB-9F05-6CB4-5A4E-14378B2AC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D4E5C61-F69D-EA66-0B71-6822C1611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2772218" y="4004607"/>
            <a:ext cx="1328396" cy="350514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7AAE17-6A2D-4A55-EFCD-1940284C9AA1}"/>
              </a:ext>
            </a:extLst>
          </p:cNvPr>
          <p:cNvCxnSpPr>
            <a:cxnSpLocks/>
          </p:cNvCxnSpPr>
          <p:nvPr/>
        </p:nvCxnSpPr>
        <p:spPr>
          <a:xfrm>
            <a:off x="1880168" y="3002847"/>
            <a:ext cx="0" cy="321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/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blipFill>
                <a:blip r:embed="rId6"/>
                <a:stretch>
                  <a:fillRect l="-8989" r="-11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1325129" y="2218814"/>
                <a:ext cx="40641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29" y="2218814"/>
                <a:ext cx="406411" cy="307777"/>
              </a:xfrm>
              <a:prstGeom prst="rect">
                <a:avLst/>
              </a:prstGeom>
              <a:blipFill>
                <a:blip r:embed="rId7"/>
                <a:stretch>
                  <a:fillRect l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/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blipFill>
                <a:blip r:embed="rId8"/>
                <a:stretch>
                  <a:fillRect l="-13559" r="-33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/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blipFill>
                <a:blip r:embed="rId9"/>
                <a:stretch>
                  <a:fillRect l="-4918" r="-3825" b="-909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EB9F02-443F-2B9F-691C-DC993E79E565}"/>
              </a:ext>
            </a:extLst>
          </p:cNvPr>
          <p:cNvCxnSpPr>
            <a:cxnSpLocks/>
          </p:cNvCxnSpPr>
          <p:nvPr/>
        </p:nvCxnSpPr>
        <p:spPr>
          <a:xfrm flipV="1">
            <a:off x="1248733" y="2996831"/>
            <a:ext cx="661991" cy="4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36047A-BBA9-AC53-6F04-E676FA157395}"/>
              </a:ext>
            </a:extLst>
          </p:cNvPr>
          <p:cNvCxnSpPr>
            <a:cxnSpLocks/>
          </p:cNvCxnSpPr>
          <p:nvPr/>
        </p:nvCxnSpPr>
        <p:spPr>
          <a:xfrm>
            <a:off x="12487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BB7721-ED54-1E28-F829-901B77499E89}"/>
              </a:ext>
            </a:extLst>
          </p:cNvPr>
          <p:cNvCxnSpPr>
            <a:cxnSpLocks/>
          </p:cNvCxnSpPr>
          <p:nvPr/>
        </p:nvCxnSpPr>
        <p:spPr>
          <a:xfrm>
            <a:off x="11725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24DED2-B047-6207-649D-8B1FA7D41FDF}"/>
              </a:ext>
            </a:extLst>
          </p:cNvPr>
          <p:cNvCxnSpPr>
            <a:cxnSpLocks/>
          </p:cNvCxnSpPr>
          <p:nvPr/>
        </p:nvCxnSpPr>
        <p:spPr>
          <a:xfrm flipV="1">
            <a:off x="573484" y="2999851"/>
            <a:ext cx="605078" cy="449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/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= AC,  0.1V, 1KHz</a:t>
                </a:r>
              </a:p>
            </p:txBody>
          </p:sp>
        </mc:Choice>
        <mc:Fallback xmlns="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blipFill>
                <a:blip r:embed="rId10"/>
                <a:stretch>
                  <a:fillRect l="-3922" t="-318" r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483C253C-7155-3808-5BFA-71BB9F87664A}"/>
              </a:ext>
            </a:extLst>
          </p:cNvPr>
          <p:cNvSpPr/>
          <p:nvPr/>
        </p:nvSpPr>
        <p:spPr>
          <a:xfrm>
            <a:off x="295793" y="3607072"/>
            <a:ext cx="541571" cy="523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DFD34AC-05F6-19A3-BC74-9BDA0E5C2CE0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566579" y="2999851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C94D0B-8428-24B3-E16F-3E5975030F15}"/>
              </a:ext>
            </a:extLst>
          </p:cNvPr>
          <p:cNvCxnSpPr>
            <a:cxnSpLocks/>
          </p:cNvCxnSpPr>
          <p:nvPr/>
        </p:nvCxnSpPr>
        <p:spPr>
          <a:xfrm flipH="1">
            <a:off x="554654" y="4130127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C084698-9D88-6674-5598-7292E757CB22}"/>
              </a:ext>
            </a:extLst>
          </p:cNvPr>
          <p:cNvSpPr/>
          <p:nvPr/>
        </p:nvSpPr>
        <p:spPr>
          <a:xfrm>
            <a:off x="403654" y="3722904"/>
            <a:ext cx="315310" cy="283865"/>
          </a:xfrm>
          <a:custGeom>
            <a:avLst/>
            <a:gdLst>
              <a:gd name="connsiteX0" fmla="*/ 0 w 315310"/>
              <a:gd name="connsiteY0" fmla="*/ 283779 h 283865"/>
              <a:gd name="connsiteX1" fmla="*/ 70945 w 315310"/>
              <a:gd name="connsiteY1" fmla="*/ 0 h 283865"/>
              <a:gd name="connsiteX2" fmla="*/ 220717 w 315310"/>
              <a:gd name="connsiteY2" fmla="*/ 283779 h 283865"/>
              <a:gd name="connsiteX3" fmla="*/ 315310 w 315310"/>
              <a:gd name="connsiteY3" fmla="*/ 23648 h 28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10" h="283865">
                <a:moveTo>
                  <a:pt x="0" y="283779"/>
                </a:moveTo>
                <a:cubicBezTo>
                  <a:pt x="17079" y="141889"/>
                  <a:pt x="34159" y="0"/>
                  <a:pt x="70945" y="0"/>
                </a:cubicBezTo>
                <a:cubicBezTo>
                  <a:pt x="107731" y="0"/>
                  <a:pt x="179990" y="279838"/>
                  <a:pt x="220717" y="283779"/>
                </a:cubicBezTo>
                <a:cubicBezTo>
                  <a:pt x="261444" y="287720"/>
                  <a:pt x="288377" y="155684"/>
                  <a:pt x="315310" y="23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48DFE09-D89B-2491-8440-C5AD3D78C1A3}"/>
                  </a:ext>
                </a:extLst>
              </p:cNvPr>
              <p:cNvSpPr txBox="1"/>
              <p:nvPr/>
            </p:nvSpPr>
            <p:spPr>
              <a:xfrm>
                <a:off x="5617306" y="724196"/>
                <a:ext cx="3432785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know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nor/>
                      </m:rPr>
                      <a:rPr lang="el-GR" sz="1600" dirty="0"/>
                      <m:t>Ω</m:t>
                    </m:r>
                  </m:oMath>
                </a14:m>
                <a:r>
                  <a:rPr lang="en-US" sz="1600" dirty="0"/>
                  <a:t>, what is the voltage at emitter E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48DFE09-D89B-2491-8440-C5AD3D78C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306" y="724196"/>
                <a:ext cx="3432785" cy="584775"/>
              </a:xfrm>
              <a:prstGeom prst="rect">
                <a:avLst/>
              </a:prstGeom>
              <a:blipFill>
                <a:blip r:embed="rId11"/>
                <a:stretch>
                  <a:fillRect l="-707" t="-2041" r="-707" b="-112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D96802-E506-423F-8869-EA439BD5F93D}"/>
              </a:ext>
            </a:extLst>
          </p:cNvPr>
          <p:cNvGrpSpPr/>
          <p:nvPr/>
        </p:nvGrpSpPr>
        <p:grpSpPr>
          <a:xfrm rot="5400000">
            <a:off x="4239841" y="2715949"/>
            <a:ext cx="1328396" cy="350514"/>
            <a:chOff x="4676775" y="1682364"/>
            <a:chExt cx="1619250" cy="69302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E38BEF-728A-4B57-A1F5-A9B62F480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0B01CDC-934E-4A84-8C21-B503DBE8B48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C33EBF5-5256-484C-A471-0C8EEFDD41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9EB1FD3-C977-4A8F-84D6-DBE33F0C7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BC5B721-905A-434F-A457-45DC972E9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42F0311-384A-435C-92C5-EEC0CFE88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08290E-E31E-45AB-A258-3DE3A2F89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ADBEF9-57EC-41B0-B341-55673ED5D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FDD988-9B49-41FA-8FB5-A305AF7F9AF9}"/>
              </a:ext>
            </a:extLst>
          </p:cNvPr>
          <p:cNvCxnSpPr>
            <a:cxnSpLocks/>
          </p:cNvCxnSpPr>
          <p:nvPr/>
        </p:nvCxnSpPr>
        <p:spPr>
          <a:xfrm>
            <a:off x="4867712" y="3510187"/>
            <a:ext cx="0" cy="1244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/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nor/>
                        </m:rPr>
                        <a:rPr lang="el-GR" sz="2000" dirty="0"/>
                        <m:t>𝑘</m:t>
                      </m:r>
                      <m:r>
                        <m:rPr>
                          <m:nor/>
                        </m:rPr>
                        <a:rPr lang="el-GR" sz="2000" dirty="0"/>
                        <m:t>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blipFill>
                <a:blip r:embed="rId12"/>
                <a:stretch>
                  <a:fillRect t="-881" r="-20000" b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/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blipFill>
                <a:blip r:embed="rId13"/>
                <a:stretch>
                  <a:fillRect l="-13433" r="-597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/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blipFill>
                <a:blip r:embed="rId14"/>
                <a:stretch>
                  <a:fillRect l="-24324" r="-24324" b="-3636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/>
              <p:nvPr/>
            </p:nvSpPr>
            <p:spPr>
              <a:xfrm>
                <a:off x="3541626" y="3942460"/>
                <a:ext cx="123241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000" dirty="0"/>
                  <a:t>=100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/>
                      <m:t>Ω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26" y="3942460"/>
                <a:ext cx="1232411" cy="307777"/>
              </a:xfrm>
              <a:prstGeom prst="rect">
                <a:avLst/>
              </a:prstGeom>
              <a:blipFill>
                <a:blip r:embed="rId15"/>
                <a:stretch>
                  <a:fillRect l="-7426" t="-24000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/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blipFill>
                <a:blip r:embed="rId16"/>
                <a:stretch>
                  <a:fillRect l="-27027" r="-27027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/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blipFill>
                <a:blip r:embed="rId17"/>
                <a:stretch>
                  <a:fillRect l="-29730" r="-29730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488EC58-99E4-4FD2-897D-F5D94C994A05}"/>
                  </a:ext>
                </a:extLst>
              </p:cNvPr>
              <p:cNvSpPr txBox="1"/>
              <p:nvPr/>
            </p:nvSpPr>
            <p:spPr>
              <a:xfrm>
                <a:off x="5617305" y="1369514"/>
                <a:ext cx="3432785" cy="13234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We already </a:t>
                </a:r>
                <a:r>
                  <a:rPr lang="en-US" sz="1600" dirty="0"/>
                  <a:t>defined the voltage at emitter </a:t>
                </a:r>
                <a:r>
                  <a:rPr lang="en-US" sz="1600" b="1" dirty="0">
                    <a:solidFill>
                      <a:srgbClr val="00CC00"/>
                    </a:solidFill>
                  </a:rPr>
                  <a:t>E</a:t>
                </a:r>
                <a:r>
                  <a:rPr lang="en-US" sz="1600" dirty="0"/>
                  <a:t>=5 V and hence voltage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would be 5 V since the supply voltage is 10 V. Then the current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would be 5 mA.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488EC58-99E4-4FD2-897D-F5D94C994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305" y="1369514"/>
                <a:ext cx="3432785" cy="1323439"/>
              </a:xfrm>
              <a:prstGeom prst="rect">
                <a:avLst/>
              </a:prstGeom>
              <a:blipFill>
                <a:blip r:embed="rId18"/>
                <a:stretch>
                  <a:fillRect l="-707" t="-913" r="-707" b="-45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692ACE3-0656-4154-98D9-D29D9939570F}"/>
                  </a:ext>
                </a:extLst>
              </p:cNvPr>
              <p:cNvSpPr txBox="1"/>
              <p:nvPr/>
            </p:nvSpPr>
            <p:spPr>
              <a:xfrm>
                <a:off x="5617305" y="2822550"/>
                <a:ext cx="3432785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he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𝑢𝑟𝑟𝑒𝑛𝑡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𝑡h𝑟𝑜𝑢𝑔h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600" dirty="0"/>
                  <a:t> would be 5 mA by neglecting base current.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692ACE3-0656-4154-98D9-D29D99395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305" y="2822550"/>
                <a:ext cx="3432785" cy="584775"/>
              </a:xfrm>
              <a:prstGeom prst="rect">
                <a:avLst/>
              </a:prstGeom>
              <a:blipFill>
                <a:blip r:embed="rId19"/>
                <a:stretch>
                  <a:fillRect l="-707" t="-2041" r="-707" b="-112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82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6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4302" y="-14988"/>
                <a:ext cx="7394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What is current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and </a:t>
                </a:r>
                <a:r>
                  <a:rPr lang="en-US" sz="2800" b="1" dirty="0">
                    <a:solidFill>
                      <a:schemeClr val="tx1"/>
                    </a:solidFill>
                    <a:latin typeface="Livvic" panose="020B0604020202020204" charset="0"/>
                  </a:rPr>
                  <a:t>Base Vol </a:t>
                </a:r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-14988"/>
                <a:ext cx="7394653" cy="523220"/>
              </a:xfrm>
              <a:prstGeom prst="rect">
                <a:avLst/>
              </a:prstGeom>
              <a:blipFill>
                <a:blip r:embed="rId3"/>
                <a:stretch>
                  <a:fillRect l="-1649" t="-12941" r="-824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2521317" y="2309097"/>
            <a:ext cx="1200888" cy="1286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2794201" y="2488329"/>
            <a:ext cx="0" cy="927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2794201" y="2371344"/>
            <a:ext cx="542670" cy="419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2794201" y="3151254"/>
            <a:ext cx="595393" cy="370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3132553" y="3463696"/>
            <a:ext cx="257040" cy="57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3237135" y="3315958"/>
            <a:ext cx="142339" cy="204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C4989F-D523-5E5F-75A1-B967EE181BEF}"/>
              </a:ext>
            </a:extLst>
          </p:cNvPr>
          <p:cNvCxnSpPr>
            <a:cxnSpLocks/>
          </p:cNvCxnSpPr>
          <p:nvPr/>
        </p:nvCxnSpPr>
        <p:spPr>
          <a:xfrm>
            <a:off x="1888873" y="4544893"/>
            <a:ext cx="0" cy="224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2208993" y="2987725"/>
            <a:ext cx="569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3154961" y="4845524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84F64A-90F6-58CB-CB71-2B49B4569525}"/>
              </a:ext>
            </a:extLst>
          </p:cNvPr>
          <p:cNvCxnSpPr>
            <a:cxnSpLocks/>
          </p:cNvCxnSpPr>
          <p:nvPr/>
        </p:nvCxnSpPr>
        <p:spPr>
          <a:xfrm>
            <a:off x="3283296" y="4941153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CB5025-57BD-5075-150B-ABEDE74B2C10}"/>
              </a:ext>
            </a:extLst>
          </p:cNvPr>
          <p:cNvCxnSpPr>
            <a:cxnSpLocks/>
          </p:cNvCxnSpPr>
          <p:nvPr/>
        </p:nvCxnSpPr>
        <p:spPr>
          <a:xfrm>
            <a:off x="3351499" y="5034596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FEE8A7-24B3-B45B-55F3-48C2A0E79173}"/>
              </a:ext>
            </a:extLst>
          </p:cNvPr>
          <p:cNvCxnSpPr>
            <a:cxnSpLocks/>
          </p:cNvCxnSpPr>
          <p:nvPr/>
        </p:nvCxnSpPr>
        <p:spPr>
          <a:xfrm>
            <a:off x="554654" y="4757573"/>
            <a:ext cx="4345702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2699170" y="1549112"/>
            <a:ext cx="1328396" cy="330996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/>
              <p:nvPr/>
            </p:nvSpPr>
            <p:spPr>
              <a:xfrm>
                <a:off x="3573149" y="1325888"/>
                <a:ext cx="12008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l-GR" sz="2000" dirty="0"/>
                      <m:t>Ω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149" y="1325888"/>
                <a:ext cx="1200888" cy="307777"/>
              </a:xfrm>
              <a:prstGeom prst="rect">
                <a:avLst/>
              </a:prstGeom>
              <a:blipFill>
                <a:blip r:embed="rId5"/>
                <a:stretch>
                  <a:fillRect l="-7107" t="-24000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932476C-9CF6-004D-C6A9-333C9D8885A0}"/>
              </a:ext>
            </a:extLst>
          </p:cNvPr>
          <p:cNvGrpSpPr/>
          <p:nvPr/>
        </p:nvGrpSpPr>
        <p:grpSpPr>
          <a:xfrm rot="5400000">
            <a:off x="1252400" y="2168567"/>
            <a:ext cx="1328396" cy="350514"/>
            <a:chOff x="4676775" y="1682364"/>
            <a:chExt cx="1619250" cy="69302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588D9A-4625-3617-05A4-E2ACF43DD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8577DD0-7AA9-1301-E083-6A41CA0B877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7A9C507-743D-5BD5-3A56-B8A4F7662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C67480-E3A0-77EE-74CD-79A9FC04E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71CE532-636A-3228-14F3-E6558C57B9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2DFCC1B-808F-2F07-B8A0-080E5DAC8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4FD133-5C44-162F-64E4-BA848D57A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FAE1901-FD8B-6A7B-8C9D-88AF5A30F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8A7EC5-6C86-80D0-E881-C1B3849090CA}"/>
              </a:ext>
            </a:extLst>
          </p:cNvPr>
          <p:cNvCxnSpPr>
            <a:cxnSpLocks/>
          </p:cNvCxnSpPr>
          <p:nvPr/>
        </p:nvCxnSpPr>
        <p:spPr>
          <a:xfrm flipV="1">
            <a:off x="1249409" y="2990102"/>
            <a:ext cx="964676" cy="4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1880168" y="1048434"/>
            <a:ext cx="14488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D4556E-B7F4-DF26-79D0-97C0D14C4093}"/>
              </a:ext>
            </a:extLst>
          </p:cNvPr>
          <p:cNvCxnSpPr>
            <a:cxnSpLocks/>
          </p:cNvCxnSpPr>
          <p:nvPr/>
        </p:nvCxnSpPr>
        <p:spPr>
          <a:xfrm>
            <a:off x="1880168" y="1047297"/>
            <a:ext cx="0" cy="845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3326005" y="2227755"/>
            <a:ext cx="8475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E021B9-48C5-DC21-770C-E3BDF36B8710}"/>
              </a:ext>
            </a:extLst>
          </p:cNvPr>
          <p:cNvCxnSpPr>
            <a:cxnSpLocks/>
          </p:cNvCxnSpPr>
          <p:nvPr/>
        </p:nvCxnSpPr>
        <p:spPr>
          <a:xfrm>
            <a:off x="42523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262FE-B8D4-04F1-9629-9F086C45DFB5}"/>
              </a:ext>
            </a:extLst>
          </p:cNvPr>
          <p:cNvCxnSpPr>
            <a:cxnSpLocks/>
          </p:cNvCxnSpPr>
          <p:nvPr/>
        </p:nvCxnSpPr>
        <p:spPr>
          <a:xfrm>
            <a:off x="41761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0BD05A-A655-58D6-DB4E-CF9289EFA17E}"/>
              </a:ext>
            </a:extLst>
          </p:cNvPr>
          <p:cNvCxnSpPr>
            <a:cxnSpLocks/>
          </p:cNvCxnSpPr>
          <p:nvPr/>
        </p:nvCxnSpPr>
        <p:spPr>
          <a:xfrm flipH="1">
            <a:off x="4251985" y="2215179"/>
            <a:ext cx="614165" cy="16776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1572F9-A204-58F5-65AA-D07A5708F5E4}"/>
              </a:ext>
            </a:extLst>
          </p:cNvPr>
          <p:cNvGrpSpPr/>
          <p:nvPr/>
        </p:nvGrpSpPr>
        <p:grpSpPr>
          <a:xfrm rot="5400000">
            <a:off x="1256529" y="3722890"/>
            <a:ext cx="1328396" cy="350514"/>
            <a:chOff x="4676775" y="1682364"/>
            <a:chExt cx="1619250" cy="69302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37FB60-3D8A-25D7-7945-9DE6F7A1D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64C452-B272-9BBB-B428-82BEE19055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EF99F5-0ED8-7804-9AB7-86BF57A525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42BFE9-06E9-D876-F64D-FE285A362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1F8514-0E11-8603-0C34-0D031A8D2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94D79AC-3D79-5866-1CC8-E069B1423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A8EFBB-9F05-6CB4-5A4E-14378B2AC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D4E5C61-F69D-EA66-0B71-6822C1611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2772218" y="4004607"/>
            <a:ext cx="1328396" cy="350514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7AAE17-6A2D-4A55-EFCD-1940284C9AA1}"/>
              </a:ext>
            </a:extLst>
          </p:cNvPr>
          <p:cNvCxnSpPr>
            <a:cxnSpLocks/>
          </p:cNvCxnSpPr>
          <p:nvPr/>
        </p:nvCxnSpPr>
        <p:spPr>
          <a:xfrm>
            <a:off x="1880168" y="3002847"/>
            <a:ext cx="0" cy="321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/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blipFill>
                <a:blip r:embed="rId6"/>
                <a:stretch>
                  <a:fillRect l="-8989" r="-11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1325129" y="2218814"/>
                <a:ext cx="40641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29" y="2218814"/>
                <a:ext cx="406411" cy="307777"/>
              </a:xfrm>
              <a:prstGeom prst="rect">
                <a:avLst/>
              </a:prstGeom>
              <a:blipFill>
                <a:blip r:embed="rId7"/>
                <a:stretch>
                  <a:fillRect l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/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blipFill>
                <a:blip r:embed="rId8"/>
                <a:stretch>
                  <a:fillRect l="-13559" r="-33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/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blipFill>
                <a:blip r:embed="rId9"/>
                <a:stretch>
                  <a:fillRect l="-4918" r="-3825" b="-909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EB9F02-443F-2B9F-691C-DC993E79E565}"/>
              </a:ext>
            </a:extLst>
          </p:cNvPr>
          <p:cNvCxnSpPr>
            <a:cxnSpLocks/>
          </p:cNvCxnSpPr>
          <p:nvPr/>
        </p:nvCxnSpPr>
        <p:spPr>
          <a:xfrm flipV="1">
            <a:off x="1248733" y="2996831"/>
            <a:ext cx="661991" cy="4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36047A-BBA9-AC53-6F04-E676FA157395}"/>
              </a:ext>
            </a:extLst>
          </p:cNvPr>
          <p:cNvCxnSpPr>
            <a:cxnSpLocks/>
          </p:cNvCxnSpPr>
          <p:nvPr/>
        </p:nvCxnSpPr>
        <p:spPr>
          <a:xfrm>
            <a:off x="12487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BB7721-ED54-1E28-F829-901B77499E89}"/>
              </a:ext>
            </a:extLst>
          </p:cNvPr>
          <p:cNvCxnSpPr>
            <a:cxnSpLocks/>
          </p:cNvCxnSpPr>
          <p:nvPr/>
        </p:nvCxnSpPr>
        <p:spPr>
          <a:xfrm>
            <a:off x="11725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24DED2-B047-6207-649D-8B1FA7D41FDF}"/>
              </a:ext>
            </a:extLst>
          </p:cNvPr>
          <p:cNvCxnSpPr>
            <a:cxnSpLocks/>
          </p:cNvCxnSpPr>
          <p:nvPr/>
        </p:nvCxnSpPr>
        <p:spPr>
          <a:xfrm flipV="1">
            <a:off x="573484" y="2999851"/>
            <a:ext cx="605078" cy="449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/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= AC,  0.1V, 1KHz</a:t>
                </a:r>
              </a:p>
            </p:txBody>
          </p:sp>
        </mc:Choice>
        <mc:Fallback xmlns="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blipFill>
                <a:blip r:embed="rId10"/>
                <a:stretch>
                  <a:fillRect l="-3922" t="-318" r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483C253C-7155-3808-5BFA-71BB9F87664A}"/>
              </a:ext>
            </a:extLst>
          </p:cNvPr>
          <p:cNvSpPr/>
          <p:nvPr/>
        </p:nvSpPr>
        <p:spPr>
          <a:xfrm>
            <a:off x="295793" y="3607072"/>
            <a:ext cx="541571" cy="523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DFD34AC-05F6-19A3-BC74-9BDA0E5C2CE0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566579" y="2999851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C94D0B-8428-24B3-E16F-3E5975030F15}"/>
              </a:ext>
            </a:extLst>
          </p:cNvPr>
          <p:cNvCxnSpPr>
            <a:cxnSpLocks/>
          </p:cNvCxnSpPr>
          <p:nvPr/>
        </p:nvCxnSpPr>
        <p:spPr>
          <a:xfrm flipH="1">
            <a:off x="554654" y="4130127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C084698-9D88-6674-5598-7292E757CB22}"/>
              </a:ext>
            </a:extLst>
          </p:cNvPr>
          <p:cNvSpPr/>
          <p:nvPr/>
        </p:nvSpPr>
        <p:spPr>
          <a:xfrm>
            <a:off x="403654" y="3722904"/>
            <a:ext cx="315310" cy="283865"/>
          </a:xfrm>
          <a:custGeom>
            <a:avLst/>
            <a:gdLst>
              <a:gd name="connsiteX0" fmla="*/ 0 w 315310"/>
              <a:gd name="connsiteY0" fmla="*/ 283779 h 283865"/>
              <a:gd name="connsiteX1" fmla="*/ 70945 w 315310"/>
              <a:gd name="connsiteY1" fmla="*/ 0 h 283865"/>
              <a:gd name="connsiteX2" fmla="*/ 220717 w 315310"/>
              <a:gd name="connsiteY2" fmla="*/ 283779 h 283865"/>
              <a:gd name="connsiteX3" fmla="*/ 315310 w 315310"/>
              <a:gd name="connsiteY3" fmla="*/ 23648 h 28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10" h="283865">
                <a:moveTo>
                  <a:pt x="0" y="283779"/>
                </a:moveTo>
                <a:cubicBezTo>
                  <a:pt x="17079" y="141889"/>
                  <a:pt x="34159" y="0"/>
                  <a:pt x="70945" y="0"/>
                </a:cubicBezTo>
                <a:cubicBezTo>
                  <a:pt x="107731" y="0"/>
                  <a:pt x="179990" y="279838"/>
                  <a:pt x="220717" y="283779"/>
                </a:cubicBezTo>
                <a:cubicBezTo>
                  <a:pt x="261444" y="287720"/>
                  <a:pt x="288377" y="155684"/>
                  <a:pt x="315310" y="23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48DFE09-D89B-2491-8440-C5AD3D78C1A3}"/>
                  </a:ext>
                </a:extLst>
              </p:cNvPr>
              <p:cNvSpPr txBox="1"/>
              <p:nvPr/>
            </p:nvSpPr>
            <p:spPr>
              <a:xfrm>
                <a:off x="5547438" y="1525283"/>
                <a:ext cx="3432785" cy="70410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Current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Current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10−5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𝛺</m:t>
                        </m:r>
                      </m:den>
                    </m:f>
                  </m:oMath>
                </a14:m>
                <a:r>
                  <a:rPr lang="en-US" sz="1600" dirty="0"/>
                  <a:t> = </a:t>
                </a:r>
                <a:r>
                  <a:rPr lang="en-US" sz="1600" dirty="0">
                    <a:highlight>
                      <a:srgbClr val="FFFF00"/>
                    </a:highlight>
                  </a:rPr>
                  <a:t>5mA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48DFE09-D89B-2491-8440-C5AD3D78C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438" y="1525283"/>
                <a:ext cx="3432785" cy="704104"/>
              </a:xfrm>
              <a:prstGeom prst="rect">
                <a:avLst/>
              </a:prstGeom>
              <a:blipFill>
                <a:blip r:embed="rId11"/>
                <a:stretch>
                  <a:fillRect l="-708" t="-1695" r="-885" b="-16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D96802-E506-423F-8869-EA439BD5F93D}"/>
              </a:ext>
            </a:extLst>
          </p:cNvPr>
          <p:cNvGrpSpPr/>
          <p:nvPr/>
        </p:nvGrpSpPr>
        <p:grpSpPr>
          <a:xfrm rot="5400000">
            <a:off x="4239841" y="2715949"/>
            <a:ext cx="1328396" cy="350514"/>
            <a:chOff x="4676775" y="1682364"/>
            <a:chExt cx="1619250" cy="69302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E38BEF-728A-4B57-A1F5-A9B62F480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0B01CDC-934E-4A84-8C21-B503DBE8B48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C33EBF5-5256-484C-A471-0C8EEFDD41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9EB1FD3-C977-4A8F-84D6-DBE33F0C7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BC5B721-905A-434F-A457-45DC972E9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42F0311-384A-435C-92C5-EEC0CFE88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08290E-E31E-45AB-A258-3DE3A2F89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ADBEF9-57EC-41B0-B341-55673ED5D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FDD988-9B49-41FA-8FB5-A305AF7F9AF9}"/>
              </a:ext>
            </a:extLst>
          </p:cNvPr>
          <p:cNvCxnSpPr>
            <a:cxnSpLocks/>
          </p:cNvCxnSpPr>
          <p:nvPr/>
        </p:nvCxnSpPr>
        <p:spPr>
          <a:xfrm>
            <a:off x="4867712" y="3510187"/>
            <a:ext cx="0" cy="1244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/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nor/>
                        </m:rPr>
                        <a:rPr lang="el-GR" sz="2000" dirty="0"/>
                        <m:t>𝑘</m:t>
                      </m:r>
                      <m:r>
                        <m:rPr>
                          <m:nor/>
                        </m:rPr>
                        <a:rPr lang="el-GR" sz="2000" dirty="0"/>
                        <m:t>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blipFill>
                <a:blip r:embed="rId12"/>
                <a:stretch>
                  <a:fillRect t="-881" r="-20000" b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/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blipFill>
                <a:blip r:embed="rId13"/>
                <a:stretch>
                  <a:fillRect l="-13433" r="-597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/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blipFill>
                <a:blip r:embed="rId14"/>
                <a:stretch>
                  <a:fillRect l="-24324" r="-24324" b="-3636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/>
              <p:nvPr/>
            </p:nvSpPr>
            <p:spPr>
              <a:xfrm>
                <a:off x="3678753" y="4077163"/>
                <a:ext cx="123241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000" dirty="0"/>
                  <a:t>=100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/>
                      <m:t>Ω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3" y="4077163"/>
                <a:ext cx="1232411" cy="307777"/>
              </a:xfrm>
              <a:prstGeom prst="rect">
                <a:avLst/>
              </a:prstGeom>
              <a:blipFill>
                <a:blip r:embed="rId15"/>
                <a:stretch>
                  <a:fillRect l="-6897" t="-24000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/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blipFill>
                <a:blip r:embed="rId16"/>
                <a:stretch>
                  <a:fillRect l="-27027" r="-27027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/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blipFill>
                <a:blip r:embed="rId17"/>
                <a:stretch>
                  <a:fillRect l="-29730" r="-29730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692ACE3-0656-4154-98D9-D29D9939570F}"/>
                  </a:ext>
                </a:extLst>
              </p:cNvPr>
              <p:cNvSpPr txBox="1"/>
              <p:nvPr/>
            </p:nvSpPr>
            <p:spPr>
              <a:xfrm>
                <a:off x="5576402" y="3163763"/>
                <a:ext cx="3432785" cy="584775"/>
              </a:xfrm>
              <a:prstGeom prst="rect">
                <a:avLst/>
              </a:prstGeom>
              <a:noFill/>
              <a:ln>
                <a:solidFill>
                  <a:srgbClr val="00CC00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If “</a:t>
                </a:r>
                <a:r>
                  <a:rPr lang="en-US" sz="1600" b="1" dirty="0">
                    <a:solidFill>
                      <a:srgbClr val="00CC00"/>
                    </a:solidFill>
                  </a:rPr>
                  <a:t>E</a:t>
                </a:r>
                <a:r>
                  <a:rPr lang="en-US" sz="1600" dirty="0">
                    <a:solidFill>
                      <a:srgbClr val="080808"/>
                    </a:solidFill>
                  </a:rPr>
                  <a:t>” is at 0.5 V, then “</a:t>
                </a:r>
                <a:r>
                  <a:rPr lang="en-US" sz="1600" b="1" dirty="0">
                    <a:solidFill>
                      <a:srgbClr val="00CC00"/>
                    </a:solidFill>
                  </a:rPr>
                  <a:t>B</a:t>
                </a:r>
                <a:r>
                  <a:rPr lang="en-US" sz="1600" dirty="0">
                    <a:solidFill>
                      <a:srgbClr val="080808"/>
                    </a:solidFill>
                  </a:rPr>
                  <a:t>” must be at 1.1 V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=0.6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692ACE3-0656-4154-98D9-D29D99395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02" y="3163763"/>
                <a:ext cx="3432785" cy="584775"/>
              </a:xfrm>
              <a:prstGeom prst="rect">
                <a:avLst/>
              </a:prstGeom>
              <a:blipFill>
                <a:blip r:embed="rId18"/>
                <a:stretch>
                  <a:fillRect l="-885" t="-2041" r="-708" b="-11224"/>
                </a:stretch>
              </a:blipFill>
              <a:ln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3DF6332-1937-40E4-956F-DC6C3D93A0EF}"/>
                  </a:ext>
                </a:extLst>
              </p:cNvPr>
              <p:cNvSpPr txBox="1"/>
              <p:nvPr/>
            </p:nvSpPr>
            <p:spPr>
              <a:xfrm>
                <a:off x="5547439" y="2394774"/>
                <a:ext cx="3432785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Voltage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80808"/>
                    </a:solidFill>
                  </a:rPr>
                  <a:t> = 0.5 V = Voltage at point “</a:t>
                </a:r>
                <a:r>
                  <a:rPr lang="en-US" sz="1600" b="1" dirty="0">
                    <a:solidFill>
                      <a:srgbClr val="00CC00"/>
                    </a:solidFill>
                  </a:rPr>
                  <a:t>E</a:t>
                </a:r>
                <a:r>
                  <a:rPr lang="en-US" sz="1600" dirty="0">
                    <a:solidFill>
                      <a:srgbClr val="080808"/>
                    </a:solidFill>
                  </a:rPr>
                  <a:t>” </a:t>
                </a:r>
                <a:endParaRPr lang="en-US" sz="16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3DF6332-1937-40E4-956F-DC6C3D93A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439" y="2394774"/>
                <a:ext cx="3432785" cy="584775"/>
              </a:xfrm>
              <a:prstGeom prst="rect">
                <a:avLst/>
              </a:prstGeom>
              <a:blipFill>
                <a:blip r:embed="rId19"/>
                <a:stretch>
                  <a:fillRect l="-708" t="-2041" r="-885" b="-112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36500A72-A343-4D8D-908C-A1AA01FFC052}"/>
              </a:ext>
            </a:extLst>
          </p:cNvPr>
          <p:cNvSpPr txBox="1"/>
          <p:nvPr/>
        </p:nvSpPr>
        <p:spPr>
          <a:xfrm>
            <a:off x="1962645" y="3116921"/>
            <a:ext cx="625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1.1 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1232A-B550-4BDD-B54E-FC873BBE57D7}"/>
              </a:ext>
            </a:extLst>
          </p:cNvPr>
          <p:cNvSpPr txBox="1"/>
          <p:nvPr/>
        </p:nvSpPr>
        <p:spPr>
          <a:xfrm>
            <a:off x="3566484" y="3411023"/>
            <a:ext cx="625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0.5 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7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7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02" y="-14988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What is current through Base</a:t>
            </a:r>
            <a:r>
              <a:rPr lang="en-US" sz="2800" b="1" dirty="0">
                <a:solidFill>
                  <a:schemeClr val="tx1"/>
                </a:solidFill>
                <a:latin typeface="Livvic" panose="020B0604020202020204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Livvic" panose="020B0604020202020204" charset="0"/>
              </a:rPr>
              <a:t>?</a:t>
            </a:r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2521317" y="2309097"/>
            <a:ext cx="1200888" cy="1286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2794201" y="2488329"/>
            <a:ext cx="0" cy="927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2794201" y="2371344"/>
            <a:ext cx="542670" cy="419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2794201" y="3151254"/>
            <a:ext cx="595393" cy="370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3132553" y="3463696"/>
            <a:ext cx="257040" cy="57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3237135" y="3315958"/>
            <a:ext cx="142339" cy="204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C4989F-D523-5E5F-75A1-B967EE181BEF}"/>
              </a:ext>
            </a:extLst>
          </p:cNvPr>
          <p:cNvCxnSpPr>
            <a:cxnSpLocks/>
          </p:cNvCxnSpPr>
          <p:nvPr/>
        </p:nvCxnSpPr>
        <p:spPr>
          <a:xfrm>
            <a:off x="1888873" y="4544893"/>
            <a:ext cx="0" cy="224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2208993" y="2987725"/>
            <a:ext cx="569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3154961" y="4845524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84F64A-90F6-58CB-CB71-2B49B4569525}"/>
              </a:ext>
            </a:extLst>
          </p:cNvPr>
          <p:cNvCxnSpPr>
            <a:cxnSpLocks/>
          </p:cNvCxnSpPr>
          <p:nvPr/>
        </p:nvCxnSpPr>
        <p:spPr>
          <a:xfrm>
            <a:off x="3283296" y="4941153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CB5025-57BD-5075-150B-ABEDE74B2C10}"/>
              </a:ext>
            </a:extLst>
          </p:cNvPr>
          <p:cNvCxnSpPr>
            <a:cxnSpLocks/>
          </p:cNvCxnSpPr>
          <p:nvPr/>
        </p:nvCxnSpPr>
        <p:spPr>
          <a:xfrm>
            <a:off x="3351499" y="5034596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FEE8A7-24B3-B45B-55F3-48C2A0E79173}"/>
              </a:ext>
            </a:extLst>
          </p:cNvPr>
          <p:cNvCxnSpPr>
            <a:cxnSpLocks/>
          </p:cNvCxnSpPr>
          <p:nvPr/>
        </p:nvCxnSpPr>
        <p:spPr>
          <a:xfrm>
            <a:off x="554654" y="4757573"/>
            <a:ext cx="4345702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2699170" y="1549112"/>
            <a:ext cx="1328396" cy="330996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/>
              <p:nvPr/>
            </p:nvSpPr>
            <p:spPr>
              <a:xfrm>
                <a:off x="3573149" y="1325888"/>
                <a:ext cx="12008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l-GR" sz="2000" dirty="0"/>
                      <m:t>Ω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149" y="1325888"/>
                <a:ext cx="1200888" cy="307777"/>
              </a:xfrm>
              <a:prstGeom prst="rect">
                <a:avLst/>
              </a:prstGeom>
              <a:blipFill>
                <a:blip r:embed="rId4"/>
                <a:stretch>
                  <a:fillRect l="-7107" t="-24000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932476C-9CF6-004D-C6A9-333C9D8885A0}"/>
              </a:ext>
            </a:extLst>
          </p:cNvPr>
          <p:cNvGrpSpPr/>
          <p:nvPr/>
        </p:nvGrpSpPr>
        <p:grpSpPr>
          <a:xfrm rot="5400000">
            <a:off x="1252400" y="2168567"/>
            <a:ext cx="1328396" cy="350514"/>
            <a:chOff x="4676775" y="1682364"/>
            <a:chExt cx="1619250" cy="69302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588D9A-4625-3617-05A4-E2ACF43DD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8577DD0-7AA9-1301-E083-6A41CA0B877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7A9C507-743D-5BD5-3A56-B8A4F7662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C67480-E3A0-77EE-74CD-79A9FC04E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71CE532-636A-3228-14F3-E6558C57B9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2DFCC1B-808F-2F07-B8A0-080E5DAC8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4FD133-5C44-162F-64E4-BA848D57A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FAE1901-FD8B-6A7B-8C9D-88AF5A30F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8A7EC5-6C86-80D0-E881-C1B3849090CA}"/>
              </a:ext>
            </a:extLst>
          </p:cNvPr>
          <p:cNvCxnSpPr>
            <a:cxnSpLocks/>
          </p:cNvCxnSpPr>
          <p:nvPr/>
        </p:nvCxnSpPr>
        <p:spPr>
          <a:xfrm flipV="1">
            <a:off x="1249409" y="2990102"/>
            <a:ext cx="964676" cy="4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1880168" y="1048434"/>
            <a:ext cx="14488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D4556E-B7F4-DF26-79D0-97C0D14C4093}"/>
              </a:ext>
            </a:extLst>
          </p:cNvPr>
          <p:cNvCxnSpPr>
            <a:cxnSpLocks/>
          </p:cNvCxnSpPr>
          <p:nvPr/>
        </p:nvCxnSpPr>
        <p:spPr>
          <a:xfrm>
            <a:off x="1880168" y="1047297"/>
            <a:ext cx="0" cy="845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3326005" y="2227755"/>
            <a:ext cx="8475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E021B9-48C5-DC21-770C-E3BDF36B8710}"/>
              </a:ext>
            </a:extLst>
          </p:cNvPr>
          <p:cNvCxnSpPr>
            <a:cxnSpLocks/>
          </p:cNvCxnSpPr>
          <p:nvPr/>
        </p:nvCxnSpPr>
        <p:spPr>
          <a:xfrm>
            <a:off x="42523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262FE-B8D4-04F1-9629-9F086C45DFB5}"/>
              </a:ext>
            </a:extLst>
          </p:cNvPr>
          <p:cNvCxnSpPr>
            <a:cxnSpLocks/>
          </p:cNvCxnSpPr>
          <p:nvPr/>
        </p:nvCxnSpPr>
        <p:spPr>
          <a:xfrm>
            <a:off x="41761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0BD05A-A655-58D6-DB4E-CF9289EFA17E}"/>
              </a:ext>
            </a:extLst>
          </p:cNvPr>
          <p:cNvCxnSpPr>
            <a:cxnSpLocks/>
          </p:cNvCxnSpPr>
          <p:nvPr/>
        </p:nvCxnSpPr>
        <p:spPr>
          <a:xfrm flipH="1">
            <a:off x="4251985" y="2215179"/>
            <a:ext cx="614165" cy="16776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1572F9-A204-58F5-65AA-D07A5708F5E4}"/>
              </a:ext>
            </a:extLst>
          </p:cNvPr>
          <p:cNvGrpSpPr/>
          <p:nvPr/>
        </p:nvGrpSpPr>
        <p:grpSpPr>
          <a:xfrm rot="5400000">
            <a:off x="1256529" y="3722890"/>
            <a:ext cx="1328396" cy="350514"/>
            <a:chOff x="4676775" y="1682364"/>
            <a:chExt cx="1619250" cy="69302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37FB60-3D8A-25D7-7945-9DE6F7A1D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64C452-B272-9BBB-B428-82BEE19055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EF99F5-0ED8-7804-9AB7-86BF57A525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42BFE9-06E9-D876-F64D-FE285A362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1F8514-0E11-8603-0C34-0D031A8D2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94D79AC-3D79-5866-1CC8-E069B1423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A8EFBB-9F05-6CB4-5A4E-14378B2AC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D4E5C61-F69D-EA66-0B71-6822C1611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2772218" y="4004607"/>
            <a:ext cx="1328396" cy="350514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7AAE17-6A2D-4A55-EFCD-1940284C9AA1}"/>
              </a:ext>
            </a:extLst>
          </p:cNvPr>
          <p:cNvCxnSpPr>
            <a:cxnSpLocks/>
          </p:cNvCxnSpPr>
          <p:nvPr/>
        </p:nvCxnSpPr>
        <p:spPr>
          <a:xfrm>
            <a:off x="1880168" y="3002847"/>
            <a:ext cx="0" cy="321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/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blipFill>
                <a:blip r:embed="rId5"/>
                <a:stretch>
                  <a:fillRect l="-8989" r="-11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1325129" y="2218814"/>
                <a:ext cx="40641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29" y="2218814"/>
                <a:ext cx="406411" cy="307777"/>
              </a:xfrm>
              <a:prstGeom prst="rect">
                <a:avLst/>
              </a:prstGeom>
              <a:blipFill>
                <a:blip r:embed="rId6"/>
                <a:stretch>
                  <a:fillRect l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/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blipFill>
                <a:blip r:embed="rId7"/>
                <a:stretch>
                  <a:fillRect l="-13559" r="-33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/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blipFill>
                <a:blip r:embed="rId8"/>
                <a:stretch>
                  <a:fillRect l="-4918" r="-3825" b="-909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EB9F02-443F-2B9F-691C-DC993E79E565}"/>
              </a:ext>
            </a:extLst>
          </p:cNvPr>
          <p:cNvCxnSpPr>
            <a:cxnSpLocks/>
          </p:cNvCxnSpPr>
          <p:nvPr/>
        </p:nvCxnSpPr>
        <p:spPr>
          <a:xfrm flipV="1">
            <a:off x="1248733" y="2996831"/>
            <a:ext cx="661991" cy="4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36047A-BBA9-AC53-6F04-E676FA157395}"/>
              </a:ext>
            </a:extLst>
          </p:cNvPr>
          <p:cNvCxnSpPr>
            <a:cxnSpLocks/>
          </p:cNvCxnSpPr>
          <p:nvPr/>
        </p:nvCxnSpPr>
        <p:spPr>
          <a:xfrm>
            <a:off x="12487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BB7721-ED54-1E28-F829-901B77499E89}"/>
              </a:ext>
            </a:extLst>
          </p:cNvPr>
          <p:cNvCxnSpPr>
            <a:cxnSpLocks/>
          </p:cNvCxnSpPr>
          <p:nvPr/>
        </p:nvCxnSpPr>
        <p:spPr>
          <a:xfrm>
            <a:off x="11725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24DED2-B047-6207-649D-8B1FA7D41FDF}"/>
              </a:ext>
            </a:extLst>
          </p:cNvPr>
          <p:cNvCxnSpPr>
            <a:cxnSpLocks/>
          </p:cNvCxnSpPr>
          <p:nvPr/>
        </p:nvCxnSpPr>
        <p:spPr>
          <a:xfrm flipV="1">
            <a:off x="573484" y="2999851"/>
            <a:ext cx="605078" cy="449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/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= AC,  0.1V, 1KHz</a:t>
                </a:r>
              </a:p>
            </p:txBody>
          </p:sp>
        </mc:Choice>
        <mc:Fallback xmlns="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blipFill>
                <a:blip r:embed="rId9"/>
                <a:stretch>
                  <a:fillRect l="-3922" t="-318" r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483C253C-7155-3808-5BFA-71BB9F87664A}"/>
              </a:ext>
            </a:extLst>
          </p:cNvPr>
          <p:cNvSpPr/>
          <p:nvPr/>
        </p:nvSpPr>
        <p:spPr>
          <a:xfrm>
            <a:off x="295793" y="3607072"/>
            <a:ext cx="541571" cy="523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DFD34AC-05F6-19A3-BC74-9BDA0E5C2CE0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566579" y="2999851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C94D0B-8428-24B3-E16F-3E5975030F15}"/>
              </a:ext>
            </a:extLst>
          </p:cNvPr>
          <p:cNvCxnSpPr>
            <a:cxnSpLocks/>
          </p:cNvCxnSpPr>
          <p:nvPr/>
        </p:nvCxnSpPr>
        <p:spPr>
          <a:xfrm flipH="1">
            <a:off x="554654" y="4130127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C084698-9D88-6674-5598-7292E757CB22}"/>
              </a:ext>
            </a:extLst>
          </p:cNvPr>
          <p:cNvSpPr/>
          <p:nvPr/>
        </p:nvSpPr>
        <p:spPr>
          <a:xfrm>
            <a:off x="403654" y="3722904"/>
            <a:ext cx="315310" cy="283865"/>
          </a:xfrm>
          <a:custGeom>
            <a:avLst/>
            <a:gdLst>
              <a:gd name="connsiteX0" fmla="*/ 0 w 315310"/>
              <a:gd name="connsiteY0" fmla="*/ 283779 h 283865"/>
              <a:gd name="connsiteX1" fmla="*/ 70945 w 315310"/>
              <a:gd name="connsiteY1" fmla="*/ 0 h 283865"/>
              <a:gd name="connsiteX2" fmla="*/ 220717 w 315310"/>
              <a:gd name="connsiteY2" fmla="*/ 283779 h 283865"/>
              <a:gd name="connsiteX3" fmla="*/ 315310 w 315310"/>
              <a:gd name="connsiteY3" fmla="*/ 23648 h 28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10" h="283865">
                <a:moveTo>
                  <a:pt x="0" y="283779"/>
                </a:moveTo>
                <a:cubicBezTo>
                  <a:pt x="17079" y="141889"/>
                  <a:pt x="34159" y="0"/>
                  <a:pt x="70945" y="0"/>
                </a:cubicBezTo>
                <a:cubicBezTo>
                  <a:pt x="107731" y="0"/>
                  <a:pt x="179990" y="279838"/>
                  <a:pt x="220717" y="283779"/>
                </a:cubicBezTo>
                <a:cubicBezTo>
                  <a:pt x="261444" y="287720"/>
                  <a:pt x="288377" y="155684"/>
                  <a:pt x="315310" y="23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D96802-E506-423F-8869-EA439BD5F93D}"/>
              </a:ext>
            </a:extLst>
          </p:cNvPr>
          <p:cNvGrpSpPr/>
          <p:nvPr/>
        </p:nvGrpSpPr>
        <p:grpSpPr>
          <a:xfrm rot="5400000">
            <a:off x="4239841" y="2715949"/>
            <a:ext cx="1328396" cy="350514"/>
            <a:chOff x="4676775" y="1682364"/>
            <a:chExt cx="1619250" cy="69302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E38BEF-728A-4B57-A1F5-A9B62F480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0B01CDC-934E-4A84-8C21-B503DBE8B48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C33EBF5-5256-484C-A471-0C8EEFDD41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9EB1FD3-C977-4A8F-84D6-DBE33F0C7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BC5B721-905A-434F-A457-45DC972E9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42F0311-384A-435C-92C5-EEC0CFE88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08290E-E31E-45AB-A258-3DE3A2F89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ADBEF9-57EC-41B0-B341-55673ED5D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FDD988-9B49-41FA-8FB5-A305AF7F9AF9}"/>
              </a:ext>
            </a:extLst>
          </p:cNvPr>
          <p:cNvCxnSpPr>
            <a:cxnSpLocks/>
          </p:cNvCxnSpPr>
          <p:nvPr/>
        </p:nvCxnSpPr>
        <p:spPr>
          <a:xfrm>
            <a:off x="4867712" y="3510187"/>
            <a:ext cx="0" cy="1244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/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nor/>
                        </m:rPr>
                        <a:rPr lang="el-GR" sz="2000" dirty="0"/>
                        <m:t>𝑘</m:t>
                      </m:r>
                      <m:r>
                        <m:rPr>
                          <m:nor/>
                        </m:rPr>
                        <a:rPr lang="el-GR" sz="2000" dirty="0"/>
                        <m:t>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blipFill>
                <a:blip r:embed="rId10"/>
                <a:stretch>
                  <a:fillRect t="-881" r="-20000" b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/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blipFill>
                <a:blip r:embed="rId11"/>
                <a:stretch>
                  <a:fillRect l="-13433" r="-597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/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blipFill>
                <a:blip r:embed="rId12"/>
                <a:stretch>
                  <a:fillRect l="-24324" r="-24324" b="-3636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/>
              <p:nvPr/>
            </p:nvSpPr>
            <p:spPr>
              <a:xfrm>
                <a:off x="3678753" y="4077163"/>
                <a:ext cx="123241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000" dirty="0"/>
                  <a:t>=100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/>
                      <m:t>Ω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3" y="4077163"/>
                <a:ext cx="1232411" cy="307777"/>
              </a:xfrm>
              <a:prstGeom prst="rect">
                <a:avLst/>
              </a:prstGeom>
              <a:blipFill>
                <a:blip r:embed="rId13"/>
                <a:stretch>
                  <a:fillRect l="-6897" t="-24000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/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blipFill>
                <a:blip r:embed="rId14"/>
                <a:stretch>
                  <a:fillRect l="-27027" r="-27027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/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blipFill>
                <a:blip r:embed="rId15"/>
                <a:stretch>
                  <a:fillRect l="-29730" r="-29730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36500A72-A343-4D8D-908C-A1AA01FFC052}"/>
              </a:ext>
            </a:extLst>
          </p:cNvPr>
          <p:cNvSpPr txBox="1"/>
          <p:nvPr/>
        </p:nvSpPr>
        <p:spPr>
          <a:xfrm>
            <a:off x="1962645" y="3116921"/>
            <a:ext cx="625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1.1 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1232A-B550-4BDD-B54E-FC873BBE57D7}"/>
              </a:ext>
            </a:extLst>
          </p:cNvPr>
          <p:cNvSpPr txBox="1"/>
          <p:nvPr/>
        </p:nvSpPr>
        <p:spPr>
          <a:xfrm>
            <a:off x="3566484" y="3411023"/>
            <a:ext cx="625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0.5 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F00F41-790E-493E-A5B2-BFAF1ED995AE}"/>
              </a:ext>
            </a:extLst>
          </p:cNvPr>
          <p:cNvSpPr txBox="1"/>
          <p:nvPr/>
        </p:nvSpPr>
        <p:spPr>
          <a:xfrm>
            <a:off x="5581640" y="898277"/>
            <a:ext cx="3562360" cy="10772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sz="1600" dirty="0">
                <a:solidFill>
                  <a:srgbClr val="080808"/>
                </a:solidFill>
              </a:rPr>
              <a:t>Although we assumed the base current is negligible but there is a very small amount of current flowing through the base.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F52A94-1A19-44D8-A7DA-3E7519FCB476}"/>
                  </a:ext>
                </a:extLst>
              </p:cNvPr>
              <p:cNvSpPr txBox="1"/>
              <p:nvPr/>
            </p:nvSpPr>
            <p:spPr>
              <a:xfrm>
                <a:off x="5581640" y="2054880"/>
                <a:ext cx="3562360" cy="162576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800" dirty="0">
                    <a:solidFill>
                      <a:srgbClr val="080808"/>
                    </a:solidFill>
                  </a:rPr>
                  <a:t>If we know the emitter current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𝑰</m:t>
                        </m:r>
                      </m:e>
                      <m:sub>
                        <m:r>
                          <a:rPr kumimoji="0" lang="en-US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80808"/>
                    </a:solidFill>
                  </a:rPr>
                  <a:t>) then we can find the base current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80808"/>
                    </a:solidFill>
                  </a:rPr>
                  <a:t>) if we know the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𝒐𝒓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𝑭𝑬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1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</a:rPr>
                      <m:t>max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</a:rPr>
                      <m:t>current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</a:rPr>
                      <m:t>gain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≈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F52A94-1A19-44D8-A7DA-3E7519FC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640" y="2054880"/>
                <a:ext cx="3562360" cy="1625766"/>
              </a:xfrm>
              <a:prstGeom prst="rect">
                <a:avLst/>
              </a:prstGeom>
              <a:blipFill>
                <a:blip r:embed="rId16"/>
                <a:stretch>
                  <a:fillRect l="-1363" t="-1481" r="-1022"/>
                </a:stretch>
              </a:blipFill>
              <a:ln w="190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4F7F35C-4A49-4A44-9BB5-6AD7AD7C042D}"/>
                  </a:ext>
                </a:extLst>
              </p:cNvPr>
              <p:cNvSpPr txBox="1"/>
              <p:nvPr/>
            </p:nvSpPr>
            <p:spPr>
              <a:xfrm>
                <a:off x="5581640" y="3740145"/>
                <a:ext cx="3562360" cy="1073051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800" dirty="0">
                    <a:solidFill>
                      <a:srgbClr val="080808"/>
                    </a:solidFill>
                  </a:rPr>
                  <a:t>So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80808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≈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en-US" sz="1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80808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𝒎𝑨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80808"/>
                    </a:solidFill>
                  </a:rPr>
                  <a:t>= 50 µA as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𝒐𝒓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𝑭𝑬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</a:rPr>
                      <m:t>max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</a:rPr>
                      <m:t>current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</a:rPr>
                      <m:t>gain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4F7F35C-4A49-4A44-9BB5-6AD7AD7C0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640" y="3740145"/>
                <a:ext cx="3562360" cy="1073051"/>
              </a:xfrm>
              <a:prstGeom prst="rect">
                <a:avLst/>
              </a:prstGeom>
              <a:blipFill>
                <a:blip r:embed="rId17"/>
                <a:stretch>
                  <a:fillRect l="-1363" r="-1022"/>
                </a:stretch>
              </a:blipFill>
              <a:ln w="190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96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8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4302" y="-14988"/>
                <a:ext cx="55481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What is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-14988"/>
                <a:ext cx="5548122" cy="523220"/>
              </a:xfrm>
              <a:prstGeom prst="rect">
                <a:avLst/>
              </a:prstGeom>
              <a:blipFill>
                <a:blip r:embed="rId3"/>
                <a:stretch>
                  <a:fillRect l="-2198" t="-12941" r="-1319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2521317" y="2309097"/>
            <a:ext cx="1200888" cy="1286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2794201" y="2488329"/>
            <a:ext cx="0" cy="927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2794201" y="2371344"/>
            <a:ext cx="542670" cy="419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2794201" y="3151254"/>
            <a:ext cx="595393" cy="370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3132553" y="3463696"/>
            <a:ext cx="257040" cy="57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3237135" y="3315958"/>
            <a:ext cx="142339" cy="204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C4989F-D523-5E5F-75A1-B967EE181BEF}"/>
              </a:ext>
            </a:extLst>
          </p:cNvPr>
          <p:cNvCxnSpPr>
            <a:cxnSpLocks/>
          </p:cNvCxnSpPr>
          <p:nvPr/>
        </p:nvCxnSpPr>
        <p:spPr>
          <a:xfrm>
            <a:off x="1888873" y="4544893"/>
            <a:ext cx="0" cy="224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2208993" y="2987725"/>
            <a:ext cx="569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3154961" y="4845524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84F64A-90F6-58CB-CB71-2B49B4569525}"/>
              </a:ext>
            </a:extLst>
          </p:cNvPr>
          <p:cNvCxnSpPr>
            <a:cxnSpLocks/>
          </p:cNvCxnSpPr>
          <p:nvPr/>
        </p:nvCxnSpPr>
        <p:spPr>
          <a:xfrm>
            <a:off x="3283296" y="4941153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CB5025-57BD-5075-150B-ABEDE74B2C10}"/>
              </a:ext>
            </a:extLst>
          </p:cNvPr>
          <p:cNvCxnSpPr>
            <a:cxnSpLocks/>
          </p:cNvCxnSpPr>
          <p:nvPr/>
        </p:nvCxnSpPr>
        <p:spPr>
          <a:xfrm>
            <a:off x="3351499" y="5034596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FEE8A7-24B3-B45B-55F3-48C2A0E79173}"/>
              </a:ext>
            </a:extLst>
          </p:cNvPr>
          <p:cNvCxnSpPr>
            <a:cxnSpLocks/>
          </p:cNvCxnSpPr>
          <p:nvPr/>
        </p:nvCxnSpPr>
        <p:spPr>
          <a:xfrm>
            <a:off x="554654" y="4757573"/>
            <a:ext cx="4345702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2699170" y="1549112"/>
            <a:ext cx="1328396" cy="330996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/>
              <p:nvPr/>
            </p:nvSpPr>
            <p:spPr>
              <a:xfrm>
                <a:off x="3573149" y="1325888"/>
                <a:ext cx="12008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m:rPr>
                        <m:nor/>
                      </m:rPr>
                      <a:rPr lang="el-GR" sz="18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149" y="1325888"/>
                <a:ext cx="1200888" cy="276999"/>
              </a:xfrm>
              <a:prstGeom prst="rect">
                <a:avLst/>
              </a:prstGeom>
              <a:blipFill>
                <a:blip r:embed="rId5"/>
                <a:stretch>
                  <a:fillRect l="-6599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932476C-9CF6-004D-C6A9-333C9D8885A0}"/>
              </a:ext>
            </a:extLst>
          </p:cNvPr>
          <p:cNvGrpSpPr/>
          <p:nvPr/>
        </p:nvGrpSpPr>
        <p:grpSpPr>
          <a:xfrm rot="5400000">
            <a:off x="1252400" y="2168567"/>
            <a:ext cx="1328396" cy="350514"/>
            <a:chOff x="4676775" y="1682364"/>
            <a:chExt cx="1619250" cy="69302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588D9A-4625-3617-05A4-E2ACF43DD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8577DD0-7AA9-1301-E083-6A41CA0B877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7A9C507-743D-5BD5-3A56-B8A4F7662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C67480-E3A0-77EE-74CD-79A9FC04E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71CE532-636A-3228-14F3-E6558C57B9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2DFCC1B-808F-2F07-B8A0-080E5DAC8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4FD133-5C44-162F-64E4-BA848D57A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FAE1901-FD8B-6A7B-8C9D-88AF5A30F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8A7EC5-6C86-80D0-E881-C1B3849090CA}"/>
              </a:ext>
            </a:extLst>
          </p:cNvPr>
          <p:cNvCxnSpPr>
            <a:cxnSpLocks/>
          </p:cNvCxnSpPr>
          <p:nvPr/>
        </p:nvCxnSpPr>
        <p:spPr>
          <a:xfrm flipV="1">
            <a:off x="1249409" y="2990102"/>
            <a:ext cx="964676" cy="4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1880168" y="1048434"/>
            <a:ext cx="14488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D4556E-B7F4-DF26-79D0-97C0D14C4093}"/>
              </a:ext>
            </a:extLst>
          </p:cNvPr>
          <p:cNvCxnSpPr>
            <a:cxnSpLocks/>
          </p:cNvCxnSpPr>
          <p:nvPr/>
        </p:nvCxnSpPr>
        <p:spPr>
          <a:xfrm>
            <a:off x="1880168" y="1047297"/>
            <a:ext cx="0" cy="845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3326005" y="2227755"/>
            <a:ext cx="8475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E021B9-48C5-DC21-770C-E3BDF36B8710}"/>
              </a:ext>
            </a:extLst>
          </p:cNvPr>
          <p:cNvCxnSpPr>
            <a:cxnSpLocks/>
          </p:cNvCxnSpPr>
          <p:nvPr/>
        </p:nvCxnSpPr>
        <p:spPr>
          <a:xfrm>
            <a:off x="42523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262FE-B8D4-04F1-9629-9F086C45DFB5}"/>
              </a:ext>
            </a:extLst>
          </p:cNvPr>
          <p:cNvCxnSpPr>
            <a:cxnSpLocks/>
          </p:cNvCxnSpPr>
          <p:nvPr/>
        </p:nvCxnSpPr>
        <p:spPr>
          <a:xfrm>
            <a:off x="41761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0BD05A-A655-58D6-DB4E-CF9289EFA17E}"/>
              </a:ext>
            </a:extLst>
          </p:cNvPr>
          <p:cNvCxnSpPr>
            <a:cxnSpLocks/>
          </p:cNvCxnSpPr>
          <p:nvPr/>
        </p:nvCxnSpPr>
        <p:spPr>
          <a:xfrm flipH="1">
            <a:off x="4251985" y="2215179"/>
            <a:ext cx="614165" cy="16776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1572F9-A204-58F5-65AA-D07A5708F5E4}"/>
              </a:ext>
            </a:extLst>
          </p:cNvPr>
          <p:cNvGrpSpPr/>
          <p:nvPr/>
        </p:nvGrpSpPr>
        <p:grpSpPr>
          <a:xfrm rot="5400000">
            <a:off x="1249441" y="3722890"/>
            <a:ext cx="1328396" cy="350514"/>
            <a:chOff x="4676775" y="1682364"/>
            <a:chExt cx="1619250" cy="69302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37FB60-3D8A-25D7-7945-9DE6F7A1D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64C452-B272-9BBB-B428-82BEE19055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EF99F5-0ED8-7804-9AB7-86BF57A525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42BFE9-06E9-D876-F64D-FE285A362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1F8514-0E11-8603-0C34-0D031A8D2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94D79AC-3D79-5866-1CC8-E069B1423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A8EFBB-9F05-6CB4-5A4E-14378B2AC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D4E5C61-F69D-EA66-0B71-6822C1611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2772218" y="4004607"/>
            <a:ext cx="1328396" cy="350514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7AAE17-6A2D-4A55-EFCD-1940284C9AA1}"/>
              </a:ext>
            </a:extLst>
          </p:cNvPr>
          <p:cNvCxnSpPr>
            <a:cxnSpLocks/>
          </p:cNvCxnSpPr>
          <p:nvPr/>
        </p:nvCxnSpPr>
        <p:spPr>
          <a:xfrm>
            <a:off x="1880168" y="3002847"/>
            <a:ext cx="0" cy="321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/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blipFill>
                <a:blip r:embed="rId6"/>
                <a:stretch>
                  <a:fillRect l="-8989" r="-11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1324988" y="2113661"/>
                <a:ext cx="40641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988" y="2113661"/>
                <a:ext cx="406411" cy="307777"/>
              </a:xfrm>
              <a:prstGeom prst="rect">
                <a:avLst/>
              </a:prstGeom>
              <a:blipFill>
                <a:blip r:embed="rId7"/>
                <a:stretch>
                  <a:fillRect l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/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blipFill>
                <a:blip r:embed="rId8"/>
                <a:stretch>
                  <a:fillRect l="-13559" r="-33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/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blipFill>
                <a:blip r:embed="rId9"/>
                <a:stretch>
                  <a:fillRect l="-4918" r="-3825" b="-909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EB9F02-443F-2B9F-691C-DC993E79E565}"/>
              </a:ext>
            </a:extLst>
          </p:cNvPr>
          <p:cNvCxnSpPr>
            <a:cxnSpLocks/>
          </p:cNvCxnSpPr>
          <p:nvPr/>
        </p:nvCxnSpPr>
        <p:spPr>
          <a:xfrm flipV="1">
            <a:off x="1248733" y="2996831"/>
            <a:ext cx="661991" cy="4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36047A-BBA9-AC53-6F04-E676FA157395}"/>
              </a:ext>
            </a:extLst>
          </p:cNvPr>
          <p:cNvCxnSpPr>
            <a:cxnSpLocks/>
          </p:cNvCxnSpPr>
          <p:nvPr/>
        </p:nvCxnSpPr>
        <p:spPr>
          <a:xfrm>
            <a:off x="12487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BB7721-ED54-1E28-F829-901B77499E89}"/>
              </a:ext>
            </a:extLst>
          </p:cNvPr>
          <p:cNvCxnSpPr>
            <a:cxnSpLocks/>
          </p:cNvCxnSpPr>
          <p:nvPr/>
        </p:nvCxnSpPr>
        <p:spPr>
          <a:xfrm>
            <a:off x="11725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24DED2-B047-6207-649D-8B1FA7D41FDF}"/>
              </a:ext>
            </a:extLst>
          </p:cNvPr>
          <p:cNvCxnSpPr>
            <a:cxnSpLocks/>
          </p:cNvCxnSpPr>
          <p:nvPr/>
        </p:nvCxnSpPr>
        <p:spPr>
          <a:xfrm flipV="1">
            <a:off x="573484" y="2999851"/>
            <a:ext cx="605078" cy="449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/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= AC,  0.1V, 1KHz</a:t>
                </a:r>
              </a:p>
            </p:txBody>
          </p:sp>
        </mc:Choice>
        <mc:Fallback xmlns="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blipFill>
                <a:blip r:embed="rId10"/>
                <a:stretch>
                  <a:fillRect l="-3922" t="-318" r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483C253C-7155-3808-5BFA-71BB9F87664A}"/>
              </a:ext>
            </a:extLst>
          </p:cNvPr>
          <p:cNvSpPr/>
          <p:nvPr/>
        </p:nvSpPr>
        <p:spPr>
          <a:xfrm>
            <a:off x="295793" y="3607072"/>
            <a:ext cx="541571" cy="523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DFD34AC-05F6-19A3-BC74-9BDA0E5C2CE0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566579" y="2999851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C94D0B-8428-24B3-E16F-3E5975030F15}"/>
              </a:ext>
            </a:extLst>
          </p:cNvPr>
          <p:cNvCxnSpPr>
            <a:cxnSpLocks/>
          </p:cNvCxnSpPr>
          <p:nvPr/>
        </p:nvCxnSpPr>
        <p:spPr>
          <a:xfrm flipH="1">
            <a:off x="554654" y="4130127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C084698-9D88-6674-5598-7292E757CB22}"/>
              </a:ext>
            </a:extLst>
          </p:cNvPr>
          <p:cNvSpPr/>
          <p:nvPr/>
        </p:nvSpPr>
        <p:spPr>
          <a:xfrm>
            <a:off x="403654" y="3722904"/>
            <a:ext cx="315310" cy="283865"/>
          </a:xfrm>
          <a:custGeom>
            <a:avLst/>
            <a:gdLst>
              <a:gd name="connsiteX0" fmla="*/ 0 w 315310"/>
              <a:gd name="connsiteY0" fmla="*/ 283779 h 283865"/>
              <a:gd name="connsiteX1" fmla="*/ 70945 w 315310"/>
              <a:gd name="connsiteY1" fmla="*/ 0 h 283865"/>
              <a:gd name="connsiteX2" fmla="*/ 220717 w 315310"/>
              <a:gd name="connsiteY2" fmla="*/ 283779 h 283865"/>
              <a:gd name="connsiteX3" fmla="*/ 315310 w 315310"/>
              <a:gd name="connsiteY3" fmla="*/ 23648 h 28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10" h="283865">
                <a:moveTo>
                  <a:pt x="0" y="283779"/>
                </a:moveTo>
                <a:cubicBezTo>
                  <a:pt x="17079" y="141889"/>
                  <a:pt x="34159" y="0"/>
                  <a:pt x="70945" y="0"/>
                </a:cubicBezTo>
                <a:cubicBezTo>
                  <a:pt x="107731" y="0"/>
                  <a:pt x="179990" y="279838"/>
                  <a:pt x="220717" y="283779"/>
                </a:cubicBezTo>
                <a:cubicBezTo>
                  <a:pt x="261444" y="287720"/>
                  <a:pt x="288377" y="155684"/>
                  <a:pt x="315310" y="23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D96802-E506-423F-8869-EA439BD5F93D}"/>
              </a:ext>
            </a:extLst>
          </p:cNvPr>
          <p:cNvGrpSpPr/>
          <p:nvPr/>
        </p:nvGrpSpPr>
        <p:grpSpPr>
          <a:xfrm rot="5400000">
            <a:off x="4239841" y="2715949"/>
            <a:ext cx="1328396" cy="350514"/>
            <a:chOff x="4676775" y="1682364"/>
            <a:chExt cx="1619250" cy="69302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E38BEF-728A-4B57-A1F5-A9B62F480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0B01CDC-934E-4A84-8C21-B503DBE8B48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C33EBF5-5256-484C-A471-0C8EEFDD41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9EB1FD3-C977-4A8F-84D6-DBE33F0C7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BC5B721-905A-434F-A457-45DC972E9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42F0311-384A-435C-92C5-EEC0CFE88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08290E-E31E-45AB-A258-3DE3A2F89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ADBEF9-57EC-41B0-B341-55673ED5D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FDD988-9B49-41FA-8FB5-A305AF7F9AF9}"/>
              </a:ext>
            </a:extLst>
          </p:cNvPr>
          <p:cNvCxnSpPr>
            <a:cxnSpLocks/>
          </p:cNvCxnSpPr>
          <p:nvPr/>
        </p:nvCxnSpPr>
        <p:spPr>
          <a:xfrm>
            <a:off x="4860624" y="3510187"/>
            <a:ext cx="0" cy="1244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/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nor/>
                        </m:rPr>
                        <a:rPr lang="el-GR" sz="2000" dirty="0"/>
                        <m:t>𝑘</m:t>
                      </m:r>
                      <m:r>
                        <m:rPr>
                          <m:nor/>
                        </m:rPr>
                        <a:rPr lang="el-GR" sz="2000" dirty="0"/>
                        <m:t>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blipFill>
                <a:blip r:embed="rId11"/>
                <a:stretch>
                  <a:fillRect t="-881" r="-20000" b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/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blipFill>
                <a:blip r:embed="rId12"/>
                <a:stretch>
                  <a:fillRect l="-13433" r="-597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/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blipFill>
                <a:blip r:embed="rId13"/>
                <a:stretch>
                  <a:fillRect l="-24324" r="-24324" b="-3636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/>
              <p:nvPr/>
            </p:nvSpPr>
            <p:spPr>
              <a:xfrm>
                <a:off x="3678753" y="4077163"/>
                <a:ext cx="12324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800" dirty="0"/>
                  <a:t>=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100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3" y="4077163"/>
                <a:ext cx="1232411" cy="276999"/>
              </a:xfrm>
              <a:prstGeom prst="rect">
                <a:avLst/>
              </a:prstGeom>
              <a:blipFill>
                <a:blip r:embed="rId14"/>
                <a:stretch>
                  <a:fillRect l="-64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/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blipFill>
                <a:blip r:embed="rId15"/>
                <a:stretch>
                  <a:fillRect l="-27027" r="-27027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/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blipFill>
                <a:blip r:embed="rId16"/>
                <a:stretch>
                  <a:fillRect l="-29730" r="-29730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36500A72-A343-4D8D-908C-A1AA01FFC052}"/>
              </a:ext>
            </a:extLst>
          </p:cNvPr>
          <p:cNvSpPr txBox="1"/>
          <p:nvPr/>
        </p:nvSpPr>
        <p:spPr>
          <a:xfrm>
            <a:off x="1962645" y="3116921"/>
            <a:ext cx="625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1.1 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1232A-B550-4BDD-B54E-FC873BBE57D7}"/>
              </a:ext>
            </a:extLst>
          </p:cNvPr>
          <p:cNvSpPr txBox="1"/>
          <p:nvPr/>
        </p:nvSpPr>
        <p:spPr>
          <a:xfrm>
            <a:off x="3566484" y="3411023"/>
            <a:ext cx="625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0.5 V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F00F41-790E-493E-A5B2-BFAF1ED995AE}"/>
                  </a:ext>
                </a:extLst>
              </p:cNvPr>
              <p:cNvSpPr txBox="1"/>
              <p:nvPr/>
            </p:nvSpPr>
            <p:spPr>
              <a:xfrm>
                <a:off x="5555698" y="763539"/>
                <a:ext cx="3588302" cy="584775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Once base current is known the we can decide current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F00F41-790E-493E-A5B2-BFAF1ED99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98" y="763539"/>
                <a:ext cx="3588302" cy="584775"/>
              </a:xfrm>
              <a:prstGeom prst="rect">
                <a:avLst/>
              </a:prstGeom>
              <a:blipFill>
                <a:blip r:embed="rId17"/>
                <a:stretch>
                  <a:fillRect l="-676" t="-2020" r="-676" b="-10101"/>
                </a:stretch>
              </a:blipFill>
              <a:ln w="190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F52A94-1A19-44D8-A7DA-3E7519FCB476}"/>
                  </a:ext>
                </a:extLst>
              </p:cNvPr>
              <p:cNvSpPr txBox="1"/>
              <p:nvPr/>
            </p:nvSpPr>
            <p:spPr>
              <a:xfrm>
                <a:off x="5555698" y="1428796"/>
                <a:ext cx="3588302" cy="830997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The current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b="1" dirty="0"/>
                  <a:t>to be kept 10 times more than the base current = 500 </a:t>
                </a:r>
                <a:r>
                  <a:rPr lang="en-US" sz="1600" dirty="0">
                    <a:solidFill>
                      <a:srgbClr val="080808"/>
                    </a:solidFill>
                  </a:rPr>
                  <a:t>µA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F52A94-1A19-44D8-A7DA-3E7519FC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98" y="1428796"/>
                <a:ext cx="3588302" cy="830997"/>
              </a:xfrm>
              <a:prstGeom prst="rect">
                <a:avLst/>
              </a:prstGeom>
              <a:blipFill>
                <a:blip r:embed="rId18"/>
                <a:stretch>
                  <a:fillRect l="-676" t="-1429" r="-676" b="-6429"/>
                </a:stretch>
              </a:blipFill>
              <a:ln w="190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11F0AE0-F1C1-48C6-8DC2-E44FA70FDC9A}"/>
                  </a:ext>
                </a:extLst>
              </p:cNvPr>
              <p:cNvSpPr txBox="1"/>
              <p:nvPr/>
            </p:nvSpPr>
            <p:spPr>
              <a:xfrm>
                <a:off x="5559227" y="2340275"/>
                <a:ext cx="3584773" cy="33855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The voltage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b="1" dirty="0"/>
                  <a:t> is 1.1 V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11F0AE0-F1C1-48C6-8DC2-E44FA70FD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227" y="2340275"/>
                <a:ext cx="3584773" cy="338554"/>
              </a:xfrm>
              <a:prstGeom prst="rect">
                <a:avLst/>
              </a:prstGeom>
              <a:blipFill>
                <a:blip r:embed="rId19"/>
                <a:stretch>
                  <a:fillRect l="-846" t="-3448" b="-18966"/>
                </a:stretch>
              </a:blipFill>
              <a:ln w="190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F1162B1-2DEE-4C14-BC8F-7E578A012E1C}"/>
                  </a:ext>
                </a:extLst>
              </p:cNvPr>
              <p:cNvSpPr txBox="1"/>
              <p:nvPr/>
            </p:nvSpPr>
            <p:spPr>
              <a:xfrm>
                <a:off x="5555698" y="2738544"/>
                <a:ext cx="3584773" cy="469937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o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1.1 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500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 dirty="0"/>
                  <a:t> 2.2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l-GR" sz="1600" dirty="0"/>
                      <m:t>Ω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F1162B1-2DEE-4C14-BC8F-7E578A012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98" y="2738544"/>
                <a:ext cx="3584773" cy="469937"/>
              </a:xfrm>
              <a:prstGeom prst="rect">
                <a:avLst/>
              </a:prstGeom>
              <a:blipFill>
                <a:blip r:embed="rId20"/>
                <a:stretch>
                  <a:fillRect l="-677" b="-1250"/>
                </a:stretch>
              </a:blipFill>
              <a:ln w="190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1CD41479-CEB9-42AF-B4F4-823D354B7C64}"/>
              </a:ext>
            </a:extLst>
          </p:cNvPr>
          <p:cNvSpPr txBox="1"/>
          <p:nvPr/>
        </p:nvSpPr>
        <p:spPr>
          <a:xfrm>
            <a:off x="2014187" y="3874704"/>
            <a:ext cx="88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b="1" dirty="0">
                <a:solidFill>
                  <a:srgbClr val="FF0000"/>
                </a:solidFill>
              </a:rPr>
              <a:t>2.2 𝑘Ω</a:t>
            </a:r>
            <a:endParaRPr lang="en-US" sz="1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1F41DEF-F179-4677-8C65-7657AEB64492}"/>
                  </a:ext>
                </a:extLst>
              </p:cNvPr>
              <p:cNvSpPr txBox="1"/>
              <p:nvPr/>
            </p:nvSpPr>
            <p:spPr>
              <a:xfrm>
                <a:off x="5559227" y="3275218"/>
                <a:ext cx="3584773" cy="716158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10−1.1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500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 dirty="0"/>
                  <a:t> 17.8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l-GR" sz="1600" dirty="0"/>
                      <m:t>Ω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as we know B=1.1V and Vs=10 V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1F41DEF-F179-4677-8C65-7657AEB64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227" y="3275218"/>
                <a:ext cx="3584773" cy="716158"/>
              </a:xfrm>
              <a:prstGeom prst="rect">
                <a:avLst/>
              </a:prstGeom>
              <a:blipFill>
                <a:blip r:embed="rId21"/>
                <a:stretch>
                  <a:fillRect l="-846" r="-508" b="-8264"/>
                </a:stretch>
              </a:blipFill>
              <a:ln w="190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1D3ECC35-D541-4F45-A084-7E5EA1C26D41}"/>
              </a:ext>
            </a:extLst>
          </p:cNvPr>
          <p:cNvSpPr txBox="1"/>
          <p:nvPr/>
        </p:nvSpPr>
        <p:spPr>
          <a:xfrm>
            <a:off x="1993515" y="1983571"/>
            <a:ext cx="106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18</a:t>
            </a:r>
            <a:r>
              <a:rPr lang="el-GR" sz="1800" b="1" dirty="0">
                <a:solidFill>
                  <a:srgbClr val="FF0000"/>
                </a:solidFill>
              </a:rPr>
              <a:t>.</a:t>
            </a:r>
            <a:r>
              <a:rPr lang="en-US" sz="1800" b="1" dirty="0">
                <a:solidFill>
                  <a:srgbClr val="FF0000"/>
                </a:solidFill>
              </a:rPr>
              <a:t>7</a:t>
            </a:r>
            <a:r>
              <a:rPr lang="el-GR" sz="1800" b="1" dirty="0">
                <a:solidFill>
                  <a:srgbClr val="FF0000"/>
                </a:solidFill>
              </a:rPr>
              <a:t> 𝑘Ω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4A26B6A0-B1BE-4DB7-96D0-A83C8EF1CA02}"/>
              </a:ext>
            </a:extLst>
          </p:cNvPr>
          <p:cNvSpPr txBox="1"/>
          <p:nvPr/>
        </p:nvSpPr>
        <p:spPr>
          <a:xfrm>
            <a:off x="8874374" y="48665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9DCF23-FFE9-4E31-943F-79875DFAC29E}" type="slidenum">
              <a:rPr lang="en-US" sz="1200" smtClean="0">
                <a:solidFill>
                  <a:schemeClr val="accent3">
                    <a:lumMod val="50000"/>
                  </a:schemeClr>
                </a:solidFill>
              </a:rPr>
              <a:t>9</a:t>
            </a:fld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4302" y="-14988"/>
                <a:ext cx="37304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What is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Livvic" panose="020B060402020202020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2" y="-14988"/>
                <a:ext cx="3730445" cy="523220"/>
              </a:xfrm>
              <a:prstGeom prst="rect">
                <a:avLst/>
              </a:prstGeom>
              <a:blipFill>
                <a:blip r:embed="rId3"/>
                <a:stretch>
                  <a:fillRect l="-3268" t="-12941" r="-245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1A5B2C66-0FA7-4CB1-9283-351D4B659B4E}"/>
              </a:ext>
            </a:extLst>
          </p:cNvPr>
          <p:cNvSpPr/>
          <p:nvPr/>
        </p:nvSpPr>
        <p:spPr>
          <a:xfrm rot="-5400000" flipH="1">
            <a:off x="82952" y="-97938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IIT Bombay to represent India at international level in USA after a win at  Asia level - The Indian Wire">
            <a:extLst>
              <a:ext uri="{FF2B5EF4-FFF2-40B4-BE49-F238E27FC236}">
                <a16:creationId xmlns:a16="http://schemas.microsoft.com/office/drawing/2014/main" id="{D1A6219B-A2C8-4C1B-A434-898306280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9" t="10369" r="12256" b="11564"/>
          <a:stretch/>
        </p:blipFill>
        <p:spPr bwMode="auto">
          <a:xfrm>
            <a:off x="8478177" y="-14988"/>
            <a:ext cx="639888" cy="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E3AE09-8828-F5A8-AB1F-8F08D081D1D1}"/>
              </a:ext>
            </a:extLst>
          </p:cNvPr>
          <p:cNvSpPr/>
          <p:nvPr/>
        </p:nvSpPr>
        <p:spPr>
          <a:xfrm>
            <a:off x="2521317" y="2309097"/>
            <a:ext cx="1200888" cy="1286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955F6-26AA-9D20-8B05-1E41FA816D62}"/>
              </a:ext>
            </a:extLst>
          </p:cNvPr>
          <p:cNvCxnSpPr>
            <a:cxnSpLocks/>
          </p:cNvCxnSpPr>
          <p:nvPr/>
        </p:nvCxnSpPr>
        <p:spPr>
          <a:xfrm>
            <a:off x="2794201" y="2488329"/>
            <a:ext cx="0" cy="927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C5C90-01D7-29D7-35E5-14F234E4A8A0}"/>
              </a:ext>
            </a:extLst>
          </p:cNvPr>
          <p:cNvCxnSpPr>
            <a:cxnSpLocks/>
          </p:cNvCxnSpPr>
          <p:nvPr/>
        </p:nvCxnSpPr>
        <p:spPr>
          <a:xfrm flipH="1">
            <a:off x="2794201" y="2371344"/>
            <a:ext cx="542670" cy="419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24794-3F9D-10F9-8A35-4231D78C5109}"/>
              </a:ext>
            </a:extLst>
          </p:cNvPr>
          <p:cNvCxnSpPr>
            <a:cxnSpLocks/>
          </p:cNvCxnSpPr>
          <p:nvPr/>
        </p:nvCxnSpPr>
        <p:spPr>
          <a:xfrm flipH="1" flipV="1">
            <a:off x="2794201" y="3151254"/>
            <a:ext cx="595393" cy="370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30D06-1352-29A5-81F8-26A4CA630B94}"/>
              </a:ext>
            </a:extLst>
          </p:cNvPr>
          <p:cNvCxnSpPr>
            <a:cxnSpLocks/>
          </p:cNvCxnSpPr>
          <p:nvPr/>
        </p:nvCxnSpPr>
        <p:spPr>
          <a:xfrm flipH="1" flipV="1">
            <a:off x="3132553" y="3463696"/>
            <a:ext cx="257040" cy="57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267BD7-1BFB-BF2C-EF1A-CC4F738E9A87}"/>
              </a:ext>
            </a:extLst>
          </p:cNvPr>
          <p:cNvCxnSpPr>
            <a:cxnSpLocks/>
          </p:cNvCxnSpPr>
          <p:nvPr/>
        </p:nvCxnSpPr>
        <p:spPr>
          <a:xfrm flipH="1" flipV="1">
            <a:off x="3237135" y="3315958"/>
            <a:ext cx="142339" cy="204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C4989F-D523-5E5F-75A1-B967EE181BEF}"/>
              </a:ext>
            </a:extLst>
          </p:cNvPr>
          <p:cNvCxnSpPr>
            <a:cxnSpLocks/>
          </p:cNvCxnSpPr>
          <p:nvPr/>
        </p:nvCxnSpPr>
        <p:spPr>
          <a:xfrm>
            <a:off x="1888873" y="4544893"/>
            <a:ext cx="0" cy="224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BC6ACE-104A-28C2-3115-8438BD01779A}"/>
              </a:ext>
            </a:extLst>
          </p:cNvPr>
          <p:cNvCxnSpPr>
            <a:cxnSpLocks/>
          </p:cNvCxnSpPr>
          <p:nvPr/>
        </p:nvCxnSpPr>
        <p:spPr>
          <a:xfrm>
            <a:off x="2208993" y="2987725"/>
            <a:ext cx="569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C2C310-0ED0-752E-5167-3CB0A715F3B8}"/>
              </a:ext>
            </a:extLst>
          </p:cNvPr>
          <p:cNvCxnSpPr>
            <a:cxnSpLocks/>
          </p:cNvCxnSpPr>
          <p:nvPr/>
        </p:nvCxnSpPr>
        <p:spPr>
          <a:xfrm>
            <a:off x="3154961" y="4845524"/>
            <a:ext cx="4967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84F64A-90F6-58CB-CB71-2B49B4569525}"/>
              </a:ext>
            </a:extLst>
          </p:cNvPr>
          <p:cNvCxnSpPr>
            <a:cxnSpLocks/>
          </p:cNvCxnSpPr>
          <p:nvPr/>
        </p:nvCxnSpPr>
        <p:spPr>
          <a:xfrm>
            <a:off x="3283296" y="4941153"/>
            <a:ext cx="2566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CB5025-57BD-5075-150B-ABEDE74B2C10}"/>
              </a:ext>
            </a:extLst>
          </p:cNvPr>
          <p:cNvCxnSpPr>
            <a:cxnSpLocks/>
          </p:cNvCxnSpPr>
          <p:nvPr/>
        </p:nvCxnSpPr>
        <p:spPr>
          <a:xfrm>
            <a:off x="3351499" y="5034596"/>
            <a:ext cx="123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FEE8A7-24B3-B45B-55F3-48C2A0E79173}"/>
              </a:ext>
            </a:extLst>
          </p:cNvPr>
          <p:cNvCxnSpPr>
            <a:cxnSpLocks/>
          </p:cNvCxnSpPr>
          <p:nvPr/>
        </p:nvCxnSpPr>
        <p:spPr>
          <a:xfrm>
            <a:off x="554654" y="4757573"/>
            <a:ext cx="4345702" cy="0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F9D073-4A57-6401-A0BD-E57DA8E58D46}"/>
              </a:ext>
            </a:extLst>
          </p:cNvPr>
          <p:cNvGrpSpPr/>
          <p:nvPr/>
        </p:nvGrpSpPr>
        <p:grpSpPr>
          <a:xfrm rot="5400000">
            <a:off x="2699170" y="1549112"/>
            <a:ext cx="1328396" cy="330996"/>
            <a:chOff x="4676775" y="1682364"/>
            <a:chExt cx="1619250" cy="693028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74131D7-4933-2B2B-177C-8DBC65D5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4E4182-4321-443F-C559-0F2EBA6A544F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56F6172-8ECC-F15B-F93D-7D4807D395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DEC16A-91B7-3F37-379C-06D2F105F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ED2E3C-6382-5B68-F90C-02B5CE561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B2F0D3-E711-258F-B8B8-53C889A0C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B0D2F4-1CAA-593D-1FB6-AADF49C86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4311B2-3CF1-432B-78A9-E754B8DD8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/>
              <p:nvPr/>
            </p:nvSpPr>
            <p:spPr>
              <a:xfrm>
                <a:off x="3573149" y="1325888"/>
                <a:ext cx="12008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m:rPr>
                        <m:nor/>
                      </m:rPr>
                      <a:rPr lang="el-GR" sz="18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E84F4079-E34D-ED43-29EB-F9C1DCEC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149" y="1325888"/>
                <a:ext cx="1200888" cy="276999"/>
              </a:xfrm>
              <a:prstGeom prst="rect">
                <a:avLst/>
              </a:prstGeom>
              <a:blipFill>
                <a:blip r:embed="rId5"/>
                <a:stretch>
                  <a:fillRect l="-6599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932476C-9CF6-004D-C6A9-333C9D8885A0}"/>
              </a:ext>
            </a:extLst>
          </p:cNvPr>
          <p:cNvGrpSpPr/>
          <p:nvPr/>
        </p:nvGrpSpPr>
        <p:grpSpPr>
          <a:xfrm rot="5400000">
            <a:off x="1252400" y="2168567"/>
            <a:ext cx="1328396" cy="350514"/>
            <a:chOff x="4676775" y="1682364"/>
            <a:chExt cx="1619250" cy="69302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588D9A-4625-3617-05A4-E2ACF43DD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8577DD0-7AA9-1301-E083-6A41CA0B8774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7A9C507-743D-5BD5-3A56-B8A4F7662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C67480-E3A0-77EE-74CD-79A9FC04E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71CE532-636A-3228-14F3-E6558C57B9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2DFCC1B-808F-2F07-B8A0-080E5DAC8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84FD133-5C44-162F-64E4-BA848D57A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FAE1901-FD8B-6A7B-8C9D-88AF5A30F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8A7EC5-6C86-80D0-E881-C1B3849090CA}"/>
              </a:ext>
            </a:extLst>
          </p:cNvPr>
          <p:cNvCxnSpPr>
            <a:cxnSpLocks/>
          </p:cNvCxnSpPr>
          <p:nvPr/>
        </p:nvCxnSpPr>
        <p:spPr>
          <a:xfrm flipV="1">
            <a:off x="1249409" y="2990102"/>
            <a:ext cx="964676" cy="4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673DF7-369A-1E28-5BF0-AFC4810994C3}"/>
              </a:ext>
            </a:extLst>
          </p:cNvPr>
          <p:cNvCxnSpPr>
            <a:cxnSpLocks/>
          </p:cNvCxnSpPr>
          <p:nvPr/>
        </p:nvCxnSpPr>
        <p:spPr>
          <a:xfrm>
            <a:off x="1880168" y="1048434"/>
            <a:ext cx="14488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D4556E-B7F4-DF26-79D0-97C0D14C4093}"/>
              </a:ext>
            </a:extLst>
          </p:cNvPr>
          <p:cNvCxnSpPr>
            <a:cxnSpLocks/>
          </p:cNvCxnSpPr>
          <p:nvPr/>
        </p:nvCxnSpPr>
        <p:spPr>
          <a:xfrm>
            <a:off x="1880168" y="1047297"/>
            <a:ext cx="0" cy="845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4A012-FBD6-39BB-CCD3-DBEA4A37893B}"/>
              </a:ext>
            </a:extLst>
          </p:cNvPr>
          <p:cNvCxnSpPr>
            <a:cxnSpLocks/>
          </p:cNvCxnSpPr>
          <p:nvPr/>
        </p:nvCxnSpPr>
        <p:spPr>
          <a:xfrm>
            <a:off x="3326005" y="2227755"/>
            <a:ext cx="8475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E021B9-48C5-DC21-770C-E3BDF36B8710}"/>
              </a:ext>
            </a:extLst>
          </p:cNvPr>
          <p:cNvCxnSpPr>
            <a:cxnSpLocks/>
          </p:cNvCxnSpPr>
          <p:nvPr/>
        </p:nvCxnSpPr>
        <p:spPr>
          <a:xfrm>
            <a:off x="42523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262FE-B8D4-04F1-9629-9F086C45DFB5}"/>
              </a:ext>
            </a:extLst>
          </p:cNvPr>
          <p:cNvCxnSpPr>
            <a:cxnSpLocks/>
          </p:cNvCxnSpPr>
          <p:nvPr/>
        </p:nvCxnSpPr>
        <p:spPr>
          <a:xfrm>
            <a:off x="4176142" y="2070918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0BD05A-A655-58D6-DB4E-CF9289EFA17E}"/>
              </a:ext>
            </a:extLst>
          </p:cNvPr>
          <p:cNvCxnSpPr>
            <a:cxnSpLocks/>
          </p:cNvCxnSpPr>
          <p:nvPr/>
        </p:nvCxnSpPr>
        <p:spPr>
          <a:xfrm flipH="1">
            <a:off x="4251985" y="2215179"/>
            <a:ext cx="614165" cy="16776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1572F9-A204-58F5-65AA-D07A5708F5E4}"/>
              </a:ext>
            </a:extLst>
          </p:cNvPr>
          <p:cNvGrpSpPr/>
          <p:nvPr/>
        </p:nvGrpSpPr>
        <p:grpSpPr>
          <a:xfrm rot="5400000">
            <a:off x="1249441" y="3722890"/>
            <a:ext cx="1328396" cy="350514"/>
            <a:chOff x="4676775" y="1682364"/>
            <a:chExt cx="1619250" cy="69302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37FB60-3D8A-25D7-7945-9DE6F7A1D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64C452-B272-9BBB-B428-82BEE19055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EF99F5-0ED8-7804-9AB7-86BF57A525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42BFE9-06E9-D876-F64D-FE285A362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1F8514-0E11-8603-0C34-0D031A8D2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94D79AC-3D79-5866-1CC8-E069B1423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A8EFBB-9F05-6CB4-5A4E-14378B2AC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D4E5C61-F69D-EA66-0B71-6822C1611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2E1534-588B-AD1F-0F2F-C663ADE45BBE}"/>
              </a:ext>
            </a:extLst>
          </p:cNvPr>
          <p:cNvGrpSpPr/>
          <p:nvPr/>
        </p:nvGrpSpPr>
        <p:grpSpPr>
          <a:xfrm rot="5400000">
            <a:off x="2772218" y="4004607"/>
            <a:ext cx="1328396" cy="350514"/>
            <a:chOff x="4676775" y="1682364"/>
            <a:chExt cx="1619250" cy="69302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289580-DC7E-E422-C784-9C566CB83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9E390-0A29-E572-6132-B4FAAEB6874D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F2BA2F-A653-FC41-4CEE-E4F4DBF3EC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48CF64-5225-9C1B-37E5-BE9DC26D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2BC27E-AE61-ACFF-441B-E844CF7F9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BC4838-86F4-D72F-6D9A-586D5D4C4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56B7AE-5A4F-D61C-4526-B76800CF8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A10AC43-659B-EA78-76F1-2AC9C5489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7AAE17-6A2D-4A55-EFCD-1940284C9AA1}"/>
              </a:ext>
            </a:extLst>
          </p:cNvPr>
          <p:cNvCxnSpPr>
            <a:cxnSpLocks/>
          </p:cNvCxnSpPr>
          <p:nvPr/>
        </p:nvCxnSpPr>
        <p:spPr>
          <a:xfrm>
            <a:off x="1880168" y="3002847"/>
            <a:ext cx="0" cy="321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/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129">
                <a:extLst>
                  <a:ext uri="{FF2B5EF4-FFF2-40B4-BE49-F238E27FC236}">
                    <a16:creationId xmlns:a16="http://schemas.microsoft.com/office/drawing/2014/main" id="{E2458D42-60F7-7533-2002-3E31878E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75" y="1790450"/>
                <a:ext cx="537648" cy="307777"/>
              </a:xfrm>
              <a:prstGeom prst="rect">
                <a:avLst/>
              </a:prstGeom>
              <a:blipFill>
                <a:blip r:embed="rId6"/>
                <a:stretch>
                  <a:fillRect l="-8989" r="-11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/>
              <p:nvPr/>
            </p:nvSpPr>
            <p:spPr>
              <a:xfrm>
                <a:off x="1324988" y="2113661"/>
                <a:ext cx="40641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2">
                <a:extLst>
                  <a:ext uri="{FF2B5EF4-FFF2-40B4-BE49-F238E27FC236}">
                    <a16:creationId xmlns:a16="http://schemas.microsoft.com/office/drawing/2014/main" id="{5E99B9E2-52DE-2EBB-D7DD-999562BB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988" y="2113661"/>
                <a:ext cx="406411" cy="307777"/>
              </a:xfrm>
              <a:prstGeom prst="rect">
                <a:avLst/>
              </a:prstGeom>
              <a:blipFill>
                <a:blip r:embed="rId7"/>
                <a:stretch>
                  <a:fillRect l="-447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/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22">
                <a:extLst>
                  <a:ext uri="{FF2B5EF4-FFF2-40B4-BE49-F238E27FC236}">
                    <a16:creationId xmlns:a16="http://schemas.microsoft.com/office/drawing/2014/main" id="{ABCF84C9-5AD2-F9EB-573B-CFB1C1DF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849" y="3858656"/>
                <a:ext cx="363625" cy="307777"/>
              </a:xfrm>
              <a:prstGeom prst="rect">
                <a:avLst/>
              </a:prstGeom>
              <a:blipFill>
                <a:blip r:embed="rId8"/>
                <a:stretch>
                  <a:fillRect l="-13559" r="-33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/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23">
                <a:extLst>
                  <a:ext uri="{FF2B5EF4-FFF2-40B4-BE49-F238E27FC236}">
                    <a16:creationId xmlns:a16="http://schemas.microsoft.com/office/drawing/2014/main" id="{5F8BC531-8928-FC93-51A6-FAF614614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75" y="681053"/>
                <a:ext cx="1081696" cy="307777"/>
              </a:xfrm>
              <a:prstGeom prst="rect">
                <a:avLst/>
              </a:prstGeom>
              <a:blipFill>
                <a:blip r:embed="rId9"/>
                <a:stretch>
                  <a:fillRect l="-4918" r="-3825" b="-909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EB9F02-443F-2B9F-691C-DC993E79E565}"/>
              </a:ext>
            </a:extLst>
          </p:cNvPr>
          <p:cNvCxnSpPr>
            <a:cxnSpLocks/>
          </p:cNvCxnSpPr>
          <p:nvPr/>
        </p:nvCxnSpPr>
        <p:spPr>
          <a:xfrm flipV="1">
            <a:off x="1248733" y="2996831"/>
            <a:ext cx="661991" cy="49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36047A-BBA9-AC53-6F04-E676FA157395}"/>
              </a:ext>
            </a:extLst>
          </p:cNvPr>
          <p:cNvCxnSpPr>
            <a:cxnSpLocks/>
          </p:cNvCxnSpPr>
          <p:nvPr/>
        </p:nvCxnSpPr>
        <p:spPr>
          <a:xfrm>
            <a:off x="12487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BB7721-ED54-1E28-F829-901B77499E89}"/>
              </a:ext>
            </a:extLst>
          </p:cNvPr>
          <p:cNvCxnSpPr>
            <a:cxnSpLocks/>
          </p:cNvCxnSpPr>
          <p:nvPr/>
        </p:nvCxnSpPr>
        <p:spPr>
          <a:xfrm>
            <a:off x="1172533" y="2852647"/>
            <a:ext cx="0" cy="3140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24DED2-B047-6207-649D-8B1FA7D41FDF}"/>
              </a:ext>
            </a:extLst>
          </p:cNvPr>
          <p:cNvCxnSpPr>
            <a:cxnSpLocks/>
          </p:cNvCxnSpPr>
          <p:nvPr/>
        </p:nvCxnSpPr>
        <p:spPr>
          <a:xfrm flipV="1">
            <a:off x="573484" y="2999851"/>
            <a:ext cx="605078" cy="4491"/>
          </a:xfrm>
          <a:prstGeom prst="line">
            <a:avLst/>
          </a:prstGeom>
          <a:ln w="285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/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= AC,  0.1V, 1KHz</a:t>
                </a:r>
              </a:p>
            </p:txBody>
          </p:sp>
        </mc:Choice>
        <mc:Fallback xmlns="">
          <p:sp>
            <p:nvSpPr>
              <p:cNvPr id="51" name="TextBox 41">
                <a:extLst>
                  <a:ext uri="{FF2B5EF4-FFF2-40B4-BE49-F238E27FC236}">
                    <a16:creationId xmlns:a16="http://schemas.microsoft.com/office/drawing/2014/main" id="{30C43CF4-0D73-8272-2C87-12310128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20409" y="3728806"/>
                <a:ext cx="1914563" cy="307777"/>
              </a:xfrm>
              <a:prstGeom prst="rect">
                <a:avLst/>
              </a:prstGeom>
              <a:blipFill>
                <a:blip r:embed="rId10"/>
                <a:stretch>
                  <a:fillRect l="-3922" t="-318" r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483C253C-7155-3808-5BFA-71BB9F87664A}"/>
              </a:ext>
            </a:extLst>
          </p:cNvPr>
          <p:cNvSpPr/>
          <p:nvPr/>
        </p:nvSpPr>
        <p:spPr>
          <a:xfrm>
            <a:off x="295793" y="3607072"/>
            <a:ext cx="541571" cy="523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DFD34AC-05F6-19A3-BC74-9BDA0E5C2CE0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566579" y="2999851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8C94D0B-8428-24B3-E16F-3E5975030F15}"/>
              </a:ext>
            </a:extLst>
          </p:cNvPr>
          <p:cNvCxnSpPr>
            <a:cxnSpLocks/>
          </p:cNvCxnSpPr>
          <p:nvPr/>
        </p:nvCxnSpPr>
        <p:spPr>
          <a:xfrm flipH="1">
            <a:off x="554654" y="4130127"/>
            <a:ext cx="6905" cy="607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C084698-9D88-6674-5598-7292E757CB22}"/>
              </a:ext>
            </a:extLst>
          </p:cNvPr>
          <p:cNvSpPr/>
          <p:nvPr/>
        </p:nvSpPr>
        <p:spPr>
          <a:xfrm>
            <a:off x="403654" y="3722904"/>
            <a:ext cx="315310" cy="283865"/>
          </a:xfrm>
          <a:custGeom>
            <a:avLst/>
            <a:gdLst>
              <a:gd name="connsiteX0" fmla="*/ 0 w 315310"/>
              <a:gd name="connsiteY0" fmla="*/ 283779 h 283865"/>
              <a:gd name="connsiteX1" fmla="*/ 70945 w 315310"/>
              <a:gd name="connsiteY1" fmla="*/ 0 h 283865"/>
              <a:gd name="connsiteX2" fmla="*/ 220717 w 315310"/>
              <a:gd name="connsiteY2" fmla="*/ 283779 h 283865"/>
              <a:gd name="connsiteX3" fmla="*/ 315310 w 315310"/>
              <a:gd name="connsiteY3" fmla="*/ 23648 h 28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10" h="283865">
                <a:moveTo>
                  <a:pt x="0" y="283779"/>
                </a:moveTo>
                <a:cubicBezTo>
                  <a:pt x="17079" y="141889"/>
                  <a:pt x="34159" y="0"/>
                  <a:pt x="70945" y="0"/>
                </a:cubicBezTo>
                <a:cubicBezTo>
                  <a:pt x="107731" y="0"/>
                  <a:pt x="179990" y="279838"/>
                  <a:pt x="220717" y="283779"/>
                </a:cubicBezTo>
                <a:cubicBezTo>
                  <a:pt x="261444" y="287720"/>
                  <a:pt x="288377" y="155684"/>
                  <a:pt x="315310" y="236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D96802-E506-423F-8869-EA439BD5F93D}"/>
              </a:ext>
            </a:extLst>
          </p:cNvPr>
          <p:cNvGrpSpPr/>
          <p:nvPr/>
        </p:nvGrpSpPr>
        <p:grpSpPr>
          <a:xfrm rot="5400000">
            <a:off x="4239841" y="2715949"/>
            <a:ext cx="1328396" cy="350514"/>
            <a:chOff x="4676775" y="1682364"/>
            <a:chExt cx="1619250" cy="69302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1E38BEF-728A-4B57-A1F5-A9B62F480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6775" y="2096814"/>
              <a:ext cx="305128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0B01CDC-934E-4A84-8C21-B503DBE8B48C}"/>
                </a:ext>
              </a:extLst>
            </p:cNvPr>
            <p:cNvCxnSpPr/>
            <p:nvPr/>
          </p:nvCxnSpPr>
          <p:spPr>
            <a:xfrm flipV="1">
              <a:off x="4974021" y="1686910"/>
              <a:ext cx="94593" cy="4177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C33EBF5-5256-484C-A471-0C8EEFDD41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8614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9EB1FD3-C977-4A8F-84D6-DBE33F0C7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775" y="1686910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BC5B721-905A-434F-A457-45DC972E9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7825" y="1686910"/>
              <a:ext cx="243161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42F0311-384A-435C-92C5-EEC0CFE88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0986" y="1696927"/>
              <a:ext cx="146050" cy="6784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08290E-E31E-45AB-A258-3DE3A2F89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7036" y="1682364"/>
              <a:ext cx="147364" cy="432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ADBEF9-57EC-41B0-B341-55673ED5D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400" y="2096814"/>
              <a:ext cx="301625" cy="7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FDD988-9B49-41FA-8FB5-A305AF7F9AF9}"/>
              </a:ext>
            </a:extLst>
          </p:cNvPr>
          <p:cNvCxnSpPr>
            <a:cxnSpLocks/>
          </p:cNvCxnSpPr>
          <p:nvPr/>
        </p:nvCxnSpPr>
        <p:spPr>
          <a:xfrm>
            <a:off x="4860624" y="3510187"/>
            <a:ext cx="0" cy="12446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/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nor/>
                        </m:rPr>
                        <a:rPr lang="el-GR" sz="2000" dirty="0"/>
                        <m:t>𝑘</m:t>
                      </m:r>
                      <m:r>
                        <m:rPr>
                          <m:nor/>
                        </m:rPr>
                        <a:rPr lang="el-GR" sz="2000" dirty="0"/>
                        <m:t>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24">
                <a:extLst>
                  <a:ext uri="{FF2B5EF4-FFF2-40B4-BE49-F238E27FC236}">
                    <a16:creationId xmlns:a16="http://schemas.microsoft.com/office/drawing/2014/main" id="{861EED5C-B9C9-4820-A02E-243FD6DD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57676" y="2798423"/>
                <a:ext cx="1384163" cy="307777"/>
              </a:xfrm>
              <a:prstGeom prst="rect">
                <a:avLst/>
              </a:prstGeom>
              <a:blipFill>
                <a:blip r:embed="rId11"/>
                <a:stretch>
                  <a:fillRect t="-881" r="-20000" b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/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29">
                <a:extLst>
                  <a:ext uri="{FF2B5EF4-FFF2-40B4-BE49-F238E27FC236}">
                    <a16:creationId xmlns:a16="http://schemas.microsoft.com/office/drawing/2014/main" id="{5D1F8339-429C-451C-BC24-C6AC06B6C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06" y="2600044"/>
                <a:ext cx="409215" cy="307777"/>
              </a:xfrm>
              <a:prstGeom prst="rect">
                <a:avLst/>
              </a:prstGeom>
              <a:blipFill>
                <a:blip r:embed="rId12"/>
                <a:stretch>
                  <a:fillRect l="-13433" r="-597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/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118" name="TextBox 115">
                <a:extLst>
                  <a:ext uri="{FF2B5EF4-FFF2-40B4-BE49-F238E27FC236}">
                    <a16:creationId xmlns:a16="http://schemas.microsoft.com/office/drawing/2014/main" id="{0F448F8E-E5F4-404D-978C-CAB091DA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07" y="2078563"/>
                <a:ext cx="192035" cy="307777"/>
              </a:xfrm>
              <a:prstGeom prst="rect">
                <a:avLst/>
              </a:prstGeom>
              <a:blipFill>
                <a:blip r:embed="rId13"/>
                <a:stretch>
                  <a:fillRect l="-24324" r="-24324" b="-3636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/>
              <p:nvPr/>
            </p:nvSpPr>
            <p:spPr>
              <a:xfrm>
                <a:off x="3678753" y="4077163"/>
                <a:ext cx="12324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800" dirty="0"/>
                  <a:t>=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100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b="1" dirty="0">
                        <a:solidFill>
                          <a:srgbClr val="FF0000"/>
                        </a:solidFill>
                      </a:rPr>
                      <m:t>Ω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08D97ECF-D5A1-4E59-A59A-465319968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3" y="4077163"/>
                <a:ext cx="1232411" cy="276999"/>
              </a:xfrm>
              <a:prstGeom prst="rect">
                <a:avLst/>
              </a:prstGeom>
              <a:blipFill>
                <a:blip r:embed="rId14"/>
                <a:stretch>
                  <a:fillRect l="-64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/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8" name="TextBox 115">
                <a:extLst>
                  <a:ext uri="{FF2B5EF4-FFF2-40B4-BE49-F238E27FC236}">
                    <a16:creationId xmlns:a16="http://schemas.microsoft.com/office/drawing/2014/main" id="{475439EB-B66F-43E7-AFEF-769FE50B3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65" y="3458210"/>
                <a:ext cx="192035" cy="307777"/>
              </a:xfrm>
              <a:prstGeom prst="rect">
                <a:avLst/>
              </a:prstGeom>
              <a:blipFill>
                <a:blip r:embed="rId15"/>
                <a:stretch>
                  <a:fillRect l="-27027" r="-27027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/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noFill/>
              <a:ln w="28575">
                <a:solidFill>
                  <a:srgbClr val="00CC00"/>
                </a:solidFill>
              </a:ln>
            </p:spPr>
            <p:txBody>
              <a:bodyPr wrap="squar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b="1" dirty="0">
                  <a:solidFill>
                    <a:srgbClr val="00CC00"/>
                  </a:solidFill>
                </a:endParaRPr>
              </a:p>
            </p:txBody>
          </p:sp>
        </mc:Choice>
        <mc:Fallback xmlns="">
          <p:sp>
            <p:nvSpPr>
              <p:cNvPr id="99" name="TextBox 115">
                <a:extLst>
                  <a:ext uri="{FF2B5EF4-FFF2-40B4-BE49-F238E27FC236}">
                    <a16:creationId xmlns:a16="http://schemas.microsoft.com/office/drawing/2014/main" id="{634026C5-FC0F-4B88-A33A-1072437E2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93" y="2811043"/>
                <a:ext cx="192035" cy="307777"/>
              </a:xfrm>
              <a:prstGeom prst="rect">
                <a:avLst/>
              </a:prstGeom>
              <a:blipFill>
                <a:blip r:embed="rId16"/>
                <a:stretch>
                  <a:fillRect l="-29730" r="-29730" b="-3571"/>
                </a:stretch>
              </a:blipFill>
              <a:ln w="28575">
                <a:solidFill>
                  <a:srgbClr val="00CC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36500A72-A343-4D8D-908C-A1AA01FFC052}"/>
              </a:ext>
            </a:extLst>
          </p:cNvPr>
          <p:cNvSpPr txBox="1"/>
          <p:nvPr/>
        </p:nvSpPr>
        <p:spPr>
          <a:xfrm>
            <a:off x="1962645" y="3116921"/>
            <a:ext cx="625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1.1 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901232A-B550-4BDD-B54E-FC873BBE57D7}"/>
              </a:ext>
            </a:extLst>
          </p:cNvPr>
          <p:cNvSpPr txBox="1"/>
          <p:nvPr/>
        </p:nvSpPr>
        <p:spPr>
          <a:xfrm>
            <a:off x="3566484" y="3411023"/>
            <a:ext cx="625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0.5 V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F00F41-790E-493E-A5B2-BFAF1ED995AE}"/>
                  </a:ext>
                </a:extLst>
              </p:cNvPr>
              <p:cNvSpPr txBox="1"/>
              <p:nvPr/>
            </p:nvSpPr>
            <p:spPr>
              <a:xfrm>
                <a:off x="5555698" y="763539"/>
                <a:ext cx="3588302" cy="61555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800" b="1" dirty="0">
                    <a:solidFill>
                      <a:srgbClr val="FF0000"/>
                    </a:solidFill>
                  </a:rPr>
                  <a:t>Condition</a:t>
                </a:r>
                <a:r>
                  <a:rPr lang="en-US" sz="1600" dirty="0">
                    <a:solidFill>
                      <a:srgbClr val="FF0000"/>
                    </a:solidFill>
                  </a:rPr>
                  <a:t>: </a:t>
                </a:r>
                <a:r>
                  <a:rPr lang="en-US" sz="1600" dirty="0">
                    <a:solidFill>
                      <a:srgbClr val="080808"/>
                    </a:solidFill>
                  </a:rPr>
                  <a:t>Impedance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Livvic" panose="020B0604020202020204" charset="0"/>
                  </a:rPr>
                  <a:t> must be much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Livvic" panose="020B060402020202020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Livvic" panose="020B0604020202020204" charset="0"/>
                  </a:rPr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CF00F41-790E-493E-A5B2-BFAF1ED99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98" y="763539"/>
                <a:ext cx="3588302" cy="615553"/>
              </a:xfrm>
              <a:prstGeom prst="rect">
                <a:avLst/>
              </a:prstGeom>
              <a:blipFill>
                <a:blip r:embed="rId17"/>
                <a:stretch>
                  <a:fillRect l="-1356" t="-4902" r="-847" b="-1078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DDF52A94-1A19-44D8-A7DA-3E7519FCB476}"/>
              </a:ext>
            </a:extLst>
          </p:cNvPr>
          <p:cNvSpPr txBox="1"/>
          <p:nvPr/>
        </p:nvSpPr>
        <p:spPr>
          <a:xfrm>
            <a:off x="5555698" y="1428796"/>
            <a:ext cx="3588302" cy="5847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sz="1600" b="1" dirty="0">
                <a:solidFill>
                  <a:srgbClr val="FF0000"/>
                </a:solidFill>
              </a:rPr>
              <a:t>What is the input impedance of amplifier?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11F0AE0-F1C1-48C6-8DC2-E44FA70FDC9A}"/>
                  </a:ext>
                </a:extLst>
              </p:cNvPr>
              <p:cNvSpPr txBox="1"/>
              <p:nvPr/>
            </p:nvSpPr>
            <p:spPr>
              <a:xfrm>
                <a:off x="5559227" y="2070914"/>
                <a:ext cx="3584773" cy="132343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Input impedance is parallel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Livvic" panose="020B0604020202020204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Livvic" panose="020B0604020202020204" charset="0"/>
                  </a:rPr>
                  <a:t>and</a:t>
                </a:r>
                <a:r>
                  <a:rPr lang="en-US" sz="1600" b="1" dirty="0">
                    <a:solidFill>
                      <a:srgbClr val="0000FF"/>
                    </a:solidFill>
                    <a:latin typeface="Livvic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80808"/>
                    </a:solidFill>
                  </a:rPr>
                  <a:t> and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reflected resistance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en-US" sz="1600" b="1" dirty="0"/>
                  <a:t> (</a:t>
                </a:r>
                <a:r>
                  <a:rPr lang="en-US" sz="1600" dirty="0">
                    <a:solidFill>
                      <a:srgbClr val="0000FF"/>
                    </a:solidFill>
                    <a:latin typeface="Livvic" panose="020B0604020202020204" charset="0"/>
                  </a:rPr>
                  <a:t>100×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1600" b="1" dirty="0"/>
                  <a:t>)</a:t>
                </a:r>
              </a:p>
              <a:p>
                <a:pPr lvl="0" algn="just"/>
                <a:endParaRPr lang="en-US" sz="1600" dirty="0">
                  <a:solidFill>
                    <a:srgbClr val="080808"/>
                  </a:solidFill>
                </a:endParaRPr>
              </a:p>
              <a:p>
                <a:pPr lvl="0" algn="just"/>
                <a:r>
                  <a:rPr lang="en-US" sz="1600" dirty="0">
                    <a:solidFill>
                      <a:srgbClr val="080808"/>
                    </a:solidFill>
                  </a:rPr>
                  <a:t>Input impedance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Livvic" panose="020B0604020202020204" charset="0"/>
                  </a:rPr>
                  <a:t> ǁ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rgbClr val="0000FF"/>
                    </a:solidFill>
                    <a:latin typeface="Livvic" panose="020B0604020202020204" charset="0"/>
                  </a:rPr>
                  <a:t>ǁ </a:t>
                </a:r>
                <a:r>
                  <a:rPr lang="en-US" sz="1600" dirty="0">
                    <a:solidFill>
                      <a:srgbClr val="0000FF"/>
                    </a:solidFill>
                    <a:latin typeface="Livvic" panose="020B0604020202020204" charset="0"/>
                  </a:rPr>
                  <a:t>100×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11F0AE0-F1C1-48C6-8DC2-E44FA70FD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227" y="2070914"/>
                <a:ext cx="3584773" cy="1323439"/>
              </a:xfrm>
              <a:prstGeom prst="rect">
                <a:avLst/>
              </a:prstGeom>
              <a:blipFill>
                <a:blip r:embed="rId18"/>
                <a:stretch>
                  <a:fillRect l="-1019" t="-1376" r="-679" b="-458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1CD41479-CEB9-42AF-B4F4-823D354B7C64}"/>
              </a:ext>
            </a:extLst>
          </p:cNvPr>
          <p:cNvSpPr txBox="1"/>
          <p:nvPr/>
        </p:nvSpPr>
        <p:spPr>
          <a:xfrm>
            <a:off x="2014187" y="3874704"/>
            <a:ext cx="889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b="1" dirty="0">
                <a:solidFill>
                  <a:srgbClr val="FF0000"/>
                </a:solidFill>
              </a:rPr>
              <a:t>2.2 𝑘Ω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D3ECC35-D541-4F45-A084-7E5EA1C26D41}"/>
              </a:ext>
            </a:extLst>
          </p:cNvPr>
          <p:cNvSpPr txBox="1"/>
          <p:nvPr/>
        </p:nvSpPr>
        <p:spPr>
          <a:xfrm>
            <a:off x="1993515" y="1983571"/>
            <a:ext cx="106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18</a:t>
            </a:r>
            <a:r>
              <a:rPr lang="el-GR" sz="1800" b="1" dirty="0">
                <a:solidFill>
                  <a:srgbClr val="FF0000"/>
                </a:solidFill>
              </a:rPr>
              <a:t>.</a:t>
            </a:r>
            <a:r>
              <a:rPr lang="en-US" sz="1800" b="1" dirty="0">
                <a:solidFill>
                  <a:srgbClr val="FF0000"/>
                </a:solidFill>
              </a:rPr>
              <a:t>7</a:t>
            </a:r>
            <a:r>
              <a:rPr lang="el-GR" sz="1800" b="1" dirty="0">
                <a:solidFill>
                  <a:srgbClr val="FF0000"/>
                </a:solidFill>
              </a:rPr>
              <a:t> 𝑘Ω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86730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46865</TotalTime>
  <Words>2052</Words>
  <Application>Microsoft Office PowerPoint</Application>
  <PresentationFormat>On-screen Show (16:9)</PresentationFormat>
  <Paragraphs>435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Cambria Math</vt:lpstr>
      <vt:lpstr>Courier New</vt:lpstr>
      <vt:lpstr>Calibri-Bold</vt:lpstr>
      <vt:lpstr>Catamaran Light</vt:lpstr>
      <vt:lpstr>Arial</vt:lpstr>
      <vt:lpstr>Fira Sans Extra Condensed Medium</vt:lpstr>
      <vt:lpstr>Livvic</vt:lpstr>
      <vt:lpstr>Engineering Project Proposal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 MEMS Actuation Based on Metal-Insulator Transition</dc:title>
  <dc:creator>黄橙子</dc:creator>
  <cp:lastModifiedBy>sandip</cp:lastModifiedBy>
  <cp:revision>1248</cp:revision>
  <dcterms:modified xsi:type="dcterms:W3CDTF">2023-09-08T07:25:21Z</dcterms:modified>
</cp:coreProperties>
</file>