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599" r:id="rId2"/>
    <p:sldId id="600" r:id="rId3"/>
    <p:sldId id="656" r:id="rId4"/>
    <p:sldId id="655" r:id="rId5"/>
    <p:sldId id="657" r:id="rId6"/>
    <p:sldId id="658" r:id="rId7"/>
    <p:sldId id="659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atamaran Light" panose="020B0604020202020204" charset="0"/>
      <p:regular r:id="rId12"/>
      <p:bold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ivvic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CC00"/>
    <a:srgbClr val="0000FF"/>
    <a:srgbClr val="080808"/>
    <a:srgbClr val="0082B0"/>
    <a:srgbClr val="3F7141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24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724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074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10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3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png"/><Relationship Id="rId1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54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53.png"/><Relationship Id="rId19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12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04,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Ideal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rational Amplifier Basics - Op-amp tutorial">
            <a:extLst>
              <a:ext uri="{FF2B5EF4-FFF2-40B4-BE49-F238E27FC236}">
                <a16:creationId xmlns:a16="http://schemas.microsoft.com/office/drawing/2014/main" id="{C8257B2F-5FA9-43BC-B816-E3CC7531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" y="1939290"/>
            <a:ext cx="40100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41 IC – General Purpose Op-Amp IC – Pack Of 2 : Amazon.in: Industrial &amp;  Scientific">
            <a:extLst>
              <a:ext uri="{FF2B5EF4-FFF2-40B4-BE49-F238E27FC236}">
                <a16:creationId xmlns:a16="http://schemas.microsoft.com/office/drawing/2014/main" id="{0D9129C4-D7F5-4346-B1A3-A7958C07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852517"/>
            <a:ext cx="4222115" cy="429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49E1D-8868-4F31-9E74-CF1DFFCE0713}"/>
              </a:ext>
            </a:extLst>
          </p:cNvPr>
          <p:cNvSpPr txBox="1"/>
          <p:nvPr/>
        </p:nvSpPr>
        <p:spPr>
          <a:xfrm>
            <a:off x="113348" y="698628"/>
            <a:ext cx="504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Adder, Subtractor, Differentiator, Amplifier, Integrator </a:t>
            </a:r>
          </a:p>
        </p:txBody>
      </p:sp>
    </p:spTree>
    <p:extLst>
      <p:ext uri="{BB962C8B-B14F-4D97-AF65-F5344CB8AC3E}">
        <p14:creationId xmlns:p14="http://schemas.microsoft.com/office/powerpoint/2010/main" val="37804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985CD-C6C4-42AC-B63B-83FFF73788EA}"/>
              </a:ext>
            </a:extLst>
          </p:cNvPr>
          <p:cNvSpPr txBox="1"/>
          <p:nvPr/>
        </p:nvSpPr>
        <p:spPr>
          <a:xfrm>
            <a:off x="713139" y="-14988"/>
            <a:ext cx="610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Three Stage Instrument  Amplifier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732FF2-84E3-485F-9149-9F7DEF645B51}"/>
              </a:ext>
            </a:extLst>
          </p:cNvPr>
          <p:cNvSpPr/>
          <p:nvPr/>
        </p:nvSpPr>
        <p:spPr>
          <a:xfrm rot="5400000">
            <a:off x="2089983" y="781410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96D4A-94C2-4C0C-988C-194F84F4823A}"/>
              </a:ext>
            </a:extLst>
          </p:cNvPr>
          <p:cNvCxnSpPr>
            <a:cxnSpLocks/>
          </p:cNvCxnSpPr>
          <p:nvPr/>
        </p:nvCxnSpPr>
        <p:spPr>
          <a:xfrm flipV="1">
            <a:off x="2595004" y="987592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932B4A-62EC-4509-BA3C-475F3FE356A5}"/>
              </a:ext>
            </a:extLst>
          </p:cNvPr>
          <p:cNvCxnSpPr>
            <a:cxnSpLocks/>
          </p:cNvCxnSpPr>
          <p:nvPr/>
        </p:nvCxnSpPr>
        <p:spPr>
          <a:xfrm>
            <a:off x="604608" y="804354"/>
            <a:ext cx="1601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4550FA1-ED21-4FC2-BEBB-DF1E0B1CB813}"/>
              </a:ext>
            </a:extLst>
          </p:cNvPr>
          <p:cNvSpPr/>
          <p:nvPr/>
        </p:nvSpPr>
        <p:spPr>
          <a:xfrm>
            <a:off x="541423" y="747932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4E417-C405-496E-A2F8-75AA1BAC007B}"/>
              </a:ext>
            </a:extLst>
          </p:cNvPr>
          <p:cNvGrpSpPr/>
          <p:nvPr/>
        </p:nvGrpSpPr>
        <p:grpSpPr>
          <a:xfrm>
            <a:off x="500783" y="2973698"/>
            <a:ext cx="2490542" cy="645648"/>
            <a:chOff x="2527615" y="1894606"/>
            <a:chExt cx="2490542" cy="64564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363EDD-45B8-40E0-8446-38F6A50C1178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F27124-A369-4533-A050-DAD588C2D83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720563-B2D1-49A0-BCCB-AE9520994412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03" y="2440420"/>
              <a:ext cx="160126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8DBE31-95A9-48D8-BF71-3EA9D4615011}"/>
                </a:ext>
              </a:extLst>
            </p:cNvPr>
            <p:cNvSpPr/>
            <p:nvPr/>
          </p:nvSpPr>
          <p:spPr>
            <a:xfrm>
              <a:off x="2527615" y="2391495"/>
              <a:ext cx="102496" cy="10249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2C33D3-D946-456B-B52C-9F055E066F1C}"/>
              </a:ext>
            </a:extLst>
          </p:cNvPr>
          <p:cNvCxnSpPr>
            <a:cxnSpLocks/>
          </p:cNvCxnSpPr>
          <p:nvPr/>
        </p:nvCxnSpPr>
        <p:spPr>
          <a:xfrm>
            <a:off x="1686978" y="1225411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A4ED78-2F42-4386-876A-F8218FFB8E8B}"/>
              </a:ext>
            </a:extLst>
          </p:cNvPr>
          <p:cNvCxnSpPr>
            <a:cxnSpLocks/>
          </p:cNvCxnSpPr>
          <p:nvPr/>
        </p:nvCxnSpPr>
        <p:spPr>
          <a:xfrm flipV="1">
            <a:off x="4727356" y="2034551"/>
            <a:ext cx="657721" cy="183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38C5D-0EBE-4A37-8CC4-05031B104721}"/>
                  </a:ext>
                </a:extLst>
              </p:cNvPr>
              <p:cNvSpPr txBox="1"/>
              <p:nvPr/>
            </p:nvSpPr>
            <p:spPr>
              <a:xfrm>
                <a:off x="2188895" y="748761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38C5D-0EBE-4A37-8CC4-05031B104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95" y="748761"/>
                <a:ext cx="222153" cy="430887"/>
              </a:xfrm>
              <a:prstGeom prst="rect">
                <a:avLst/>
              </a:prstGeom>
              <a:blipFill>
                <a:blip r:embed="rId4"/>
                <a:stretch>
                  <a:fillRect l="-27027" r="-13514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EAB150-47E3-44EB-933A-6FA963EBA994}"/>
              </a:ext>
            </a:extLst>
          </p:cNvPr>
          <p:cNvGrpSpPr/>
          <p:nvPr/>
        </p:nvGrpSpPr>
        <p:grpSpPr>
          <a:xfrm>
            <a:off x="1691918" y="1413938"/>
            <a:ext cx="1272194" cy="260841"/>
            <a:chOff x="4676775" y="1682364"/>
            <a:chExt cx="1619250" cy="69302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413B65-1277-4F10-A8E6-18418207B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A5FD66-1FE8-4626-AD9E-F2577F5F54B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BE4C68-F9D6-4CB8-B355-0D2AB55C8D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73A5B2-9F3C-47B5-836E-048D7F518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A6BE5F-2E59-4F0D-9C52-56369F536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2E0503-5C6E-4261-BC3E-185B71767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B24E29-0740-4851-B25C-48951D30F9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333BDB-854B-489B-B3FA-ED514F960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A7093B-224B-402A-8A24-1B3618E232E3}"/>
              </a:ext>
            </a:extLst>
          </p:cNvPr>
          <p:cNvGrpSpPr/>
          <p:nvPr/>
        </p:nvGrpSpPr>
        <p:grpSpPr>
          <a:xfrm rot="16200000">
            <a:off x="1355159" y="1731616"/>
            <a:ext cx="623339" cy="247799"/>
            <a:chOff x="4676775" y="1682364"/>
            <a:chExt cx="1619250" cy="69302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7C72A9-05BA-4B17-85D8-46D68A8E5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D1FDEB-CCE2-4F64-BC6C-DF74F21C0F6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017ACB-56B2-436E-9DEC-72795CC53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2F22F7-2C33-4DDB-9BA6-75FDC64F7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98282F-0968-48F3-AFE3-833BC5EE90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735419-CB9E-41A7-9C5C-13EBE2F82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B7918C-3D82-4132-AD70-26D9E9CB1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7B0B0A-38B1-4BFD-B548-33DA3C3F4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F82772-C498-4591-9478-ACB7BBE389F6}"/>
              </a:ext>
            </a:extLst>
          </p:cNvPr>
          <p:cNvGrpSpPr/>
          <p:nvPr/>
        </p:nvGrpSpPr>
        <p:grpSpPr>
          <a:xfrm rot="16200000">
            <a:off x="1355159" y="2318813"/>
            <a:ext cx="623339" cy="247799"/>
            <a:chOff x="4676775" y="1682364"/>
            <a:chExt cx="1619250" cy="693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2557EF6-5685-4264-B23E-499B0C37B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0C2198-C1F7-4E9F-BD77-93F9D90BC3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ED4CEA-3D32-4CFB-8146-DB24C20FDB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A6D268-8B57-4F83-B9A6-8CBC2A3C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F9A23B-0C6F-450A-8BEE-23059FBCD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ECA1377-6295-4A6C-9D1F-01E75FD79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C5959C-A4D8-464F-A8E0-3185492ED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72F7BB-4F86-4495-A3FE-865214A9D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6B0609-C9F0-4FA1-A5F7-2A43880BA370}"/>
              </a:ext>
            </a:extLst>
          </p:cNvPr>
          <p:cNvCxnSpPr>
            <a:cxnSpLocks/>
          </p:cNvCxnSpPr>
          <p:nvPr/>
        </p:nvCxnSpPr>
        <p:spPr>
          <a:xfrm>
            <a:off x="2964111" y="2321826"/>
            <a:ext cx="0" cy="94039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0F4565-AC9E-4E85-8EEC-93C0C599E034}"/>
              </a:ext>
            </a:extLst>
          </p:cNvPr>
          <p:cNvGrpSpPr/>
          <p:nvPr/>
        </p:nvGrpSpPr>
        <p:grpSpPr>
          <a:xfrm>
            <a:off x="1668717" y="2593714"/>
            <a:ext cx="1314647" cy="227635"/>
            <a:chOff x="4676775" y="1682364"/>
            <a:chExt cx="1619250" cy="6930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4B67DA-118B-491C-9525-9882F2FF9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9B6B052-BF72-4320-9232-D0C23CD58A0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E1CEDB-1837-4F07-9F67-A71298955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ACD580-3B79-445A-B8A4-5D924529D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250748-A713-43A4-B8DF-C297390D2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12251C-4821-4B71-87DA-237A1DD51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B36435-1EC1-4AA1-81AB-C57DED942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DC6BDE-CF7F-4579-B9D4-8B01895B7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A7492E-DDCD-47E4-ADC0-7C458EAFBBB5}"/>
              </a:ext>
            </a:extLst>
          </p:cNvPr>
          <p:cNvCxnSpPr>
            <a:cxnSpLocks/>
          </p:cNvCxnSpPr>
          <p:nvPr/>
        </p:nvCxnSpPr>
        <p:spPr>
          <a:xfrm flipV="1">
            <a:off x="1686978" y="1225411"/>
            <a:ext cx="518857" cy="17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403BA-65BD-4B3E-B7F6-9EA89544F649}"/>
              </a:ext>
            </a:extLst>
          </p:cNvPr>
          <p:cNvCxnSpPr>
            <a:cxnSpLocks/>
          </p:cNvCxnSpPr>
          <p:nvPr/>
        </p:nvCxnSpPr>
        <p:spPr>
          <a:xfrm flipV="1">
            <a:off x="1686978" y="3047632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17A532-1038-4E07-85FB-AB9697E254DE}"/>
              </a:ext>
            </a:extLst>
          </p:cNvPr>
          <p:cNvCxnSpPr>
            <a:cxnSpLocks/>
          </p:cNvCxnSpPr>
          <p:nvPr/>
        </p:nvCxnSpPr>
        <p:spPr>
          <a:xfrm>
            <a:off x="1686978" y="2729846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/>
              <p:nvPr/>
            </p:nvSpPr>
            <p:spPr>
              <a:xfrm rot="10800000">
                <a:off x="2122417" y="3133256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122417" y="3133256"/>
                <a:ext cx="222153" cy="430887"/>
              </a:xfrm>
              <a:prstGeom prst="rect">
                <a:avLst/>
              </a:prstGeom>
              <a:blipFill>
                <a:blip r:embed="rId5"/>
                <a:stretch>
                  <a:fillRect l="-13514" t="-23944"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31C508-3F5E-4694-882C-7359B2A79B8C}"/>
              </a:ext>
            </a:extLst>
          </p:cNvPr>
          <p:cNvCxnSpPr>
            <a:cxnSpLocks/>
          </p:cNvCxnSpPr>
          <p:nvPr/>
        </p:nvCxnSpPr>
        <p:spPr>
          <a:xfrm>
            <a:off x="919675" y="2140681"/>
            <a:ext cx="753478" cy="1937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A4030E4-9C82-45D6-9D03-379983160AAF}"/>
              </a:ext>
            </a:extLst>
          </p:cNvPr>
          <p:cNvCxnSpPr>
            <a:cxnSpLocks/>
          </p:cNvCxnSpPr>
          <p:nvPr/>
        </p:nvCxnSpPr>
        <p:spPr>
          <a:xfrm>
            <a:off x="923256" y="2131736"/>
            <a:ext cx="0" cy="173468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41B3BF8-45FD-4662-8516-533656D86449}"/>
              </a:ext>
            </a:extLst>
          </p:cNvPr>
          <p:cNvGrpSpPr/>
          <p:nvPr/>
        </p:nvGrpSpPr>
        <p:grpSpPr>
          <a:xfrm>
            <a:off x="2949106" y="1685635"/>
            <a:ext cx="1314647" cy="227635"/>
            <a:chOff x="4676775" y="1682364"/>
            <a:chExt cx="1619250" cy="693028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2D6B83D-BE92-472C-9CBD-964C4E51C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E558560-7623-4ACE-9F0D-C455D388E70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6DFA22F-7C7E-43A7-9F3C-0C39A875A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D1FBBA-AAC1-4AEA-9DAF-90B2F7C1D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E25644-058D-40B4-B3F5-C933C937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F3E9A1-7781-4CE2-8509-4B1C3521C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2E6E232-2B57-4E29-BA6B-2148419A4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72BB150-AC64-4107-8511-3EB1E5F2E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8CCC365-2F2F-4DAE-9EAC-42D33F9786C3}"/>
              </a:ext>
            </a:extLst>
          </p:cNvPr>
          <p:cNvGrpSpPr/>
          <p:nvPr/>
        </p:nvGrpSpPr>
        <p:grpSpPr>
          <a:xfrm>
            <a:off x="2952225" y="2185221"/>
            <a:ext cx="1314647" cy="227635"/>
            <a:chOff x="4676775" y="1682364"/>
            <a:chExt cx="1619250" cy="69302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7F54D2C-0DD0-4827-B11A-EFF9736A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51B71D7-D49E-4763-B792-A56F91A7ED8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CB6AB8F-79A7-473B-88EF-E873E30D1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4262DE9-1670-4D8D-BBDB-74B58290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F901113-705D-4FBB-A78B-4078CEEABD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9AE21F-276E-4068-95E4-9D4EFD79C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D3B1C0D-DD70-4BA4-8060-7F6C864A5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442CA4E-4979-4E1E-AB8A-FCF762CB1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C274DE-EB70-420B-8BF6-93EC25BE1552}"/>
              </a:ext>
            </a:extLst>
          </p:cNvPr>
          <p:cNvGrpSpPr/>
          <p:nvPr/>
        </p:nvGrpSpPr>
        <p:grpSpPr>
          <a:xfrm rot="16200000">
            <a:off x="3726303" y="2491653"/>
            <a:ext cx="623339" cy="247799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46A7DB1-2F32-4091-8B1D-5ACEB9028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B21D254-0D5E-47C7-B1A0-00E6A458732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46FC55-ED22-4538-A642-FD4FAA443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5066A1-3E34-4B3C-9DEE-E4D0A99D6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3295DEE-E91A-4048-B2D5-C9FBF493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71ACD6-F79B-424D-B882-D29A479D9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4D36A7-16F9-4823-86C5-7364D5D2F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332A85-764F-4928-9ABD-4A4BA8BA7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945A54-4551-4421-B216-0FF911F113AA}"/>
              </a:ext>
            </a:extLst>
          </p:cNvPr>
          <p:cNvCxnSpPr>
            <a:cxnSpLocks/>
          </p:cNvCxnSpPr>
          <p:nvPr/>
        </p:nvCxnSpPr>
        <p:spPr>
          <a:xfrm>
            <a:off x="715527" y="2296388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DEDB95B-9045-41C3-BABA-B6784DA7ABB2}"/>
              </a:ext>
            </a:extLst>
          </p:cNvPr>
          <p:cNvCxnSpPr>
            <a:cxnSpLocks/>
          </p:cNvCxnSpPr>
          <p:nvPr/>
        </p:nvCxnSpPr>
        <p:spPr>
          <a:xfrm>
            <a:off x="824792" y="2385916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EC4A1C-AEBF-4186-B5EC-D1AAD2284CEA}"/>
              </a:ext>
            </a:extLst>
          </p:cNvPr>
          <p:cNvCxnSpPr>
            <a:cxnSpLocks/>
          </p:cNvCxnSpPr>
          <p:nvPr/>
        </p:nvCxnSpPr>
        <p:spPr>
          <a:xfrm>
            <a:off x="880849" y="2462718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EF86211-8BFB-483C-B8FD-1AF5C2093410}"/>
              </a:ext>
            </a:extLst>
          </p:cNvPr>
          <p:cNvCxnSpPr>
            <a:cxnSpLocks/>
          </p:cNvCxnSpPr>
          <p:nvPr/>
        </p:nvCxnSpPr>
        <p:spPr>
          <a:xfrm>
            <a:off x="3867163" y="291653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A6FA023-C469-4311-9689-917F396A2AF4}"/>
              </a:ext>
            </a:extLst>
          </p:cNvPr>
          <p:cNvCxnSpPr>
            <a:cxnSpLocks/>
          </p:cNvCxnSpPr>
          <p:nvPr/>
        </p:nvCxnSpPr>
        <p:spPr>
          <a:xfrm>
            <a:off x="3976428" y="300606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73348AF-1FDB-498A-85C4-01A775E5B196}"/>
              </a:ext>
            </a:extLst>
          </p:cNvPr>
          <p:cNvCxnSpPr>
            <a:cxnSpLocks/>
          </p:cNvCxnSpPr>
          <p:nvPr/>
        </p:nvCxnSpPr>
        <p:spPr>
          <a:xfrm>
            <a:off x="4032485" y="308286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552A02-05DA-4098-988E-11C961A942E0}"/>
              </a:ext>
            </a:extLst>
          </p:cNvPr>
          <p:cNvCxnSpPr>
            <a:cxnSpLocks/>
          </p:cNvCxnSpPr>
          <p:nvPr/>
        </p:nvCxnSpPr>
        <p:spPr>
          <a:xfrm>
            <a:off x="2964111" y="987592"/>
            <a:ext cx="0" cy="8321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4414305D-DDC6-4172-84AC-7240D39E2F91}"/>
              </a:ext>
            </a:extLst>
          </p:cNvPr>
          <p:cNvSpPr/>
          <p:nvPr/>
        </p:nvSpPr>
        <p:spPr>
          <a:xfrm rot="5400000">
            <a:off x="4173267" y="1834207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AEE05B-D85E-4726-A8DD-04FE5A4D9A94}"/>
                  </a:ext>
                </a:extLst>
              </p:cNvPr>
              <p:cNvSpPr txBox="1"/>
              <p:nvPr/>
            </p:nvSpPr>
            <p:spPr>
              <a:xfrm rot="10800000">
                <a:off x="4269769" y="1884722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AEE05B-D85E-4726-A8DD-04FE5A4D9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269769" y="1884722"/>
                <a:ext cx="222153" cy="430887"/>
              </a:xfrm>
              <a:prstGeom prst="rect">
                <a:avLst/>
              </a:prstGeom>
              <a:blipFill>
                <a:blip r:embed="rId5"/>
                <a:stretch>
                  <a:fillRect l="-13514" t="-23944"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0B1842-E15F-41F0-8B09-896482B02FAD}"/>
                  </a:ext>
                </a:extLst>
              </p:cNvPr>
              <p:cNvSpPr txBox="1"/>
              <p:nvPr/>
            </p:nvSpPr>
            <p:spPr>
              <a:xfrm>
                <a:off x="2190818" y="1662624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0B1842-E15F-41F0-8B09-896482B0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18" y="1662624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06F73BE-4F4D-47DA-80AD-23F9FC64A191}"/>
                  </a:ext>
                </a:extLst>
              </p:cNvPr>
              <p:cNvSpPr txBox="1"/>
              <p:nvPr/>
            </p:nvSpPr>
            <p:spPr>
              <a:xfrm>
                <a:off x="2188596" y="226840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06F73BE-4F4D-47DA-80AD-23F9FC64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96" y="2268409"/>
                <a:ext cx="314958" cy="276999"/>
              </a:xfrm>
              <a:prstGeom prst="rect">
                <a:avLst/>
              </a:prstGeom>
              <a:blipFill>
                <a:blip r:embed="rId7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38D3F3-8CD0-4CF2-88E3-B4F6F5DD7936}"/>
                  </a:ext>
                </a:extLst>
              </p:cNvPr>
              <p:cNvSpPr txBox="1"/>
              <p:nvPr/>
            </p:nvSpPr>
            <p:spPr>
              <a:xfrm>
                <a:off x="1786723" y="1724030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38D3F3-8CD0-4CF2-88E3-B4F6F5DD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23" y="1724030"/>
                <a:ext cx="309637" cy="276999"/>
              </a:xfrm>
              <a:prstGeom prst="rect">
                <a:avLst/>
              </a:prstGeom>
              <a:blipFill>
                <a:blip r:embed="rId8"/>
                <a:stretch>
                  <a:fillRect l="-15686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8F432A7-0BAB-43C1-BB38-135CD8C58C30}"/>
                  </a:ext>
                </a:extLst>
              </p:cNvPr>
              <p:cNvSpPr txBox="1"/>
              <p:nvPr/>
            </p:nvSpPr>
            <p:spPr>
              <a:xfrm>
                <a:off x="1781371" y="2293261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8F432A7-0BAB-43C1-BB38-135CD8C58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71" y="2293261"/>
                <a:ext cx="309637" cy="276999"/>
              </a:xfrm>
              <a:prstGeom prst="rect">
                <a:avLst/>
              </a:prstGeom>
              <a:blipFill>
                <a:blip r:embed="rId9"/>
                <a:stretch>
                  <a:fillRect l="-15686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B5853B-D756-4C66-B1FE-1137E7A3208A}"/>
                  </a:ext>
                </a:extLst>
              </p:cNvPr>
              <p:cNvSpPr txBox="1"/>
              <p:nvPr/>
            </p:nvSpPr>
            <p:spPr>
              <a:xfrm>
                <a:off x="3430152" y="1394010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B5853B-D756-4C66-B1FE-1137E7A3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52" y="1394010"/>
                <a:ext cx="314958" cy="276999"/>
              </a:xfrm>
              <a:prstGeom prst="rect">
                <a:avLst/>
              </a:prstGeom>
              <a:blipFill>
                <a:blip r:embed="rId10"/>
                <a:stretch>
                  <a:fillRect l="-17647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9F3E5CF-DF05-48BE-AD8D-351A208D25BF}"/>
                  </a:ext>
                </a:extLst>
              </p:cNvPr>
              <p:cNvSpPr txBox="1"/>
              <p:nvPr/>
            </p:nvSpPr>
            <p:spPr>
              <a:xfrm>
                <a:off x="3436101" y="2390471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9F3E5CF-DF05-48BE-AD8D-351A208D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01" y="2390471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EF7915C-612A-408E-A3BC-F0E92530F183}"/>
              </a:ext>
            </a:extLst>
          </p:cNvPr>
          <p:cNvGrpSpPr/>
          <p:nvPr/>
        </p:nvGrpSpPr>
        <p:grpSpPr>
          <a:xfrm>
            <a:off x="4133161" y="1363404"/>
            <a:ext cx="904073" cy="250479"/>
            <a:chOff x="4676775" y="1682364"/>
            <a:chExt cx="1619250" cy="693028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7CB0F8B-0B1A-41B7-82A5-6909DA269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5B8EE3-AA97-45C4-A9C8-FBF0F978372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6C34477-C7F6-43D6-82A1-47D3AAB8E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A8CBFBE-9F51-4340-9E68-297BD618C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D358DAF-5356-4D90-9607-67DD056893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AB8AA92-B2FD-4F55-9528-4CC4C13D0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AE7DDEF-5EB1-40D3-9ED8-9F7397EB2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5A980FE-DFF0-4676-85E0-A0E3D73D2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01EB4FD-FB2F-432E-AE49-33B9FC78BA71}"/>
              </a:ext>
            </a:extLst>
          </p:cNvPr>
          <p:cNvCxnSpPr>
            <a:cxnSpLocks/>
          </p:cNvCxnSpPr>
          <p:nvPr/>
        </p:nvCxnSpPr>
        <p:spPr>
          <a:xfrm>
            <a:off x="4133161" y="1493759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E80AB3A-B7A4-456D-8CC3-BAF2489CA906}"/>
              </a:ext>
            </a:extLst>
          </p:cNvPr>
          <p:cNvCxnSpPr>
            <a:cxnSpLocks/>
          </p:cNvCxnSpPr>
          <p:nvPr/>
        </p:nvCxnSpPr>
        <p:spPr>
          <a:xfrm>
            <a:off x="5037234" y="1513197"/>
            <a:ext cx="0" cy="52135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3CD391B-5494-4994-A726-6F22C6F76283}"/>
              </a:ext>
            </a:extLst>
          </p:cNvPr>
          <p:cNvSpPr/>
          <p:nvPr/>
        </p:nvSpPr>
        <p:spPr>
          <a:xfrm>
            <a:off x="5388841" y="198758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46F46C7-A43A-400A-AD5C-95B1CC7E1086}"/>
                  </a:ext>
                </a:extLst>
              </p:cNvPr>
              <p:cNvSpPr txBox="1"/>
              <p:nvPr/>
            </p:nvSpPr>
            <p:spPr>
              <a:xfrm>
                <a:off x="4370992" y="94691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46F46C7-A43A-400A-AD5C-95B1CC7E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92" y="946917"/>
                <a:ext cx="314958" cy="276999"/>
              </a:xfrm>
              <a:prstGeom prst="rect">
                <a:avLst/>
              </a:prstGeom>
              <a:blipFill>
                <a:blip r:embed="rId12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498C0B1-0357-4091-A291-AEE26CCCBEF0}"/>
                  </a:ext>
                </a:extLst>
              </p:cNvPr>
              <p:cNvSpPr txBox="1"/>
              <p:nvPr/>
            </p:nvSpPr>
            <p:spPr>
              <a:xfrm>
                <a:off x="4158235" y="2477383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498C0B1-0357-4091-A291-AEE26CCC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35" y="2477383"/>
                <a:ext cx="314958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8C85569-C631-4916-9755-77EA2ABE2987}"/>
                  </a:ext>
                </a:extLst>
              </p:cNvPr>
              <p:cNvSpPr txBox="1"/>
              <p:nvPr/>
            </p:nvSpPr>
            <p:spPr>
              <a:xfrm>
                <a:off x="228358" y="625315"/>
                <a:ext cx="353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8C85569-C631-4916-9755-77EA2ABE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8" y="625315"/>
                <a:ext cx="353558" cy="276999"/>
              </a:xfrm>
              <a:prstGeom prst="rect">
                <a:avLst/>
              </a:prstGeom>
              <a:blipFill>
                <a:blip r:embed="rId14"/>
                <a:stretch>
                  <a:fillRect l="-8621" r="-86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5BAA5F-4CE7-4A6D-9041-DFCF3C37B159}"/>
                  </a:ext>
                </a:extLst>
              </p:cNvPr>
              <p:cNvSpPr txBox="1"/>
              <p:nvPr/>
            </p:nvSpPr>
            <p:spPr>
              <a:xfrm>
                <a:off x="147225" y="3296084"/>
                <a:ext cx="353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5BAA5F-4CE7-4A6D-9041-DFCF3C37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25" y="3296084"/>
                <a:ext cx="353558" cy="276999"/>
              </a:xfrm>
              <a:prstGeom prst="rect">
                <a:avLst/>
              </a:prstGeom>
              <a:blipFill>
                <a:blip r:embed="rId15"/>
                <a:stretch>
                  <a:fillRect l="-8621" r="-86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AD28893-61BC-4EA1-815E-2B9B5CFB3660}"/>
                  </a:ext>
                </a:extLst>
              </p:cNvPr>
              <p:cNvSpPr txBox="1"/>
              <p:nvPr/>
            </p:nvSpPr>
            <p:spPr>
              <a:xfrm>
                <a:off x="2216163" y="843720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AD28893-61BC-4EA1-815E-2B9B5CFB3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63" y="843720"/>
                <a:ext cx="312008" cy="276999"/>
              </a:xfrm>
              <a:prstGeom prst="rect">
                <a:avLst/>
              </a:prstGeom>
              <a:blipFill>
                <a:blip r:embed="rId16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D77189-0940-4D3F-98B4-1D8ECF09BABA}"/>
                  </a:ext>
                </a:extLst>
              </p:cNvPr>
              <p:cNvSpPr txBox="1"/>
              <p:nvPr/>
            </p:nvSpPr>
            <p:spPr>
              <a:xfrm>
                <a:off x="2159356" y="3124294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D77189-0940-4D3F-98B4-1D8ECF09B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56" y="3124294"/>
                <a:ext cx="317330" cy="276999"/>
              </a:xfrm>
              <a:prstGeom prst="rect">
                <a:avLst/>
              </a:prstGeom>
              <a:blipFill>
                <a:blip r:embed="rId17"/>
                <a:stretch>
                  <a:fillRect l="-15385" r="-576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664B897-75A8-4F65-917A-D8DF67C07ABC}"/>
                  </a:ext>
                </a:extLst>
              </p:cNvPr>
              <p:cNvSpPr txBox="1"/>
              <p:nvPr/>
            </p:nvSpPr>
            <p:spPr>
              <a:xfrm>
                <a:off x="2986506" y="892701"/>
                <a:ext cx="393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664B897-75A8-4F65-917A-D8DF67C07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06" y="892701"/>
                <a:ext cx="393634" cy="276999"/>
              </a:xfrm>
              <a:prstGeom prst="rect">
                <a:avLst/>
              </a:prstGeom>
              <a:blipFill>
                <a:blip r:embed="rId18"/>
                <a:stretch>
                  <a:fillRect l="-7813" r="-46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E03F081-886D-42E8-915E-7ADBC53899BE}"/>
                  </a:ext>
                </a:extLst>
              </p:cNvPr>
              <p:cNvSpPr txBox="1"/>
              <p:nvPr/>
            </p:nvSpPr>
            <p:spPr>
              <a:xfrm>
                <a:off x="2997546" y="2550354"/>
                <a:ext cx="393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E03F081-886D-42E8-915E-7ADBC538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6" y="2550354"/>
                <a:ext cx="393634" cy="276999"/>
              </a:xfrm>
              <a:prstGeom prst="rect">
                <a:avLst/>
              </a:prstGeom>
              <a:blipFill>
                <a:blip r:embed="rId19"/>
                <a:stretch>
                  <a:fillRect l="-7813" r="-46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0C17AB-CF22-4B9D-B8F5-80386518E891}"/>
                  </a:ext>
                </a:extLst>
              </p:cNvPr>
              <p:cNvSpPr txBox="1"/>
              <p:nvPr/>
            </p:nvSpPr>
            <p:spPr>
              <a:xfrm>
                <a:off x="5308409" y="1607715"/>
                <a:ext cx="288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0C17AB-CF22-4B9D-B8F5-80386518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09" y="1607715"/>
                <a:ext cx="288284" cy="276999"/>
              </a:xfrm>
              <a:prstGeom prst="rect">
                <a:avLst/>
              </a:prstGeom>
              <a:blipFill>
                <a:blip r:embed="rId20"/>
                <a:stretch>
                  <a:fillRect l="-106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5BA8DAE-6506-4660-9B4E-73BC288E9921}"/>
                  </a:ext>
                </a:extLst>
              </p:cNvPr>
              <p:cNvSpPr txBox="1"/>
              <p:nvPr/>
            </p:nvSpPr>
            <p:spPr>
              <a:xfrm>
                <a:off x="2528171" y="464458"/>
                <a:ext cx="1427852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5BA8DAE-6506-4660-9B4E-73BC288E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171" y="464458"/>
                <a:ext cx="1427852" cy="5277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C45100-6239-48BE-898C-74F189D5176B}"/>
                  </a:ext>
                </a:extLst>
              </p:cNvPr>
              <p:cNvSpPr txBox="1"/>
              <p:nvPr/>
            </p:nvSpPr>
            <p:spPr>
              <a:xfrm>
                <a:off x="2528171" y="3278123"/>
                <a:ext cx="1427852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C45100-6239-48BE-898C-74F189D5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171" y="3278123"/>
                <a:ext cx="1427852" cy="52777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EB94A5-25C6-4B14-A3DB-D1FAAABCA2F8}"/>
                  </a:ext>
                </a:extLst>
              </p:cNvPr>
              <p:cNvSpPr txBox="1"/>
              <p:nvPr/>
            </p:nvSpPr>
            <p:spPr>
              <a:xfrm>
                <a:off x="5653688" y="1700491"/>
                <a:ext cx="2478477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EB94A5-25C6-4B14-A3DB-D1FAAABC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88" y="1700491"/>
                <a:ext cx="2478477" cy="64556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4110835-4A54-415D-A992-89F567DE1EED}"/>
                  </a:ext>
                </a:extLst>
              </p:cNvPr>
              <p:cNvSpPr txBox="1"/>
              <p:nvPr/>
            </p:nvSpPr>
            <p:spPr>
              <a:xfrm>
                <a:off x="7367613" y="2258716"/>
                <a:ext cx="368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4110835-4A54-415D-A992-89F567DE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613" y="2258716"/>
                <a:ext cx="368499" cy="276999"/>
              </a:xfrm>
              <a:prstGeom prst="rect">
                <a:avLst/>
              </a:prstGeom>
              <a:blipFill>
                <a:blip r:embed="rId24"/>
                <a:stretch>
                  <a:fillRect l="-8333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ight Brace 176">
            <a:extLst>
              <a:ext uri="{FF2B5EF4-FFF2-40B4-BE49-F238E27FC236}">
                <a16:creationId xmlns:a16="http://schemas.microsoft.com/office/drawing/2014/main" id="{79185A8F-744D-4D2E-A9EE-14E7497D68F4}"/>
              </a:ext>
            </a:extLst>
          </p:cNvPr>
          <p:cNvSpPr/>
          <p:nvPr/>
        </p:nvSpPr>
        <p:spPr>
          <a:xfrm rot="5400000">
            <a:off x="7463327" y="1836133"/>
            <a:ext cx="124989" cy="8041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B240F19-565A-4367-B564-D669E3448AAF}"/>
                  </a:ext>
                </a:extLst>
              </p:cNvPr>
              <p:cNvSpPr txBox="1"/>
              <p:nvPr/>
            </p:nvSpPr>
            <p:spPr>
              <a:xfrm>
                <a:off x="4351936" y="2846051"/>
                <a:ext cx="4766129" cy="2308324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Infinite</m:t>
                    </m:r>
                  </m:oMath>
                </a14:m>
                <a:endParaRPr lang="en-US" sz="1600" b="0" dirty="0">
                  <a:solidFill>
                    <a:srgbClr val="0000FF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rgbClr val="0000FF"/>
                    </a:solidFill>
                  </a:rPr>
                  <a:t>Cascaded Amplifier</a:t>
                </a: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Large gain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Very large common mode gain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600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Opamps</a:t>
                </a: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can be saturated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has to handle large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600" dirty="0">
                    <a:solidFill>
                      <a:srgbClr val="0000FF"/>
                    </a:solidFill>
                  </a:rPr>
                  <a:t>/p cm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rgbClr val="0000FF"/>
                    </a:solidFill>
                  </a:rPr>
                  <a:t>Remove the green ground connections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betn</a:t>
                </a:r>
                <a:r>
                  <a:rPr lang="en-US" sz="16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Eliminates common mode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olidFill>
                      <a:srgbClr val="0000FF"/>
                    </a:solidFill>
                  </a:rPr>
                  <a:t>Commonly used as instrumentation amplifier single chip for matching of components</a:t>
                </a: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B240F19-565A-4367-B564-D669E344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36" y="2846051"/>
                <a:ext cx="4766129" cy="2308324"/>
              </a:xfrm>
              <a:prstGeom prst="rect">
                <a:avLst/>
              </a:prstGeom>
              <a:blipFill>
                <a:blip r:embed="rId25"/>
                <a:stretch>
                  <a:fillRect l="-383" b="-2100"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8C5CE57-7825-4431-9A01-E912A85B91B3}"/>
                  </a:ext>
                </a:extLst>
              </p:cNvPr>
              <p:cNvSpPr txBox="1"/>
              <p:nvPr/>
            </p:nvSpPr>
            <p:spPr>
              <a:xfrm>
                <a:off x="4294850" y="1858215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8C5CE57-7825-4431-9A01-E912A85B9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850" y="1858215"/>
                <a:ext cx="317330" cy="276999"/>
              </a:xfrm>
              <a:prstGeom prst="rect">
                <a:avLst/>
              </a:prstGeom>
              <a:blipFill>
                <a:blip r:embed="rId26"/>
                <a:stretch>
                  <a:fillRect l="-17308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Integrator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2DE4AAE-B623-4DAB-B774-C777F9469F67}"/>
              </a:ext>
            </a:extLst>
          </p:cNvPr>
          <p:cNvSpPr/>
          <p:nvPr/>
        </p:nvSpPr>
        <p:spPr>
          <a:xfrm rot="5400000">
            <a:off x="1398428" y="1906893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7A7618-DE72-4C07-B30F-EF999F0B9A99}"/>
              </a:ext>
            </a:extLst>
          </p:cNvPr>
          <p:cNvCxnSpPr>
            <a:cxnSpLocks/>
          </p:cNvCxnSpPr>
          <p:nvPr/>
        </p:nvCxnSpPr>
        <p:spPr>
          <a:xfrm>
            <a:off x="3335141" y="251385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/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/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95CD42D-B583-448F-BEEA-90D765E5A2C6}"/>
              </a:ext>
            </a:extLst>
          </p:cNvPr>
          <p:cNvCxnSpPr>
            <a:cxnSpLocks/>
          </p:cNvCxnSpPr>
          <p:nvPr/>
        </p:nvCxnSpPr>
        <p:spPr>
          <a:xfrm>
            <a:off x="1349115" y="194324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30C2650-1BE3-4AF9-9BEC-7EAC918601AD}"/>
              </a:ext>
            </a:extLst>
          </p:cNvPr>
          <p:cNvCxnSpPr>
            <a:cxnSpLocks/>
          </p:cNvCxnSpPr>
          <p:nvPr/>
        </p:nvCxnSpPr>
        <p:spPr>
          <a:xfrm>
            <a:off x="902403" y="291606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/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blipFill>
                <a:blip r:embed="rId6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84FD70FC-5EC9-492C-895E-647AAC6D75B1}"/>
              </a:ext>
            </a:extLst>
          </p:cNvPr>
          <p:cNvSpPr/>
          <p:nvPr/>
        </p:nvSpPr>
        <p:spPr>
          <a:xfrm>
            <a:off x="50932" y="209824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98087ED-DC13-4C56-8FC4-89733AC8B5D8}"/>
              </a:ext>
            </a:extLst>
          </p:cNvPr>
          <p:cNvCxnSpPr>
            <a:cxnSpLocks/>
          </p:cNvCxnSpPr>
          <p:nvPr/>
        </p:nvCxnSpPr>
        <p:spPr>
          <a:xfrm>
            <a:off x="405417" y="192477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15DF285-0F09-4566-9DF1-BE0E5C71A2A5}"/>
              </a:ext>
            </a:extLst>
          </p:cNvPr>
          <p:cNvCxnSpPr>
            <a:cxnSpLocks/>
          </p:cNvCxnSpPr>
          <p:nvPr/>
        </p:nvCxnSpPr>
        <p:spPr>
          <a:xfrm>
            <a:off x="405417" y="276168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D159574-9ABE-452C-8F30-C6E96458737D}"/>
              </a:ext>
            </a:extLst>
          </p:cNvPr>
          <p:cNvCxnSpPr>
            <a:cxnSpLocks/>
          </p:cNvCxnSpPr>
          <p:nvPr/>
        </p:nvCxnSpPr>
        <p:spPr>
          <a:xfrm>
            <a:off x="211263" y="295535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702F541-8373-4591-A96E-F7D889E58B39}"/>
              </a:ext>
            </a:extLst>
          </p:cNvPr>
          <p:cNvCxnSpPr>
            <a:cxnSpLocks/>
          </p:cNvCxnSpPr>
          <p:nvPr/>
        </p:nvCxnSpPr>
        <p:spPr>
          <a:xfrm>
            <a:off x="320528" y="304488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BF563EB-D7D1-4FCA-B1C2-0F60321ED4C1}"/>
              </a:ext>
            </a:extLst>
          </p:cNvPr>
          <p:cNvCxnSpPr>
            <a:cxnSpLocks/>
          </p:cNvCxnSpPr>
          <p:nvPr/>
        </p:nvCxnSpPr>
        <p:spPr>
          <a:xfrm>
            <a:off x="376585" y="312168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F43D21CA-0BDA-44FB-842D-4F0BBF5A3851}"/>
                  </a:ext>
                </a:extLst>
              </p:cNvPr>
              <p:cNvSpPr txBox="1"/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F43D21CA-0BDA-44FB-842D-4F0BBF5A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blipFill>
                <a:blip r:embed="rId7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22">
                <a:extLst>
                  <a:ext uri="{FF2B5EF4-FFF2-40B4-BE49-F238E27FC236}">
                    <a16:creationId xmlns:a16="http://schemas.microsoft.com/office/drawing/2014/main" id="{778A02D8-8FBE-40A9-957B-635A387EA477}"/>
                  </a:ext>
                </a:extLst>
              </p:cNvPr>
              <p:cNvSpPr txBox="1"/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8" name="TextBox 22">
                <a:extLst>
                  <a:ext uri="{FF2B5EF4-FFF2-40B4-BE49-F238E27FC236}">
                    <a16:creationId xmlns:a16="http://schemas.microsoft.com/office/drawing/2014/main" id="{778A02D8-8FBE-40A9-957B-635A387E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AD9FF03-517F-4CB6-9CD3-A70CE4C3C328}"/>
              </a:ext>
            </a:extLst>
          </p:cNvPr>
          <p:cNvCxnSpPr>
            <a:cxnSpLocks/>
          </p:cNvCxnSpPr>
          <p:nvPr/>
        </p:nvCxnSpPr>
        <p:spPr>
          <a:xfrm>
            <a:off x="888018" y="291408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/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blipFill>
                <a:blip r:embed="rId9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F17F3AD-D882-4B20-ADC3-F06DA4D1000C}"/>
              </a:ext>
            </a:extLst>
          </p:cNvPr>
          <p:cNvGrpSpPr/>
          <p:nvPr/>
        </p:nvGrpSpPr>
        <p:grpSpPr>
          <a:xfrm>
            <a:off x="564324" y="1708021"/>
            <a:ext cx="907131" cy="391598"/>
            <a:chOff x="4676775" y="1682364"/>
            <a:chExt cx="1619250" cy="6930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55C3652-90D1-4B91-9A25-C0757D6F9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27C4D47-638A-470A-9E7D-524580C7BDD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403E52-E0FF-45C8-AA56-DCB24717B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DBB386-734F-4C9D-AF5D-55063AC59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CC6B28D-984B-43BD-A06B-A1CE65B92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13972B3-66EA-4FDE-983E-1FA61A1AA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6F75CD-9155-47F4-B405-D7818746A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8C4C61B-DCC7-4025-BAE8-16966307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0454C3-02F3-430D-ACB2-34BC98E0846C}"/>
              </a:ext>
            </a:extLst>
          </p:cNvPr>
          <p:cNvCxnSpPr>
            <a:cxnSpLocks/>
          </p:cNvCxnSpPr>
          <p:nvPr/>
        </p:nvCxnSpPr>
        <p:spPr>
          <a:xfrm>
            <a:off x="396076" y="194596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2DE9FA2-7E6A-482E-AEA3-2778F547A41A}"/>
              </a:ext>
            </a:extLst>
          </p:cNvPr>
          <p:cNvCxnSpPr>
            <a:cxnSpLocks/>
          </p:cNvCxnSpPr>
          <p:nvPr/>
        </p:nvCxnSpPr>
        <p:spPr>
          <a:xfrm>
            <a:off x="1563767" y="108661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E83835-EE1A-4500-BE87-A4BB47A8ADEC}"/>
              </a:ext>
            </a:extLst>
          </p:cNvPr>
          <p:cNvCxnSpPr>
            <a:cxnSpLocks/>
          </p:cNvCxnSpPr>
          <p:nvPr/>
        </p:nvCxnSpPr>
        <p:spPr>
          <a:xfrm>
            <a:off x="2845957" y="2505095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F70DAF0-89BA-42A6-B29E-37764D276E08}"/>
              </a:ext>
            </a:extLst>
          </p:cNvPr>
          <p:cNvCxnSpPr>
            <a:cxnSpLocks/>
          </p:cNvCxnSpPr>
          <p:nvPr/>
        </p:nvCxnSpPr>
        <p:spPr>
          <a:xfrm>
            <a:off x="3025758" y="109986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4A9E4C5-E08A-431C-9659-CC90E37D9CEC}"/>
              </a:ext>
            </a:extLst>
          </p:cNvPr>
          <p:cNvCxnSpPr>
            <a:cxnSpLocks/>
          </p:cNvCxnSpPr>
          <p:nvPr/>
        </p:nvCxnSpPr>
        <p:spPr>
          <a:xfrm>
            <a:off x="680058" y="370687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FBF590-B45A-4A80-877A-024A86767F7B}"/>
              </a:ext>
            </a:extLst>
          </p:cNvPr>
          <p:cNvCxnSpPr>
            <a:cxnSpLocks/>
          </p:cNvCxnSpPr>
          <p:nvPr/>
        </p:nvCxnSpPr>
        <p:spPr>
          <a:xfrm>
            <a:off x="789323" y="379640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8498234-F237-41A8-B970-58918113C8E4}"/>
              </a:ext>
            </a:extLst>
          </p:cNvPr>
          <p:cNvCxnSpPr>
            <a:cxnSpLocks/>
          </p:cNvCxnSpPr>
          <p:nvPr/>
        </p:nvCxnSpPr>
        <p:spPr>
          <a:xfrm>
            <a:off x="845380" y="387320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220D9DF-CC6A-48E0-A854-8D2F6594DDE4}"/>
                  </a:ext>
                </a:extLst>
              </p:cNvPr>
              <p:cNvSpPr txBox="1"/>
              <p:nvPr/>
            </p:nvSpPr>
            <p:spPr>
              <a:xfrm>
                <a:off x="2139419" y="512389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220D9DF-CC6A-48E0-A854-8D2F6594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19" y="512389"/>
                <a:ext cx="212109" cy="276999"/>
              </a:xfrm>
              <a:prstGeom prst="rect">
                <a:avLst/>
              </a:prstGeom>
              <a:blipFill>
                <a:blip r:embed="rId10"/>
                <a:stretch>
                  <a:fillRect l="-25714" r="-1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77DC9BB-B9A3-43FF-92A8-492510F3B50E}"/>
                  </a:ext>
                </a:extLst>
              </p:cNvPr>
              <p:cNvSpPr txBox="1"/>
              <p:nvPr/>
            </p:nvSpPr>
            <p:spPr>
              <a:xfrm>
                <a:off x="845380" y="1409371"/>
                <a:ext cx="2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77DC9BB-B9A3-43FF-92A8-492510F3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0" y="1409371"/>
                <a:ext cx="218328" cy="276999"/>
              </a:xfrm>
              <a:prstGeom prst="rect">
                <a:avLst/>
              </a:prstGeom>
              <a:blipFill>
                <a:blip r:embed="rId11"/>
                <a:stretch>
                  <a:fillRect l="-25714" r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9BE23AD-A586-4FFA-BCAD-506D02B3ACE7}"/>
              </a:ext>
            </a:extLst>
          </p:cNvPr>
          <p:cNvCxnSpPr>
            <a:cxnSpLocks/>
          </p:cNvCxnSpPr>
          <p:nvPr/>
        </p:nvCxnSpPr>
        <p:spPr>
          <a:xfrm>
            <a:off x="1549889" y="1086615"/>
            <a:ext cx="58953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954C4D9-BEB9-47FE-8CD3-AB3008DEC5C9}"/>
              </a:ext>
            </a:extLst>
          </p:cNvPr>
          <p:cNvCxnSpPr>
            <a:cxnSpLocks/>
          </p:cNvCxnSpPr>
          <p:nvPr/>
        </p:nvCxnSpPr>
        <p:spPr>
          <a:xfrm>
            <a:off x="2303734" y="1086615"/>
            <a:ext cx="74017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001D6D6-F277-426F-8FC5-1C93FA6BE0D8}"/>
              </a:ext>
            </a:extLst>
          </p:cNvPr>
          <p:cNvCxnSpPr>
            <a:cxnSpLocks/>
          </p:cNvCxnSpPr>
          <p:nvPr/>
        </p:nvCxnSpPr>
        <p:spPr>
          <a:xfrm>
            <a:off x="2151898" y="869206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30DC813-B289-4B1F-858D-441F971CB866}"/>
              </a:ext>
            </a:extLst>
          </p:cNvPr>
          <p:cNvCxnSpPr>
            <a:cxnSpLocks/>
          </p:cNvCxnSpPr>
          <p:nvPr/>
        </p:nvCxnSpPr>
        <p:spPr>
          <a:xfrm>
            <a:off x="2303734" y="86274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/>
              <p:nvPr/>
            </p:nvSpPr>
            <p:spPr>
              <a:xfrm>
                <a:off x="3990578" y="512262"/>
                <a:ext cx="2216376" cy="748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den>
                          </m:f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78" y="512262"/>
                <a:ext cx="2216376" cy="7484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D21F2B5-2C91-434A-BC07-7E0FEB231D49}"/>
                  </a:ext>
                </a:extLst>
              </p:cNvPr>
              <p:cNvSpPr txBox="1"/>
              <p:nvPr/>
            </p:nvSpPr>
            <p:spPr>
              <a:xfrm>
                <a:off x="3984792" y="1511608"/>
                <a:ext cx="393928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D21F2B5-2C91-434A-BC07-7E0FEB23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92" y="1511608"/>
                <a:ext cx="3939284" cy="726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EF8E18-AFF0-4CAE-8FCB-37A74E7F60BA}"/>
                  </a:ext>
                </a:extLst>
              </p:cNvPr>
              <p:cNvSpPr txBox="1"/>
              <p:nvPr/>
            </p:nvSpPr>
            <p:spPr>
              <a:xfrm>
                <a:off x="4092504" y="2345834"/>
                <a:ext cx="4405565" cy="392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𝐼𝑛𝑡𝑒𝑔𝑟𝑎𝑡𝑜𝑟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𝑜𝑝𝑒𝑟𝑎𝑡𝑜𝑟</m:t>
                    </m:r>
                  </m:oMath>
                </a14:m>
                <a:r>
                  <a:rPr lang="en-US" sz="1800" dirty="0"/>
                  <a:t>,    Pole @dc (f=0)</a:t>
                </a: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EF8E18-AFF0-4CAE-8FCB-37A74E7F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04" y="2345834"/>
                <a:ext cx="4405565" cy="392928"/>
              </a:xfrm>
              <a:prstGeom prst="rect">
                <a:avLst/>
              </a:prstGeom>
              <a:blipFill>
                <a:blip r:embed="rId14"/>
                <a:stretch>
                  <a:fillRect l="-1245" t="-6250" r="-262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8FB6B73-8CAD-4B20-9B02-54268093BF3C}"/>
                  </a:ext>
                </a:extLst>
              </p:cNvPr>
              <p:cNvSpPr txBox="1"/>
              <p:nvPr/>
            </p:nvSpPr>
            <p:spPr>
              <a:xfrm>
                <a:off x="4121759" y="3041893"/>
                <a:ext cx="3834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latin typeface="+mn-lt"/>
                      </a:rPr>
                      <m:t>𝐸𝑓𝑓𝑒𝑐𝑡𝑖𝑣𝑒</m:t>
                    </m:r>
                    <m:r>
                      <a:rPr lang="en-US" sz="1800" b="0" i="1" smtClean="0">
                        <a:latin typeface="+mn-lt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OPAMP gain being infinite </a:t>
                </a: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8FB6B73-8CAD-4B20-9B02-54268093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59" y="3041893"/>
                <a:ext cx="3834639" cy="276999"/>
              </a:xfrm>
              <a:prstGeom prst="rect">
                <a:avLst/>
              </a:prstGeom>
              <a:blipFill>
                <a:blip r:embed="rId15"/>
                <a:stretch>
                  <a:fillRect l="-2862" t="-28889" r="-286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6517786-0E78-4B8D-A581-A5A74ADD7244}"/>
                  </a:ext>
                </a:extLst>
              </p:cNvPr>
              <p:cNvSpPr txBox="1"/>
              <p:nvPr/>
            </p:nvSpPr>
            <p:spPr>
              <a:xfrm>
                <a:off x="4026178" y="3609071"/>
                <a:ext cx="2097497" cy="74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6517786-0E78-4B8D-A581-A5A74ADD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78" y="3609071"/>
                <a:ext cx="2097497" cy="7421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45566D-8773-43BC-91B4-FF7BFEE6819B}"/>
                  </a:ext>
                </a:extLst>
              </p:cNvPr>
              <p:cNvSpPr txBox="1"/>
              <p:nvPr/>
            </p:nvSpPr>
            <p:spPr>
              <a:xfrm>
                <a:off x="1383166" y="1943165"/>
                <a:ext cx="370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45566D-8773-43BC-91B4-FF7BFEE6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66" y="1943165"/>
                <a:ext cx="3701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F3A858-66DF-4681-A306-664197C8746A}"/>
                  </a:ext>
                </a:extLst>
              </p:cNvPr>
              <p:cNvSpPr txBox="1"/>
              <p:nvPr/>
            </p:nvSpPr>
            <p:spPr>
              <a:xfrm>
                <a:off x="6939360" y="3483141"/>
                <a:ext cx="1361270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F3A858-66DF-4681-A306-664197C8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60" y="3483141"/>
                <a:ext cx="1361270" cy="6282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97B9CAE-F197-4330-BAA2-24BFEB7A88E3}"/>
                  </a:ext>
                </a:extLst>
              </p:cNvPr>
              <p:cNvSpPr txBox="1"/>
              <p:nvPr/>
            </p:nvSpPr>
            <p:spPr>
              <a:xfrm>
                <a:off x="4092504" y="4519523"/>
                <a:ext cx="2017475" cy="478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𝑅𝐶𝑆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97B9CAE-F197-4330-BAA2-24BFEB7A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04" y="4519523"/>
                <a:ext cx="2017475" cy="478593"/>
              </a:xfrm>
              <a:prstGeom prst="rect">
                <a:avLst/>
              </a:prstGeom>
              <a:blipFill>
                <a:blip r:embed="rId19"/>
                <a:stretch>
                  <a:fillRect l="-3021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5D348AB-92AE-4EF0-9364-F5E7F44F1986}"/>
                  </a:ext>
                </a:extLst>
              </p:cNvPr>
              <p:cNvSpPr txBox="1"/>
              <p:nvPr/>
            </p:nvSpPr>
            <p:spPr>
              <a:xfrm>
                <a:off x="6266287" y="4519522"/>
                <a:ext cx="199811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𝐶𝑜𝑚𝑝𝑎𝑟𝑒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5D348AB-92AE-4EF0-9364-F5E7F44F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87" y="4519522"/>
                <a:ext cx="1998111" cy="577850"/>
              </a:xfrm>
              <a:prstGeom prst="rect">
                <a:avLst/>
              </a:prstGeom>
              <a:blipFill>
                <a:blip r:embed="rId20"/>
                <a:stretch>
                  <a:fillRect l="-3659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9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/>
              <p:nvPr/>
            </p:nvSpPr>
            <p:spPr>
              <a:xfrm>
                <a:off x="4374021" y="603131"/>
                <a:ext cx="11169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21" y="603131"/>
                <a:ext cx="1116972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DABF45-C416-4E26-9294-4137E24EBA9D}"/>
              </a:ext>
            </a:extLst>
          </p:cNvPr>
          <p:cNvSpPr txBox="1"/>
          <p:nvPr/>
        </p:nvSpPr>
        <p:spPr>
          <a:xfrm>
            <a:off x="357151" y="7018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Compare with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4D7A53-0710-4A05-B7FB-661084FD62CD}"/>
              </a:ext>
            </a:extLst>
          </p:cNvPr>
          <p:cNvGrpSpPr/>
          <p:nvPr/>
        </p:nvGrpSpPr>
        <p:grpSpPr>
          <a:xfrm>
            <a:off x="2445589" y="701833"/>
            <a:ext cx="1693110" cy="317303"/>
            <a:chOff x="4676775" y="1682364"/>
            <a:chExt cx="1948683" cy="69302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788A1E-813C-466F-8B56-571E67A9A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A1842C-D1A2-4567-A561-546518AAF1C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03B3F5-FBF1-4C05-87CB-51E7C9038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784254-7AAB-435A-ADA4-4C5D9FACE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414E04B-24AF-49EE-B9F3-472B8D26E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46E6C2-3B39-4F78-82A8-DC6E5A5D2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513795-8FCD-4E25-AEF7-3622EB1AE2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E193C2-598B-482F-BA4D-D4D574AB3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1" y="2104696"/>
              <a:ext cx="631057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449256-B72B-4D2E-B3F0-77688AB74696}"/>
              </a:ext>
            </a:extLst>
          </p:cNvPr>
          <p:cNvGrpSpPr/>
          <p:nvPr/>
        </p:nvGrpSpPr>
        <p:grpSpPr>
          <a:xfrm rot="5400000">
            <a:off x="3309348" y="1114815"/>
            <a:ext cx="748476" cy="337774"/>
            <a:chOff x="1549889" y="862745"/>
            <a:chExt cx="1494018" cy="46778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2F03FD-CB02-4097-9063-2466E62051D9}"/>
                </a:ext>
              </a:extLst>
            </p:cNvPr>
            <p:cNvCxnSpPr>
              <a:cxnSpLocks/>
            </p:cNvCxnSpPr>
            <p:nvPr/>
          </p:nvCxnSpPr>
          <p:spPr>
            <a:xfrm>
              <a:off x="1549889" y="1086615"/>
              <a:ext cx="58953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2AB7B5-A330-49B9-A33A-320A0D66858A}"/>
                </a:ext>
              </a:extLst>
            </p:cNvPr>
            <p:cNvCxnSpPr>
              <a:cxnSpLocks/>
            </p:cNvCxnSpPr>
            <p:nvPr/>
          </p:nvCxnSpPr>
          <p:spPr>
            <a:xfrm>
              <a:off x="2303734" y="1086615"/>
              <a:ext cx="740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15E6A4-4D22-4EE1-A480-05E3D4FD2565}"/>
                </a:ext>
              </a:extLst>
            </p:cNvPr>
            <p:cNvCxnSpPr>
              <a:cxnSpLocks/>
            </p:cNvCxnSpPr>
            <p:nvPr/>
          </p:nvCxnSpPr>
          <p:spPr>
            <a:xfrm>
              <a:off x="2151898" y="869206"/>
              <a:ext cx="0" cy="4613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6574D79-EC39-4E16-8E0A-F965C0F7FD87}"/>
                </a:ext>
              </a:extLst>
            </p:cNvPr>
            <p:cNvCxnSpPr>
              <a:cxnSpLocks/>
            </p:cNvCxnSpPr>
            <p:nvPr/>
          </p:nvCxnSpPr>
          <p:spPr>
            <a:xfrm>
              <a:off x="2303734" y="862745"/>
              <a:ext cx="0" cy="4613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EF4647-9329-4FD7-A3C5-2348687297DD}"/>
                  </a:ext>
                </a:extLst>
              </p:cNvPr>
              <p:cNvSpPr txBox="1"/>
              <p:nvPr/>
            </p:nvSpPr>
            <p:spPr>
              <a:xfrm>
                <a:off x="2168626" y="550025"/>
                <a:ext cx="5000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EF4647-9329-4FD7-A3C5-23486872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26" y="550025"/>
                <a:ext cx="50003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6B526F-2D28-49BB-A2BE-4F383695316C}"/>
                  </a:ext>
                </a:extLst>
              </p:cNvPr>
              <p:cNvSpPr txBox="1"/>
              <p:nvPr/>
            </p:nvSpPr>
            <p:spPr>
              <a:xfrm>
                <a:off x="3802958" y="1073499"/>
                <a:ext cx="289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6B526F-2D28-49BB-A2BE-4F383695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58" y="1073499"/>
                <a:ext cx="2895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7D696C-DFE0-4D46-9124-D5ABCF22CA4E}"/>
              </a:ext>
            </a:extLst>
          </p:cNvPr>
          <p:cNvCxnSpPr>
            <a:cxnSpLocks/>
          </p:cNvCxnSpPr>
          <p:nvPr/>
        </p:nvCxnSpPr>
        <p:spPr>
          <a:xfrm>
            <a:off x="3486674" y="166973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63C1E7-C650-4379-B433-249E668007FD}"/>
              </a:ext>
            </a:extLst>
          </p:cNvPr>
          <p:cNvCxnSpPr>
            <a:cxnSpLocks/>
          </p:cNvCxnSpPr>
          <p:nvPr/>
        </p:nvCxnSpPr>
        <p:spPr>
          <a:xfrm>
            <a:off x="3595939" y="175926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C04EA5-C08B-42A9-8F9A-D7B1C78C77AB}"/>
              </a:ext>
            </a:extLst>
          </p:cNvPr>
          <p:cNvCxnSpPr>
            <a:cxnSpLocks/>
          </p:cNvCxnSpPr>
          <p:nvPr/>
        </p:nvCxnSpPr>
        <p:spPr>
          <a:xfrm>
            <a:off x="3651996" y="183606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320AE-EBC4-4FBA-BF6E-DA8DE00D6AC8}"/>
                  </a:ext>
                </a:extLst>
              </p:cNvPr>
              <p:cNvSpPr txBox="1"/>
              <p:nvPr/>
            </p:nvSpPr>
            <p:spPr>
              <a:xfrm>
                <a:off x="3947418" y="603131"/>
                <a:ext cx="5000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320AE-EBC4-4FBA-BF6E-DA8DE00D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18" y="603131"/>
                <a:ext cx="50003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7948DA-1015-4D3B-ABD2-50CCDD91BCCE}"/>
              </a:ext>
            </a:extLst>
          </p:cNvPr>
          <p:cNvSpPr txBox="1"/>
          <p:nvPr/>
        </p:nvSpPr>
        <p:spPr>
          <a:xfrm>
            <a:off x="6445539" y="3185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38FF6D6-6D84-4EE8-BF47-C5D8E495FC12}"/>
                  </a:ext>
                </a:extLst>
              </p:cNvPr>
              <p:cNvSpPr txBox="1"/>
              <p:nvPr/>
            </p:nvSpPr>
            <p:spPr>
              <a:xfrm>
                <a:off x="6174190" y="573012"/>
                <a:ext cx="110402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38FF6D6-6D84-4EE8-BF47-C5D8E49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90" y="573012"/>
                <a:ext cx="1104020" cy="56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1D54EC-3314-4224-B02C-685E6E21B593}"/>
              </a:ext>
            </a:extLst>
          </p:cNvPr>
          <p:cNvCxnSpPr>
            <a:cxnSpLocks/>
          </p:cNvCxnSpPr>
          <p:nvPr/>
        </p:nvCxnSpPr>
        <p:spPr>
          <a:xfrm flipV="1">
            <a:off x="1289151" y="1381276"/>
            <a:ext cx="0" cy="2252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9BB5A0-07D6-4B21-A2DB-FC25CE7B0227}"/>
              </a:ext>
            </a:extLst>
          </p:cNvPr>
          <p:cNvCxnSpPr>
            <a:cxnSpLocks/>
          </p:cNvCxnSpPr>
          <p:nvPr/>
        </p:nvCxnSpPr>
        <p:spPr>
          <a:xfrm flipV="1">
            <a:off x="1276659" y="3633465"/>
            <a:ext cx="26707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83B802-2E95-4868-BA84-3A32D4C6EB87}"/>
              </a:ext>
            </a:extLst>
          </p:cNvPr>
          <p:cNvSpPr txBox="1"/>
          <p:nvPr/>
        </p:nvSpPr>
        <p:spPr>
          <a:xfrm>
            <a:off x="757000" y="122827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/>
              <p:nvPr/>
            </p:nvSpPr>
            <p:spPr>
              <a:xfrm>
                <a:off x="421490" y="1997852"/>
                <a:ext cx="963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1997852"/>
                <a:ext cx="963149" cy="307777"/>
              </a:xfrm>
              <a:prstGeom prst="rect">
                <a:avLst/>
              </a:prstGeom>
              <a:blipFill>
                <a:blip r:embed="rId9"/>
                <a:stretch>
                  <a:fillRect l="-189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F4C24A-3561-48DF-8C26-1E1D56EEF98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19975" y="1489884"/>
            <a:ext cx="2604680" cy="27620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B3203C-94B3-439A-A356-E8AD0A0A3C6C}"/>
              </a:ext>
            </a:extLst>
          </p:cNvPr>
          <p:cNvSpPr txBox="1"/>
          <p:nvPr/>
        </p:nvSpPr>
        <p:spPr>
          <a:xfrm>
            <a:off x="1384639" y="140395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Ideal Integrator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0CC81-40A5-4BFC-9D09-6704C1A72114}"/>
              </a:ext>
            </a:extLst>
          </p:cNvPr>
          <p:cNvSpPr txBox="1"/>
          <p:nvPr/>
        </p:nvSpPr>
        <p:spPr>
          <a:xfrm>
            <a:off x="3990734" y="3479576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(log)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6CD58-4D6C-4842-A020-9CEABBE893C8}"/>
              </a:ext>
            </a:extLst>
          </p:cNvPr>
          <p:cNvCxnSpPr>
            <a:cxnSpLocks/>
          </p:cNvCxnSpPr>
          <p:nvPr/>
        </p:nvCxnSpPr>
        <p:spPr>
          <a:xfrm>
            <a:off x="1289151" y="2155992"/>
            <a:ext cx="740253" cy="62994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981BD0-D9AD-499B-9F5E-24EAFCABC1A3}"/>
              </a:ext>
            </a:extLst>
          </p:cNvPr>
          <p:cNvCxnSpPr>
            <a:cxnSpLocks/>
          </p:cNvCxnSpPr>
          <p:nvPr/>
        </p:nvCxnSpPr>
        <p:spPr>
          <a:xfrm>
            <a:off x="2004691" y="2218563"/>
            <a:ext cx="1843117" cy="1956198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32A630-DCD4-4EB8-A8ED-B8795D23F5B5}"/>
                  </a:ext>
                </a:extLst>
              </p:cNvPr>
              <p:cNvSpPr txBox="1"/>
              <p:nvPr/>
            </p:nvSpPr>
            <p:spPr>
              <a:xfrm>
                <a:off x="2374219" y="1787733"/>
                <a:ext cx="855619" cy="442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32A630-DCD4-4EB8-A8ED-B8795D23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19" y="1787733"/>
                <a:ext cx="855619" cy="442942"/>
              </a:xfrm>
              <a:prstGeom prst="rect">
                <a:avLst/>
              </a:prstGeom>
              <a:blipFill>
                <a:blip r:embed="rId10"/>
                <a:stretch>
                  <a:fillRect l="-3546" r="-638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271252-2D5B-4247-ADF3-4949050268EF}"/>
              </a:ext>
            </a:extLst>
          </p:cNvPr>
          <p:cNvCxnSpPr>
            <a:stCxn id="104" idx="1"/>
          </p:cNvCxnSpPr>
          <p:nvPr/>
        </p:nvCxnSpPr>
        <p:spPr>
          <a:xfrm flipH="1">
            <a:off x="2078098" y="2009204"/>
            <a:ext cx="296121" cy="17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B6DD0A-A06A-4C2B-82E1-977B13FA92DD}"/>
              </a:ext>
            </a:extLst>
          </p:cNvPr>
          <p:cNvCxnSpPr>
            <a:cxnSpLocks/>
          </p:cNvCxnSpPr>
          <p:nvPr/>
        </p:nvCxnSpPr>
        <p:spPr>
          <a:xfrm flipH="1">
            <a:off x="3378205" y="3315300"/>
            <a:ext cx="148181" cy="26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8A19299-998F-43A1-9848-DDEB4734A384}"/>
              </a:ext>
            </a:extLst>
          </p:cNvPr>
          <p:cNvSpPr txBox="1"/>
          <p:nvPr/>
        </p:nvSpPr>
        <p:spPr>
          <a:xfrm>
            <a:off x="3103118" y="2307600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CC00"/>
                </a:solidFill>
              </a:rPr>
              <a:t>OPAMP based integrator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E74DE1-0F63-4785-8445-E29DE00A2880}"/>
              </a:ext>
            </a:extLst>
          </p:cNvPr>
          <p:cNvCxnSpPr>
            <a:cxnSpLocks/>
          </p:cNvCxnSpPr>
          <p:nvPr/>
        </p:nvCxnSpPr>
        <p:spPr>
          <a:xfrm>
            <a:off x="1276659" y="3633465"/>
            <a:ext cx="2040632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F3C8ED-8D35-4EE4-8E37-DE884486EB1B}"/>
              </a:ext>
            </a:extLst>
          </p:cNvPr>
          <p:cNvCxnSpPr>
            <a:cxnSpLocks/>
          </p:cNvCxnSpPr>
          <p:nvPr/>
        </p:nvCxnSpPr>
        <p:spPr>
          <a:xfrm>
            <a:off x="3325289" y="3631215"/>
            <a:ext cx="522423" cy="54129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80892DC-3B09-42E7-8AC7-83E43B929DE7}"/>
                  </a:ext>
                </a:extLst>
              </p:cNvPr>
              <p:cNvSpPr txBox="1"/>
              <p:nvPr/>
            </p:nvSpPr>
            <p:spPr>
              <a:xfrm>
                <a:off x="2320733" y="3846158"/>
                <a:ext cx="687176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80892DC-3B09-42E7-8AC7-83E43B92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33" y="3846158"/>
                <a:ext cx="687176" cy="408317"/>
              </a:xfrm>
              <a:prstGeom prst="rect">
                <a:avLst/>
              </a:prstGeom>
              <a:blipFill>
                <a:blip r:embed="rId11"/>
                <a:stretch>
                  <a:fillRect l="-5357" r="-3571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6799BC-1726-46B3-8698-924DD3BE3899}"/>
              </a:ext>
            </a:extLst>
          </p:cNvPr>
          <p:cNvCxnSpPr>
            <a:cxnSpLocks/>
          </p:cNvCxnSpPr>
          <p:nvPr/>
        </p:nvCxnSpPr>
        <p:spPr>
          <a:xfrm flipV="1">
            <a:off x="2347719" y="3696037"/>
            <a:ext cx="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/>
              <p:nvPr/>
            </p:nvSpPr>
            <p:spPr>
              <a:xfrm>
                <a:off x="3570298" y="2948485"/>
                <a:ext cx="27879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98" y="2948485"/>
                <a:ext cx="278794" cy="404726"/>
              </a:xfrm>
              <a:prstGeom prst="rect">
                <a:avLst/>
              </a:prstGeom>
              <a:blipFill>
                <a:blip r:embed="rId12"/>
                <a:stretch>
                  <a:fillRect l="-13333" t="-1515" r="-888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50A492-9601-49B9-BB78-DF7A4C609F6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2612580" y="2476877"/>
            <a:ext cx="490538" cy="2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4BB5EF-E3E8-49F1-9CA1-6712E05AAC3D}"/>
              </a:ext>
            </a:extLst>
          </p:cNvPr>
          <p:cNvSpPr txBox="1"/>
          <p:nvPr/>
        </p:nvSpPr>
        <p:spPr>
          <a:xfrm>
            <a:off x="1629804" y="329010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</a:rPr>
              <a:t>RC Only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C6ACA-9D06-40EF-8A8B-893A48B26569}"/>
              </a:ext>
            </a:extLst>
          </p:cNvPr>
          <p:cNvSpPr txBox="1"/>
          <p:nvPr/>
        </p:nvSpPr>
        <p:spPr>
          <a:xfrm>
            <a:off x="5058509" y="3027183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__Ideal Integrator</a:t>
            </a:r>
          </a:p>
          <a:p>
            <a:r>
              <a:rPr lang="en-US" sz="2000" dirty="0">
                <a:solidFill>
                  <a:srgbClr val="00CC00"/>
                </a:solidFill>
              </a:rPr>
              <a:t>__OPAMP based Integrator</a:t>
            </a:r>
          </a:p>
          <a:p>
            <a:r>
              <a:rPr lang="en-US" sz="2000" dirty="0">
                <a:solidFill>
                  <a:srgbClr val="FF9900"/>
                </a:solidFill>
              </a:rPr>
              <a:t>__RC Integrator (Lossy Integrator)</a:t>
            </a:r>
          </a:p>
        </p:txBody>
      </p:sp>
    </p:spTree>
    <p:extLst>
      <p:ext uri="{BB962C8B-B14F-4D97-AF65-F5344CB8AC3E}">
        <p14:creationId xmlns:p14="http://schemas.microsoft.com/office/powerpoint/2010/main" val="140606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Differentiator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2DE4AAE-B623-4DAB-B774-C777F9469F67}"/>
              </a:ext>
            </a:extLst>
          </p:cNvPr>
          <p:cNvSpPr/>
          <p:nvPr/>
        </p:nvSpPr>
        <p:spPr>
          <a:xfrm rot="5400000">
            <a:off x="1398428" y="1906893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7A7618-DE72-4C07-B30F-EF999F0B9A99}"/>
              </a:ext>
            </a:extLst>
          </p:cNvPr>
          <p:cNvCxnSpPr>
            <a:cxnSpLocks/>
          </p:cNvCxnSpPr>
          <p:nvPr/>
        </p:nvCxnSpPr>
        <p:spPr>
          <a:xfrm>
            <a:off x="3335141" y="251385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/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/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95CD42D-B583-448F-BEEA-90D765E5A2C6}"/>
              </a:ext>
            </a:extLst>
          </p:cNvPr>
          <p:cNvCxnSpPr>
            <a:cxnSpLocks/>
          </p:cNvCxnSpPr>
          <p:nvPr/>
        </p:nvCxnSpPr>
        <p:spPr>
          <a:xfrm>
            <a:off x="1088353" y="1943248"/>
            <a:ext cx="59097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30C2650-1BE3-4AF9-9BEC-7EAC918601AD}"/>
              </a:ext>
            </a:extLst>
          </p:cNvPr>
          <p:cNvCxnSpPr>
            <a:cxnSpLocks/>
          </p:cNvCxnSpPr>
          <p:nvPr/>
        </p:nvCxnSpPr>
        <p:spPr>
          <a:xfrm>
            <a:off x="902403" y="291606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/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blipFill>
                <a:blip r:embed="rId6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84FD70FC-5EC9-492C-895E-647AAC6D75B1}"/>
              </a:ext>
            </a:extLst>
          </p:cNvPr>
          <p:cNvSpPr/>
          <p:nvPr/>
        </p:nvSpPr>
        <p:spPr>
          <a:xfrm>
            <a:off x="50932" y="209824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98087ED-DC13-4C56-8FC4-89733AC8B5D8}"/>
              </a:ext>
            </a:extLst>
          </p:cNvPr>
          <p:cNvCxnSpPr>
            <a:cxnSpLocks/>
          </p:cNvCxnSpPr>
          <p:nvPr/>
        </p:nvCxnSpPr>
        <p:spPr>
          <a:xfrm>
            <a:off x="405417" y="192477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15DF285-0F09-4566-9DF1-BE0E5C71A2A5}"/>
              </a:ext>
            </a:extLst>
          </p:cNvPr>
          <p:cNvCxnSpPr>
            <a:cxnSpLocks/>
          </p:cNvCxnSpPr>
          <p:nvPr/>
        </p:nvCxnSpPr>
        <p:spPr>
          <a:xfrm>
            <a:off x="405417" y="276168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D159574-9ABE-452C-8F30-C6E96458737D}"/>
              </a:ext>
            </a:extLst>
          </p:cNvPr>
          <p:cNvCxnSpPr>
            <a:cxnSpLocks/>
          </p:cNvCxnSpPr>
          <p:nvPr/>
        </p:nvCxnSpPr>
        <p:spPr>
          <a:xfrm>
            <a:off x="211263" y="295535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702F541-8373-4591-A96E-F7D889E58B39}"/>
              </a:ext>
            </a:extLst>
          </p:cNvPr>
          <p:cNvCxnSpPr>
            <a:cxnSpLocks/>
          </p:cNvCxnSpPr>
          <p:nvPr/>
        </p:nvCxnSpPr>
        <p:spPr>
          <a:xfrm>
            <a:off x="320528" y="304488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BF563EB-D7D1-4FCA-B1C2-0F60321ED4C1}"/>
              </a:ext>
            </a:extLst>
          </p:cNvPr>
          <p:cNvCxnSpPr>
            <a:cxnSpLocks/>
          </p:cNvCxnSpPr>
          <p:nvPr/>
        </p:nvCxnSpPr>
        <p:spPr>
          <a:xfrm>
            <a:off x="376585" y="312168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F43D21CA-0BDA-44FB-842D-4F0BBF5A3851}"/>
                  </a:ext>
                </a:extLst>
              </p:cNvPr>
              <p:cNvSpPr txBox="1"/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F43D21CA-0BDA-44FB-842D-4F0BBF5A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blipFill>
                <a:blip r:embed="rId7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22">
                <a:extLst>
                  <a:ext uri="{FF2B5EF4-FFF2-40B4-BE49-F238E27FC236}">
                    <a16:creationId xmlns:a16="http://schemas.microsoft.com/office/drawing/2014/main" id="{778A02D8-8FBE-40A9-957B-635A387EA477}"/>
                  </a:ext>
                </a:extLst>
              </p:cNvPr>
              <p:cNvSpPr txBox="1"/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8" name="TextBox 22">
                <a:extLst>
                  <a:ext uri="{FF2B5EF4-FFF2-40B4-BE49-F238E27FC236}">
                    <a16:creationId xmlns:a16="http://schemas.microsoft.com/office/drawing/2014/main" id="{778A02D8-8FBE-40A9-957B-635A387E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AD9FF03-517F-4CB6-9CD3-A70CE4C3C328}"/>
              </a:ext>
            </a:extLst>
          </p:cNvPr>
          <p:cNvCxnSpPr>
            <a:cxnSpLocks/>
          </p:cNvCxnSpPr>
          <p:nvPr/>
        </p:nvCxnSpPr>
        <p:spPr>
          <a:xfrm>
            <a:off x="888018" y="291408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/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blipFill>
                <a:blip r:embed="rId9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F17F3AD-D882-4B20-ADC3-F06DA4D1000C}"/>
              </a:ext>
            </a:extLst>
          </p:cNvPr>
          <p:cNvGrpSpPr/>
          <p:nvPr/>
        </p:nvGrpSpPr>
        <p:grpSpPr>
          <a:xfrm>
            <a:off x="1778944" y="856322"/>
            <a:ext cx="907131" cy="391598"/>
            <a:chOff x="4676775" y="1682364"/>
            <a:chExt cx="1619250" cy="6930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55C3652-90D1-4B91-9A25-C0757D6F9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27C4D47-638A-470A-9E7D-524580C7BDD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403E52-E0FF-45C8-AA56-DCB24717B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DBB386-734F-4C9D-AF5D-55063AC59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CC6B28D-984B-43BD-A06B-A1CE65B92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13972B3-66EA-4FDE-983E-1FA61A1AA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6F75CD-9155-47F4-B405-D7818746A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8C4C61B-DCC7-4025-BAE8-16966307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0454C3-02F3-430D-ACB2-34BC98E0846C}"/>
              </a:ext>
            </a:extLst>
          </p:cNvPr>
          <p:cNvCxnSpPr>
            <a:cxnSpLocks/>
          </p:cNvCxnSpPr>
          <p:nvPr/>
        </p:nvCxnSpPr>
        <p:spPr>
          <a:xfrm>
            <a:off x="396076" y="1945968"/>
            <a:ext cx="54044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2DE9FA2-7E6A-482E-AEA3-2778F547A41A}"/>
              </a:ext>
            </a:extLst>
          </p:cNvPr>
          <p:cNvCxnSpPr>
            <a:cxnSpLocks/>
          </p:cNvCxnSpPr>
          <p:nvPr/>
        </p:nvCxnSpPr>
        <p:spPr>
          <a:xfrm>
            <a:off x="1563767" y="108661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E83835-EE1A-4500-BE87-A4BB47A8ADEC}"/>
              </a:ext>
            </a:extLst>
          </p:cNvPr>
          <p:cNvCxnSpPr>
            <a:cxnSpLocks/>
          </p:cNvCxnSpPr>
          <p:nvPr/>
        </p:nvCxnSpPr>
        <p:spPr>
          <a:xfrm>
            <a:off x="2845957" y="2505095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F70DAF0-89BA-42A6-B29E-37764D276E08}"/>
              </a:ext>
            </a:extLst>
          </p:cNvPr>
          <p:cNvCxnSpPr>
            <a:cxnSpLocks/>
          </p:cNvCxnSpPr>
          <p:nvPr/>
        </p:nvCxnSpPr>
        <p:spPr>
          <a:xfrm>
            <a:off x="3025758" y="109986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4A9E4C5-E08A-431C-9659-CC90E37D9CEC}"/>
              </a:ext>
            </a:extLst>
          </p:cNvPr>
          <p:cNvCxnSpPr>
            <a:cxnSpLocks/>
          </p:cNvCxnSpPr>
          <p:nvPr/>
        </p:nvCxnSpPr>
        <p:spPr>
          <a:xfrm>
            <a:off x="680058" y="370687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FBF590-B45A-4A80-877A-024A86767F7B}"/>
              </a:ext>
            </a:extLst>
          </p:cNvPr>
          <p:cNvCxnSpPr>
            <a:cxnSpLocks/>
          </p:cNvCxnSpPr>
          <p:nvPr/>
        </p:nvCxnSpPr>
        <p:spPr>
          <a:xfrm>
            <a:off x="789323" y="379640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8498234-F237-41A8-B970-58918113C8E4}"/>
              </a:ext>
            </a:extLst>
          </p:cNvPr>
          <p:cNvCxnSpPr>
            <a:cxnSpLocks/>
          </p:cNvCxnSpPr>
          <p:nvPr/>
        </p:nvCxnSpPr>
        <p:spPr>
          <a:xfrm>
            <a:off x="845380" y="387320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220D9DF-CC6A-48E0-A854-8D2F6594DDE4}"/>
                  </a:ext>
                </a:extLst>
              </p:cNvPr>
              <p:cNvSpPr txBox="1"/>
              <p:nvPr/>
            </p:nvSpPr>
            <p:spPr>
              <a:xfrm>
                <a:off x="728162" y="1630568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220D9DF-CC6A-48E0-A854-8D2F6594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2" y="1630568"/>
                <a:ext cx="212109" cy="276999"/>
              </a:xfrm>
              <a:prstGeom prst="rect">
                <a:avLst/>
              </a:prstGeom>
              <a:blipFill>
                <a:blip r:embed="rId10"/>
                <a:stretch>
                  <a:fillRect l="-22857" r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77DC9BB-B9A3-43FF-92A8-492510F3B50E}"/>
                  </a:ext>
                </a:extLst>
              </p:cNvPr>
              <p:cNvSpPr txBox="1"/>
              <p:nvPr/>
            </p:nvSpPr>
            <p:spPr>
              <a:xfrm>
                <a:off x="2107337" y="516461"/>
                <a:ext cx="2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77DC9BB-B9A3-43FF-92A8-492510F3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337" y="516461"/>
                <a:ext cx="218328" cy="276999"/>
              </a:xfrm>
              <a:prstGeom prst="rect">
                <a:avLst/>
              </a:prstGeom>
              <a:blipFill>
                <a:blip r:embed="rId11"/>
                <a:stretch>
                  <a:fillRect l="-25000" r="-1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9BE23AD-A586-4FFA-BCAD-506D02B3ACE7}"/>
              </a:ext>
            </a:extLst>
          </p:cNvPr>
          <p:cNvCxnSpPr>
            <a:cxnSpLocks/>
          </p:cNvCxnSpPr>
          <p:nvPr/>
        </p:nvCxnSpPr>
        <p:spPr>
          <a:xfrm>
            <a:off x="1549889" y="1086615"/>
            <a:ext cx="40632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954C4D9-BEB9-47FE-8CD3-AB3008DEC5C9}"/>
              </a:ext>
            </a:extLst>
          </p:cNvPr>
          <p:cNvCxnSpPr>
            <a:cxnSpLocks/>
          </p:cNvCxnSpPr>
          <p:nvPr/>
        </p:nvCxnSpPr>
        <p:spPr>
          <a:xfrm>
            <a:off x="2510852" y="1086615"/>
            <a:ext cx="53305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001D6D6-F277-426F-8FC5-1C93FA6BE0D8}"/>
              </a:ext>
            </a:extLst>
          </p:cNvPr>
          <p:cNvCxnSpPr>
            <a:cxnSpLocks/>
          </p:cNvCxnSpPr>
          <p:nvPr/>
        </p:nvCxnSpPr>
        <p:spPr>
          <a:xfrm>
            <a:off x="936517" y="1722534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30DC813-B289-4B1F-858D-441F971CB866}"/>
              </a:ext>
            </a:extLst>
          </p:cNvPr>
          <p:cNvCxnSpPr>
            <a:cxnSpLocks/>
          </p:cNvCxnSpPr>
          <p:nvPr/>
        </p:nvCxnSpPr>
        <p:spPr>
          <a:xfrm>
            <a:off x="1088353" y="1716073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/>
              <p:nvPr/>
            </p:nvSpPr>
            <p:spPr>
              <a:xfrm>
                <a:off x="3990578" y="512262"/>
                <a:ext cx="1363515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𝑅𝐶𝑠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78" y="512262"/>
                <a:ext cx="1363515" cy="5654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D21F2B5-2C91-434A-BC07-7E0FEB231D49}"/>
                  </a:ext>
                </a:extLst>
              </p:cNvPr>
              <p:cNvSpPr txBox="1"/>
              <p:nvPr/>
            </p:nvSpPr>
            <p:spPr>
              <a:xfrm>
                <a:off x="3976611" y="1124027"/>
                <a:ext cx="173470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D21F2B5-2C91-434A-BC07-7E0FEB23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11" y="1124027"/>
                <a:ext cx="1734706" cy="52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8FB6B73-8CAD-4B20-9B02-54268093BF3C}"/>
                  </a:ext>
                </a:extLst>
              </p:cNvPr>
              <p:cNvSpPr txBox="1"/>
              <p:nvPr/>
            </p:nvSpPr>
            <p:spPr>
              <a:xfrm>
                <a:off x="4026178" y="1863903"/>
                <a:ext cx="4292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800" dirty="0">
                    <a:latin typeface="+mn-lt"/>
                  </a:rPr>
                  <a:t>Similar analysis for OPAMP finite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8FB6B73-8CAD-4B20-9B02-54268093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78" y="1863903"/>
                <a:ext cx="4292457" cy="276999"/>
              </a:xfrm>
              <a:prstGeom prst="rect">
                <a:avLst/>
              </a:prstGeom>
              <a:blipFill>
                <a:blip r:embed="rId14"/>
                <a:stretch>
                  <a:fillRect l="-3262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45566D-8773-43BC-91B4-FF7BFEE6819B}"/>
                  </a:ext>
                </a:extLst>
              </p:cNvPr>
              <p:cNvSpPr txBox="1"/>
              <p:nvPr/>
            </p:nvSpPr>
            <p:spPr>
              <a:xfrm>
                <a:off x="1383166" y="1943165"/>
                <a:ext cx="370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45566D-8773-43BC-91B4-FF7BFEE6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66" y="1943165"/>
                <a:ext cx="37013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D0F0E-51AD-47C9-9480-C623057A4B54}"/>
                  </a:ext>
                </a:extLst>
              </p:cNvPr>
              <p:cNvSpPr txBox="1"/>
              <p:nvPr/>
            </p:nvSpPr>
            <p:spPr>
              <a:xfrm>
                <a:off x="4066188" y="2346647"/>
                <a:ext cx="1885901" cy="80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𝑆𝑅𝐶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D0F0E-51AD-47C9-9480-C623057A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88" y="2346647"/>
                <a:ext cx="1885901" cy="807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F63C7-3CA0-4A52-B6D0-FF9D5213A028}"/>
              </a:ext>
            </a:extLst>
          </p:cNvPr>
          <p:cNvCxnSpPr/>
          <p:nvPr/>
        </p:nvCxnSpPr>
        <p:spPr>
          <a:xfrm>
            <a:off x="6266287" y="2505095"/>
            <a:ext cx="5317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7BDF44-A815-46E6-AF32-191EA3A4B918}"/>
              </a:ext>
            </a:extLst>
          </p:cNvPr>
          <p:cNvSpPr txBox="1"/>
          <p:nvPr/>
        </p:nvSpPr>
        <p:spPr>
          <a:xfrm>
            <a:off x="6862958" y="2368205"/>
            <a:ext cx="1490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800" dirty="0" err="1">
                <a:latin typeface="+mn-lt"/>
              </a:rPr>
              <a:t>ZERO@Origin</a:t>
            </a:r>
            <a:endParaRPr lang="en-US" sz="1800" dirty="0">
              <a:latin typeface="+mn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F0F7C2-5260-4E29-B39A-670BA277ECEF}"/>
              </a:ext>
            </a:extLst>
          </p:cNvPr>
          <p:cNvCxnSpPr/>
          <p:nvPr/>
        </p:nvCxnSpPr>
        <p:spPr>
          <a:xfrm>
            <a:off x="6266287" y="2914086"/>
            <a:ext cx="5317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DC8377-9C94-4E1D-B0BB-ED588F6D5213}"/>
                  </a:ext>
                </a:extLst>
              </p:cNvPr>
              <p:cNvSpPr txBox="1"/>
              <p:nvPr/>
            </p:nvSpPr>
            <p:spPr>
              <a:xfrm>
                <a:off x="6862958" y="2787173"/>
                <a:ext cx="1199624" cy="395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800" dirty="0">
                    <a:latin typeface="+mn-lt"/>
                  </a:rPr>
                  <a:t>Pole@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DC8377-9C94-4E1D-B0BB-ED588F6D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58" y="2787173"/>
                <a:ext cx="1199624" cy="395045"/>
              </a:xfrm>
              <a:prstGeom prst="rect">
                <a:avLst/>
              </a:prstGeom>
              <a:blipFill>
                <a:blip r:embed="rId17"/>
                <a:stretch>
                  <a:fillRect l="-12183" t="-6154" r="-30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B026C3-0538-410E-B274-853527AEE17F}"/>
              </a:ext>
            </a:extLst>
          </p:cNvPr>
          <p:cNvSpPr txBox="1"/>
          <p:nvPr/>
        </p:nvSpPr>
        <p:spPr>
          <a:xfrm>
            <a:off x="4026178" y="3591208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@ infinite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1E31D4-34F8-4724-B5FB-8B99B2A1E29B}"/>
                  </a:ext>
                </a:extLst>
              </p:cNvPr>
              <p:cNvSpPr txBox="1"/>
              <p:nvPr/>
            </p:nvSpPr>
            <p:spPr>
              <a:xfrm>
                <a:off x="5530824" y="3591208"/>
                <a:ext cx="586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1E31D4-34F8-4724-B5FB-8B99B2A1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824" y="3591208"/>
                <a:ext cx="5860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2908CE1-9A0A-472A-8B0C-2B06CC605650}"/>
                  </a:ext>
                </a:extLst>
              </p:cNvPr>
              <p:cNvSpPr txBox="1"/>
              <p:nvPr/>
            </p:nvSpPr>
            <p:spPr>
              <a:xfrm>
                <a:off x="6376401" y="3581846"/>
                <a:ext cx="963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2908CE1-9A0A-472A-8B0C-2B06CC6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01" y="3581846"/>
                <a:ext cx="963149" cy="307777"/>
              </a:xfrm>
              <a:prstGeom prst="rect">
                <a:avLst/>
              </a:prstGeom>
              <a:blipFill>
                <a:blip r:embed="rId19"/>
                <a:stretch>
                  <a:fillRect l="-189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6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Differentiator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/>
              <p:nvPr/>
            </p:nvSpPr>
            <p:spPr>
              <a:xfrm>
                <a:off x="4374021" y="603131"/>
                <a:ext cx="11169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𝑆𝐶𝑅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C911B65-6902-48DF-B03E-62F77923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21" y="603131"/>
                <a:ext cx="1116972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DABF45-C416-4E26-9294-4137E24EBA9D}"/>
              </a:ext>
            </a:extLst>
          </p:cNvPr>
          <p:cNvSpPr txBox="1"/>
          <p:nvPr/>
        </p:nvSpPr>
        <p:spPr>
          <a:xfrm>
            <a:off x="357151" y="7018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Compare with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4D7A53-0710-4A05-B7FB-661084FD62CD}"/>
              </a:ext>
            </a:extLst>
          </p:cNvPr>
          <p:cNvGrpSpPr/>
          <p:nvPr/>
        </p:nvGrpSpPr>
        <p:grpSpPr>
          <a:xfrm rot="5400000">
            <a:off x="3231636" y="1029969"/>
            <a:ext cx="973576" cy="317303"/>
            <a:chOff x="4676775" y="1682364"/>
            <a:chExt cx="1618725" cy="69302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788A1E-813C-466F-8B56-571E67A9A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A1842C-D1A2-4567-A561-546518AAF1C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03B3F5-FBF1-4C05-87CB-51E7C9038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784254-7AAB-435A-ADA4-4C5D9FACE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414E04B-24AF-49EE-B9F3-472B8D26E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46E6C2-3B39-4F78-82A8-DC6E5A5D2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513795-8FCD-4E25-AEF7-3622EB1AE2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E193C2-598B-482F-BA4D-D4D574AB35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4951" y="1954148"/>
              <a:ext cx="0" cy="3010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449256-B72B-4D2E-B3F0-77688AB74696}"/>
              </a:ext>
            </a:extLst>
          </p:cNvPr>
          <p:cNvGrpSpPr/>
          <p:nvPr/>
        </p:nvGrpSpPr>
        <p:grpSpPr>
          <a:xfrm>
            <a:off x="2736494" y="532945"/>
            <a:ext cx="1210924" cy="337774"/>
            <a:chOff x="1549889" y="862745"/>
            <a:chExt cx="1494018" cy="46778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2F03FD-CB02-4097-9063-2466E62051D9}"/>
                </a:ext>
              </a:extLst>
            </p:cNvPr>
            <p:cNvCxnSpPr>
              <a:cxnSpLocks/>
            </p:cNvCxnSpPr>
            <p:nvPr/>
          </p:nvCxnSpPr>
          <p:spPr>
            <a:xfrm>
              <a:off x="1549889" y="1086615"/>
              <a:ext cx="58953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2AB7B5-A330-49B9-A33A-320A0D66858A}"/>
                </a:ext>
              </a:extLst>
            </p:cNvPr>
            <p:cNvCxnSpPr>
              <a:cxnSpLocks/>
            </p:cNvCxnSpPr>
            <p:nvPr/>
          </p:nvCxnSpPr>
          <p:spPr>
            <a:xfrm>
              <a:off x="2303734" y="1086615"/>
              <a:ext cx="740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15E6A4-4D22-4EE1-A480-05E3D4FD2565}"/>
                </a:ext>
              </a:extLst>
            </p:cNvPr>
            <p:cNvCxnSpPr>
              <a:cxnSpLocks/>
            </p:cNvCxnSpPr>
            <p:nvPr/>
          </p:nvCxnSpPr>
          <p:spPr>
            <a:xfrm>
              <a:off x="2151898" y="869206"/>
              <a:ext cx="0" cy="4613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6574D79-EC39-4E16-8E0A-F965C0F7FD87}"/>
                </a:ext>
              </a:extLst>
            </p:cNvPr>
            <p:cNvCxnSpPr>
              <a:cxnSpLocks/>
            </p:cNvCxnSpPr>
            <p:nvPr/>
          </p:nvCxnSpPr>
          <p:spPr>
            <a:xfrm>
              <a:off x="2303734" y="862745"/>
              <a:ext cx="0" cy="4613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EF4647-9329-4FD7-A3C5-2348687297DD}"/>
                  </a:ext>
                </a:extLst>
              </p:cNvPr>
              <p:cNvSpPr txBox="1"/>
              <p:nvPr/>
            </p:nvSpPr>
            <p:spPr>
              <a:xfrm>
                <a:off x="2168626" y="550025"/>
                <a:ext cx="5000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EF4647-9329-4FD7-A3C5-23486872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26" y="550025"/>
                <a:ext cx="50003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6B526F-2D28-49BB-A2BE-4F383695316C}"/>
                  </a:ext>
                </a:extLst>
              </p:cNvPr>
              <p:cNvSpPr txBox="1"/>
              <p:nvPr/>
            </p:nvSpPr>
            <p:spPr>
              <a:xfrm>
                <a:off x="3802958" y="1073499"/>
                <a:ext cx="289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6B526F-2D28-49BB-A2BE-4F383695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58" y="1073499"/>
                <a:ext cx="2895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7D696C-DFE0-4D46-9124-D5ABCF22CA4E}"/>
              </a:ext>
            </a:extLst>
          </p:cNvPr>
          <p:cNvCxnSpPr>
            <a:cxnSpLocks/>
          </p:cNvCxnSpPr>
          <p:nvPr/>
        </p:nvCxnSpPr>
        <p:spPr>
          <a:xfrm>
            <a:off x="3486674" y="166973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63C1E7-C650-4379-B433-249E668007FD}"/>
              </a:ext>
            </a:extLst>
          </p:cNvPr>
          <p:cNvCxnSpPr>
            <a:cxnSpLocks/>
          </p:cNvCxnSpPr>
          <p:nvPr/>
        </p:nvCxnSpPr>
        <p:spPr>
          <a:xfrm>
            <a:off x="3595939" y="175926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C04EA5-C08B-42A9-8F9A-D7B1C78C77AB}"/>
              </a:ext>
            </a:extLst>
          </p:cNvPr>
          <p:cNvCxnSpPr>
            <a:cxnSpLocks/>
          </p:cNvCxnSpPr>
          <p:nvPr/>
        </p:nvCxnSpPr>
        <p:spPr>
          <a:xfrm>
            <a:off x="3651996" y="183606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320AE-EBC4-4FBA-BF6E-DA8DE00D6AC8}"/>
                  </a:ext>
                </a:extLst>
              </p:cNvPr>
              <p:cNvSpPr txBox="1"/>
              <p:nvPr/>
            </p:nvSpPr>
            <p:spPr>
              <a:xfrm>
                <a:off x="3947418" y="603131"/>
                <a:ext cx="5000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320AE-EBC4-4FBA-BF6E-DA8DE00D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18" y="603131"/>
                <a:ext cx="50003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1D54EC-3314-4224-B02C-685E6E21B593}"/>
              </a:ext>
            </a:extLst>
          </p:cNvPr>
          <p:cNvCxnSpPr>
            <a:cxnSpLocks/>
          </p:cNvCxnSpPr>
          <p:nvPr/>
        </p:nvCxnSpPr>
        <p:spPr>
          <a:xfrm flipV="1">
            <a:off x="545810" y="2697116"/>
            <a:ext cx="0" cy="2252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9BB5A0-07D6-4B21-A2DB-FC25CE7B0227}"/>
              </a:ext>
            </a:extLst>
          </p:cNvPr>
          <p:cNvCxnSpPr>
            <a:cxnSpLocks/>
          </p:cNvCxnSpPr>
          <p:nvPr/>
        </p:nvCxnSpPr>
        <p:spPr>
          <a:xfrm flipV="1">
            <a:off x="529058" y="3979760"/>
            <a:ext cx="26707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83B802-2E95-4868-BA84-3A32D4C6EB87}"/>
              </a:ext>
            </a:extLst>
          </p:cNvPr>
          <p:cNvSpPr txBox="1"/>
          <p:nvPr/>
        </p:nvSpPr>
        <p:spPr>
          <a:xfrm>
            <a:off x="253584" y="219776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/>
              <p:nvPr/>
            </p:nvSpPr>
            <p:spPr>
              <a:xfrm>
                <a:off x="2667738" y="2702439"/>
                <a:ext cx="963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38" y="2702439"/>
                <a:ext cx="963149" cy="307777"/>
              </a:xfrm>
              <a:prstGeom prst="rect">
                <a:avLst/>
              </a:prstGeom>
              <a:blipFill>
                <a:blip r:embed="rId8"/>
                <a:stretch>
                  <a:fillRect l="-189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4B3203C-94B3-439A-A356-E8AD0A0A3C6C}"/>
              </a:ext>
            </a:extLst>
          </p:cNvPr>
          <p:cNvSpPr txBox="1"/>
          <p:nvPr/>
        </p:nvSpPr>
        <p:spPr>
          <a:xfrm>
            <a:off x="2511880" y="21812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Ideal Integrator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0CC81-40A5-4BFC-9D09-6704C1A72114}"/>
              </a:ext>
            </a:extLst>
          </p:cNvPr>
          <p:cNvSpPr txBox="1"/>
          <p:nvPr/>
        </p:nvSpPr>
        <p:spPr>
          <a:xfrm>
            <a:off x="3176687" y="3810527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(log)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6CD58-4D6C-4842-A020-9CEABBE893C8}"/>
              </a:ext>
            </a:extLst>
          </p:cNvPr>
          <p:cNvCxnSpPr>
            <a:cxnSpLocks/>
          </p:cNvCxnSpPr>
          <p:nvPr/>
        </p:nvCxnSpPr>
        <p:spPr>
          <a:xfrm>
            <a:off x="2343509" y="3040432"/>
            <a:ext cx="76325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981BD0-D9AD-499B-9F5E-24EAFCABC1A3}"/>
              </a:ext>
            </a:extLst>
          </p:cNvPr>
          <p:cNvCxnSpPr>
            <a:cxnSpLocks/>
          </p:cNvCxnSpPr>
          <p:nvPr/>
        </p:nvCxnSpPr>
        <p:spPr>
          <a:xfrm flipH="1">
            <a:off x="554878" y="3040432"/>
            <a:ext cx="1788631" cy="174186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32A630-DCD4-4EB8-A8ED-B8795D23F5B5}"/>
                  </a:ext>
                </a:extLst>
              </p:cNvPr>
              <p:cNvSpPr txBox="1"/>
              <p:nvPr/>
            </p:nvSpPr>
            <p:spPr>
              <a:xfrm>
                <a:off x="1550362" y="2533454"/>
                <a:ext cx="4790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32A630-DCD4-4EB8-A8ED-B8795D23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62" y="2533454"/>
                <a:ext cx="479042" cy="404726"/>
              </a:xfrm>
              <a:prstGeom prst="rect">
                <a:avLst/>
              </a:prstGeom>
              <a:blipFill>
                <a:blip r:embed="rId9"/>
                <a:stretch>
                  <a:fillRect l="-7595" t="-1515" r="-506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271252-2D5B-4247-ADF3-4949050268EF}"/>
              </a:ext>
            </a:extLst>
          </p:cNvPr>
          <p:cNvCxnSpPr>
            <a:cxnSpLocks/>
          </p:cNvCxnSpPr>
          <p:nvPr/>
        </p:nvCxnSpPr>
        <p:spPr>
          <a:xfrm>
            <a:off x="1972307" y="2818436"/>
            <a:ext cx="288933" cy="19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B6DD0A-A06A-4C2B-82E1-977B13FA92DD}"/>
              </a:ext>
            </a:extLst>
          </p:cNvPr>
          <p:cNvCxnSpPr>
            <a:cxnSpLocks/>
          </p:cNvCxnSpPr>
          <p:nvPr/>
        </p:nvCxnSpPr>
        <p:spPr>
          <a:xfrm flipH="1" flipV="1">
            <a:off x="1430180" y="4052354"/>
            <a:ext cx="85575" cy="42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8A19299-998F-43A1-9848-DDEB4734A384}"/>
              </a:ext>
            </a:extLst>
          </p:cNvPr>
          <p:cNvSpPr txBox="1"/>
          <p:nvPr/>
        </p:nvSpPr>
        <p:spPr>
          <a:xfrm>
            <a:off x="2843398" y="3415660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CC00"/>
                </a:solidFill>
              </a:rPr>
              <a:t>OPAMP based integrator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E74DE1-0F63-4785-8445-E29DE00A2880}"/>
              </a:ext>
            </a:extLst>
          </p:cNvPr>
          <p:cNvCxnSpPr>
            <a:cxnSpLocks/>
          </p:cNvCxnSpPr>
          <p:nvPr/>
        </p:nvCxnSpPr>
        <p:spPr>
          <a:xfrm>
            <a:off x="1335150" y="3965011"/>
            <a:ext cx="1673702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/>
              <p:nvPr/>
            </p:nvSpPr>
            <p:spPr>
              <a:xfrm>
                <a:off x="1495259" y="4413863"/>
                <a:ext cx="27879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59" y="4413863"/>
                <a:ext cx="278794" cy="404726"/>
              </a:xfrm>
              <a:prstGeom prst="rect">
                <a:avLst/>
              </a:prstGeom>
              <a:blipFill>
                <a:blip r:embed="rId10"/>
                <a:stretch>
                  <a:fillRect l="-13043" r="-652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50A492-9601-49B9-BB78-DF7A4C609F6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2667738" y="3097737"/>
            <a:ext cx="175660" cy="4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4BB5EF-E3E8-49F1-9CA1-6712E05AAC3D}"/>
              </a:ext>
            </a:extLst>
          </p:cNvPr>
          <p:cNvSpPr txBox="1"/>
          <p:nvPr/>
        </p:nvSpPr>
        <p:spPr>
          <a:xfrm>
            <a:off x="1774053" y="365393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</a:rPr>
              <a:t>RC Only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C6ACA-9D06-40EF-8A8B-893A48B26569}"/>
              </a:ext>
            </a:extLst>
          </p:cNvPr>
          <p:cNvSpPr txBox="1"/>
          <p:nvPr/>
        </p:nvSpPr>
        <p:spPr>
          <a:xfrm>
            <a:off x="5170284" y="3834482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__Ideal Integrator</a:t>
            </a:r>
          </a:p>
          <a:p>
            <a:r>
              <a:rPr lang="en-US" sz="2000" dirty="0">
                <a:solidFill>
                  <a:srgbClr val="00CC00"/>
                </a:solidFill>
              </a:rPr>
              <a:t>__OPAMP based Integrator</a:t>
            </a:r>
          </a:p>
          <a:p>
            <a:r>
              <a:rPr lang="en-US" sz="2000" dirty="0">
                <a:solidFill>
                  <a:srgbClr val="FF9900"/>
                </a:solidFill>
              </a:rPr>
              <a:t>__RC Integrator (Lossy Integrator)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FDD3BD-13E3-4235-93EB-125ECE1B42B4}"/>
              </a:ext>
            </a:extLst>
          </p:cNvPr>
          <p:cNvCxnSpPr>
            <a:cxnSpLocks/>
          </p:cNvCxnSpPr>
          <p:nvPr/>
        </p:nvCxnSpPr>
        <p:spPr>
          <a:xfrm flipH="1">
            <a:off x="554879" y="2477721"/>
            <a:ext cx="2340544" cy="230457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640303E-79BB-480F-B670-5EA7DD61FC26}"/>
              </a:ext>
            </a:extLst>
          </p:cNvPr>
          <p:cNvCxnSpPr>
            <a:cxnSpLocks/>
          </p:cNvCxnSpPr>
          <p:nvPr/>
        </p:nvCxnSpPr>
        <p:spPr>
          <a:xfrm flipH="1">
            <a:off x="562563" y="3965011"/>
            <a:ext cx="867617" cy="84093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2997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49224</TotalTime>
  <Words>307</Words>
  <Application>Microsoft Office PowerPoint</Application>
  <PresentationFormat>On-screen Show (16:9)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Calibri-Bold</vt:lpstr>
      <vt:lpstr>Wingdings</vt:lpstr>
      <vt:lpstr>Catamaran Light</vt:lpstr>
      <vt:lpstr>Arial</vt:lpstr>
      <vt:lpstr>Fira Sans Extra Condensed Medium</vt:lpstr>
      <vt:lpstr>Livvic</vt:lpstr>
      <vt:lpstr>Cambria Math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1346</cp:revision>
  <dcterms:modified xsi:type="dcterms:W3CDTF">2023-10-04T15:10:51Z</dcterms:modified>
</cp:coreProperties>
</file>