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9" r:id="rId1"/>
  </p:sldMasterIdLst>
  <p:notesMasterIdLst>
    <p:notesMasterId r:id="rId12"/>
  </p:notesMasterIdLst>
  <p:handoutMasterIdLst>
    <p:handoutMasterId r:id="rId13"/>
  </p:handoutMasterIdLst>
  <p:sldIdLst>
    <p:sldId id="599" r:id="rId2"/>
    <p:sldId id="680" r:id="rId3"/>
    <p:sldId id="690" r:id="rId4"/>
    <p:sldId id="692" r:id="rId5"/>
    <p:sldId id="693" r:id="rId6"/>
    <p:sldId id="673" r:id="rId7"/>
    <p:sldId id="695" r:id="rId8"/>
    <p:sldId id="696" r:id="rId9"/>
    <p:sldId id="697" r:id="rId10"/>
    <p:sldId id="698" r:id="rId1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Catamaran Light" panose="020B0604020202020204" charset="0"/>
      <p:regular r:id="rId15"/>
      <p:bold r:id="rId16"/>
    </p:embeddedFont>
    <p:embeddedFont>
      <p:font typeface="Fira Sans Extra Condensed Medium" panose="020B0604020202020204" charset="0"/>
      <p:regular r:id="rId17"/>
      <p:bold r:id="rId18"/>
      <p:italic r:id="rId19"/>
      <p:boldItalic r:id="rId20"/>
    </p:embeddedFont>
    <p:embeddedFont>
      <p:font typeface="Livvic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ip Mondal" initials="SM" lastIdx="1" clrIdx="0">
    <p:extLst>
      <p:ext uri="{19B8F6BF-5375-455C-9EA6-DF929625EA0E}">
        <p15:presenceInfo xmlns:p15="http://schemas.microsoft.com/office/powerpoint/2012/main" userId="f8b19755f9841b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CCFF"/>
    <a:srgbClr val="FFFF00"/>
    <a:srgbClr val="FF9900"/>
    <a:srgbClr val="00CC00"/>
    <a:srgbClr val="080808"/>
    <a:srgbClr val="0082B0"/>
    <a:srgbClr val="3F7141"/>
    <a:srgbClr val="0099CC"/>
    <a:srgbClr val="B7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E2CD75-23FF-462D-8FA4-09480D1D9082}">
  <a:tblStyle styleId="{CDE2CD75-23FF-462D-8FA4-09480D1D90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07" autoAdjust="0"/>
  </p:normalViewPr>
  <p:slideViewPr>
    <p:cSldViewPr snapToGrid="0">
      <p:cViewPr varScale="1">
        <p:scale>
          <a:sx n="101" d="100"/>
          <a:sy n="101" d="100"/>
        </p:scale>
        <p:origin x="30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905C396-FCBF-4FB4-A5D9-E2CEC2B417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DD8B70-0612-43DC-81A4-3F5B33F367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D112-AFDF-4EB7-A586-41878A3FA19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3AA10-13A0-44FB-B962-C01EAA69DF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F68A77-867D-4244-A406-9F8E059A6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08BBD-B26A-4E8E-B1A8-28CEA533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449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372707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1084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07618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610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9657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0549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39564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6138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75280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76792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0575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51.png"/><Relationship Id="rId5" Type="http://schemas.openxmlformats.org/officeDocument/2006/relationships/image" Target="../media/image39.png"/><Relationship Id="rId10" Type="http://schemas.openxmlformats.org/officeDocument/2006/relationships/image" Target="../media/image50.png"/><Relationship Id="rId4" Type="http://schemas.openxmlformats.org/officeDocument/2006/relationships/image" Target="../media/image38.png"/><Relationship Id="rId9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1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D7C45-FCA5-6236-9953-30ADA4667038}"/>
              </a:ext>
            </a:extLst>
          </p:cNvPr>
          <p:cNvSpPr txBox="1"/>
          <p:nvPr/>
        </p:nvSpPr>
        <p:spPr>
          <a:xfrm>
            <a:off x="1606113" y="1786920"/>
            <a:ext cx="57012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solidFill>
                  <a:srgbClr val="C00000"/>
                </a:solidFill>
                <a:effectLst/>
                <a:latin typeface="Calibri-Bold"/>
              </a:rPr>
              <a:t>Lecture 16</a:t>
            </a:r>
          </a:p>
          <a:p>
            <a:pPr algn="ctr"/>
            <a:r>
              <a:rPr lang="en-US" sz="4800" b="1" dirty="0">
                <a:solidFill>
                  <a:srgbClr val="C00000"/>
                </a:solidFill>
                <a:latin typeface="Calibri-Bold"/>
              </a:rPr>
              <a:t>October 18, 2023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2145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10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5476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Calculating Out put resistance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A26D938-F5FD-4E4E-8180-C99F782AF4AF}"/>
              </a:ext>
            </a:extLst>
          </p:cNvPr>
          <p:cNvCxnSpPr>
            <a:cxnSpLocks/>
          </p:cNvCxnSpPr>
          <p:nvPr/>
        </p:nvCxnSpPr>
        <p:spPr>
          <a:xfrm flipH="1">
            <a:off x="1070903" y="3396606"/>
            <a:ext cx="6365" cy="315619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93F14A6A-CEC9-4256-A984-84AEA0A23EF5}"/>
              </a:ext>
            </a:extLst>
          </p:cNvPr>
          <p:cNvCxnSpPr>
            <a:cxnSpLocks/>
          </p:cNvCxnSpPr>
          <p:nvPr/>
        </p:nvCxnSpPr>
        <p:spPr>
          <a:xfrm>
            <a:off x="1462601" y="1410834"/>
            <a:ext cx="1227259" cy="0"/>
          </a:xfrm>
          <a:prstGeom prst="straightConnector1">
            <a:avLst/>
          </a:prstGeom>
          <a:ln w="25400"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EE6DCC1-D86D-4220-A108-8928D9F47A5C}"/>
              </a:ext>
            </a:extLst>
          </p:cNvPr>
          <p:cNvCxnSpPr>
            <a:cxnSpLocks/>
          </p:cNvCxnSpPr>
          <p:nvPr/>
        </p:nvCxnSpPr>
        <p:spPr>
          <a:xfrm flipV="1">
            <a:off x="693405" y="3396606"/>
            <a:ext cx="782432" cy="934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>
            <a:extLst>
              <a:ext uri="{FF2B5EF4-FFF2-40B4-BE49-F238E27FC236}">
                <a16:creationId xmlns:a16="http://schemas.microsoft.com/office/drawing/2014/main" id="{16A036E7-EE90-4E86-AA6E-5BEE0C8B72D5}"/>
              </a:ext>
            </a:extLst>
          </p:cNvPr>
          <p:cNvSpPr/>
          <p:nvPr/>
        </p:nvSpPr>
        <p:spPr>
          <a:xfrm>
            <a:off x="1203504" y="2019657"/>
            <a:ext cx="527981" cy="527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66D92EB-BBE5-4CC7-8953-4DAB37D7BEDB}"/>
              </a:ext>
            </a:extLst>
          </p:cNvPr>
          <p:cNvSpPr txBox="1"/>
          <p:nvPr/>
        </p:nvSpPr>
        <p:spPr>
          <a:xfrm>
            <a:off x="1231895" y="180338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43B07BE-41B2-4D13-A828-78A2B267DFE4}"/>
              </a:ext>
            </a:extLst>
          </p:cNvPr>
          <p:cNvSpPr txBox="1"/>
          <p:nvPr/>
        </p:nvSpPr>
        <p:spPr>
          <a:xfrm>
            <a:off x="1264559" y="2428227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5F021EB-8177-413A-B2FC-8C2EA50D3206}"/>
              </a:ext>
            </a:extLst>
          </p:cNvPr>
          <p:cNvCxnSpPr>
            <a:cxnSpLocks/>
          </p:cNvCxnSpPr>
          <p:nvPr/>
        </p:nvCxnSpPr>
        <p:spPr>
          <a:xfrm>
            <a:off x="1461692" y="1401832"/>
            <a:ext cx="0" cy="6278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D98A3E7-0126-4580-90F3-4C7BB304F54A}"/>
              </a:ext>
            </a:extLst>
          </p:cNvPr>
          <p:cNvCxnSpPr>
            <a:cxnSpLocks/>
            <a:stCxn id="190" idx="4"/>
          </p:cNvCxnSpPr>
          <p:nvPr/>
        </p:nvCxnSpPr>
        <p:spPr>
          <a:xfrm>
            <a:off x="1467495" y="2547638"/>
            <a:ext cx="0" cy="8676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Down 4">
            <a:extLst>
              <a:ext uri="{FF2B5EF4-FFF2-40B4-BE49-F238E27FC236}">
                <a16:creationId xmlns:a16="http://schemas.microsoft.com/office/drawing/2014/main" id="{9CC8A3ED-FCD4-4789-AE43-C3DFF4FED861}"/>
              </a:ext>
            </a:extLst>
          </p:cNvPr>
          <p:cNvSpPr/>
          <p:nvPr/>
        </p:nvSpPr>
        <p:spPr>
          <a:xfrm>
            <a:off x="1351796" y="2075668"/>
            <a:ext cx="197352" cy="410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61D09EE-6855-44D3-8B04-E900710B519C}"/>
                  </a:ext>
                </a:extLst>
              </p:cNvPr>
              <p:cNvSpPr txBox="1"/>
              <p:nvPr/>
            </p:nvSpPr>
            <p:spPr>
              <a:xfrm>
                <a:off x="1549148" y="1750406"/>
                <a:ext cx="7894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𝑔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61D09EE-6855-44D3-8B04-E900710B5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148" y="1750406"/>
                <a:ext cx="789425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BEC1528-0106-49D0-8A68-49FA48C95004}"/>
              </a:ext>
            </a:extLst>
          </p:cNvPr>
          <p:cNvCxnSpPr>
            <a:cxnSpLocks/>
          </p:cNvCxnSpPr>
          <p:nvPr/>
        </p:nvCxnSpPr>
        <p:spPr>
          <a:xfrm flipH="1">
            <a:off x="299615" y="1428140"/>
            <a:ext cx="546694" cy="0"/>
          </a:xfrm>
          <a:prstGeom prst="straightConnector1">
            <a:avLst/>
          </a:prstGeom>
          <a:ln w="25400"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2E751D-4E1F-48CE-BB20-D2C43550EF96}"/>
              </a:ext>
            </a:extLst>
          </p:cNvPr>
          <p:cNvSpPr txBox="1"/>
          <p:nvPr/>
        </p:nvSpPr>
        <p:spPr>
          <a:xfrm>
            <a:off x="13318" y="1094054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9FCCB9C-871F-4ED0-8946-F307414D6022}"/>
              </a:ext>
            </a:extLst>
          </p:cNvPr>
          <p:cNvSpPr txBox="1"/>
          <p:nvPr/>
        </p:nvSpPr>
        <p:spPr>
          <a:xfrm>
            <a:off x="1769453" y="108092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2BDD17-27B2-4AD9-B8A2-833300BCF587}"/>
              </a:ext>
            </a:extLst>
          </p:cNvPr>
          <p:cNvSpPr txBox="1"/>
          <p:nvPr/>
        </p:nvSpPr>
        <p:spPr>
          <a:xfrm>
            <a:off x="770934" y="368645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21C729-F301-47A3-A176-4A959D6D5836}"/>
              </a:ext>
            </a:extLst>
          </p:cNvPr>
          <p:cNvSpPr txBox="1"/>
          <p:nvPr/>
        </p:nvSpPr>
        <p:spPr>
          <a:xfrm>
            <a:off x="236873" y="4104891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small signal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469105F-127D-45ED-89CF-757FAB09360E}"/>
                  </a:ext>
                </a:extLst>
              </p:cNvPr>
              <p:cNvSpPr txBox="1"/>
              <p:nvPr/>
            </p:nvSpPr>
            <p:spPr>
              <a:xfrm>
                <a:off x="3739659" y="556802"/>
                <a:ext cx="3272242" cy="52411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(1+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469105F-127D-45ED-89CF-757FAB093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659" y="556802"/>
                <a:ext cx="3272242" cy="524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E1008A-A6A4-4DAB-9D38-9C871A3EA2C0}"/>
                  </a:ext>
                </a:extLst>
              </p:cNvPr>
              <p:cNvSpPr txBox="1"/>
              <p:nvPr/>
            </p:nvSpPr>
            <p:spPr>
              <a:xfrm>
                <a:off x="3695352" y="1465439"/>
                <a:ext cx="3316549" cy="5738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𝐷𝑆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𝑇𝐻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1800" i="1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m:rPr>
                          <m:sty m:val="p"/>
                        </m:rPr>
                        <a:rPr lang="el-GR" sz="1800" i="1">
                          <a:latin typeface="Cambria Math" panose="02040503050406030204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E1008A-A6A4-4DAB-9D38-9C871A3EA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352" y="1465439"/>
                <a:ext cx="3316549" cy="5738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21E0154-3BBD-43C5-995F-230A7E3FC954}"/>
              </a:ext>
            </a:extLst>
          </p:cNvPr>
          <p:cNvSpPr txBox="1"/>
          <p:nvPr/>
        </p:nvSpPr>
        <p:spPr>
          <a:xfrm>
            <a:off x="2938865" y="2559068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Output resistance: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FB9436-FFD0-4C6C-8650-DAB7B07CCAF5}"/>
                  </a:ext>
                </a:extLst>
              </p:cNvPr>
              <p:cNvSpPr txBox="1"/>
              <p:nvPr/>
            </p:nvSpPr>
            <p:spPr>
              <a:xfrm>
                <a:off x="5161628" y="2449098"/>
                <a:ext cx="2071721" cy="5738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FB9436-FFD0-4C6C-8650-DAB7B07CC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628" y="2449098"/>
                <a:ext cx="2071721" cy="5738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76B7C943-450A-43A4-991F-BE00D718F44C}"/>
              </a:ext>
            </a:extLst>
          </p:cNvPr>
          <p:cNvGrpSpPr/>
          <p:nvPr/>
        </p:nvGrpSpPr>
        <p:grpSpPr>
          <a:xfrm rot="16200000">
            <a:off x="2159569" y="2464548"/>
            <a:ext cx="991881" cy="235132"/>
            <a:chOff x="4676775" y="1682364"/>
            <a:chExt cx="1619250" cy="69302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7DC0DC-685D-42C1-840D-457EFD9FD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6FC12E3-669C-4729-8DF2-BB63FB1B3266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DD58113-B59C-4940-B7E5-70719A1142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0CD3441-B309-4A8C-B63B-A49821DE4D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D7DB563-BDC3-47CD-985E-015CD2CC9A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91B50CC-090A-4A36-A6C2-3BD15729BC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3647F5-6EF5-46EB-ADB7-93F149B522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9AC1F5D-E8D9-47B6-9691-4004F5CBF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A6A7F53-5ED6-49C7-A93A-2FBB47A341C5}"/>
              </a:ext>
            </a:extLst>
          </p:cNvPr>
          <p:cNvCxnSpPr>
            <a:cxnSpLocks/>
          </p:cNvCxnSpPr>
          <p:nvPr/>
        </p:nvCxnSpPr>
        <p:spPr>
          <a:xfrm>
            <a:off x="2679075" y="1410834"/>
            <a:ext cx="0" cy="7734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CFCEAD-5B8F-4529-96EE-BECBA0752F5A}"/>
              </a:ext>
            </a:extLst>
          </p:cNvPr>
          <p:cNvCxnSpPr>
            <a:cxnSpLocks/>
          </p:cNvCxnSpPr>
          <p:nvPr/>
        </p:nvCxnSpPr>
        <p:spPr>
          <a:xfrm>
            <a:off x="2678558" y="2938824"/>
            <a:ext cx="0" cy="4764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F060BC3-3E18-4C85-8888-7797613D9D32}"/>
              </a:ext>
            </a:extLst>
          </p:cNvPr>
          <p:cNvCxnSpPr>
            <a:cxnSpLocks/>
          </p:cNvCxnSpPr>
          <p:nvPr/>
        </p:nvCxnSpPr>
        <p:spPr>
          <a:xfrm flipV="1">
            <a:off x="1420084" y="3390833"/>
            <a:ext cx="1264549" cy="1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E9108D1-7FBC-40E0-B367-765A54345505}"/>
                  </a:ext>
                </a:extLst>
              </p:cNvPr>
              <p:cNvSpPr txBox="1"/>
              <p:nvPr/>
            </p:nvSpPr>
            <p:spPr>
              <a:xfrm>
                <a:off x="3022221" y="3216612"/>
                <a:ext cx="1973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Large L </a:t>
                </a:r>
                <a:r>
                  <a:rPr lang="en-US" sz="18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Low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800" dirty="0">
                    <a:sym typeface="Wingdings" panose="05000000000000000000" pitchFamily="2" charset="2"/>
                  </a:rPr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E9108D1-7FBC-40E0-B367-765A54345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221" y="3216612"/>
                <a:ext cx="1973617" cy="369332"/>
              </a:xfrm>
              <a:prstGeom prst="rect">
                <a:avLst/>
              </a:prstGeom>
              <a:blipFill>
                <a:blip r:embed="rId8"/>
                <a:stretch>
                  <a:fillRect l="-277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55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MOSFET-Body Effect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8784B5-BCA9-44BC-92B4-54A2FE9F65EA}"/>
              </a:ext>
            </a:extLst>
          </p:cNvPr>
          <p:cNvCxnSpPr/>
          <p:nvPr/>
        </p:nvCxnSpPr>
        <p:spPr>
          <a:xfrm>
            <a:off x="1598865" y="1634814"/>
            <a:ext cx="58236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8B364E4-BFF4-4129-9DC0-883C697B5D70}"/>
              </a:ext>
            </a:extLst>
          </p:cNvPr>
          <p:cNvSpPr/>
          <p:nvPr/>
        </p:nvSpPr>
        <p:spPr>
          <a:xfrm>
            <a:off x="1704883" y="1627091"/>
            <a:ext cx="1319134" cy="4648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85F4417-77DC-4B67-8B62-475A4ECEF034}"/>
              </a:ext>
            </a:extLst>
          </p:cNvPr>
          <p:cNvSpPr/>
          <p:nvPr/>
        </p:nvSpPr>
        <p:spPr>
          <a:xfrm>
            <a:off x="3034011" y="1295664"/>
            <a:ext cx="1720658" cy="3279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454C3C24-A828-482D-901A-9C97F0BBE65D}"/>
              </a:ext>
            </a:extLst>
          </p:cNvPr>
          <p:cNvSpPr/>
          <p:nvPr/>
        </p:nvSpPr>
        <p:spPr>
          <a:xfrm>
            <a:off x="3034011" y="1032425"/>
            <a:ext cx="1720658" cy="2632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C052FDE-F12C-41B8-BE8F-2178F06CC11B}"/>
              </a:ext>
            </a:extLst>
          </p:cNvPr>
          <p:cNvSpPr/>
          <p:nvPr/>
        </p:nvSpPr>
        <p:spPr>
          <a:xfrm>
            <a:off x="4754669" y="1634814"/>
            <a:ext cx="1319134" cy="4648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9CAA6D5-D51C-4E81-BB42-2D4DE1C033F4}"/>
              </a:ext>
            </a:extLst>
          </p:cNvPr>
          <p:cNvSpPr/>
          <p:nvPr/>
        </p:nvSpPr>
        <p:spPr>
          <a:xfrm>
            <a:off x="6073803" y="1627091"/>
            <a:ext cx="1319134" cy="464811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7FCA76-37B6-405F-BF08-36F7C519FFB0}"/>
              </a:ext>
            </a:extLst>
          </p:cNvPr>
          <p:cNvSpPr txBox="1"/>
          <p:nvPr/>
        </p:nvSpPr>
        <p:spPr>
          <a:xfrm>
            <a:off x="3567968" y="129477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Oxide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3495ABC-FD3E-45BE-A3D3-410278965B3B}"/>
              </a:ext>
            </a:extLst>
          </p:cNvPr>
          <p:cNvSpPr txBox="1"/>
          <p:nvPr/>
        </p:nvSpPr>
        <p:spPr>
          <a:xfrm>
            <a:off x="3583197" y="100203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Metal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E9BFE-52AA-4C2F-8479-BE986B43551A}"/>
              </a:ext>
            </a:extLst>
          </p:cNvPr>
          <p:cNvSpPr/>
          <p:nvPr/>
        </p:nvSpPr>
        <p:spPr>
          <a:xfrm>
            <a:off x="2150851" y="1123196"/>
            <a:ext cx="223593" cy="511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DC66F50-06DB-437D-9FA2-8FB995760CE0}"/>
              </a:ext>
            </a:extLst>
          </p:cNvPr>
          <p:cNvSpPr/>
          <p:nvPr/>
        </p:nvSpPr>
        <p:spPr>
          <a:xfrm>
            <a:off x="5301024" y="1123195"/>
            <a:ext cx="238821" cy="5004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ED8A92A-73FD-4A79-A6D2-00B864DC789B}"/>
              </a:ext>
            </a:extLst>
          </p:cNvPr>
          <p:cNvSpPr/>
          <p:nvPr/>
        </p:nvSpPr>
        <p:spPr>
          <a:xfrm>
            <a:off x="6621573" y="1111983"/>
            <a:ext cx="237406" cy="511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DDFB49-9ED2-4661-8A71-B75C783678FE}"/>
              </a:ext>
            </a:extLst>
          </p:cNvPr>
          <p:cNvSpPr txBox="1"/>
          <p:nvPr/>
        </p:nvSpPr>
        <p:spPr>
          <a:xfrm>
            <a:off x="1815868" y="169917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D387436-5599-496A-A3D1-BBD5ADAC1609}"/>
              </a:ext>
            </a:extLst>
          </p:cNvPr>
          <p:cNvSpPr txBox="1"/>
          <p:nvPr/>
        </p:nvSpPr>
        <p:spPr>
          <a:xfrm>
            <a:off x="4746555" y="1705607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19E5905-B760-459E-B328-604912A05996}"/>
              </a:ext>
            </a:extLst>
          </p:cNvPr>
          <p:cNvSpPr txBox="1"/>
          <p:nvPr/>
        </p:nvSpPr>
        <p:spPr>
          <a:xfrm>
            <a:off x="6081917" y="1713331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p+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E0B7BC8-DBF7-4656-8850-3ACBD8288859}"/>
              </a:ext>
            </a:extLst>
          </p:cNvPr>
          <p:cNvCxnSpPr>
            <a:cxnSpLocks/>
          </p:cNvCxnSpPr>
          <p:nvPr/>
        </p:nvCxnSpPr>
        <p:spPr>
          <a:xfrm>
            <a:off x="1546161" y="2748501"/>
            <a:ext cx="48487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A131164-7432-423D-9FD9-7FE93C160AB6}"/>
              </a:ext>
            </a:extLst>
          </p:cNvPr>
          <p:cNvSpPr txBox="1"/>
          <p:nvPr/>
        </p:nvSpPr>
        <p:spPr>
          <a:xfrm>
            <a:off x="1627978" y="2324945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 Substrate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760ED1-2E9E-451E-BB9E-346B8A072878}"/>
              </a:ext>
            </a:extLst>
          </p:cNvPr>
          <p:cNvSpPr txBox="1"/>
          <p:nvPr/>
        </p:nvSpPr>
        <p:spPr>
          <a:xfrm>
            <a:off x="1848591" y="826283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 (D)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A3D830E-428D-47C6-AA52-9094AA87C5D0}"/>
              </a:ext>
            </a:extLst>
          </p:cNvPr>
          <p:cNvSpPr txBox="1"/>
          <p:nvPr/>
        </p:nvSpPr>
        <p:spPr>
          <a:xfrm>
            <a:off x="4982890" y="817683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(S)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DAE8B1D-C88C-4951-AE81-B02B1011A9E9}"/>
              </a:ext>
            </a:extLst>
          </p:cNvPr>
          <p:cNvSpPr txBox="1"/>
          <p:nvPr/>
        </p:nvSpPr>
        <p:spPr>
          <a:xfrm>
            <a:off x="3492671" y="75589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 (G)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F0615F3-DFC7-45F0-A55A-D201202E4FA4}"/>
              </a:ext>
            </a:extLst>
          </p:cNvPr>
          <p:cNvSpPr txBox="1"/>
          <p:nvPr/>
        </p:nvSpPr>
        <p:spPr>
          <a:xfrm>
            <a:off x="6299619" y="826282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 (B)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6AABFD5-083E-49E8-9132-2C2DA7E07944}"/>
              </a:ext>
            </a:extLst>
          </p:cNvPr>
          <p:cNvSpPr/>
          <p:nvPr/>
        </p:nvSpPr>
        <p:spPr>
          <a:xfrm>
            <a:off x="7049167" y="1111983"/>
            <a:ext cx="117397" cy="182796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E29C66-4685-45C0-8D4E-C9D40C73A68C}"/>
              </a:ext>
            </a:extLst>
          </p:cNvPr>
          <p:cNvCxnSpPr>
            <a:cxnSpLocks/>
            <a:stCxn id="115" idx="0"/>
            <a:endCxn id="3" idx="0"/>
          </p:cNvCxnSpPr>
          <p:nvPr/>
        </p:nvCxnSpPr>
        <p:spPr>
          <a:xfrm>
            <a:off x="6740276" y="1111983"/>
            <a:ext cx="3675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3088CF-4917-4E4A-B94C-A69BC0EE350D}"/>
              </a:ext>
            </a:extLst>
          </p:cNvPr>
          <p:cNvSpPr txBox="1"/>
          <p:nvPr/>
        </p:nvSpPr>
        <p:spPr>
          <a:xfrm>
            <a:off x="6802460" y="1225116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4953779C-E233-4AFA-AD86-B077AC49E24D}"/>
              </a:ext>
            </a:extLst>
          </p:cNvPr>
          <p:cNvSpPr/>
          <p:nvPr/>
        </p:nvSpPr>
        <p:spPr>
          <a:xfrm>
            <a:off x="5780606" y="1125375"/>
            <a:ext cx="117397" cy="182796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73ED2A-7003-4146-96BA-46F764C9A686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471715" y="1125375"/>
            <a:ext cx="3675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DB583B6-2DD1-402D-AEBE-556E462F2AAB}"/>
              </a:ext>
            </a:extLst>
          </p:cNvPr>
          <p:cNvSpPr txBox="1"/>
          <p:nvPr/>
        </p:nvSpPr>
        <p:spPr>
          <a:xfrm>
            <a:off x="5533899" y="1238508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730BF0-2FCD-4E94-8EE5-AC963B000088}"/>
              </a:ext>
            </a:extLst>
          </p:cNvPr>
          <p:cNvCxnSpPr>
            <a:cxnSpLocks/>
          </p:cNvCxnSpPr>
          <p:nvPr/>
        </p:nvCxnSpPr>
        <p:spPr>
          <a:xfrm>
            <a:off x="4373040" y="576596"/>
            <a:ext cx="0" cy="4359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6459B85-5E34-48A3-890B-894E8EDEF834}"/>
              </a:ext>
            </a:extLst>
          </p:cNvPr>
          <p:cNvCxnSpPr>
            <a:cxnSpLocks/>
          </p:cNvCxnSpPr>
          <p:nvPr/>
        </p:nvCxnSpPr>
        <p:spPr>
          <a:xfrm flipH="1">
            <a:off x="4356959" y="586787"/>
            <a:ext cx="24302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AF6E215-EF84-464C-B9E0-75E9D307CEA2}"/>
              </a:ext>
            </a:extLst>
          </p:cNvPr>
          <p:cNvSpPr/>
          <p:nvPr/>
        </p:nvSpPr>
        <p:spPr>
          <a:xfrm>
            <a:off x="6783151" y="328645"/>
            <a:ext cx="527981" cy="527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B99056-18C3-4557-87CF-48B9EC44C179}"/>
                  </a:ext>
                </a:extLst>
              </p:cNvPr>
              <p:cNvSpPr txBox="1"/>
              <p:nvPr/>
            </p:nvSpPr>
            <p:spPr>
              <a:xfrm>
                <a:off x="6851036" y="361153"/>
                <a:ext cx="4739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B99056-18C3-4557-87CF-48B9EC44C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036" y="361153"/>
                <a:ext cx="47397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C9B33D5-0760-46A6-8A89-C4AB11445CDB}"/>
              </a:ext>
            </a:extLst>
          </p:cNvPr>
          <p:cNvCxnSpPr>
            <a:cxnSpLocks/>
          </p:cNvCxnSpPr>
          <p:nvPr/>
        </p:nvCxnSpPr>
        <p:spPr>
          <a:xfrm>
            <a:off x="7312764" y="591599"/>
            <a:ext cx="3675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868C229-6F1B-47EC-BE72-C759D0E8E14E}"/>
              </a:ext>
            </a:extLst>
          </p:cNvPr>
          <p:cNvSpPr txBox="1"/>
          <p:nvPr/>
        </p:nvSpPr>
        <p:spPr>
          <a:xfrm>
            <a:off x="7758760" y="719568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B7E7F3-9A43-47D8-AFDC-89239B47B989}"/>
              </a:ext>
            </a:extLst>
          </p:cNvPr>
          <p:cNvCxnSpPr>
            <a:cxnSpLocks/>
          </p:cNvCxnSpPr>
          <p:nvPr/>
        </p:nvCxnSpPr>
        <p:spPr>
          <a:xfrm flipH="1">
            <a:off x="1658783" y="1120563"/>
            <a:ext cx="635010" cy="134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8F60C450-BA5E-4E7D-B4DC-42F5071AAA4E}"/>
              </a:ext>
            </a:extLst>
          </p:cNvPr>
          <p:cNvSpPr/>
          <p:nvPr/>
        </p:nvSpPr>
        <p:spPr>
          <a:xfrm>
            <a:off x="1133404" y="873457"/>
            <a:ext cx="527981" cy="527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17CA2DE-553B-4DCA-B75D-7259251BF1B1}"/>
                  </a:ext>
                </a:extLst>
              </p:cNvPr>
              <p:cNvSpPr txBox="1"/>
              <p:nvPr/>
            </p:nvSpPr>
            <p:spPr>
              <a:xfrm>
                <a:off x="1201289" y="905965"/>
                <a:ext cx="4849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17CA2DE-553B-4DCA-B75D-7259251B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289" y="905965"/>
                <a:ext cx="48494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88FE71-0BE0-47D7-AF5B-123E7C11D529}"/>
              </a:ext>
            </a:extLst>
          </p:cNvPr>
          <p:cNvCxnSpPr>
            <a:cxnSpLocks/>
          </p:cNvCxnSpPr>
          <p:nvPr/>
        </p:nvCxnSpPr>
        <p:spPr>
          <a:xfrm>
            <a:off x="765814" y="1142963"/>
            <a:ext cx="3675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B04374E-DE81-48DE-9607-DF11B91E4F96}"/>
              </a:ext>
            </a:extLst>
          </p:cNvPr>
          <p:cNvSpPr txBox="1"/>
          <p:nvPr/>
        </p:nvSpPr>
        <p:spPr>
          <a:xfrm>
            <a:off x="128394" y="1260635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6568D3-674E-49C1-92FD-2D943CE481F5}"/>
              </a:ext>
            </a:extLst>
          </p:cNvPr>
          <p:cNvSpPr txBox="1"/>
          <p:nvPr/>
        </p:nvSpPr>
        <p:spPr>
          <a:xfrm>
            <a:off x="1607274" y="90479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1CBCC4-D009-4898-8BA0-EAD47722CA61}"/>
              </a:ext>
            </a:extLst>
          </p:cNvPr>
          <p:cNvSpPr txBox="1"/>
          <p:nvPr/>
        </p:nvSpPr>
        <p:spPr>
          <a:xfrm>
            <a:off x="6535892" y="35102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BFA3AF-CF92-4B16-8E2B-03A9C8F9A700}"/>
              </a:ext>
            </a:extLst>
          </p:cNvPr>
          <p:cNvSpPr txBox="1"/>
          <p:nvPr/>
        </p:nvSpPr>
        <p:spPr>
          <a:xfrm>
            <a:off x="7278429" y="320922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7E9F55-7538-4E2D-A5F3-83E54407A3E4}"/>
              </a:ext>
            </a:extLst>
          </p:cNvPr>
          <p:cNvSpPr txBox="1"/>
          <p:nvPr/>
        </p:nvSpPr>
        <p:spPr>
          <a:xfrm>
            <a:off x="857345" y="879310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4C32982-BF79-4579-9393-6EB1A2FFE8ED}"/>
              </a:ext>
            </a:extLst>
          </p:cNvPr>
          <p:cNvGrpSpPr/>
          <p:nvPr/>
        </p:nvGrpSpPr>
        <p:grpSpPr>
          <a:xfrm>
            <a:off x="7513350" y="593681"/>
            <a:ext cx="296642" cy="375572"/>
            <a:chOff x="7325012" y="3377195"/>
            <a:chExt cx="579509" cy="733703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94348AD-C633-479B-913D-68F382F8640E}"/>
                </a:ext>
              </a:extLst>
            </p:cNvPr>
            <p:cNvCxnSpPr>
              <a:cxnSpLocks/>
            </p:cNvCxnSpPr>
            <p:nvPr/>
          </p:nvCxnSpPr>
          <p:spPr>
            <a:xfrm>
              <a:off x="7628178" y="3377195"/>
              <a:ext cx="0" cy="4359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919E03-CF6A-4001-BD8F-030B85FCBFDF}"/>
                </a:ext>
              </a:extLst>
            </p:cNvPr>
            <p:cNvCxnSpPr/>
            <p:nvPr/>
          </p:nvCxnSpPr>
          <p:spPr>
            <a:xfrm>
              <a:off x="7325012" y="3820991"/>
              <a:ext cx="57950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78C0C01-45C1-4C37-BBB1-EB715154A2F5}"/>
                </a:ext>
              </a:extLst>
            </p:cNvPr>
            <p:cNvCxnSpPr>
              <a:cxnSpLocks/>
            </p:cNvCxnSpPr>
            <p:nvPr/>
          </p:nvCxnSpPr>
          <p:spPr>
            <a:xfrm>
              <a:off x="7325012" y="3820991"/>
              <a:ext cx="289907" cy="2899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A4A7583-A2F8-4D1A-8E4A-F5694C03A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4766" y="3820990"/>
              <a:ext cx="289755" cy="2899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683A313-3377-4C62-934D-950DBAF4C1E8}"/>
              </a:ext>
            </a:extLst>
          </p:cNvPr>
          <p:cNvGrpSpPr/>
          <p:nvPr/>
        </p:nvGrpSpPr>
        <p:grpSpPr>
          <a:xfrm>
            <a:off x="626292" y="1149066"/>
            <a:ext cx="296642" cy="375572"/>
            <a:chOff x="7325012" y="3377195"/>
            <a:chExt cx="579509" cy="733703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E25B9D3-A80A-44E8-8B2D-369684039CE4}"/>
                </a:ext>
              </a:extLst>
            </p:cNvPr>
            <p:cNvCxnSpPr>
              <a:cxnSpLocks/>
            </p:cNvCxnSpPr>
            <p:nvPr/>
          </p:nvCxnSpPr>
          <p:spPr>
            <a:xfrm>
              <a:off x="7628178" y="3377195"/>
              <a:ext cx="0" cy="4359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2C70534-0EA3-4C00-BD16-35D5139E4CFD}"/>
                </a:ext>
              </a:extLst>
            </p:cNvPr>
            <p:cNvCxnSpPr/>
            <p:nvPr/>
          </p:nvCxnSpPr>
          <p:spPr>
            <a:xfrm>
              <a:off x="7325012" y="3820991"/>
              <a:ext cx="57950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DD65725-BA25-414A-9389-D8DABF4A025C}"/>
                </a:ext>
              </a:extLst>
            </p:cNvPr>
            <p:cNvCxnSpPr>
              <a:cxnSpLocks/>
            </p:cNvCxnSpPr>
            <p:nvPr/>
          </p:nvCxnSpPr>
          <p:spPr>
            <a:xfrm>
              <a:off x="7325012" y="3820991"/>
              <a:ext cx="289907" cy="2899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DE0E41B-2894-471A-A3B8-1E3964A0A0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4766" y="3820990"/>
              <a:ext cx="289755" cy="2899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831ECF-1945-4CC9-83B7-A57BDA1EE978}"/>
              </a:ext>
            </a:extLst>
          </p:cNvPr>
          <p:cNvCxnSpPr/>
          <p:nvPr/>
        </p:nvCxnSpPr>
        <p:spPr>
          <a:xfrm flipH="1">
            <a:off x="3019097" y="1705607"/>
            <a:ext cx="4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271179B-0BBA-4285-AC27-1F0908A1ABCE}"/>
              </a:ext>
            </a:extLst>
          </p:cNvPr>
          <p:cNvGrpSpPr/>
          <p:nvPr/>
        </p:nvGrpSpPr>
        <p:grpSpPr>
          <a:xfrm rot="5400000" flipV="1">
            <a:off x="6080689" y="3074852"/>
            <a:ext cx="810109" cy="1244246"/>
            <a:chOff x="3492671" y="3187857"/>
            <a:chExt cx="810109" cy="108682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09CCFEC-C007-4393-A45F-808C12A3A431}"/>
                </a:ext>
              </a:extLst>
            </p:cNvPr>
            <p:cNvCxnSpPr/>
            <p:nvPr/>
          </p:nvCxnSpPr>
          <p:spPr>
            <a:xfrm>
              <a:off x="3492671" y="3901966"/>
              <a:ext cx="6300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9A7D2E9-9C8F-4D1C-8B86-304AC086B82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15512" y="4079125"/>
              <a:ext cx="372711" cy="1839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398A356-C622-4081-A079-7E60AB51044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205720" y="4159631"/>
              <a:ext cx="1" cy="1941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16ED8AB-D285-4800-AB9C-C76CE0F9255C}"/>
                </a:ext>
              </a:extLst>
            </p:cNvPr>
            <p:cNvCxnSpPr/>
            <p:nvPr/>
          </p:nvCxnSpPr>
          <p:spPr>
            <a:xfrm>
              <a:off x="3503486" y="3810001"/>
              <a:ext cx="6300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9F54113-FE51-4849-9FDD-71063849FB7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496607" y="3498929"/>
              <a:ext cx="62214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17DEEE6E-DF0F-487A-BA2E-BB1926581A1E}"/>
                </a:ext>
              </a:extLst>
            </p:cNvPr>
            <p:cNvCxnSpPr/>
            <p:nvPr/>
          </p:nvCxnSpPr>
          <p:spPr>
            <a:xfrm>
              <a:off x="4108660" y="3901966"/>
              <a:ext cx="0" cy="3626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492D671D-9A0E-498F-8BA9-A9E32D954FA8}"/>
              </a:ext>
            </a:extLst>
          </p:cNvPr>
          <p:cNvSpPr/>
          <p:nvPr/>
        </p:nvSpPr>
        <p:spPr>
          <a:xfrm>
            <a:off x="5605430" y="3814971"/>
            <a:ext cx="527981" cy="527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8CAFD7E-F700-4B97-94F1-9BFEE1BF8068}"/>
                  </a:ext>
                </a:extLst>
              </p:cNvPr>
              <p:cNvSpPr txBox="1"/>
              <p:nvPr/>
            </p:nvSpPr>
            <p:spPr>
              <a:xfrm>
                <a:off x="5673315" y="3847479"/>
                <a:ext cx="4739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8CAFD7E-F700-4B97-94F1-9BFEE1BF8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315" y="3847479"/>
                <a:ext cx="47397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0399E088-1082-4708-93A2-B8349C714EAB}"/>
              </a:ext>
            </a:extLst>
          </p:cNvPr>
          <p:cNvSpPr txBox="1"/>
          <p:nvPr/>
        </p:nvSpPr>
        <p:spPr>
          <a:xfrm>
            <a:off x="5568606" y="361199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F6B8571-BB6A-49C1-9A03-001BFEC48B40}"/>
              </a:ext>
            </a:extLst>
          </p:cNvPr>
          <p:cNvSpPr txBox="1"/>
          <p:nvPr/>
        </p:nvSpPr>
        <p:spPr>
          <a:xfrm>
            <a:off x="5555292" y="4211548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DD88D32-9FAC-476C-96C8-314CC2E4AEE5}"/>
              </a:ext>
            </a:extLst>
          </p:cNvPr>
          <p:cNvGrpSpPr/>
          <p:nvPr/>
        </p:nvGrpSpPr>
        <p:grpSpPr>
          <a:xfrm>
            <a:off x="5741037" y="4604335"/>
            <a:ext cx="269618" cy="413523"/>
            <a:chOff x="7325012" y="3377195"/>
            <a:chExt cx="579509" cy="733703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30137FC-388F-48F0-8606-E5EF2A620D08}"/>
                </a:ext>
              </a:extLst>
            </p:cNvPr>
            <p:cNvCxnSpPr>
              <a:cxnSpLocks/>
            </p:cNvCxnSpPr>
            <p:nvPr/>
          </p:nvCxnSpPr>
          <p:spPr>
            <a:xfrm>
              <a:off x="7628178" y="3377195"/>
              <a:ext cx="0" cy="4359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B41E23A-6CE3-4B49-82E1-95DED5124570}"/>
                </a:ext>
              </a:extLst>
            </p:cNvPr>
            <p:cNvCxnSpPr/>
            <p:nvPr/>
          </p:nvCxnSpPr>
          <p:spPr>
            <a:xfrm>
              <a:off x="7325012" y="3820991"/>
              <a:ext cx="57950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290D739-F697-4FFA-B2E9-E083D34F6732}"/>
                </a:ext>
              </a:extLst>
            </p:cNvPr>
            <p:cNvCxnSpPr>
              <a:cxnSpLocks/>
            </p:cNvCxnSpPr>
            <p:nvPr/>
          </p:nvCxnSpPr>
          <p:spPr>
            <a:xfrm>
              <a:off x="7325012" y="3820991"/>
              <a:ext cx="289907" cy="2899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094707B-2FEE-4527-AD5E-550F9388D3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4766" y="3820990"/>
              <a:ext cx="289755" cy="2899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88044457-5219-42AB-84F2-F2EEE6D34876}"/>
              </a:ext>
            </a:extLst>
          </p:cNvPr>
          <p:cNvSpPr txBox="1"/>
          <p:nvPr/>
        </p:nvSpPr>
        <p:spPr>
          <a:xfrm>
            <a:off x="4686358" y="3892153"/>
            <a:ext cx="968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Gate (G)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E050D2D-96B2-4228-B75D-6D323EA9DAA1}"/>
              </a:ext>
            </a:extLst>
          </p:cNvPr>
          <p:cNvCxnSpPr>
            <a:cxnSpLocks/>
          </p:cNvCxnSpPr>
          <p:nvPr/>
        </p:nvCxnSpPr>
        <p:spPr>
          <a:xfrm>
            <a:off x="5863618" y="3601856"/>
            <a:ext cx="0" cy="2231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11E50190-BFC7-4D57-9F0B-B2696CE7E504}"/>
              </a:ext>
            </a:extLst>
          </p:cNvPr>
          <p:cNvSpPr/>
          <p:nvPr/>
        </p:nvSpPr>
        <p:spPr>
          <a:xfrm>
            <a:off x="6829698" y="4106918"/>
            <a:ext cx="527981" cy="527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4033469E-C1FB-45C4-8D33-17611121BB42}"/>
                  </a:ext>
                </a:extLst>
              </p:cNvPr>
              <p:cNvSpPr txBox="1"/>
              <p:nvPr/>
            </p:nvSpPr>
            <p:spPr>
              <a:xfrm>
                <a:off x="6897583" y="4139426"/>
                <a:ext cx="4301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4033469E-C1FB-45C4-8D33-17611121B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583" y="4139426"/>
                <a:ext cx="43018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TextBox 154">
            <a:extLst>
              <a:ext uri="{FF2B5EF4-FFF2-40B4-BE49-F238E27FC236}">
                <a16:creationId xmlns:a16="http://schemas.microsoft.com/office/drawing/2014/main" id="{C9014F3C-0C08-4802-A97F-07B0DEF58025}"/>
              </a:ext>
            </a:extLst>
          </p:cNvPr>
          <p:cNvSpPr txBox="1"/>
          <p:nvPr/>
        </p:nvSpPr>
        <p:spPr>
          <a:xfrm>
            <a:off x="6792874" y="394891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A488C81-7B6C-458F-94E1-39BC70E3F2F3}"/>
              </a:ext>
            </a:extLst>
          </p:cNvPr>
          <p:cNvSpPr txBox="1"/>
          <p:nvPr/>
        </p:nvSpPr>
        <p:spPr>
          <a:xfrm>
            <a:off x="6779560" y="4533475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527FF82-1F3B-4250-BC99-C5115C24AAD9}"/>
              </a:ext>
            </a:extLst>
          </p:cNvPr>
          <p:cNvGrpSpPr/>
          <p:nvPr/>
        </p:nvGrpSpPr>
        <p:grpSpPr>
          <a:xfrm>
            <a:off x="6941382" y="4642081"/>
            <a:ext cx="296642" cy="375572"/>
            <a:chOff x="7325012" y="3377195"/>
            <a:chExt cx="579509" cy="733703"/>
          </a:xfrm>
        </p:grpSpPr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7BC7654-9DCB-4C9C-9010-CB3F9CC03551}"/>
                </a:ext>
              </a:extLst>
            </p:cNvPr>
            <p:cNvCxnSpPr>
              <a:cxnSpLocks/>
            </p:cNvCxnSpPr>
            <p:nvPr/>
          </p:nvCxnSpPr>
          <p:spPr>
            <a:xfrm>
              <a:off x="7628178" y="3377195"/>
              <a:ext cx="0" cy="4359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305E5E6-E926-42E8-B905-3D52E279715B}"/>
                </a:ext>
              </a:extLst>
            </p:cNvPr>
            <p:cNvCxnSpPr/>
            <p:nvPr/>
          </p:nvCxnSpPr>
          <p:spPr>
            <a:xfrm>
              <a:off x="7325012" y="3820991"/>
              <a:ext cx="57950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41E069C-A4B5-4617-AF6F-4207D5DB2B39}"/>
                </a:ext>
              </a:extLst>
            </p:cNvPr>
            <p:cNvCxnSpPr>
              <a:cxnSpLocks/>
            </p:cNvCxnSpPr>
            <p:nvPr/>
          </p:nvCxnSpPr>
          <p:spPr>
            <a:xfrm>
              <a:off x="7325012" y="3820991"/>
              <a:ext cx="289907" cy="2899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1775E16-EBD4-43D8-912C-D82DB36D35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4766" y="3820990"/>
              <a:ext cx="289755" cy="2899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Oval 163">
            <a:extLst>
              <a:ext uri="{FF2B5EF4-FFF2-40B4-BE49-F238E27FC236}">
                <a16:creationId xmlns:a16="http://schemas.microsoft.com/office/drawing/2014/main" id="{7DB39743-9D48-4F69-9653-C15FC638103E}"/>
              </a:ext>
            </a:extLst>
          </p:cNvPr>
          <p:cNvSpPr/>
          <p:nvPr/>
        </p:nvSpPr>
        <p:spPr>
          <a:xfrm>
            <a:off x="7644147" y="2564034"/>
            <a:ext cx="527981" cy="527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FBFE1130-0572-491B-8164-21A44903BB05}"/>
                  </a:ext>
                </a:extLst>
              </p:cNvPr>
              <p:cNvSpPr txBox="1"/>
              <p:nvPr/>
            </p:nvSpPr>
            <p:spPr>
              <a:xfrm>
                <a:off x="7712032" y="2596542"/>
                <a:ext cx="4849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FBFE1130-0572-491B-8164-21A44903B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032" y="2596542"/>
                <a:ext cx="48494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2200E878-B93F-48E5-BF73-8AC85BF592C7}"/>
              </a:ext>
            </a:extLst>
          </p:cNvPr>
          <p:cNvSpPr txBox="1"/>
          <p:nvPr/>
        </p:nvSpPr>
        <p:spPr>
          <a:xfrm>
            <a:off x="7607323" y="2406032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2BECA29-7851-495D-BDB1-FF1D0F9C9A3D}"/>
              </a:ext>
            </a:extLst>
          </p:cNvPr>
          <p:cNvGrpSpPr/>
          <p:nvPr/>
        </p:nvGrpSpPr>
        <p:grpSpPr>
          <a:xfrm>
            <a:off x="7755831" y="3099197"/>
            <a:ext cx="296642" cy="375572"/>
            <a:chOff x="7325012" y="3377195"/>
            <a:chExt cx="579509" cy="733703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DF75301-31A5-4D75-A0CF-9A3AA5D578DB}"/>
                </a:ext>
              </a:extLst>
            </p:cNvPr>
            <p:cNvCxnSpPr>
              <a:cxnSpLocks/>
            </p:cNvCxnSpPr>
            <p:nvPr/>
          </p:nvCxnSpPr>
          <p:spPr>
            <a:xfrm>
              <a:off x="7628178" y="3377195"/>
              <a:ext cx="0" cy="4359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F80ADC6-FB77-4962-9ACB-7F9CEE1E2938}"/>
                </a:ext>
              </a:extLst>
            </p:cNvPr>
            <p:cNvCxnSpPr/>
            <p:nvPr/>
          </p:nvCxnSpPr>
          <p:spPr>
            <a:xfrm>
              <a:off x="7325012" y="3820991"/>
              <a:ext cx="57950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5AC4B0E-141A-43AF-B586-8148380CBC6A}"/>
                </a:ext>
              </a:extLst>
            </p:cNvPr>
            <p:cNvCxnSpPr>
              <a:cxnSpLocks/>
            </p:cNvCxnSpPr>
            <p:nvPr/>
          </p:nvCxnSpPr>
          <p:spPr>
            <a:xfrm>
              <a:off x="7325012" y="3820991"/>
              <a:ext cx="289907" cy="2899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EE33476-342F-4DDB-A6F7-CD8436557F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4766" y="3820990"/>
              <a:ext cx="289755" cy="2899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553C3FB-D91C-4D93-9AB0-A40EEE851857}"/>
              </a:ext>
            </a:extLst>
          </p:cNvPr>
          <p:cNvCxnSpPr>
            <a:cxnSpLocks/>
          </p:cNvCxnSpPr>
          <p:nvPr/>
        </p:nvCxnSpPr>
        <p:spPr>
          <a:xfrm>
            <a:off x="7113095" y="2413527"/>
            <a:ext cx="0" cy="8712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A9F6072-1C85-4C2D-909C-D4EE0089BC89}"/>
              </a:ext>
            </a:extLst>
          </p:cNvPr>
          <p:cNvCxnSpPr>
            <a:cxnSpLocks/>
          </p:cNvCxnSpPr>
          <p:nvPr/>
        </p:nvCxnSpPr>
        <p:spPr>
          <a:xfrm>
            <a:off x="7911647" y="2406032"/>
            <a:ext cx="0" cy="158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E0716E4-BB93-4C44-969D-387F76775F8B}"/>
              </a:ext>
            </a:extLst>
          </p:cNvPr>
          <p:cNvCxnSpPr>
            <a:cxnSpLocks/>
          </p:cNvCxnSpPr>
          <p:nvPr/>
        </p:nvCxnSpPr>
        <p:spPr>
          <a:xfrm flipV="1">
            <a:off x="7122139" y="2409495"/>
            <a:ext cx="791835" cy="21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B3EF93B9-8CCC-4309-B1DB-4ADB8D6120BA}"/>
              </a:ext>
            </a:extLst>
          </p:cNvPr>
          <p:cNvSpPr txBox="1"/>
          <p:nvPr/>
        </p:nvSpPr>
        <p:spPr>
          <a:xfrm>
            <a:off x="7607323" y="2970634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975118C9-90E0-4F60-A834-428B19E3439E}"/>
              </a:ext>
            </a:extLst>
          </p:cNvPr>
          <p:cNvCxnSpPr>
            <a:cxnSpLocks/>
          </p:cNvCxnSpPr>
          <p:nvPr/>
        </p:nvCxnSpPr>
        <p:spPr>
          <a:xfrm>
            <a:off x="6674014" y="3611999"/>
            <a:ext cx="15229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EBC98AF1-1E49-4C8C-8548-0CC3ABBDBC97}"/>
              </a:ext>
            </a:extLst>
          </p:cNvPr>
          <p:cNvSpPr/>
          <p:nvPr/>
        </p:nvSpPr>
        <p:spPr>
          <a:xfrm>
            <a:off x="7923621" y="3765543"/>
            <a:ext cx="527981" cy="527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F1ED06B-A871-4610-87F5-D7DAD28D0817}"/>
                  </a:ext>
                </a:extLst>
              </p:cNvPr>
              <p:cNvSpPr txBox="1"/>
              <p:nvPr/>
            </p:nvSpPr>
            <p:spPr>
              <a:xfrm>
                <a:off x="7991506" y="3798051"/>
                <a:ext cx="4759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F1ED06B-A871-4610-87F5-D7DAD28D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506" y="3798051"/>
                <a:ext cx="47596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TextBox 190">
            <a:extLst>
              <a:ext uri="{FF2B5EF4-FFF2-40B4-BE49-F238E27FC236}">
                <a16:creationId xmlns:a16="http://schemas.microsoft.com/office/drawing/2014/main" id="{7A07EAB9-0D42-4BF2-8C73-BBA98A4A2C0B}"/>
              </a:ext>
            </a:extLst>
          </p:cNvPr>
          <p:cNvSpPr txBox="1"/>
          <p:nvPr/>
        </p:nvSpPr>
        <p:spPr>
          <a:xfrm>
            <a:off x="7886797" y="36075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7EDD5CA-78BE-4B49-8686-9F4CC3271A90}"/>
              </a:ext>
            </a:extLst>
          </p:cNvPr>
          <p:cNvGrpSpPr/>
          <p:nvPr/>
        </p:nvGrpSpPr>
        <p:grpSpPr>
          <a:xfrm>
            <a:off x="8043172" y="4623301"/>
            <a:ext cx="296642" cy="375572"/>
            <a:chOff x="7325012" y="3377195"/>
            <a:chExt cx="579509" cy="733703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60BEB4B-AB46-4047-8E01-9A5B43262720}"/>
                </a:ext>
              </a:extLst>
            </p:cNvPr>
            <p:cNvCxnSpPr>
              <a:cxnSpLocks/>
            </p:cNvCxnSpPr>
            <p:nvPr/>
          </p:nvCxnSpPr>
          <p:spPr>
            <a:xfrm>
              <a:off x="7628178" y="3377195"/>
              <a:ext cx="0" cy="4359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2DB7359-F276-424B-B7BC-B31FD2BB989D}"/>
                </a:ext>
              </a:extLst>
            </p:cNvPr>
            <p:cNvCxnSpPr/>
            <p:nvPr/>
          </p:nvCxnSpPr>
          <p:spPr>
            <a:xfrm>
              <a:off x="7325012" y="3820991"/>
              <a:ext cx="57950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2DA1A77-FEB2-4007-B71A-4BDA1E588BDE}"/>
                </a:ext>
              </a:extLst>
            </p:cNvPr>
            <p:cNvCxnSpPr>
              <a:cxnSpLocks/>
            </p:cNvCxnSpPr>
            <p:nvPr/>
          </p:nvCxnSpPr>
          <p:spPr>
            <a:xfrm>
              <a:off x="7325012" y="3820991"/>
              <a:ext cx="289907" cy="2899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745E621-7804-4B16-B978-6ED5F3236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4766" y="3820990"/>
              <a:ext cx="289755" cy="2899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B1E6813C-FB96-422E-A2BD-C66CFC562B6D}"/>
              </a:ext>
            </a:extLst>
          </p:cNvPr>
          <p:cNvCxnSpPr>
            <a:cxnSpLocks/>
          </p:cNvCxnSpPr>
          <p:nvPr/>
        </p:nvCxnSpPr>
        <p:spPr>
          <a:xfrm>
            <a:off x="8191121" y="3607541"/>
            <a:ext cx="0" cy="158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2A0C1558-F989-453F-ABD5-DB22943A37D4}"/>
              </a:ext>
            </a:extLst>
          </p:cNvPr>
          <p:cNvSpPr txBox="1"/>
          <p:nvPr/>
        </p:nvSpPr>
        <p:spPr>
          <a:xfrm>
            <a:off x="7886797" y="4172143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75ED874-A5BC-454D-9DE0-0EE1D298F653}"/>
              </a:ext>
            </a:extLst>
          </p:cNvPr>
          <p:cNvCxnSpPr>
            <a:cxnSpLocks/>
          </p:cNvCxnSpPr>
          <p:nvPr/>
        </p:nvCxnSpPr>
        <p:spPr>
          <a:xfrm>
            <a:off x="5880480" y="4342952"/>
            <a:ext cx="0" cy="5070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D2E4E32-2D7C-4661-90D6-90BE73ACFB85}"/>
              </a:ext>
            </a:extLst>
          </p:cNvPr>
          <p:cNvCxnSpPr>
            <a:cxnSpLocks/>
          </p:cNvCxnSpPr>
          <p:nvPr/>
        </p:nvCxnSpPr>
        <p:spPr>
          <a:xfrm>
            <a:off x="8196973" y="4291941"/>
            <a:ext cx="0" cy="5070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CC1CB4E-DD2B-4B30-9D88-80AC7B54B268}"/>
              </a:ext>
            </a:extLst>
          </p:cNvPr>
          <p:cNvSpPr txBox="1"/>
          <p:nvPr/>
        </p:nvSpPr>
        <p:spPr>
          <a:xfrm>
            <a:off x="179155" y="3169589"/>
            <a:ext cx="385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Body (back gate) acts like another gate affecting channel potential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EA21F971-5D25-4483-8FE1-EBA8BB2DC149}"/>
                  </a:ext>
                </a:extLst>
              </p:cNvPr>
              <p:cNvSpPr txBox="1"/>
              <p:nvPr/>
            </p:nvSpPr>
            <p:spPr>
              <a:xfrm>
                <a:off x="224527" y="3811685"/>
                <a:ext cx="6100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EA21F971-5D25-4483-8FE1-EBA8BB2DC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27" y="3811685"/>
                <a:ext cx="610039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row: Down 38">
            <a:extLst>
              <a:ext uri="{FF2B5EF4-FFF2-40B4-BE49-F238E27FC236}">
                <a16:creationId xmlns:a16="http://schemas.microsoft.com/office/drawing/2014/main" id="{7CB25E62-4F02-495E-932D-967FFB7E8FFF}"/>
              </a:ext>
            </a:extLst>
          </p:cNvPr>
          <p:cNvSpPr/>
          <p:nvPr/>
        </p:nvSpPr>
        <p:spPr>
          <a:xfrm rot="10800000">
            <a:off x="869667" y="3818301"/>
            <a:ext cx="209906" cy="434387"/>
          </a:xfrm>
          <a:prstGeom prst="downArrow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59B45708-C12B-4E29-96F9-A3EBFD8D2873}"/>
                  </a:ext>
                </a:extLst>
              </p:cNvPr>
              <p:cNvSpPr txBox="1"/>
              <p:nvPr/>
            </p:nvSpPr>
            <p:spPr>
              <a:xfrm>
                <a:off x="1127499" y="3763931"/>
                <a:ext cx="24841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The require 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to invert the channel </a:t>
                </a: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59B45708-C12B-4E29-96F9-A3EBFD8D2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99" y="3763931"/>
                <a:ext cx="2484197" cy="523220"/>
              </a:xfrm>
              <a:prstGeom prst="rect">
                <a:avLst/>
              </a:prstGeom>
              <a:blipFill>
                <a:blip r:embed="rId11"/>
                <a:stretch>
                  <a:fillRect l="-737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8FFFDBA7-93BC-4C03-B440-2F02150D7D23}"/>
                  </a:ext>
                </a:extLst>
              </p:cNvPr>
              <p:cNvSpPr txBox="1"/>
              <p:nvPr/>
            </p:nvSpPr>
            <p:spPr>
              <a:xfrm>
                <a:off x="1866596" y="4503586"/>
                <a:ext cx="6682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8FFFDBA7-93BC-4C03-B440-2F02150D7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596" y="4503586"/>
                <a:ext cx="668260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Arrow: Down 203">
            <a:extLst>
              <a:ext uri="{FF2B5EF4-FFF2-40B4-BE49-F238E27FC236}">
                <a16:creationId xmlns:a16="http://schemas.microsoft.com/office/drawing/2014/main" id="{68553946-329D-41F9-9666-F3B9612182FC}"/>
              </a:ext>
            </a:extLst>
          </p:cNvPr>
          <p:cNvSpPr/>
          <p:nvPr/>
        </p:nvSpPr>
        <p:spPr>
          <a:xfrm rot="10800000">
            <a:off x="2616720" y="4442153"/>
            <a:ext cx="209906" cy="434387"/>
          </a:xfrm>
          <a:prstGeom prst="downArrow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55BC557-9C6A-40FD-8D64-245F0CA1A2E6}"/>
                  </a:ext>
                </a:extLst>
              </p:cNvPr>
              <p:cNvSpPr txBox="1"/>
              <p:nvPr/>
            </p:nvSpPr>
            <p:spPr>
              <a:xfrm>
                <a:off x="713139" y="710933"/>
                <a:ext cx="4157741" cy="414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𝑇𝐻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|2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𝑆𝐵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ra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|2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55BC557-9C6A-40FD-8D64-245F0CA1A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39" y="710933"/>
                <a:ext cx="4157741" cy="414537"/>
              </a:xfrm>
              <a:prstGeom prst="rect">
                <a:avLst/>
              </a:prstGeom>
              <a:blipFill>
                <a:blip r:embed="rId4"/>
                <a:stretch>
                  <a:fillRect l="-2053" b="-73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C470D-121F-41CA-B996-C475051CF646}"/>
                  </a:ext>
                </a:extLst>
              </p:cNvPr>
              <p:cNvSpPr txBox="1"/>
              <p:nvPr/>
            </p:nvSpPr>
            <p:spPr>
              <a:xfrm>
                <a:off x="5813763" y="1177449"/>
                <a:ext cx="2991845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𝐺𝑆</m:t>
                                      </m:r>
                                    </m:sub>
                                  </m:s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𝑇𝐻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C470D-121F-41CA-B996-C475051CF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763" y="1177449"/>
                <a:ext cx="299184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98B31-56F5-4DF8-AC16-E79F443C45CB}"/>
                  </a:ext>
                </a:extLst>
              </p:cNvPr>
              <p:cNvSpPr txBox="1"/>
              <p:nvPr/>
            </p:nvSpPr>
            <p:spPr>
              <a:xfrm>
                <a:off x="1568185" y="2951897"/>
                <a:ext cx="235174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𝑀𝑎𝑘𝑒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𝑆𝐵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𝑛𝑒𝑔𝑎𝑡𝑖𝑣𝑒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98B31-56F5-4DF8-AC16-E79F443C4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185" y="2951897"/>
                <a:ext cx="2351743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7D4C1FB-0E2B-4E72-9A48-44B1AC88EE3C}"/>
              </a:ext>
            </a:extLst>
          </p:cNvPr>
          <p:cNvSpPr txBox="1"/>
          <p:nvPr/>
        </p:nvSpPr>
        <p:spPr>
          <a:xfrm>
            <a:off x="713139" y="-14988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MOSFET-Body Effect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68726-AF6A-41A5-B742-F948BC7EE05B}"/>
              </a:ext>
            </a:extLst>
          </p:cNvPr>
          <p:cNvSpPr txBox="1"/>
          <p:nvPr/>
        </p:nvSpPr>
        <p:spPr>
          <a:xfrm>
            <a:off x="664937" y="1511345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j-lt"/>
              </a:rPr>
              <a:t>Body effect co-efficient,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1B548B-5A26-489A-ABDA-183949DF0D48}"/>
                  </a:ext>
                </a:extLst>
              </p:cNvPr>
              <p:cNvSpPr txBox="1"/>
              <p:nvPr/>
            </p:nvSpPr>
            <p:spPr>
              <a:xfrm>
                <a:off x="3183575" y="1268639"/>
                <a:ext cx="1746513" cy="7334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𝑠𝑢𝑏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1B548B-5A26-489A-ABDA-183949DF0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75" y="1268639"/>
                <a:ext cx="1746513" cy="733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848DCF3-D2D5-42CF-9F49-3AA67347957B}"/>
                  </a:ext>
                </a:extLst>
              </p:cNvPr>
              <p:cNvSpPr txBox="1"/>
              <p:nvPr/>
            </p:nvSpPr>
            <p:spPr>
              <a:xfrm>
                <a:off x="713139" y="2196265"/>
                <a:ext cx="5742469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𝛾</m:t>
                    </m:r>
                    <m:r>
                      <a:rPr kumimoji="0" lang="en-US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 </m:t>
                    </m:r>
                  </m:oMath>
                </a14:m>
                <a:r>
                  <a:rPr lang="en-US" sz="1800" dirty="0">
                    <a:latin typeface="+mj-lt"/>
                    <a:sym typeface="Wingdings" panose="05000000000000000000" pitchFamily="2" charset="2"/>
                  </a:rPr>
                  <a:t> Technology dependent parameter ~ 0.3 to 0.4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</m:rad>
                  </m:oMath>
                </a14:m>
                <a:endParaRPr 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848DCF3-D2D5-42CF-9F49-3AA673479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39" y="2196265"/>
                <a:ext cx="5742469" cy="513282"/>
              </a:xfrm>
              <a:prstGeom prst="rect">
                <a:avLst/>
              </a:prstGeom>
              <a:blipFill>
                <a:blip r:embed="rId8"/>
                <a:stretch>
                  <a:fillRect b="-1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C89307-4CBC-43C7-81E2-44A28F9F5708}"/>
                  </a:ext>
                </a:extLst>
              </p:cNvPr>
              <p:cNvSpPr txBox="1"/>
              <p:nvPr/>
            </p:nvSpPr>
            <p:spPr>
              <a:xfrm>
                <a:off x="713139" y="2958921"/>
                <a:ext cx="6100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C89307-4CBC-43C7-81E2-44A28F9F5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39" y="2958921"/>
                <a:ext cx="61003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Down 22">
            <a:extLst>
              <a:ext uri="{FF2B5EF4-FFF2-40B4-BE49-F238E27FC236}">
                <a16:creationId xmlns:a16="http://schemas.microsoft.com/office/drawing/2014/main" id="{5C662AC7-4EAB-49D5-9151-803A32F126A3}"/>
              </a:ext>
            </a:extLst>
          </p:cNvPr>
          <p:cNvSpPr/>
          <p:nvPr/>
        </p:nvSpPr>
        <p:spPr>
          <a:xfrm rot="10800000">
            <a:off x="1358279" y="2965537"/>
            <a:ext cx="209906" cy="434387"/>
          </a:xfrm>
          <a:prstGeom prst="downArrow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F1276D-F5CE-4DD2-AB51-46A75A84EA84}"/>
                  </a:ext>
                </a:extLst>
              </p:cNvPr>
              <p:cNvSpPr txBox="1"/>
              <p:nvPr/>
            </p:nvSpPr>
            <p:spPr>
              <a:xfrm>
                <a:off x="4491738" y="2921120"/>
                <a:ext cx="6682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F1276D-F5CE-4DD2-AB51-46A75A84E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738" y="2921120"/>
                <a:ext cx="668260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Down 24">
            <a:extLst>
              <a:ext uri="{FF2B5EF4-FFF2-40B4-BE49-F238E27FC236}">
                <a16:creationId xmlns:a16="http://schemas.microsoft.com/office/drawing/2014/main" id="{6C924131-A97C-4317-9577-6905617780C0}"/>
              </a:ext>
            </a:extLst>
          </p:cNvPr>
          <p:cNvSpPr/>
          <p:nvPr/>
        </p:nvSpPr>
        <p:spPr>
          <a:xfrm>
            <a:off x="5159998" y="2941524"/>
            <a:ext cx="209906" cy="434387"/>
          </a:xfrm>
          <a:prstGeom prst="downArrow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508A8EB-1E39-4373-B15A-DCA321A9D868}"/>
                  </a:ext>
                </a:extLst>
              </p:cNvPr>
              <p:cNvSpPr txBox="1"/>
              <p:nvPr/>
            </p:nvSpPr>
            <p:spPr>
              <a:xfrm>
                <a:off x="773100" y="3638821"/>
                <a:ext cx="7004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can be reduced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𝑇𝐻𝑜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by forward biasing B-S junction</a:t>
                </a:r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508A8EB-1E39-4373-B15A-DCA321A9D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00" y="3638821"/>
                <a:ext cx="7004995" cy="307777"/>
              </a:xfrm>
              <a:prstGeom prst="rect">
                <a:avLst/>
              </a:prstGeom>
              <a:blipFill>
                <a:blip r:embed="rId11"/>
                <a:stretch>
                  <a:fillRect l="-1305" t="-24000" r="-1305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46DBC75-C6D1-4540-B077-0FCCF314716F}"/>
                  </a:ext>
                </a:extLst>
              </p:cNvPr>
              <p:cNvSpPr txBox="1"/>
              <p:nvPr/>
            </p:nvSpPr>
            <p:spPr>
              <a:xfrm>
                <a:off x="773100" y="4209508"/>
                <a:ext cx="580008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Make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sure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current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limited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after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forward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biasing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junction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bulk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source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46DBC75-C6D1-4540-B077-0FCCF3147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00" y="4209508"/>
                <a:ext cx="5800087" cy="615553"/>
              </a:xfrm>
              <a:prstGeom prst="rect">
                <a:avLst/>
              </a:prstGeom>
              <a:blipFill>
                <a:blip r:embed="rId12"/>
                <a:stretch>
                  <a:fillRect l="-1577" r="-2103" b="-18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09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4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4844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Livvic" panose="020B0604020202020204" charset="0"/>
              </a:rPr>
              <a:t>SUBTHRESHOLD</a:t>
            </a:r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 Condition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2473785-3B51-408F-A144-F33274F5E313}"/>
              </a:ext>
            </a:extLst>
          </p:cNvPr>
          <p:cNvCxnSpPr>
            <a:cxnSpLocks/>
          </p:cNvCxnSpPr>
          <p:nvPr/>
        </p:nvCxnSpPr>
        <p:spPr>
          <a:xfrm>
            <a:off x="1006756" y="4147342"/>
            <a:ext cx="275976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F3A1B9-B16A-48DB-B123-B6870B896CD1}"/>
              </a:ext>
            </a:extLst>
          </p:cNvPr>
          <p:cNvCxnSpPr>
            <a:cxnSpLocks/>
          </p:cNvCxnSpPr>
          <p:nvPr/>
        </p:nvCxnSpPr>
        <p:spPr>
          <a:xfrm flipV="1">
            <a:off x="1006756" y="1575592"/>
            <a:ext cx="0" cy="25717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C8BE35-60E0-4560-B383-E5A0DD94582F}"/>
                  </a:ext>
                </a:extLst>
              </p:cNvPr>
              <p:cNvSpPr txBox="1"/>
              <p:nvPr/>
            </p:nvSpPr>
            <p:spPr>
              <a:xfrm>
                <a:off x="74952" y="1217974"/>
                <a:ext cx="848034" cy="6141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𝐷𝑆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C8BE35-60E0-4560-B383-E5A0DD94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2" y="1217974"/>
                <a:ext cx="848034" cy="614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1C241E-D218-4C43-9931-70D3F0CF075A}"/>
                  </a:ext>
                </a:extLst>
              </p:cNvPr>
              <p:cNvSpPr txBox="1"/>
              <p:nvPr/>
            </p:nvSpPr>
            <p:spPr>
              <a:xfrm>
                <a:off x="1915759" y="1678073"/>
                <a:ext cx="513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1C241E-D218-4C43-9931-70D3F0CF0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759" y="1678073"/>
                <a:ext cx="5138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124D3E4-A955-4C16-88C0-3F7423E486F8}"/>
              </a:ext>
            </a:extLst>
          </p:cNvPr>
          <p:cNvSpPr txBox="1"/>
          <p:nvPr/>
        </p:nvSpPr>
        <p:spPr>
          <a:xfrm rot="16200000">
            <a:off x="341145" y="1954065"/>
            <a:ext cx="2317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Subthreshold </a:t>
            </a:r>
          </a:p>
          <a:p>
            <a:pPr algn="just"/>
            <a:r>
              <a:rPr lang="en-US" sz="1600" dirty="0"/>
              <a:t>(weak inversion region)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7E466A-22BA-40B4-ADE2-FC7712475A28}"/>
              </a:ext>
            </a:extLst>
          </p:cNvPr>
          <p:cNvCxnSpPr/>
          <p:nvPr/>
        </p:nvCxnSpPr>
        <p:spPr>
          <a:xfrm>
            <a:off x="1432825" y="3406712"/>
            <a:ext cx="334644" cy="6440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C2C3C9F-285B-47B2-A40C-EF93637AF0B7}"/>
              </a:ext>
            </a:extLst>
          </p:cNvPr>
          <p:cNvSpPr/>
          <p:nvPr/>
        </p:nvSpPr>
        <p:spPr>
          <a:xfrm>
            <a:off x="1279449" y="1956216"/>
            <a:ext cx="1933731" cy="2188564"/>
          </a:xfrm>
          <a:custGeom>
            <a:avLst/>
            <a:gdLst>
              <a:gd name="connsiteX0" fmla="*/ 0 w 1933731"/>
              <a:gd name="connsiteY0" fmla="*/ 2188564 h 2188564"/>
              <a:gd name="connsiteX1" fmla="*/ 307298 w 1933731"/>
              <a:gd name="connsiteY1" fmla="*/ 2173573 h 2188564"/>
              <a:gd name="connsiteX2" fmla="*/ 554636 w 1933731"/>
              <a:gd name="connsiteY2" fmla="*/ 2121108 h 2188564"/>
              <a:gd name="connsiteX3" fmla="*/ 757003 w 1933731"/>
              <a:gd name="connsiteY3" fmla="*/ 2016177 h 2188564"/>
              <a:gd name="connsiteX4" fmla="*/ 1049312 w 1933731"/>
              <a:gd name="connsiteY4" fmla="*/ 1723869 h 2188564"/>
              <a:gd name="connsiteX5" fmla="*/ 1341620 w 1933731"/>
              <a:gd name="connsiteY5" fmla="*/ 1304144 h 2188564"/>
              <a:gd name="connsiteX6" fmla="*/ 1603948 w 1933731"/>
              <a:gd name="connsiteY6" fmla="*/ 801973 h 2188564"/>
              <a:gd name="connsiteX7" fmla="*/ 1933731 w 1933731"/>
              <a:gd name="connsiteY7" fmla="*/ 0 h 218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3731" h="2188564">
                <a:moveTo>
                  <a:pt x="0" y="2188564"/>
                </a:moveTo>
                <a:cubicBezTo>
                  <a:pt x="107429" y="2186690"/>
                  <a:pt x="214859" y="2184816"/>
                  <a:pt x="307298" y="2173573"/>
                </a:cubicBezTo>
                <a:cubicBezTo>
                  <a:pt x="399737" y="2162330"/>
                  <a:pt x="479685" y="2147341"/>
                  <a:pt x="554636" y="2121108"/>
                </a:cubicBezTo>
                <a:cubicBezTo>
                  <a:pt x="629587" y="2094875"/>
                  <a:pt x="674557" y="2082383"/>
                  <a:pt x="757003" y="2016177"/>
                </a:cubicBezTo>
                <a:cubicBezTo>
                  <a:pt x="839449" y="1949971"/>
                  <a:pt x="951876" y="1842541"/>
                  <a:pt x="1049312" y="1723869"/>
                </a:cubicBezTo>
                <a:cubicBezTo>
                  <a:pt x="1146748" y="1605197"/>
                  <a:pt x="1249181" y="1457793"/>
                  <a:pt x="1341620" y="1304144"/>
                </a:cubicBezTo>
                <a:cubicBezTo>
                  <a:pt x="1434059" y="1150495"/>
                  <a:pt x="1505263" y="1019330"/>
                  <a:pt x="1603948" y="801973"/>
                </a:cubicBezTo>
                <a:cubicBezTo>
                  <a:pt x="1702633" y="584616"/>
                  <a:pt x="1886262" y="133662"/>
                  <a:pt x="1933731" y="0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55677D-07B2-4048-89C3-9A6D38F4CB6B}"/>
              </a:ext>
            </a:extLst>
          </p:cNvPr>
          <p:cNvCxnSpPr/>
          <p:nvPr/>
        </p:nvCxnSpPr>
        <p:spPr>
          <a:xfrm>
            <a:off x="2843837" y="2048990"/>
            <a:ext cx="0" cy="2075047"/>
          </a:xfrm>
          <a:prstGeom prst="line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6B61F8-8689-4423-8080-0BC2AFF4D36A}"/>
              </a:ext>
            </a:extLst>
          </p:cNvPr>
          <p:cNvCxnSpPr/>
          <p:nvPr/>
        </p:nvCxnSpPr>
        <p:spPr>
          <a:xfrm>
            <a:off x="2254223" y="2048686"/>
            <a:ext cx="0" cy="2075047"/>
          </a:xfrm>
          <a:prstGeom prst="line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1FFA25C-11CC-4EFD-9225-66CDF9133582}"/>
              </a:ext>
            </a:extLst>
          </p:cNvPr>
          <p:cNvCxnSpPr>
            <a:cxnSpLocks/>
          </p:cNvCxnSpPr>
          <p:nvPr/>
        </p:nvCxnSpPr>
        <p:spPr>
          <a:xfrm flipH="1">
            <a:off x="2246314" y="2256019"/>
            <a:ext cx="879418" cy="1912170"/>
          </a:xfrm>
          <a:prstGeom prst="line">
            <a:avLst/>
          </a:prstGeom>
          <a:ln w="2857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86E283-0AAD-480F-A239-6C695F5A6F70}"/>
              </a:ext>
            </a:extLst>
          </p:cNvPr>
          <p:cNvCxnSpPr/>
          <p:nvPr/>
        </p:nvCxnSpPr>
        <p:spPr>
          <a:xfrm>
            <a:off x="2246314" y="2544853"/>
            <a:ext cx="59752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2FD7DC3-EA17-470D-A0B6-1388AC81C7AE}"/>
              </a:ext>
            </a:extLst>
          </p:cNvPr>
          <p:cNvSpPr txBox="1"/>
          <p:nvPr/>
        </p:nvSpPr>
        <p:spPr>
          <a:xfrm rot="16200000">
            <a:off x="1800434" y="1662840"/>
            <a:ext cx="1489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100 – 200 mV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B772E9A-34C3-4942-BC6A-24656EED7B61}"/>
                  </a:ext>
                </a:extLst>
              </p:cNvPr>
              <p:cNvSpPr txBox="1"/>
              <p:nvPr/>
            </p:nvSpPr>
            <p:spPr>
              <a:xfrm>
                <a:off x="3815908" y="3913947"/>
                <a:ext cx="5781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B772E9A-34C3-4942-BC6A-24656EED7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08" y="3913947"/>
                <a:ext cx="578147" cy="461665"/>
              </a:xfrm>
              <a:prstGeom prst="rect">
                <a:avLst/>
              </a:prstGeom>
              <a:blipFill>
                <a:blip r:embed="rId6"/>
                <a:stretch>
                  <a:fillRect l="-3158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37D530-2505-40C3-A42C-8277AFF55CF6}"/>
              </a:ext>
            </a:extLst>
          </p:cNvPr>
          <p:cNvCxnSpPr>
            <a:cxnSpLocks/>
          </p:cNvCxnSpPr>
          <p:nvPr/>
        </p:nvCxnSpPr>
        <p:spPr>
          <a:xfrm flipH="1">
            <a:off x="2843837" y="2861467"/>
            <a:ext cx="4152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4C7169F-A924-40F9-B8E0-1C41CEDFD273}"/>
              </a:ext>
            </a:extLst>
          </p:cNvPr>
          <p:cNvSpPr txBox="1"/>
          <p:nvPr/>
        </p:nvSpPr>
        <p:spPr>
          <a:xfrm>
            <a:off x="3252875" y="2686272"/>
            <a:ext cx="1719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Keep transistor in this region for saturation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4C6295E-5C6D-41EE-966A-392B47F729CB}"/>
                  </a:ext>
                </a:extLst>
              </p:cNvPr>
              <p:cNvSpPr txBox="1"/>
              <p:nvPr/>
            </p:nvSpPr>
            <p:spPr>
              <a:xfrm>
                <a:off x="5114153" y="853852"/>
                <a:ext cx="443582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4C6295E-5C6D-41EE-966A-392B47F72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153" y="853852"/>
                <a:ext cx="443582" cy="4247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271221-E037-45A5-9239-B3CECC349AF4}"/>
                  </a:ext>
                </a:extLst>
              </p:cNvPr>
              <p:cNvSpPr txBox="1"/>
              <p:nvPr/>
            </p:nvSpPr>
            <p:spPr>
              <a:xfrm>
                <a:off x="5484892" y="1143145"/>
                <a:ext cx="33894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dirty="0">
                    <a:sym typeface="Wingdings" panose="05000000000000000000" pitchFamily="2" charset="2"/>
                  </a:rPr>
                  <a:t> </a:t>
                </a:r>
                <a:r>
                  <a:rPr lang="en-US" sz="1600" dirty="0"/>
                  <a:t>Even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285750" indent="-285750" algn="just"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sym typeface="Wingdings" panose="05000000000000000000" pitchFamily="2" charset="2"/>
                  </a:rPr>
                  <a:t>Finite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flows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sym typeface="Wingdings" panose="05000000000000000000" pitchFamily="2" charset="2"/>
                  </a:rPr>
                  <a:t>Exponential dependance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271221-E037-45A5-9239-B3CECC349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892" y="1143145"/>
                <a:ext cx="3389482" cy="830997"/>
              </a:xfrm>
              <a:prstGeom prst="rect">
                <a:avLst/>
              </a:prstGeom>
              <a:blipFill>
                <a:blip r:embed="rId8"/>
                <a:stretch>
                  <a:fillRect l="-719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D8D727-595B-49CE-A152-8A68238DCF05}"/>
                  </a:ext>
                </a:extLst>
              </p:cNvPr>
              <p:cNvSpPr txBox="1"/>
              <p:nvPr/>
            </p:nvSpPr>
            <p:spPr>
              <a:xfrm>
                <a:off x="5614491" y="2243456"/>
                <a:ext cx="1907766" cy="6013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𝐺𝑆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l-GR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ξ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𝑇𝐻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  <m:sub/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D8D727-595B-49CE-A152-8A68238DC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491" y="2243456"/>
                <a:ext cx="1907766" cy="6013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2E5496C-DE98-420A-9BA9-5DF4D4FEC833}"/>
                  </a:ext>
                </a:extLst>
              </p:cNvPr>
              <p:cNvSpPr txBox="1"/>
              <p:nvPr/>
            </p:nvSpPr>
            <p:spPr>
              <a:xfrm>
                <a:off x="5557736" y="3153870"/>
                <a:ext cx="6342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ξ</m:t>
                    </m:r>
                  </m:oMath>
                </a14:m>
                <a:r>
                  <a:rPr lang="en-US" dirty="0"/>
                  <a:t> &gt; 1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2E5496C-DE98-420A-9BA9-5DF4D4FE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736" y="3153870"/>
                <a:ext cx="634202" cy="369332"/>
              </a:xfrm>
              <a:prstGeom prst="rect">
                <a:avLst/>
              </a:prstGeom>
              <a:blipFill>
                <a:blip r:embed="rId10"/>
                <a:stretch>
                  <a:fillRect l="-288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929FCB3-9569-48D0-9079-88F8AF0699A4}"/>
                  </a:ext>
                </a:extLst>
              </p:cNvPr>
              <p:cNvSpPr txBox="1"/>
              <p:nvPr/>
            </p:nvSpPr>
            <p:spPr>
              <a:xfrm>
                <a:off x="6279385" y="3050498"/>
                <a:ext cx="1037015" cy="565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𝐾𝑇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929FCB3-9569-48D0-9079-88F8AF069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385" y="3050498"/>
                <a:ext cx="1037015" cy="5652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696441A-52F8-4EAD-BA00-DEECE71E50A8}"/>
                  </a:ext>
                </a:extLst>
              </p:cNvPr>
              <p:cNvSpPr txBox="1"/>
              <p:nvPr/>
            </p:nvSpPr>
            <p:spPr>
              <a:xfrm>
                <a:off x="5557735" y="3896860"/>
                <a:ext cx="31396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Similar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US" dirty="0"/>
                  <a:t>of bipolar transistor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696441A-52F8-4EAD-BA00-DEECE71E5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735" y="3896860"/>
                <a:ext cx="3139642" cy="307777"/>
              </a:xfrm>
              <a:prstGeom prst="rect">
                <a:avLst/>
              </a:prstGeom>
              <a:blipFill>
                <a:blip r:embed="rId12"/>
                <a:stretch>
                  <a:fillRect l="-583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38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5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3119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PMOS Transistor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8784B5-BCA9-44BC-92B4-54A2FE9F65EA}"/>
              </a:ext>
            </a:extLst>
          </p:cNvPr>
          <p:cNvCxnSpPr>
            <a:cxnSpLocks/>
          </p:cNvCxnSpPr>
          <p:nvPr/>
        </p:nvCxnSpPr>
        <p:spPr>
          <a:xfrm>
            <a:off x="972929" y="1823771"/>
            <a:ext cx="75719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8B364E4-BFF4-4129-9DC0-883C697B5D70}"/>
              </a:ext>
            </a:extLst>
          </p:cNvPr>
          <p:cNvSpPr/>
          <p:nvPr/>
        </p:nvSpPr>
        <p:spPr>
          <a:xfrm>
            <a:off x="1799642" y="1816048"/>
            <a:ext cx="730224" cy="4648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85F4417-77DC-4B67-8B62-475A4ECEF034}"/>
              </a:ext>
            </a:extLst>
          </p:cNvPr>
          <p:cNvSpPr/>
          <p:nvPr/>
        </p:nvSpPr>
        <p:spPr>
          <a:xfrm>
            <a:off x="2539860" y="1484621"/>
            <a:ext cx="1101567" cy="3279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454C3C24-A828-482D-901A-9C97F0BBE65D}"/>
              </a:ext>
            </a:extLst>
          </p:cNvPr>
          <p:cNvSpPr/>
          <p:nvPr/>
        </p:nvSpPr>
        <p:spPr>
          <a:xfrm>
            <a:off x="2539860" y="1221382"/>
            <a:ext cx="1101567" cy="2632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7FCA76-37B6-405F-BF08-36F7C519FFB0}"/>
              </a:ext>
            </a:extLst>
          </p:cNvPr>
          <p:cNvSpPr txBox="1"/>
          <p:nvPr/>
        </p:nvSpPr>
        <p:spPr>
          <a:xfrm>
            <a:off x="2754026" y="147172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Oxide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3495ABC-FD3E-45BE-A3D3-410278965B3B}"/>
              </a:ext>
            </a:extLst>
          </p:cNvPr>
          <p:cNvSpPr txBox="1"/>
          <p:nvPr/>
        </p:nvSpPr>
        <p:spPr>
          <a:xfrm>
            <a:off x="2784483" y="118456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Metal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E9BFE-52AA-4C2F-8479-BE986B43551A}"/>
              </a:ext>
            </a:extLst>
          </p:cNvPr>
          <p:cNvSpPr/>
          <p:nvPr/>
        </p:nvSpPr>
        <p:spPr>
          <a:xfrm>
            <a:off x="2022457" y="1312153"/>
            <a:ext cx="223593" cy="511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DC66F50-06DB-437D-9FA2-8FB995760CE0}"/>
              </a:ext>
            </a:extLst>
          </p:cNvPr>
          <p:cNvSpPr/>
          <p:nvPr/>
        </p:nvSpPr>
        <p:spPr>
          <a:xfrm>
            <a:off x="3846584" y="1318233"/>
            <a:ext cx="238821" cy="5004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DDFB49-9ED2-4661-8A71-B75C783678FE}"/>
              </a:ext>
            </a:extLst>
          </p:cNvPr>
          <p:cNvSpPr txBox="1"/>
          <p:nvPr/>
        </p:nvSpPr>
        <p:spPr>
          <a:xfrm>
            <a:off x="1983358" y="1886895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E0B7BC8-DBF7-4656-8850-3ACBD8288859}"/>
              </a:ext>
            </a:extLst>
          </p:cNvPr>
          <p:cNvCxnSpPr>
            <a:cxnSpLocks/>
          </p:cNvCxnSpPr>
          <p:nvPr/>
        </p:nvCxnSpPr>
        <p:spPr>
          <a:xfrm>
            <a:off x="986725" y="3169589"/>
            <a:ext cx="75052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A131164-7432-423D-9FD9-7FE93C160AB6}"/>
              </a:ext>
            </a:extLst>
          </p:cNvPr>
          <p:cNvSpPr txBox="1"/>
          <p:nvPr/>
        </p:nvSpPr>
        <p:spPr>
          <a:xfrm>
            <a:off x="1039900" y="2862642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p-Substrate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760ED1-2E9E-451E-BB9E-346B8A072878}"/>
              </a:ext>
            </a:extLst>
          </p:cNvPr>
          <p:cNvSpPr txBox="1"/>
          <p:nvPr/>
        </p:nvSpPr>
        <p:spPr>
          <a:xfrm>
            <a:off x="1981807" y="104011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A3D830E-428D-47C6-AA52-9094AA87C5D0}"/>
              </a:ext>
            </a:extLst>
          </p:cNvPr>
          <p:cNvSpPr txBox="1"/>
          <p:nvPr/>
        </p:nvSpPr>
        <p:spPr>
          <a:xfrm>
            <a:off x="3804418" y="102316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DAE8B1D-C88C-4951-AE81-B02B1011A9E9}"/>
              </a:ext>
            </a:extLst>
          </p:cNvPr>
          <p:cNvSpPr txBox="1"/>
          <p:nvPr/>
        </p:nvSpPr>
        <p:spPr>
          <a:xfrm>
            <a:off x="2998520" y="944852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730BF0-2FCD-4E94-8EE5-AC963B000088}"/>
              </a:ext>
            </a:extLst>
          </p:cNvPr>
          <p:cNvCxnSpPr>
            <a:cxnSpLocks/>
          </p:cNvCxnSpPr>
          <p:nvPr/>
        </p:nvCxnSpPr>
        <p:spPr>
          <a:xfrm>
            <a:off x="3071694" y="787819"/>
            <a:ext cx="0" cy="4359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831ECF-1945-4CC9-83B7-A57BDA1EE978}"/>
              </a:ext>
            </a:extLst>
          </p:cNvPr>
          <p:cNvCxnSpPr/>
          <p:nvPr/>
        </p:nvCxnSpPr>
        <p:spPr>
          <a:xfrm flipH="1">
            <a:off x="2524946" y="1894564"/>
            <a:ext cx="4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33F2E8B-7AB9-4362-9DDD-D7BE6FE47E7C}"/>
              </a:ext>
            </a:extLst>
          </p:cNvPr>
          <p:cNvSpPr/>
          <p:nvPr/>
        </p:nvSpPr>
        <p:spPr>
          <a:xfrm>
            <a:off x="3579607" y="1830711"/>
            <a:ext cx="730224" cy="4648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D8E037-2BC5-458E-9DD7-04B267557EAD}"/>
              </a:ext>
            </a:extLst>
          </p:cNvPr>
          <p:cNvSpPr txBox="1"/>
          <p:nvPr/>
        </p:nvSpPr>
        <p:spPr>
          <a:xfrm>
            <a:off x="3763323" y="1901558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1EF64244-0FD8-4867-9CC2-422D853859DA}"/>
              </a:ext>
            </a:extLst>
          </p:cNvPr>
          <p:cNvSpPr/>
          <p:nvPr/>
        </p:nvSpPr>
        <p:spPr>
          <a:xfrm>
            <a:off x="972929" y="1828658"/>
            <a:ext cx="730224" cy="4648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562E377-5D51-4EE3-8AD4-C2034A4E2A62}"/>
              </a:ext>
            </a:extLst>
          </p:cNvPr>
          <p:cNvSpPr/>
          <p:nvPr/>
        </p:nvSpPr>
        <p:spPr>
          <a:xfrm>
            <a:off x="1235651" y="1300940"/>
            <a:ext cx="223593" cy="511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954BF59-6261-485F-A2FB-D67AD0F40812}"/>
              </a:ext>
            </a:extLst>
          </p:cNvPr>
          <p:cNvSpPr txBox="1"/>
          <p:nvPr/>
        </p:nvSpPr>
        <p:spPr>
          <a:xfrm>
            <a:off x="1208065" y="1037642"/>
            <a:ext cx="251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2C83DBF6-9806-41A9-9876-E2408282ADCA}"/>
              </a:ext>
            </a:extLst>
          </p:cNvPr>
          <p:cNvSpPr/>
          <p:nvPr/>
        </p:nvSpPr>
        <p:spPr>
          <a:xfrm>
            <a:off x="5584915" y="1811793"/>
            <a:ext cx="730224" cy="4648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732F43C2-9C3E-4F63-ABFF-25941F90250C}"/>
              </a:ext>
            </a:extLst>
          </p:cNvPr>
          <p:cNvSpPr/>
          <p:nvPr/>
        </p:nvSpPr>
        <p:spPr>
          <a:xfrm>
            <a:off x="6325133" y="1480366"/>
            <a:ext cx="1101567" cy="3279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63E965A-411E-4459-810A-5B5124981A04}"/>
              </a:ext>
            </a:extLst>
          </p:cNvPr>
          <p:cNvSpPr/>
          <p:nvPr/>
        </p:nvSpPr>
        <p:spPr>
          <a:xfrm>
            <a:off x="6325133" y="1217127"/>
            <a:ext cx="1101567" cy="2632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7CC1910-EE88-45B7-A5CF-7EAB0ABDDF8C}"/>
              </a:ext>
            </a:extLst>
          </p:cNvPr>
          <p:cNvSpPr txBox="1"/>
          <p:nvPr/>
        </p:nvSpPr>
        <p:spPr>
          <a:xfrm>
            <a:off x="6539299" y="146747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Oxide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F7E3976-19FF-4D12-8898-5A22148B3AEC}"/>
              </a:ext>
            </a:extLst>
          </p:cNvPr>
          <p:cNvSpPr txBox="1"/>
          <p:nvPr/>
        </p:nvSpPr>
        <p:spPr>
          <a:xfrm>
            <a:off x="6569756" y="118031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Metal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B577BC6-5AF6-47C8-81D9-520930E73038}"/>
              </a:ext>
            </a:extLst>
          </p:cNvPr>
          <p:cNvSpPr/>
          <p:nvPr/>
        </p:nvSpPr>
        <p:spPr>
          <a:xfrm>
            <a:off x="5807730" y="1307898"/>
            <a:ext cx="223593" cy="511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5AC37B-586C-4731-93D5-730BAEEC1D0E}"/>
              </a:ext>
            </a:extLst>
          </p:cNvPr>
          <p:cNvSpPr/>
          <p:nvPr/>
        </p:nvSpPr>
        <p:spPr>
          <a:xfrm>
            <a:off x="7631857" y="1313978"/>
            <a:ext cx="238821" cy="5004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08865AB-2BE3-43A5-84B3-E81F85A93464}"/>
              </a:ext>
            </a:extLst>
          </p:cNvPr>
          <p:cNvSpPr txBox="1"/>
          <p:nvPr/>
        </p:nvSpPr>
        <p:spPr>
          <a:xfrm>
            <a:off x="5768631" y="188264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p+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469F480-B0C8-44D2-B532-4DD228A6B602}"/>
              </a:ext>
            </a:extLst>
          </p:cNvPr>
          <p:cNvSpPr txBox="1"/>
          <p:nvPr/>
        </p:nvSpPr>
        <p:spPr>
          <a:xfrm>
            <a:off x="5767080" y="1035856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2C289B7-02F9-4EC1-9C36-84A88B97497F}"/>
              </a:ext>
            </a:extLst>
          </p:cNvPr>
          <p:cNvSpPr txBox="1"/>
          <p:nvPr/>
        </p:nvSpPr>
        <p:spPr>
          <a:xfrm>
            <a:off x="7589691" y="101890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B31711E-552C-40A9-8AA8-DACD3959AD46}"/>
              </a:ext>
            </a:extLst>
          </p:cNvPr>
          <p:cNvSpPr txBox="1"/>
          <p:nvPr/>
        </p:nvSpPr>
        <p:spPr>
          <a:xfrm>
            <a:off x="6783793" y="940597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FC97D0B-4F3B-4269-9E6F-B2A815C80FFF}"/>
              </a:ext>
            </a:extLst>
          </p:cNvPr>
          <p:cNvCxnSpPr>
            <a:cxnSpLocks/>
          </p:cNvCxnSpPr>
          <p:nvPr/>
        </p:nvCxnSpPr>
        <p:spPr>
          <a:xfrm>
            <a:off x="6856967" y="783564"/>
            <a:ext cx="0" cy="4359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71315B-0A9B-4B6D-9B2B-D8DD0EAA99BA}"/>
              </a:ext>
            </a:extLst>
          </p:cNvPr>
          <p:cNvCxnSpPr/>
          <p:nvPr/>
        </p:nvCxnSpPr>
        <p:spPr>
          <a:xfrm flipH="1">
            <a:off x="6310219" y="1890309"/>
            <a:ext cx="4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D873C2F8-17DF-4E68-93D2-1529AEEEA7E3}"/>
              </a:ext>
            </a:extLst>
          </p:cNvPr>
          <p:cNvSpPr/>
          <p:nvPr/>
        </p:nvSpPr>
        <p:spPr>
          <a:xfrm>
            <a:off x="7364880" y="1826456"/>
            <a:ext cx="730224" cy="4648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9D965DE-63D7-4DD4-A513-AC4470746AD4}"/>
              </a:ext>
            </a:extLst>
          </p:cNvPr>
          <p:cNvSpPr txBox="1"/>
          <p:nvPr/>
        </p:nvSpPr>
        <p:spPr>
          <a:xfrm>
            <a:off x="7548596" y="1897303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F92CE20C-45AC-43C2-94AE-DCEE362263A0}"/>
              </a:ext>
            </a:extLst>
          </p:cNvPr>
          <p:cNvSpPr/>
          <p:nvPr/>
        </p:nvSpPr>
        <p:spPr>
          <a:xfrm>
            <a:off x="4758202" y="1824403"/>
            <a:ext cx="730224" cy="4648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EF83841-AE9D-4734-BE2C-1F7F6029AF61}"/>
              </a:ext>
            </a:extLst>
          </p:cNvPr>
          <p:cNvSpPr/>
          <p:nvPr/>
        </p:nvSpPr>
        <p:spPr>
          <a:xfrm>
            <a:off x="5020924" y="1296685"/>
            <a:ext cx="223593" cy="511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56C0A5B-CBEE-48A0-9A07-3457095A4159}"/>
              </a:ext>
            </a:extLst>
          </p:cNvPr>
          <p:cNvSpPr txBox="1"/>
          <p:nvPr/>
        </p:nvSpPr>
        <p:spPr>
          <a:xfrm>
            <a:off x="4993338" y="1033387"/>
            <a:ext cx="251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D922F51-52D8-4116-BFAE-EBCBA9085A37}"/>
              </a:ext>
            </a:extLst>
          </p:cNvPr>
          <p:cNvSpPr txBox="1"/>
          <p:nvPr/>
        </p:nvSpPr>
        <p:spPr>
          <a:xfrm>
            <a:off x="4954299" y="1904972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p+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940A47D4-FEF6-4DE3-A832-12C0A426D10C}"/>
              </a:ext>
            </a:extLst>
          </p:cNvPr>
          <p:cNvSpPr/>
          <p:nvPr/>
        </p:nvSpPr>
        <p:spPr>
          <a:xfrm>
            <a:off x="4543523" y="1823771"/>
            <a:ext cx="3751130" cy="920993"/>
          </a:xfrm>
          <a:prstGeom prst="roundRect">
            <a:avLst/>
          </a:prstGeom>
          <a:noFill/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CBE016F-7B75-43CA-B499-F7FF23C2A8C2}"/>
              </a:ext>
            </a:extLst>
          </p:cNvPr>
          <p:cNvSpPr txBox="1"/>
          <p:nvPr/>
        </p:nvSpPr>
        <p:spPr>
          <a:xfrm>
            <a:off x="5807730" y="236206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n-well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9B34425-F082-4EEF-94B8-5AD4FE7264CB}"/>
              </a:ext>
            </a:extLst>
          </p:cNvPr>
          <p:cNvGrpSpPr/>
          <p:nvPr/>
        </p:nvGrpSpPr>
        <p:grpSpPr>
          <a:xfrm>
            <a:off x="2699647" y="3752202"/>
            <a:ext cx="1246001" cy="826180"/>
            <a:chOff x="3492671" y="3447394"/>
            <a:chExt cx="1246001" cy="826180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62D726B-5888-4A90-A8E3-26D618C449F6}"/>
                </a:ext>
              </a:extLst>
            </p:cNvPr>
            <p:cNvCxnSpPr/>
            <p:nvPr/>
          </p:nvCxnSpPr>
          <p:spPr>
            <a:xfrm>
              <a:off x="3492671" y="3901966"/>
              <a:ext cx="6300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C6C9CE9-02AA-402E-A137-0B36E39E30C6}"/>
                </a:ext>
              </a:extLst>
            </p:cNvPr>
            <p:cNvCxnSpPr/>
            <p:nvPr/>
          </p:nvCxnSpPr>
          <p:spPr>
            <a:xfrm>
              <a:off x="4108660" y="4256690"/>
              <a:ext cx="6300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9DE4278-AADB-4E83-ABCA-C07997CD1B64}"/>
                </a:ext>
              </a:extLst>
            </p:cNvPr>
            <p:cNvCxnSpPr/>
            <p:nvPr/>
          </p:nvCxnSpPr>
          <p:spPr>
            <a:xfrm>
              <a:off x="3503486" y="3810001"/>
              <a:ext cx="6300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623D403-10A2-4D72-9734-A63D424C23F8}"/>
                </a:ext>
              </a:extLst>
            </p:cNvPr>
            <p:cNvCxnSpPr>
              <a:cxnSpLocks/>
            </p:cNvCxnSpPr>
            <p:nvPr/>
          </p:nvCxnSpPr>
          <p:spPr>
            <a:xfrm>
              <a:off x="3807677" y="3447394"/>
              <a:ext cx="0" cy="3626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5D425FB-CFA0-4EB6-9465-5355696ABF14}"/>
                </a:ext>
              </a:extLst>
            </p:cNvPr>
            <p:cNvCxnSpPr/>
            <p:nvPr/>
          </p:nvCxnSpPr>
          <p:spPr>
            <a:xfrm>
              <a:off x="3503145" y="3910967"/>
              <a:ext cx="0" cy="3626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DB8D8761-F384-44B8-B632-12FB0399D29B}"/>
              </a:ext>
            </a:extLst>
          </p:cNvPr>
          <p:cNvSpPr txBox="1"/>
          <p:nvPr/>
        </p:nvSpPr>
        <p:spPr>
          <a:xfrm>
            <a:off x="3774350" y="463632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7E65CC0-314C-433B-ADCE-90F31CD8E808}"/>
              </a:ext>
            </a:extLst>
          </p:cNvPr>
          <p:cNvCxnSpPr>
            <a:cxnSpLocks/>
            <a:endCxn id="235" idx="6"/>
          </p:cNvCxnSpPr>
          <p:nvPr/>
        </p:nvCxnSpPr>
        <p:spPr>
          <a:xfrm flipH="1">
            <a:off x="2126809" y="4578382"/>
            <a:ext cx="5991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B9A8419F-64AA-49A7-BC43-1F439BF45904}"/>
              </a:ext>
            </a:extLst>
          </p:cNvPr>
          <p:cNvSpPr/>
          <p:nvPr/>
        </p:nvSpPr>
        <p:spPr>
          <a:xfrm>
            <a:off x="2959935" y="3696620"/>
            <a:ext cx="115184" cy="115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BD4C013F-3395-4CAC-AA16-EA596C4B5179}"/>
              </a:ext>
            </a:extLst>
          </p:cNvPr>
          <p:cNvSpPr/>
          <p:nvPr/>
        </p:nvSpPr>
        <p:spPr>
          <a:xfrm>
            <a:off x="3862809" y="4495791"/>
            <a:ext cx="115184" cy="115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0833270C-9228-4DC8-B72A-CA6980254687}"/>
              </a:ext>
            </a:extLst>
          </p:cNvPr>
          <p:cNvSpPr/>
          <p:nvPr/>
        </p:nvSpPr>
        <p:spPr>
          <a:xfrm>
            <a:off x="2011625" y="4520790"/>
            <a:ext cx="115184" cy="115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C92623D-D97F-445B-A3BB-1787543C5E1A}"/>
              </a:ext>
            </a:extLst>
          </p:cNvPr>
          <p:cNvSpPr txBox="1"/>
          <p:nvPr/>
        </p:nvSpPr>
        <p:spPr>
          <a:xfrm>
            <a:off x="2849157" y="3334422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2AC351B-59CF-4E81-874E-ED65F77AB46D}"/>
              </a:ext>
            </a:extLst>
          </p:cNvPr>
          <p:cNvSpPr txBox="1"/>
          <p:nvPr/>
        </p:nvSpPr>
        <p:spPr>
          <a:xfrm>
            <a:off x="1829533" y="4630172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B66D51C-B484-4EF3-8523-496B478711AE}"/>
              </a:ext>
            </a:extLst>
          </p:cNvPr>
          <p:cNvCxnSpPr>
            <a:cxnSpLocks/>
          </p:cNvCxnSpPr>
          <p:nvPr/>
        </p:nvCxnSpPr>
        <p:spPr>
          <a:xfrm>
            <a:off x="3323353" y="4197082"/>
            <a:ext cx="0" cy="3626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CE1ECE44-29B4-4758-A3FD-D12E1D67B7CB}"/>
              </a:ext>
            </a:extLst>
          </p:cNvPr>
          <p:cNvSpPr/>
          <p:nvPr/>
        </p:nvSpPr>
        <p:spPr>
          <a:xfrm>
            <a:off x="3011221" y="670553"/>
            <a:ext cx="115184" cy="115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B499BE30-B6E3-4204-88CA-525C2F3E4DCF}"/>
              </a:ext>
            </a:extLst>
          </p:cNvPr>
          <p:cNvSpPr/>
          <p:nvPr/>
        </p:nvSpPr>
        <p:spPr>
          <a:xfrm>
            <a:off x="6799553" y="684662"/>
            <a:ext cx="115184" cy="115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65719AAE-38C5-4917-8037-C42F1FC5A08D}"/>
              </a:ext>
            </a:extLst>
          </p:cNvPr>
          <p:cNvCxnSpPr>
            <a:cxnSpLocks/>
          </p:cNvCxnSpPr>
          <p:nvPr/>
        </p:nvCxnSpPr>
        <p:spPr>
          <a:xfrm>
            <a:off x="3006164" y="4221564"/>
            <a:ext cx="0" cy="6449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>
            <a:extLst>
              <a:ext uri="{FF2B5EF4-FFF2-40B4-BE49-F238E27FC236}">
                <a16:creationId xmlns:a16="http://schemas.microsoft.com/office/drawing/2014/main" id="{0D4EED5E-090A-4CA0-894B-15FB6B8A5D9C}"/>
              </a:ext>
            </a:extLst>
          </p:cNvPr>
          <p:cNvSpPr/>
          <p:nvPr/>
        </p:nvSpPr>
        <p:spPr>
          <a:xfrm>
            <a:off x="2948498" y="4848988"/>
            <a:ext cx="115184" cy="115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C5F234-F74D-4F61-9C8B-8DA1C9A8D3AE}"/>
              </a:ext>
            </a:extLst>
          </p:cNvPr>
          <p:cNvSpPr txBox="1"/>
          <p:nvPr/>
        </p:nvSpPr>
        <p:spPr>
          <a:xfrm>
            <a:off x="3005531" y="4880218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1092D651-E918-4A2C-954C-97C03E7B1752}"/>
              </a:ext>
            </a:extLst>
          </p:cNvPr>
          <p:cNvGrpSpPr/>
          <p:nvPr/>
        </p:nvGrpSpPr>
        <p:grpSpPr>
          <a:xfrm>
            <a:off x="6552370" y="3752202"/>
            <a:ext cx="1247798" cy="809296"/>
            <a:chOff x="3490874" y="3447394"/>
            <a:chExt cx="1247798" cy="809296"/>
          </a:xfrm>
        </p:grpSpPr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905C8C9-E82C-45FF-9C08-1FC3370B2687}"/>
                </a:ext>
              </a:extLst>
            </p:cNvPr>
            <p:cNvCxnSpPr/>
            <p:nvPr/>
          </p:nvCxnSpPr>
          <p:spPr>
            <a:xfrm>
              <a:off x="3492671" y="3901966"/>
              <a:ext cx="6300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F1165F3-961B-480A-8EBF-213786FCFB97}"/>
                </a:ext>
              </a:extLst>
            </p:cNvPr>
            <p:cNvCxnSpPr/>
            <p:nvPr/>
          </p:nvCxnSpPr>
          <p:spPr>
            <a:xfrm>
              <a:off x="4108660" y="4256690"/>
              <a:ext cx="6300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BF4BDAB3-A41D-4A02-BA7E-F61BFD4A69CF}"/>
                </a:ext>
              </a:extLst>
            </p:cNvPr>
            <p:cNvCxnSpPr/>
            <p:nvPr/>
          </p:nvCxnSpPr>
          <p:spPr>
            <a:xfrm>
              <a:off x="3490874" y="3810001"/>
              <a:ext cx="6300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2FCCD6D8-6EF5-4AC4-899B-0334E822A19F}"/>
                </a:ext>
              </a:extLst>
            </p:cNvPr>
            <p:cNvCxnSpPr>
              <a:cxnSpLocks/>
            </p:cNvCxnSpPr>
            <p:nvPr/>
          </p:nvCxnSpPr>
          <p:spPr>
            <a:xfrm>
              <a:off x="3807677" y="3447394"/>
              <a:ext cx="0" cy="3626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1ECB5DFC-C5F4-479C-9175-6268CFB3FFC0}"/>
              </a:ext>
            </a:extLst>
          </p:cNvPr>
          <p:cNvSpPr txBox="1"/>
          <p:nvPr/>
        </p:nvSpPr>
        <p:spPr>
          <a:xfrm>
            <a:off x="7628870" y="463632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388B45C-F24E-4125-BD5C-E1FF83EB93B9}"/>
              </a:ext>
            </a:extLst>
          </p:cNvPr>
          <p:cNvCxnSpPr>
            <a:cxnSpLocks/>
            <a:endCxn id="255" idx="6"/>
          </p:cNvCxnSpPr>
          <p:nvPr/>
        </p:nvCxnSpPr>
        <p:spPr>
          <a:xfrm flipH="1">
            <a:off x="5981329" y="4578382"/>
            <a:ext cx="5991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>
            <a:extLst>
              <a:ext uri="{FF2B5EF4-FFF2-40B4-BE49-F238E27FC236}">
                <a16:creationId xmlns:a16="http://schemas.microsoft.com/office/drawing/2014/main" id="{F2E97EC8-485A-4FAD-98BB-8528000B8BFB}"/>
              </a:ext>
            </a:extLst>
          </p:cNvPr>
          <p:cNvSpPr/>
          <p:nvPr/>
        </p:nvSpPr>
        <p:spPr>
          <a:xfrm>
            <a:off x="6801843" y="3696620"/>
            <a:ext cx="115184" cy="115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40A1A541-272A-4DB5-8023-31389519A38F}"/>
              </a:ext>
            </a:extLst>
          </p:cNvPr>
          <p:cNvSpPr/>
          <p:nvPr/>
        </p:nvSpPr>
        <p:spPr>
          <a:xfrm>
            <a:off x="7717329" y="4495791"/>
            <a:ext cx="115184" cy="115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AEACF40B-8F07-4CAA-AD51-7445F7D217A0}"/>
              </a:ext>
            </a:extLst>
          </p:cNvPr>
          <p:cNvSpPr/>
          <p:nvPr/>
        </p:nvSpPr>
        <p:spPr>
          <a:xfrm>
            <a:off x="5866145" y="4520790"/>
            <a:ext cx="115184" cy="115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E786B5AF-FB54-42EB-9407-75F6AB6E4A16}"/>
              </a:ext>
            </a:extLst>
          </p:cNvPr>
          <p:cNvSpPr txBox="1"/>
          <p:nvPr/>
        </p:nvSpPr>
        <p:spPr>
          <a:xfrm>
            <a:off x="6691065" y="3334422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2B87A513-E6B9-41EA-8408-36CCF7A18AAF}"/>
              </a:ext>
            </a:extLst>
          </p:cNvPr>
          <p:cNvSpPr txBox="1"/>
          <p:nvPr/>
        </p:nvSpPr>
        <p:spPr>
          <a:xfrm>
            <a:off x="5684053" y="4630172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6AC3C85F-2CBF-4407-AEF7-859F11F9636A}"/>
              </a:ext>
            </a:extLst>
          </p:cNvPr>
          <p:cNvCxnSpPr>
            <a:cxnSpLocks/>
          </p:cNvCxnSpPr>
          <p:nvPr/>
        </p:nvCxnSpPr>
        <p:spPr>
          <a:xfrm>
            <a:off x="6567833" y="4203388"/>
            <a:ext cx="0" cy="3626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8AEA7CA-EED1-448F-B84A-EAE1F940ECA1}"/>
              </a:ext>
            </a:extLst>
          </p:cNvPr>
          <p:cNvCxnSpPr>
            <a:cxnSpLocks/>
          </p:cNvCxnSpPr>
          <p:nvPr/>
        </p:nvCxnSpPr>
        <p:spPr>
          <a:xfrm>
            <a:off x="6860684" y="4221564"/>
            <a:ext cx="0" cy="6449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5423AB65-137C-4B1F-82F8-9552919B9F37}"/>
              </a:ext>
            </a:extLst>
          </p:cNvPr>
          <p:cNvSpPr/>
          <p:nvPr/>
        </p:nvSpPr>
        <p:spPr>
          <a:xfrm>
            <a:off x="6803018" y="4848988"/>
            <a:ext cx="115184" cy="115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E178187F-16E9-42BB-A527-A1ECD06A1B23}"/>
              </a:ext>
            </a:extLst>
          </p:cNvPr>
          <p:cNvSpPr txBox="1"/>
          <p:nvPr/>
        </p:nvSpPr>
        <p:spPr>
          <a:xfrm>
            <a:off x="6860051" y="4880218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378DB7E1-5A2E-454D-A8DA-A162A01C2AFB}"/>
              </a:ext>
            </a:extLst>
          </p:cNvPr>
          <p:cNvCxnSpPr>
            <a:cxnSpLocks/>
          </p:cNvCxnSpPr>
          <p:nvPr/>
        </p:nvCxnSpPr>
        <p:spPr>
          <a:xfrm flipV="1">
            <a:off x="7164943" y="4206775"/>
            <a:ext cx="0" cy="3716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9B7E3CCD-07DF-477F-8362-774333A1F9CC}"/>
              </a:ext>
            </a:extLst>
          </p:cNvPr>
          <p:cNvSpPr txBox="1"/>
          <p:nvPr/>
        </p:nvSpPr>
        <p:spPr>
          <a:xfrm>
            <a:off x="3485292" y="485111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NMOS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6E839313-7EB4-43E8-94B7-449C4CF39EC2}"/>
              </a:ext>
            </a:extLst>
          </p:cNvPr>
          <p:cNvSpPr txBox="1"/>
          <p:nvPr/>
        </p:nvSpPr>
        <p:spPr>
          <a:xfrm>
            <a:off x="7296383" y="4895155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PMOS</a:t>
            </a:r>
          </a:p>
        </p:txBody>
      </p:sp>
    </p:spTree>
    <p:extLst>
      <p:ext uri="{BB962C8B-B14F-4D97-AF65-F5344CB8AC3E}">
        <p14:creationId xmlns:p14="http://schemas.microsoft.com/office/powerpoint/2010/main" val="127593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6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3119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PMOS Transistor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B468E2-AAA1-443B-8558-C1A00B27D1C2}"/>
              </a:ext>
            </a:extLst>
          </p:cNvPr>
          <p:cNvGrpSpPr/>
          <p:nvPr/>
        </p:nvGrpSpPr>
        <p:grpSpPr>
          <a:xfrm rot="5400000" flipV="1">
            <a:off x="301434" y="2389631"/>
            <a:ext cx="1246001" cy="840179"/>
            <a:chOff x="3492671" y="3447394"/>
            <a:chExt cx="1246001" cy="817179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62DB007-8A6A-4415-A29B-AB90B888733C}"/>
                </a:ext>
              </a:extLst>
            </p:cNvPr>
            <p:cNvCxnSpPr/>
            <p:nvPr/>
          </p:nvCxnSpPr>
          <p:spPr>
            <a:xfrm>
              <a:off x="3492671" y="3901966"/>
              <a:ext cx="6300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D9160F-A92A-40F9-9BA4-F999B27C8C11}"/>
                </a:ext>
              </a:extLst>
            </p:cNvPr>
            <p:cNvCxnSpPr>
              <a:cxnSpLocks/>
            </p:cNvCxnSpPr>
            <p:nvPr/>
          </p:nvCxnSpPr>
          <p:spPr>
            <a:xfrm>
              <a:off x="3511064" y="3901966"/>
              <a:ext cx="0" cy="362607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D9AD459-EC24-4E73-B14C-0048BA8B5447}"/>
                </a:ext>
              </a:extLst>
            </p:cNvPr>
            <p:cNvCxnSpPr/>
            <p:nvPr/>
          </p:nvCxnSpPr>
          <p:spPr>
            <a:xfrm>
              <a:off x="4108660" y="4256690"/>
              <a:ext cx="6300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398D3DC-B0E7-4FDD-83C2-C43759AD8260}"/>
                </a:ext>
              </a:extLst>
            </p:cNvPr>
            <p:cNvCxnSpPr/>
            <p:nvPr/>
          </p:nvCxnSpPr>
          <p:spPr>
            <a:xfrm>
              <a:off x="3503486" y="3810001"/>
              <a:ext cx="6300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BD9B5B9-A314-4386-A339-8D18288FC12E}"/>
                </a:ext>
              </a:extLst>
            </p:cNvPr>
            <p:cNvCxnSpPr>
              <a:cxnSpLocks/>
            </p:cNvCxnSpPr>
            <p:nvPr/>
          </p:nvCxnSpPr>
          <p:spPr>
            <a:xfrm>
              <a:off x="3807677" y="3447394"/>
              <a:ext cx="0" cy="3626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EA0E58B-18F3-4A5A-8938-803F6960225C}"/>
                </a:ext>
              </a:extLst>
            </p:cNvPr>
            <p:cNvCxnSpPr/>
            <p:nvPr/>
          </p:nvCxnSpPr>
          <p:spPr>
            <a:xfrm>
              <a:off x="4108660" y="3901966"/>
              <a:ext cx="0" cy="362607"/>
            </a:xfrm>
            <a:prstGeom prst="straightConnector1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A26D938-F5FD-4E4E-8180-C99F782AF4AF}"/>
              </a:ext>
            </a:extLst>
          </p:cNvPr>
          <p:cNvCxnSpPr>
            <a:cxnSpLocks/>
          </p:cNvCxnSpPr>
          <p:nvPr/>
        </p:nvCxnSpPr>
        <p:spPr>
          <a:xfrm flipV="1">
            <a:off x="1353779" y="1069498"/>
            <a:ext cx="29508" cy="11434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FA04E8D-E5DB-4139-96F1-EC9CC2FE9F09}"/>
              </a:ext>
            </a:extLst>
          </p:cNvPr>
          <p:cNvSpPr/>
          <p:nvPr/>
        </p:nvSpPr>
        <p:spPr>
          <a:xfrm rot="5400000" flipV="1">
            <a:off x="448820" y="2439081"/>
            <a:ext cx="115184" cy="118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82A08CEA-7ACB-415F-BDF0-79000DBCC6DA}"/>
              </a:ext>
            </a:extLst>
          </p:cNvPr>
          <p:cNvSpPr/>
          <p:nvPr/>
        </p:nvSpPr>
        <p:spPr>
          <a:xfrm rot="5400000" flipV="1">
            <a:off x="1270484" y="3348261"/>
            <a:ext cx="115184" cy="118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14FE685F-0BC5-4D6D-A065-ADE8DCB42BBA}"/>
              </a:ext>
            </a:extLst>
          </p:cNvPr>
          <p:cNvSpPr/>
          <p:nvPr/>
        </p:nvSpPr>
        <p:spPr>
          <a:xfrm rot="5400000" flipV="1">
            <a:off x="1308133" y="1334797"/>
            <a:ext cx="115184" cy="118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BBEEE523-0376-4E08-8CB7-0B8B3B21497E}"/>
              </a:ext>
            </a:extLst>
          </p:cNvPr>
          <p:cNvSpPr/>
          <p:nvPr/>
        </p:nvSpPr>
        <p:spPr>
          <a:xfrm>
            <a:off x="248372" y="1603549"/>
            <a:ext cx="527981" cy="527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AE1AB99-FEE7-4C76-978E-24F72C0C390C}"/>
                  </a:ext>
                </a:extLst>
              </p:cNvPr>
              <p:cNvSpPr txBox="1"/>
              <p:nvPr/>
            </p:nvSpPr>
            <p:spPr>
              <a:xfrm>
                <a:off x="318680" y="1715422"/>
                <a:ext cx="4371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AE1AB99-FEE7-4C76-978E-24F72C0C3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80" y="1715422"/>
                <a:ext cx="437107" cy="307777"/>
              </a:xfrm>
              <a:prstGeom prst="rect">
                <a:avLst/>
              </a:prstGeom>
              <a:blipFill>
                <a:blip r:embed="rId4"/>
                <a:stretch>
                  <a:fillRect l="-11111" r="-2778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TextBox 168">
            <a:extLst>
              <a:ext uri="{FF2B5EF4-FFF2-40B4-BE49-F238E27FC236}">
                <a16:creationId xmlns:a16="http://schemas.microsoft.com/office/drawing/2014/main" id="{57DFC34D-1336-4BCE-BB45-9E15C1213CC1}"/>
              </a:ext>
            </a:extLst>
          </p:cNvPr>
          <p:cNvSpPr txBox="1"/>
          <p:nvPr/>
        </p:nvSpPr>
        <p:spPr>
          <a:xfrm>
            <a:off x="276763" y="138727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7DB7C0D-38A7-4EE2-8E26-C6F951FF7677}"/>
              </a:ext>
            </a:extLst>
          </p:cNvPr>
          <p:cNvSpPr txBox="1"/>
          <p:nvPr/>
        </p:nvSpPr>
        <p:spPr>
          <a:xfrm>
            <a:off x="309427" y="2012119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E79A337-9D3E-45B8-90D2-155D9D0A9F34}"/>
              </a:ext>
            </a:extLst>
          </p:cNvPr>
          <p:cNvCxnSpPr>
            <a:cxnSpLocks/>
          </p:cNvCxnSpPr>
          <p:nvPr/>
        </p:nvCxnSpPr>
        <p:spPr>
          <a:xfrm>
            <a:off x="506560" y="1390434"/>
            <a:ext cx="0" cy="2231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E717E6BC-154E-41E1-89D0-FCF5C5C0003B}"/>
              </a:ext>
            </a:extLst>
          </p:cNvPr>
          <p:cNvCxnSpPr>
            <a:cxnSpLocks/>
            <a:stCxn id="167" idx="4"/>
          </p:cNvCxnSpPr>
          <p:nvPr/>
        </p:nvCxnSpPr>
        <p:spPr>
          <a:xfrm flipH="1">
            <a:off x="503689" y="2131530"/>
            <a:ext cx="8674" cy="3294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93F14A6A-CEC9-4256-A984-84AEA0A23EF5}"/>
              </a:ext>
            </a:extLst>
          </p:cNvPr>
          <p:cNvCxnSpPr>
            <a:cxnSpLocks/>
          </p:cNvCxnSpPr>
          <p:nvPr/>
        </p:nvCxnSpPr>
        <p:spPr>
          <a:xfrm>
            <a:off x="503689" y="1401832"/>
            <a:ext cx="1966703" cy="1167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E45CBEC-C98F-492D-A217-D751BE57DC28}"/>
              </a:ext>
            </a:extLst>
          </p:cNvPr>
          <p:cNvCxnSpPr>
            <a:cxnSpLocks/>
          </p:cNvCxnSpPr>
          <p:nvPr/>
        </p:nvCxnSpPr>
        <p:spPr>
          <a:xfrm flipV="1">
            <a:off x="964313" y="2493093"/>
            <a:ext cx="802823" cy="7822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B5C20DA3-7EFA-4CF0-B76D-DD2C40CA40CE}"/>
              </a:ext>
            </a:extLst>
          </p:cNvPr>
          <p:cNvSpPr/>
          <p:nvPr/>
        </p:nvSpPr>
        <p:spPr>
          <a:xfrm rot="5400000" flipV="1">
            <a:off x="1766070" y="2428381"/>
            <a:ext cx="115184" cy="118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7F9E1E6-50E7-4F5F-956E-D8494EF2CB40}"/>
              </a:ext>
            </a:extLst>
          </p:cNvPr>
          <p:cNvSpPr/>
          <p:nvPr/>
        </p:nvSpPr>
        <p:spPr>
          <a:xfrm>
            <a:off x="1565622" y="1592849"/>
            <a:ext cx="527981" cy="527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1AF74684-1753-46A7-8B75-0C31046AB4E4}"/>
                  </a:ext>
                </a:extLst>
              </p:cNvPr>
              <p:cNvSpPr txBox="1"/>
              <p:nvPr/>
            </p:nvSpPr>
            <p:spPr>
              <a:xfrm>
                <a:off x="1635930" y="1704722"/>
                <a:ext cx="4359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𝑆𝐵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1AF74684-1753-46A7-8B75-0C31046AB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930" y="1704722"/>
                <a:ext cx="435953" cy="307777"/>
              </a:xfrm>
              <a:prstGeom prst="rect">
                <a:avLst/>
              </a:prstGeom>
              <a:blipFill>
                <a:blip r:embed="rId5"/>
                <a:stretch>
                  <a:fillRect l="-11111" r="-277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TextBox 184">
            <a:extLst>
              <a:ext uri="{FF2B5EF4-FFF2-40B4-BE49-F238E27FC236}">
                <a16:creationId xmlns:a16="http://schemas.microsoft.com/office/drawing/2014/main" id="{A215B82B-CB34-4CFB-B4DE-3B635B1B2792}"/>
              </a:ext>
            </a:extLst>
          </p:cNvPr>
          <p:cNvSpPr txBox="1"/>
          <p:nvPr/>
        </p:nvSpPr>
        <p:spPr>
          <a:xfrm>
            <a:off x="1594013" y="137657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D953F3D-8A65-4A1D-832B-EB7247A14116}"/>
              </a:ext>
            </a:extLst>
          </p:cNvPr>
          <p:cNvSpPr txBox="1"/>
          <p:nvPr/>
        </p:nvSpPr>
        <p:spPr>
          <a:xfrm>
            <a:off x="1626677" y="2001419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AAA93D2-7CAD-41EE-9FA8-663D1157BF52}"/>
              </a:ext>
            </a:extLst>
          </p:cNvPr>
          <p:cNvCxnSpPr>
            <a:cxnSpLocks/>
          </p:cNvCxnSpPr>
          <p:nvPr/>
        </p:nvCxnSpPr>
        <p:spPr>
          <a:xfrm>
            <a:off x="1823810" y="1379734"/>
            <a:ext cx="0" cy="2231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EE3C8FB5-8EEF-4062-93D6-1A330804EB54}"/>
              </a:ext>
            </a:extLst>
          </p:cNvPr>
          <p:cNvCxnSpPr>
            <a:cxnSpLocks/>
            <a:stCxn id="183" idx="4"/>
          </p:cNvCxnSpPr>
          <p:nvPr/>
        </p:nvCxnSpPr>
        <p:spPr>
          <a:xfrm flipH="1">
            <a:off x="1820939" y="2120830"/>
            <a:ext cx="8674" cy="3294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EE6DCC1-D86D-4220-A108-8928D9F47A5C}"/>
              </a:ext>
            </a:extLst>
          </p:cNvPr>
          <p:cNvCxnSpPr>
            <a:cxnSpLocks/>
          </p:cNvCxnSpPr>
          <p:nvPr/>
        </p:nvCxnSpPr>
        <p:spPr>
          <a:xfrm>
            <a:off x="1387289" y="3415296"/>
            <a:ext cx="1083103" cy="0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>
            <a:extLst>
              <a:ext uri="{FF2B5EF4-FFF2-40B4-BE49-F238E27FC236}">
                <a16:creationId xmlns:a16="http://schemas.microsoft.com/office/drawing/2014/main" id="{16A036E7-EE90-4E86-AA6E-5BEE0C8B72D5}"/>
              </a:ext>
            </a:extLst>
          </p:cNvPr>
          <p:cNvSpPr/>
          <p:nvPr/>
        </p:nvSpPr>
        <p:spPr>
          <a:xfrm>
            <a:off x="2212204" y="2019657"/>
            <a:ext cx="527981" cy="527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AA49FF9-AB71-4E20-A185-E284C30CE3BB}"/>
                  </a:ext>
                </a:extLst>
              </p:cNvPr>
              <p:cNvSpPr txBox="1"/>
              <p:nvPr/>
            </p:nvSpPr>
            <p:spPr>
              <a:xfrm>
                <a:off x="2282512" y="2131530"/>
                <a:ext cx="443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AA49FF9-AB71-4E20-A185-E284C30CE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512" y="2131530"/>
                <a:ext cx="443519" cy="307777"/>
              </a:xfrm>
              <a:prstGeom prst="rect">
                <a:avLst/>
              </a:prstGeom>
              <a:blipFill>
                <a:blip r:embed="rId6"/>
                <a:stretch>
                  <a:fillRect l="-10959" r="-274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TextBox 191">
            <a:extLst>
              <a:ext uri="{FF2B5EF4-FFF2-40B4-BE49-F238E27FC236}">
                <a16:creationId xmlns:a16="http://schemas.microsoft.com/office/drawing/2014/main" id="{B66D92EB-BBE5-4CC7-8953-4DAB37D7BEDB}"/>
              </a:ext>
            </a:extLst>
          </p:cNvPr>
          <p:cNvSpPr txBox="1"/>
          <p:nvPr/>
        </p:nvSpPr>
        <p:spPr>
          <a:xfrm>
            <a:off x="2240595" y="180338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43B07BE-41B2-4D13-A828-78A2B267DFE4}"/>
              </a:ext>
            </a:extLst>
          </p:cNvPr>
          <p:cNvSpPr txBox="1"/>
          <p:nvPr/>
        </p:nvSpPr>
        <p:spPr>
          <a:xfrm>
            <a:off x="2273259" y="2428227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5F021EB-8177-413A-B2FC-8C2EA50D3206}"/>
              </a:ext>
            </a:extLst>
          </p:cNvPr>
          <p:cNvCxnSpPr>
            <a:cxnSpLocks/>
          </p:cNvCxnSpPr>
          <p:nvPr/>
        </p:nvCxnSpPr>
        <p:spPr>
          <a:xfrm>
            <a:off x="2470392" y="1401832"/>
            <a:ext cx="0" cy="6278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D98A3E7-0126-4580-90F3-4C7BB304F54A}"/>
              </a:ext>
            </a:extLst>
          </p:cNvPr>
          <p:cNvCxnSpPr>
            <a:cxnSpLocks/>
            <a:stCxn id="190" idx="4"/>
          </p:cNvCxnSpPr>
          <p:nvPr/>
        </p:nvCxnSpPr>
        <p:spPr>
          <a:xfrm>
            <a:off x="2476195" y="2547638"/>
            <a:ext cx="0" cy="8676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A3B52389-F9AD-4A75-B180-6952E6832671}"/>
              </a:ext>
            </a:extLst>
          </p:cNvPr>
          <p:cNvSpPr/>
          <p:nvPr/>
        </p:nvSpPr>
        <p:spPr>
          <a:xfrm rot="5400000" flipV="1">
            <a:off x="1325695" y="975411"/>
            <a:ext cx="115184" cy="118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612F0FD5-766F-4DA8-A3C7-0D6C1D9D857F}"/>
                  </a:ext>
                </a:extLst>
              </p:cNvPr>
              <p:cNvSpPr txBox="1"/>
              <p:nvPr/>
            </p:nvSpPr>
            <p:spPr>
              <a:xfrm>
                <a:off x="1487727" y="834612"/>
                <a:ext cx="4812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612F0FD5-766F-4DA8-A3C7-0D6C1D9D8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727" y="834612"/>
                <a:ext cx="481286" cy="307777"/>
              </a:xfrm>
              <a:prstGeom prst="rect">
                <a:avLst/>
              </a:prstGeom>
              <a:blipFill>
                <a:blip r:embed="rId7"/>
                <a:stretch>
                  <a:fillRect l="-10127" r="-253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60F0B08-7742-44D2-A2EE-7DF2367C0EE5}"/>
                  </a:ext>
                </a:extLst>
              </p:cNvPr>
              <p:cNvSpPr txBox="1"/>
              <p:nvPr/>
            </p:nvSpPr>
            <p:spPr>
              <a:xfrm>
                <a:off x="1487040" y="593683"/>
                <a:ext cx="257045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𝐺𝑒𝑛𝑒𝑟𝑎𝑙𝑙𝑦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𝑐𝑜𝑛𝑛𝑒𝑐𝑡𝑒𝑑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60F0B08-7742-44D2-A2EE-7DF2367C0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040" y="593683"/>
                <a:ext cx="2570456" cy="246221"/>
              </a:xfrm>
              <a:prstGeom prst="rect">
                <a:avLst/>
              </a:prstGeom>
              <a:blipFill>
                <a:blip r:embed="rId8"/>
                <a:stretch>
                  <a:fillRect l="-1422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ED3C8E-9E24-46B4-9409-DC453DDF3BD4}"/>
                  </a:ext>
                </a:extLst>
              </p:cNvPr>
              <p:cNvSpPr txBox="1"/>
              <p:nvPr/>
            </p:nvSpPr>
            <p:spPr>
              <a:xfrm>
                <a:off x="3312375" y="1141806"/>
                <a:ext cx="4629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Linear / Triode region,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&lt;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−|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𝑇𝐻𝑃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ED3C8E-9E24-46B4-9409-DC453DDF3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375" y="1141806"/>
                <a:ext cx="4629922" cy="369332"/>
              </a:xfrm>
              <a:prstGeom prst="rect">
                <a:avLst/>
              </a:prstGeom>
              <a:blipFill>
                <a:blip r:embed="rId9"/>
                <a:stretch>
                  <a:fillRect l="-105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BD1C3375-FAA1-426D-86FE-015CDB23E10D}"/>
                  </a:ext>
                </a:extLst>
              </p:cNvPr>
              <p:cNvSpPr txBox="1"/>
              <p:nvPr/>
            </p:nvSpPr>
            <p:spPr>
              <a:xfrm>
                <a:off x="3402427" y="1795407"/>
                <a:ext cx="4175951" cy="57143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BD1C3375-FAA1-426D-86FE-015CDB23E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27" y="1795407"/>
                <a:ext cx="4175951" cy="5714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9C1E72B-E4FD-4101-B19E-98E039A74094}"/>
                  </a:ext>
                </a:extLst>
              </p:cNvPr>
              <p:cNvSpPr txBox="1"/>
              <p:nvPr/>
            </p:nvSpPr>
            <p:spPr>
              <a:xfrm>
                <a:off x="3312375" y="2729697"/>
                <a:ext cx="4296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Saturation region,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>
                      <a:rPr lang="en-US" sz="1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−|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𝑇𝐻𝑃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9C1E72B-E4FD-4101-B19E-98E039A74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375" y="2729697"/>
                <a:ext cx="4296497" cy="369332"/>
              </a:xfrm>
              <a:prstGeom prst="rect">
                <a:avLst/>
              </a:prstGeom>
              <a:blipFill>
                <a:blip r:embed="rId11"/>
                <a:stretch>
                  <a:fillRect l="-113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B7A73EFD-55D8-4701-9DC9-46483AA04186}"/>
                  </a:ext>
                </a:extLst>
              </p:cNvPr>
              <p:cNvSpPr txBox="1"/>
              <p:nvPr/>
            </p:nvSpPr>
            <p:spPr>
              <a:xfrm>
                <a:off x="3402427" y="3373990"/>
                <a:ext cx="4334520" cy="51674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𝑆𝐺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𝑇𝐻𝑃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(1+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B7A73EFD-55D8-4701-9DC9-46483AA04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27" y="3373990"/>
                <a:ext cx="4334520" cy="51674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>
            <a:extLst>
              <a:ext uri="{FF2B5EF4-FFF2-40B4-BE49-F238E27FC236}">
                <a16:creationId xmlns:a16="http://schemas.microsoft.com/office/drawing/2014/main" id="{EF8B5029-85A2-4004-B8AB-4989A4534485}"/>
              </a:ext>
            </a:extLst>
          </p:cNvPr>
          <p:cNvSpPr/>
          <p:nvPr/>
        </p:nvSpPr>
        <p:spPr>
          <a:xfrm>
            <a:off x="7780864" y="1260250"/>
            <a:ext cx="459756" cy="26230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9606EF-4F92-4BA8-875E-B136FC38B47B}"/>
              </a:ext>
            </a:extLst>
          </p:cNvPr>
          <p:cNvSpPr txBox="1"/>
          <p:nvPr/>
        </p:nvSpPr>
        <p:spPr>
          <a:xfrm rot="16200000">
            <a:off x="7159547" y="2382060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Large signal behavior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BAFBFD6-A8B7-4789-B1F9-176723567822}"/>
              </a:ext>
            </a:extLst>
          </p:cNvPr>
          <p:cNvGrpSpPr/>
          <p:nvPr/>
        </p:nvGrpSpPr>
        <p:grpSpPr>
          <a:xfrm>
            <a:off x="1189265" y="3477212"/>
            <a:ext cx="269618" cy="413523"/>
            <a:chOff x="7325012" y="3377195"/>
            <a:chExt cx="579509" cy="733703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55E4B31-E95E-4A4F-B22E-A65A08898B22}"/>
                </a:ext>
              </a:extLst>
            </p:cNvPr>
            <p:cNvCxnSpPr>
              <a:cxnSpLocks/>
            </p:cNvCxnSpPr>
            <p:nvPr/>
          </p:nvCxnSpPr>
          <p:spPr>
            <a:xfrm>
              <a:off x="7628178" y="3377195"/>
              <a:ext cx="0" cy="4359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5187D385-2656-41FE-B469-7B85D7DA3DC3}"/>
                </a:ext>
              </a:extLst>
            </p:cNvPr>
            <p:cNvCxnSpPr/>
            <p:nvPr/>
          </p:nvCxnSpPr>
          <p:spPr>
            <a:xfrm>
              <a:off x="7325012" y="3820991"/>
              <a:ext cx="57950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0D41399-AF22-4031-B0FE-960B3AF10B9E}"/>
                </a:ext>
              </a:extLst>
            </p:cNvPr>
            <p:cNvCxnSpPr>
              <a:cxnSpLocks/>
            </p:cNvCxnSpPr>
            <p:nvPr/>
          </p:nvCxnSpPr>
          <p:spPr>
            <a:xfrm>
              <a:off x="7325012" y="3820991"/>
              <a:ext cx="289907" cy="2899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3EA27B22-8C20-4BD6-8C65-8D696D7D7B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4766" y="3820990"/>
              <a:ext cx="289755" cy="2899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92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7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3382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0000FF"/>
                </a:solidFill>
                <a:latin typeface="Livvic" panose="020B0604020202020204" charset="0"/>
              </a:rPr>
              <a:t>Transconductance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B468E2-AAA1-443B-8558-C1A00B27D1C2}"/>
              </a:ext>
            </a:extLst>
          </p:cNvPr>
          <p:cNvGrpSpPr/>
          <p:nvPr/>
        </p:nvGrpSpPr>
        <p:grpSpPr>
          <a:xfrm rot="5400000" flipV="1">
            <a:off x="301434" y="2389631"/>
            <a:ext cx="1246001" cy="840179"/>
            <a:chOff x="3492671" y="3447394"/>
            <a:chExt cx="1246001" cy="817179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62DB007-8A6A-4415-A29B-AB90B888733C}"/>
                </a:ext>
              </a:extLst>
            </p:cNvPr>
            <p:cNvCxnSpPr/>
            <p:nvPr/>
          </p:nvCxnSpPr>
          <p:spPr>
            <a:xfrm>
              <a:off x="3492671" y="3901966"/>
              <a:ext cx="6300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D9160F-A92A-40F9-9BA4-F999B27C8C11}"/>
                </a:ext>
              </a:extLst>
            </p:cNvPr>
            <p:cNvCxnSpPr>
              <a:cxnSpLocks/>
            </p:cNvCxnSpPr>
            <p:nvPr/>
          </p:nvCxnSpPr>
          <p:spPr>
            <a:xfrm>
              <a:off x="3511064" y="3901966"/>
              <a:ext cx="0" cy="362607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D9AD459-EC24-4E73-B14C-0048BA8B5447}"/>
                </a:ext>
              </a:extLst>
            </p:cNvPr>
            <p:cNvCxnSpPr/>
            <p:nvPr/>
          </p:nvCxnSpPr>
          <p:spPr>
            <a:xfrm>
              <a:off x="4108660" y="4256690"/>
              <a:ext cx="6300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398D3DC-B0E7-4FDD-83C2-C43759AD8260}"/>
                </a:ext>
              </a:extLst>
            </p:cNvPr>
            <p:cNvCxnSpPr/>
            <p:nvPr/>
          </p:nvCxnSpPr>
          <p:spPr>
            <a:xfrm>
              <a:off x="3503486" y="3810001"/>
              <a:ext cx="6300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BD9B5B9-A314-4386-A339-8D18288FC12E}"/>
                </a:ext>
              </a:extLst>
            </p:cNvPr>
            <p:cNvCxnSpPr>
              <a:cxnSpLocks/>
            </p:cNvCxnSpPr>
            <p:nvPr/>
          </p:nvCxnSpPr>
          <p:spPr>
            <a:xfrm>
              <a:off x="3807677" y="3447394"/>
              <a:ext cx="0" cy="3626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EA0E58B-18F3-4A5A-8938-803F6960225C}"/>
                </a:ext>
              </a:extLst>
            </p:cNvPr>
            <p:cNvCxnSpPr/>
            <p:nvPr/>
          </p:nvCxnSpPr>
          <p:spPr>
            <a:xfrm>
              <a:off x="4108660" y="3901966"/>
              <a:ext cx="0" cy="36260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A26D938-F5FD-4E4E-8180-C99F782AF4AF}"/>
              </a:ext>
            </a:extLst>
          </p:cNvPr>
          <p:cNvCxnSpPr>
            <a:cxnSpLocks/>
          </p:cNvCxnSpPr>
          <p:nvPr/>
        </p:nvCxnSpPr>
        <p:spPr>
          <a:xfrm flipV="1">
            <a:off x="1353779" y="1423653"/>
            <a:ext cx="13846" cy="7893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FA04E8D-E5DB-4139-96F1-EC9CC2FE9F09}"/>
              </a:ext>
            </a:extLst>
          </p:cNvPr>
          <p:cNvSpPr/>
          <p:nvPr/>
        </p:nvSpPr>
        <p:spPr>
          <a:xfrm rot="5400000" flipV="1">
            <a:off x="461825" y="2452698"/>
            <a:ext cx="115184" cy="118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82A08CEA-7ACB-415F-BDF0-79000DBCC6DA}"/>
              </a:ext>
            </a:extLst>
          </p:cNvPr>
          <p:cNvSpPr/>
          <p:nvPr/>
        </p:nvSpPr>
        <p:spPr>
          <a:xfrm rot="5400000" flipV="1">
            <a:off x="1270484" y="3348261"/>
            <a:ext cx="115184" cy="118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BBEEE523-0376-4E08-8CB7-0B8B3B21497E}"/>
              </a:ext>
            </a:extLst>
          </p:cNvPr>
          <p:cNvSpPr/>
          <p:nvPr/>
        </p:nvSpPr>
        <p:spPr>
          <a:xfrm>
            <a:off x="261376" y="2715770"/>
            <a:ext cx="527981" cy="527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AE1AB99-FEE7-4C76-978E-24F72C0C390C}"/>
                  </a:ext>
                </a:extLst>
              </p:cNvPr>
              <p:cNvSpPr txBox="1"/>
              <p:nvPr/>
            </p:nvSpPr>
            <p:spPr>
              <a:xfrm>
                <a:off x="331684" y="2827643"/>
                <a:ext cx="4371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AE1AB99-FEE7-4C76-978E-24F72C0C3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84" y="2827643"/>
                <a:ext cx="437107" cy="307777"/>
              </a:xfrm>
              <a:prstGeom prst="rect">
                <a:avLst/>
              </a:prstGeom>
              <a:blipFill>
                <a:blip r:embed="rId4"/>
                <a:stretch>
                  <a:fillRect l="-11111" r="-277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TextBox 168">
            <a:extLst>
              <a:ext uri="{FF2B5EF4-FFF2-40B4-BE49-F238E27FC236}">
                <a16:creationId xmlns:a16="http://schemas.microsoft.com/office/drawing/2014/main" id="{57DFC34D-1336-4BCE-BB45-9E15C1213CC1}"/>
              </a:ext>
            </a:extLst>
          </p:cNvPr>
          <p:cNvSpPr txBox="1"/>
          <p:nvPr/>
        </p:nvSpPr>
        <p:spPr>
          <a:xfrm>
            <a:off x="289767" y="249949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7DB7C0D-38A7-4EE2-8E26-C6F951FF7677}"/>
              </a:ext>
            </a:extLst>
          </p:cNvPr>
          <p:cNvSpPr txBox="1"/>
          <p:nvPr/>
        </p:nvSpPr>
        <p:spPr>
          <a:xfrm>
            <a:off x="322431" y="3124340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E79A337-9D3E-45B8-90D2-155D9D0A9F34}"/>
              </a:ext>
            </a:extLst>
          </p:cNvPr>
          <p:cNvCxnSpPr>
            <a:cxnSpLocks/>
          </p:cNvCxnSpPr>
          <p:nvPr/>
        </p:nvCxnSpPr>
        <p:spPr>
          <a:xfrm>
            <a:off x="519564" y="2502655"/>
            <a:ext cx="0" cy="2231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93F14A6A-CEC9-4256-A984-84AEA0A23EF5}"/>
              </a:ext>
            </a:extLst>
          </p:cNvPr>
          <p:cNvCxnSpPr>
            <a:cxnSpLocks/>
          </p:cNvCxnSpPr>
          <p:nvPr/>
        </p:nvCxnSpPr>
        <p:spPr>
          <a:xfrm flipV="1">
            <a:off x="1368533" y="1413508"/>
            <a:ext cx="1101859" cy="20291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EE6DCC1-D86D-4220-A108-8928D9F47A5C}"/>
              </a:ext>
            </a:extLst>
          </p:cNvPr>
          <p:cNvCxnSpPr>
            <a:cxnSpLocks/>
          </p:cNvCxnSpPr>
          <p:nvPr/>
        </p:nvCxnSpPr>
        <p:spPr>
          <a:xfrm flipV="1">
            <a:off x="525366" y="3396605"/>
            <a:ext cx="1978905" cy="34863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>
            <a:extLst>
              <a:ext uri="{FF2B5EF4-FFF2-40B4-BE49-F238E27FC236}">
                <a16:creationId xmlns:a16="http://schemas.microsoft.com/office/drawing/2014/main" id="{16A036E7-EE90-4E86-AA6E-5BEE0C8B72D5}"/>
              </a:ext>
            </a:extLst>
          </p:cNvPr>
          <p:cNvSpPr/>
          <p:nvPr/>
        </p:nvSpPr>
        <p:spPr>
          <a:xfrm>
            <a:off x="2212204" y="2019657"/>
            <a:ext cx="527981" cy="527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AA49FF9-AB71-4E20-A185-E284C30CE3BB}"/>
                  </a:ext>
                </a:extLst>
              </p:cNvPr>
              <p:cNvSpPr txBox="1"/>
              <p:nvPr/>
            </p:nvSpPr>
            <p:spPr>
              <a:xfrm>
                <a:off x="2282512" y="2131530"/>
                <a:ext cx="4499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AA49FF9-AB71-4E20-A185-E284C30CE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512" y="2131530"/>
                <a:ext cx="449931" cy="307777"/>
              </a:xfrm>
              <a:prstGeom prst="rect">
                <a:avLst/>
              </a:prstGeom>
              <a:blipFill>
                <a:blip r:embed="rId5"/>
                <a:stretch>
                  <a:fillRect l="-10811" r="-270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TextBox 191">
            <a:extLst>
              <a:ext uri="{FF2B5EF4-FFF2-40B4-BE49-F238E27FC236}">
                <a16:creationId xmlns:a16="http://schemas.microsoft.com/office/drawing/2014/main" id="{B66D92EB-BBE5-4CC7-8953-4DAB37D7BEDB}"/>
              </a:ext>
            </a:extLst>
          </p:cNvPr>
          <p:cNvSpPr txBox="1"/>
          <p:nvPr/>
        </p:nvSpPr>
        <p:spPr>
          <a:xfrm>
            <a:off x="2240595" y="180338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43B07BE-41B2-4D13-A828-78A2B267DFE4}"/>
              </a:ext>
            </a:extLst>
          </p:cNvPr>
          <p:cNvSpPr txBox="1"/>
          <p:nvPr/>
        </p:nvSpPr>
        <p:spPr>
          <a:xfrm>
            <a:off x="2273259" y="2428227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5F021EB-8177-413A-B2FC-8C2EA50D3206}"/>
              </a:ext>
            </a:extLst>
          </p:cNvPr>
          <p:cNvCxnSpPr>
            <a:cxnSpLocks/>
          </p:cNvCxnSpPr>
          <p:nvPr/>
        </p:nvCxnSpPr>
        <p:spPr>
          <a:xfrm>
            <a:off x="2470392" y="1401832"/>
            <a:ext cx="0" cy="6278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D98A3E7-0126-4580-90F3-4C7BB304F54A}"/>
              </a:ext>
            </a:extLst>
          </p:cNvPr>
          <p:cNvCxnSpPr>
            <a:cxnSpLocks/>
            <a:stCxn id="190" idx="4"/>
          </p:cNvCxnSpPr>
          <p:nvPr/>
        </p:nvCxnSpPr>
        <p:spPr>
          <a:xfrm>
            <a:off x="2476195" y="2547638"/>
            <a:ext cx="0" cy="8676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ED3C8E-9E24-46B4-9409-DC453DDF3BD4}"/>
                  </a:ext>
                </a:extLst>
              </p:cNvPr>
              <p:cNvSpPr txBox="1"/>
              <p:nvPr/>
            </p:nvSpPr>
            <p:spPr>
              <a:xfrm>
                <a:off x="4572000" y="1033507"/>
                <a:ext cx="28021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800" dirty="0">
                    <a:sym typeface="Wingdings" panose="05000000000000000000" pitchFamily="2" charset="2"/>
                  </a:rPr>
                  <a:t>Changes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anose="05000000000000000000" pitchFamily="2" charset="2"/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800" dirty="0">
                    <a:sym typeface="Wingdings" panose="05000000000000000000" pitchFamily="2" charset="2"/>
                  </a:rPr>
                  <a:t>Transconductance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anose="05000000000000000000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ED3C8E-9E24-46B4-9409-DC453DDF3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033507"/>
                <a:ext cx="2802114" cy="646331"/>
              </a:xfrm>
              <a:prstGeom prst="rect">
                <a:avLst/>
              </a:prstGeom>
              <a:blipFill>
                <a:blip r:embed="rId6"/>
                <a:stretch>
                  <a:fillRect l="-130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B2F7945-F115-4FBC-A522-BDA3CF52B1C0}"/>
              </a:ext>
            </a:extLst>
          </p:cNvPr>
          <p:cNvCxnSpPr>
            <a:cxnSpLocks/>
          </p:cNvCxnSpPr>
          <p:nvPr/>
        </p:nvCxnSpPr>
        <p:spPr>
          <a:xfrm>
            <a:off x="522923" y="3229089"/>
            <a:ext cx="0" cy="2231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9B807E-C62E-412E-B452-52B44C70E4A9}"/>
              </a:ext>
            </a:extLst>
          </p:cNvPr>
          <p:cNvCxnSpPr/>
          <p:nvPr/>
        </p:nvCxnSpPr>
        <p:spPr>
          <a:xfrm flipV="1">
            <a:off x="1728370" y="1335525"/>
            <a:ext cx="113042" cy="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912BD6-621D-481B-8E4B-977FC1174B39}"/>
              </a:ext>
            </a:extLst>
          </p:cNvPr>
          <p:cNvCxnSpPr>
            <a:cxnSpLocks/>
          </p:cNvCxnSpPr>
          <p:nvPr/>
        </p:nvCxnSpPr>
        <p:spPr>
          <a:xfrm>
            <a:off x="1728370" y="1433799"/>
            <a:ext cx="113042" cy="77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17C1D83-FCC2-42C5-9AEE-700B5B83A943}"/>
                  </a:ext>
                </a:extLst>
              </p:cNvPr>
              <p:cNvSpPr txBox="1"/>
              <p:nvPr/>
            </p:nvSpPr>
            <p:spPr>
              <a:xfrm>
                <a:off x="1577701" y="1464620"/>
                <a:ext cx="4064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17C1D83-FCC2-42C5-9AEE-700B5B83A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701" y="1464620"/>
                <a:ext cx="406458" cy="307777"/>
              </a:xfrm>
              <a:prstGeom prst="rect">
                <a:avLst/>
              </a:prstGeom>
              <a:blipFill>
                <a:blip r:embed="rId7"/>
                <a:stretch>
                  <a:fillRect l="-13636" r="-454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BF6CA126-9897-45E0-A888-DB97DE6EA46A}"/>
              </a:ext>
            </a:extLst>
          </p:cNvPr>
          <p:cNvGrpSpPr/>
          <p:nvPr/>
        </p:nvGrpSpPr>
        <p:grpSpPr>
          <a:xfrm>
            <a:off x="1193267" y="3411158"/>
            <a:ext cx="269618" cy="413523"/>
            <a:chOff x="7325012" y="3377195"/>
            <a:chExt cx="579509" cy="733703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B4DD6B6-899A-4027-B20D-D9CA4C7409AF}"/>
                </a:ext>
              </a:extLst>
            </p:cNvPr>
            <p:cNvCxnSpPr>
              <a:cxnSpLocks/>
            </p:cNvCxnSpPr>
            <p:nvPr/>
          </p:nvCxnSpPr>
          <p:spPr>
            <a:xfrm>
              <a:off x="7628178" y="3377195"/>
              <a:ext cx="0" cy="4359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42D3607-A682-4DBB-A9CA-8CBA816EBA9C}"/>
                </a:ext>
              </a:extLst>
            </p:cNvPr>
            <p:cNvCxnSpPr/>
            <p:nvPr/>
          </p:nvCxnSpPr>
          <p:spPr>
            <a:xfrm>
              <a:off x="7325012" y="3820991"/>
              <a:ext cx="57950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4DF2B6E-11A1-4B27-91F5-F2F402B976B8}"/>
                </a:ext>
              </a:extLst>
            </p:cNvPr>
            <p:cNvCxnSpPr>
              <a:cxnSpLocks/>
            </p:cNvCxnSpPr>
            <p:nvPr/>
          </p:nvCxnSpPr>
          <p:spPr>
            <a:xfrm>
              <a:off x="7325012" y="3820991"/>
              <a:ext cx="289907" cy="2899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4E4AFDF-634D-43E5-8B5F-1BB948EB38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4766" y="3820990"/>
              <a:ext cx="289755" cy="2899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738734-5709-4455-913D-DFC81A685DAB}"/>
                  </a:ext>
                </a:extLst>
              </p:cNvPr>
              <p:cNvSpPr txBox="1"/>
              <p:nvPr/>
            </p:nvSpPr>
            <p:spPr>
              <a:xfrm>
                <a:off x="2997547" y="687234"/>
                <a:ext cx="3743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In saturation region, changing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𝑉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𝑆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1800" dirty="0"/>
                  <a:t> 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738734-5709-4455-913D-DFC81A685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547" y="687234"/>
                <a:ext cx="3743910" cy="369332"/>
              </a:xfrm>
              <a:prstGeom prst="rect">
                <a:avLst/>
              </a:prstGeom>
              <a:blipFill>
                <a:blip r:embed="rId8"/>
                <a:stretch>
                  <a:fillRect l="-146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715679F-3C2D-4DAA-8BDE-D58607C3885C}"/>
                  </a:ext>
                </a:extLst>
              </p:cNvPr>
              <p:cNvSpPr txBox="1"/>
              <p:nvPr/>
            </p:nvSpPr>
            <p:spPr>
              <a:xfrm>
                <a:off x="3158437" y="1851856"/>
                <a:ext cx="4133632" cy="51860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(1+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715679F-3C2D-4DAA-8BDE-D58607C38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437" y="1851856"/>
                <a:ext cx="4133632" cy="5186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565AA1A-CBC6-4FA9-A8C9-AFA684876A50}"/>
                  </a:ext>
                </a:extLst>
              </p:cNvPr>
              <p:cNvSpPr txBox="1"/>
              <p:nvPr/>
            </p:nvSpPr>
            <p:spPr>
              <a:xfrm>
                <a:off x="3158437" y="2647146"/>
                <a:ext cx="4691349" cy="5738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𝐷𝑆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(1+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565AA1A-CBC6-4FA9-A8C9-AFA684876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437" y="2647146"/>
                <a:ext cx="4691349" cy="5738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9E693D8-7C2F-4D61-82DB-79D5FF0E7B6C}"/>
                  </a:ext>
                </a:extLst>
              </p:cNvPr>
              <p:cNvSpPr txBox="1"/>
              <p:nvPr/>
            </p:nvSpPr>
            <p:spPr>
              <a:xfrm>
                <a:off x="3116232" y="3398747"/>
                <a:ext cx="6116611" cy="5934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𝐷𝑆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𝑇𝐻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(1+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9E693D8-7C2F-4D61-82DB-79D5FF0E7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232" y="3398747"/>
                <a:ext cx="6116611" cy="5934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8512C8D-1961-430A-84CB-BC906FD0B229}"/>
                  </a:ext>
                </a:extLst>
              </p:cNvPr>
              <p:cNvSpPr txBox="1"/>
              <p:nvPr/>
            </p:nvSpPr>
            <p:spPr>
              <a:xfrm>
                <a:off x="3116231" y="4285478"/>
                <a:ext cx="2598468" cy="57586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𝐷𝑆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𝐷𝑆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8512C8D-1961-430A-84CB-BC906FD0B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231" y="4285478"/>
                <a:ext cx="2598468" cy="5758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63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8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6478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MOS Small Signal Model (AC Model)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B468E2-AAA1-443B-8558-C1A00B27D1C2}"/>
              </a:ext>
            </a:extLst>
          </p:cNvPr>
          <p:cNvGrpSpPr/>
          <p:nvPr/>
        </p:nvGrpSpPr>
        <p:grpSpPr>
          <a:xfrm rot="5400000" flipV="1">
            <a:off x="301434" y="2389631"/>
            <a:ext cx="1246001" cy="840179"/>
            <a:chOff x="3492671" y="3447394"/>
            <a:chExt cx="1246001" cy="817179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62DB007-8A6A-4415-A29B-AB90B888733C}"/>
                </a:ext>
              </a:extLst>
            </p:cNvPr>
            <p:cNvCxnSpPr/>
            <p:nvPr/>
          </p:nvCxnSpPr>
          <p:spPr>
            <a:xfrm>
              <a:off x="3492671" y="3901966"/>
              <a:ext cx="6300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D9160F-A92A-40F9-9BA4-F999B27C8C11}"/>
                </a:ext>
              </a:extLst>
            </p:cNvPr>
            <p:cNvCxnSpPr>
              <a:cxnSpLocks/>
            </p:cNvCxnSpPr>
            <p:nvPr/>
          </p:nvCxnSpPr>
          <p:spPr>
            <a:xfrm>
              <a:off x="3511064" y="3901966"/>
              <a:ext cx="0" cy="362607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D9AD459-EC24-4E73-B14C-0048BA8B5447}"/>
                </a:ext>
              </a:extLst>
            </p:cNvPr>
            <p:cNvCxnSpPr/>
            <p:nvPr/>
          </p:nvCxnSpPr>
          <p:spPr>
            <a:xfrm>
              <a:off x="4108660" y="4256690"/>
              <a:ext cx="6300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398D3DC-B0E7-4FDD-83C2-C43759AD8260}"/>
                </a:ext>
              </a:extLst>
            </p:cNvPr>
            <p:cNvCxnSpPr/>
            <p:nvPr/>
          </p:nvCxnSpPr>
          <p:spPr>
            <a:xfrm>
              <a:off x="3503486" y="3810001"/>
              <a:ext cx="6300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BD9B5B9-A314-4386-A339-8D18288FC12E}"/>
                </a:ext>
              </a:extLst>
            </p:cNvPr>
            <p:cNvCxnSpPr>
              <a:cxnSpLocks/>
            </p:cNvCxnSpPr>
            <p:nvPr/>
          </p:nvCxnSpPr>
          <p:spPr>
            <a:xfrm>
              <a:off x="3807677" y="3447394"/>
              <a:ext cx="0" cy="3626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EA0E58B-18F3-4A5A-8938-803F6960225C}"/>
                </a:ext>
              </a:extLst>
            </p:cNvPr>
            <p:cNvCxnSpPr/>
            <p:nvPr/>
          </p:nvCxnSpPr>
          <p:spPr>
            <a:xfrm>
              <a:off x="4108660" y="3901966"/>
              <a:ext cx="0" cy="36260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A26D938-F5FD-4E4E-8180-C99F782AF4AF}"/>
              </a:ext>
            </a:extLst>
          </p:cNvPr>
          <p:cNvCxnSpPr>
            <a:cxnSpLocks/>
          </p:cNvCxnSpPr>
          <p:nvPr/>
        </p:nvCxnSpPr>
        <p:spPr>
          <a:xfrm flipV="1">
            <a:off x="1353779" y="1423653"/>
            <a:ext cx="13846" cy="7893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FA04E8D-E5DB-4139-96F1-EC9CC2FE9F09}"/>
              </a:ext>
            </a:extLst>
          </p:cNvPr>
          <p:cNvSpPr/>
          <p:nvPr/>
        </p:nvSpPr>
        <p:spPr>
          <a:xfrm rot="5400000" flipV="1">
            <a:off x="461825" y="2452698"/>
            <a:ext cx="115184" cy="118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82A08CEA-7ACB-415F-BDF0-79000DBCC6DA}"/>
              </a:ext>
            </a:extLst>
          </p:cNvPr>
          <p:cNvSpPr/>
          <p:nvPr/>
        </p:nvSpPr>
        <p:spPr>
          <a:xfrm rot="5400000" flipV="1">
            <a:off x="1270484" y="3348261"/>
            <a:ext cx="115184" cy="118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BBEEE523-0376-4E08-8CB7-0B8B3B21497E}"/>
              </a:ext>
            </a:extLst>
          </p:cNvPr>
          <p:cNvSpPr/>
          <p:nvPr/>
        </p:nvSpPr>
        <p:spPr>
          <a:xfrm>
            <a:off x="261376" y="2715770"/>
            <a:ext cx="527981" cy="527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AE1AB99-FEE7-4C76-978E-24F72C0C390C}"/>
                  </a:ext>
                </a:extLst>
              </p:cNvPr>
              <p:cNvSpPr txBox="1"/>
              <p:nvPr/>
            </p:nvSpPr>
            <p:spPr>
              <a:xfrm>
                <a:off x="331684" y="2827643"/>
                <a:ext cx="4371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AE1AB99-FEE7-4C76-978E-24F72C0C3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84" y="2827643"/>
                <a:ext cx="437107" cy="307777"/>
              </a:xfrm>
              <a:prstGeom prst="rect">
                <a:avLst/>
              </a:prstGeom>
              <a:blipFill>
                <a:blip r:embed="rId4"/>
                <a:stretch>
                  <a:fillRect l="-11111" r="-277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TextBox 168">
            <a:extLst>
              <a:ext uri="{FF2B5EF4-FFF2-40B4-BE49-F238E27FC236}">
                <a16:creationId xmlns:a16="http://schemas.microsoft.com/office/drawing/2014/main" id="{57DFC34D-1336-4BCE-BB45-9E15C1213CC1}"/>
              </a:ext>
            </a:extLst>
          </p:cNvPr>
          <p:cNvSpPr txBox="1"/>
          <p:nvPr/>
        </p:nvSpPr>
        <p:spPr>
          <a:xfrm>
            <a:off x="289767" y="249949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7DB7C0D-38A7-4EE2-8E26-C6F951FF7677}"/>
              </a:ext>
            </a:extLst>
          </p:cNvPr>
          <p:cNvSpPr txBox="1"/>
          <p:nvPr/>
        </p:nvSpPr>
        <p:spPr>
          <a:xfrm>
            <a:off x="322431" y="3124340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E79A337-9D3E-45B8-90D2-155D9D0A9F34}"/>
              </a:ext>
            </a:extLst>
          </p:cNvPr>
          <p:cNvCxnSpPr>
            <a:cxnSpLocks/>
          </p:cNvCxnSpPr>
          <p:nvPr/>
        </p:nvCxnSpPr>
        <p:spPr>
          <a:xfrm>
            <a:off x="519564" y="2502655"/>
            <a:ext cx="0" cy="2231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93F14A6A-CEC9-4256-A984-84AEA0A23EF5}"/>
              </a:ext>
            </a:extLst>
          </p:cNvPr>
          <p:cNvCxnSpPr>
            <a:cxnSpLocks/>
          </p:cNvCxnSpPr>
          <p:nvPr/>
        </p:nvCxnSpPr>
        <p:spPr>
          <a:xfrm flipV="1">
            <a:off x="1368533" y="1413508"/>
            <a:ext cx="1101859" cy="20291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EE6DCC1-D86D-4220-A108-8928D9F47A5C}"/>
              </a:ext>
            </a:extLst>
          </p:cNvPr>
          <p:cNvCxnSpPr>
            <a:cxnSpLocks/>
          </p:cNvCxnSpPr>
          <p:nvPr/>
        </p:nvCxnSpPr>
        <p:spPr>
          <a:xfrm flipV="1">
            <a:off x="525366" y="3396605"/>
            <a:ext cx="1978905" cy="34863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>
            <a:extLst>
              <a:ext uri="{FF2B5EF4-FFF2-40B4-BE49-F238E27FC236}">
                <a16:creationId xmlns:a16="http://schemas.microsoft.com/office/drawing/2014/main" id="{16A036E7-EE90-4E86-AA6E-5BEE0C8B72D5}"/>
              </a:ext>
            </a:extLst>
          </p:cNvPr>
          <p:cNvSpPr/>
          <p:nvPr/>
        </p:nvSpPr>
        <p:spPr>
          <a:xfrm>
            <a:off x="2212204" y="2019657"/>
            <a:ext cx="527981" cy="527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AA49FF9-AB71-4E20-A185-E284C30CE3BB}"/>
                  </a:ext>
                </a:extLst>
              </p:cNvPr>
              <p:cNvSpPr txBox="1"/>
              <p:nvPr/>
            </p:nvSpPr>
            <p:spPr>
              <a:xfrm>
                <a:off x="2282512" y="2131530"/>
                <a:ext cx="4499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AA49FF9-AB71-4E20-A185-E284C30CE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512" y="2131530"/>
                <a:ext cx="449931" cy="307777"/>
              </a:xfrm>
              <a:prstGeom prst="rect">
                <a:avLst/>
              </a:prstGeom>
              <a:blipFill>
                <a:blip r:embed="rId5"/>
                <a:stretch>
                  <a:fillRect l="-10811" r="-270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TextBox 191">
            <a:extLst>
              <a:ext uri="{FF2B5EF4-FFF2-40B4-BE49-F238E27FC236}">
                <a16:creationId xmlns:a16="http://schemas.microsoft.com/office/drawing/2014/main" id="{B66D92EB-BBE5-4CC7-8953-4DAB37D7BEDB}"/>
              </a:ext>
            </a:extLst>
          </p:cNvPr>
          <p:cNvSpPr txBox="1"/>
          <p:nvPr/>
        </p:nvSpPr>
        <p:spPr>
          <a:xfrm>
            <a:off x="2240595" y="180338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43B07BE-41B2-4D13-A828-78A2B267DFE4}"/>
              </a:ext>
            </a:extLst>
          </p:cNvPr>
          <p:cNvSpPr txBox="1"/>
          <p:nvPr/>
        </p:nvSpPr>
        <p:spPr>
          <a:xfrm>
            <a:off x="2273259" y="2428227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5F021EB-8177-413A-B2FC-8C2EA50D3206}"/>
              </a:ext>
            </a:extLst>
          </p:cNvPr>
          <p:cNvCxnSpPr>
            <a:cxnSpLocks/>
          </p:cNvCxnSpPr>
          <p:nvPr/>
        </p:nvCxnSpPr>
        <p:spPr>
          <a:xfrm>
            <a:off x="2470392" y="1401832"/>
            <a:ext cx="0" cy="6278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D98A3E7-0126-4580-90F3-4C7BB304F54A}"/>
              </a:ext>
            </a:extLst>
          </p:cNvPr>
          <p:cNvCxnSpPr>
            <a:cxnSpLocks/>
            <a:stCxn id="190" idx="4"/>
          </p:cNvCxnSpPr>
          <p:nvPr/>
        </p:nvCxnSpPr>
        <p:spPr>
          <a:xfrm>
            <a:off x="2476195" y="2547638"/>
            <a:ext cx="0" cy="8676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B2F7945-F115-4FBC-A522-BDA3CF52B1C0}"/>
              </a:ext>
            </a:extLst>
          </p:cNvPr>
          <p:cNvCxnSpPr>
            <a:cxnSpLocks/>
          </p:cNvCxnSpPr>
          <p:nvPr/>
        </p:nvCxnSpPr>
        <p:spPr>
          <a:xfrm>
            <a:off x="522923" y="3229089"/>
            <a:ext cx="0" cy="2231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9B807E-C62E-412E-B452-52B44C70E4A9}"/>
              </a:ext>
            </a:extLst>
          </p:cNvPr>
          <p:cNvCxnSpPr/>
          <p:nvPr/>
        </p:nvCxnSpPr>
        <p:spPr>
          <a:xfrm flipV="1">
            <a:off x="1728370" y="1335525"/>
            <a:ext cx="113042" cy="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912BD6-621D-481B-8E4B-977FC1174B39}"/>
              </a:ext>
            </a:extLst>
          </p:cNvPr>
          <p:cNvCxnSpPr>
            <a:cxnSpLocks/>
          </p:cNvCxnSpPr>
          <p:nvPr/>
        </p:nvCxnSpPr>
        <p:spPr>
          <a:xfrm>
            <a:off x="1728370" y="1433799"/>
            <a:ext cx="113042" cy="77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17C1D83-FCC2-42C5-9AEE-700B5B83A943}"/>
                  </a:ext>
                </a:extLst>
              </p:cNvPr>
              <p:cNvSpPr txBox="1"/>
              <p:nvPr/>
            </p:nvSpPr>
            <p:spPr>
              <a:xfrm>
                <a:off x="1577701" y="1464620"/>
                <a:ext cx="4064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17C1D83-FCC2-42C5-9AEE-700B5B83A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701" y="1464620"/>
                <a:ext cx="406458" cy="307777"/>
              </a:xfrm>
              <a:prstGeom prst="rect">
                <a:avLst/>
              </a:prstGeom>
              <a:blipFill>
                <a:blip r:embed="rId6"/>
                <a:stretch>
                  <a:fillRect l="-13636" r="-454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BF6CA126-9897-45E0-A888-DB97DE6EA46A}"/>
              </a:ext>
            </a:extLst>
          </p:cNvPr>
          <p:cNvGrpSpPr/>
          <p:nvPr/>
        </p:nvGrpSpPr>
        <p:grpSpPr>
          <a:xfrm>
            <a:off x="1193267" y="3411158"/>
            <a:ext cx="269618" cy="413523"/>
            <a:chOff x="7325012" y="3377195"/>
            <a:chExt cx="579509" cy="733703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B4DD6B6-899A-4027-B20D-D9CA4C7409AF}"/>
                </a:ext>
              </a:extLst>
            </p:cNvPr>
            <p:cNvCxnSpPr>
              <a:cxnSpLocks/>
            </p:cNvCxnSpPr>
            <p:nvPr/>
          </p:nvCxnSpPr>
          <p:spPr>
            <a:xfrm>
              <a:off x="7628178" y="3377195"/>
              <a:ext cx="0" cy="4359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42D3607-A682-4DBB-A9CA-8CBA816EBA9C}"/>
                </a:ext>
              </a:extLst>
            </p:cNvPr>
            <p:cNvCxnSpPr/>
            <p:nvPr/>
          </p:nvCxnSpPr>
          <p:spPr>
            <a:xfrm>
              <a:off x="7325012" y="3820991"/>
              <a:ext cx="57950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4DF2B6E-11A1-4B27-91F5-F2F402B976B8}"/>
                </a:ext>
              </a:extLst>
            </p:cNvPr>
            <p:cNvCxnSpPr>
              <a:cxnSpLocks/>
            </p:cNvCxnSpPr>
            <p:nvPr/>
          </p:nvCxnSpPr>
          <p:spPr>
            <a:xfrm>
              <a:off x="7325012" y="3820991"/>
              <a:ext cx="289907" cy="2899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4E4AFDF-634D-43E5-8B5F-1BB948EB38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4766" y="3820990"/>
              <a:ext cx="289755" cy="2899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715679F-3C2D-4DAA-8BDE-D58607C3885C}"/>
                  </a:ext>
                </a:extLst>
              </p:cNvPr>
              <p:cNvSpPr txBox="1"/>
              <p:nvPr/>
            </p:nvSpPr>
            <p:spPr>
              <a:xfrm>
                <a:off x="3116231" y="744558"/>
                <a:ext cx="1572482" cy="51674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715679F-3C2D-4DAA-8BDE-D58607C38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231" y="744558"/>
                <a:ext cx="1572482" cy="5167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565AA1A-CBC6-4FA9-A8C9-AFA684876A50}"/>
                  </a:ext>
                </a:extLst>
              </p:cNvPr>
              <p:cNvSpPr txBox="1"/>
              <p:nvPr/>
            </p:nvSpPr>
            <p:spPr>
              <a:xfrm>
                <a:off x="3086018" y="2247031"/>
                <a:ext cx="3978269" cy="5738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𝐷𝑆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−−−−(2)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565AA1A-CBC6-4FA9-A8C9-AFA684876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018" y="2247031"/>
                <a:ext cx="3978269" cy="5738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9E693D8-7C2F-4D61-82DB-79D5FF0E7B6C}"/>
                  </a:ext>
                </a:extLst>
              </p:cNvPr>
              <p:cNvSpPr txBox="1"/>
              <p:nvPr/>
            </p:nvSpPr>
            <p:spPr>
              <a:xfrm>
                <a:off x="3086018" y="3969414"/>
                <a:ext cx="3923959" cy="44178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𝐺𝑆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−−−−−−(3)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9E693D8-7C2F-4D61-82DB-79D5FF0E7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018" y="3969414"/>
                <a:ext cx="3923959" cy="441788"/>
              </a:xfrm>
              <a:prstGeom prst="rect">
                <a:avLst/>
              </a:prstGeom>
              <a:blipFill>
                <a:blip r:embed="rId9"/>
                <a:stretch>
                  <a:fillRect l="-2174" r="-1863" b="-958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B8AD3D14-8C38-4F5A-A258-81656E0DE39F}"/>
              </a:ext>
            </a:extLst>
          </p:cNvPr>
          <p:cNvSpPr txBox="1"/>
          <p:nvPr/>
        </p:nvSpPr>
        <p:spPr>
          <a:xfrm>
            <a:off x="7716483" y="3969414"/>
            <a:ext cx="17432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" panose="05000000000000000000" pitchFamily="2" charset="2"/>
              </a:rPr>
              <a:t>DC bias from DC operating point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458E568-9C93-4A06-A15B-6C5A91A23CAF}"/>
                  </a:ext>
                </a:extLst>
              </p:cNvPr>
              <p:cNvSpPr txBox="1"/>
              <p:nvPr/>
            </p:nvSpPr>
            <p:spPr>
              <a:xfrm>
                <a:off x="3086018" y="1464620"/>
                <a:ext cx="2240870" cy="51674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458E568-9C93-4A06-A15B-6C5A91A23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018" y="1464620"/>
                <a:ext cx="2240870" cy="5167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99E9230A-7FB7-4691-BA2F-85D5CB504F5B}"/>
              </a:ext>
            </a:extLst>
          </p:cNvPr>
          <p:cNvSpPr txBox="1"/>
          <p:nvPr/>
        </p:nvSpPr>
        <p:spPr>
          <a:xfrm>
            <a:off x="5326888" y="1587166"/>
            <a:ext cx="37118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 Ignored channel length modulation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465B23B-7FA2-4B40-BACC-AAE6CC91ED0A}"/>
                  </a:ext>
                </a:extLst>
              </p:cNvPr>
              <p:cNvSpPr txBox="1"/>
              <p:nvPr/>
            </p:nvSpPr>
            <p:spPr>
              <a:xfrm>
                <a:off x="3040636" y="2840225"/>
                <a:ext cx="2303964" cy="81836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𝐷𝑆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𝐷𝑆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465B23B-7FA2-4B40-BACC-AAE6CC91E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636" y="2840225"/>
                <a:ext cx="2303964" cy="8183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6503543-3E19-4EC4-93CA-80D5B97D4BA3}"/>
                  </a:ext>
                </a:extLst>
              </p:cNvPr>
              <p:cNvSpPr txBox="1"/>
              <p:nvPr/>
            </p:nvSpPr>
            <p:spPr>
              <a:xfrm>
                <a:off x="6997482" y="3774261"/>
                <a:ext cx="4365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6503543-3E19-4EC4-93CA-80D5B97D4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482" y="3774261"/>
                <a:ext cx="43659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D4F3A3C-90A5-4C73-AFDF-A51BDC11232B}"/>
                  </a:ext>
                </a:extLst>
              </p:cNvPr>
              <p:cNvSpPr txBox="1"/>
              <p:nvPr/>
            </p:nvSpPr>
            <p:spPr>
              <a:xfrm>
                <a:off x="7024729" y="4223633"/>
                <a:ext cx="4365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𝐺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&gt;</m:t>
                          </m:r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D4F3A3C-90A5-4C73-AFDF-A51BDC112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729" y="4223633"/>
                <a:ext cx="436593" cy="369332"/>
              </a:xfrm>
              <a:prstGeom prst="rect">
                <a:avLst/>
              </a:prstGeom>
              <a:blipFill>
                <a:blip r:embed="rId13"/>
                <a:stretch>
                  <a:fillRect r="-3750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C2EB9C8-6A35-45BE-88A3-A393CBF2BB18}"/>
              </a:ext>
            </a:extLst>
          </p:cNvPr>
          <p:cNvSpPr/>
          <p:nvPr/>
        </p:nvSpPr>
        <p:spPr>
          <a:xfrm>
            <a:off x="7506599" y="3911203"/>
            <a:ext cx="285246" cy="592058"/>
          </a:xfrm>
          <a:custGeom>
            <a:avLst/>
            <a:gdLst>
              <a:gd name="connsiteX0" fmla="*/ 0 w 285246"/>
              <a:gd name="connsiteY0" fmla="*/ 0 h 592058"/>
              <a:gd name="connsiteX1" fmla="*/ 197353 w 285246"/>
              <a:gd name="connsiteY1" fmla="*/ 144725 h 592058"/>
              <a:gd name="connsiteX2" fmla="*/ 282872 w 285246"/>
              <a:gd name="connsiteY2" fmla="*/ 355235 h 592058"/>
              <a:gd name="connsiteX3" fmla="*/ 111833 w 285246"/>
              <a:gd name="connsiteY3" fmla="*/ 592058 h 592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46" h="592058">
                <a:moveTo>
                  <a:pt x="0" y="0"/>
                </a:moveTo>
                <a:cubicBezTo>
                  <a:pt x="75104" y="42759"/>
                  <a:pt x="150208" y="85519"/>
                  <a:pt x="197353" y="144725"/>
                </a:cubicBezTo>
                <a:cubicBezTo>
                  <a:pt x="244498" y="203931"/>
                  <a:pt x="297125" y="280680"/>
                  <a:pt x="282872" y="355235"/>
                </a:cubicBezTo>
                <a:cubicBezTo>
                  <a:pt x="268619" y="429791"/>
                  <a:pt x="132665" y="541624"/>
                  <a:pt x="111833" y="5920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5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9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6478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MOS Small Signal Model (AC Model)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A26D938-F5FD-4E4E-8180-C99F782AF4AF}"/>
              </a:ext>
            </a:extLst>
          </p:cNvPr>
          <p:cNvCxnSpPr>
            <a:cxnSpLocks/>
          </p:cNvCxnSpPr>
          <p:nvPr/>
        </p:nvCxnSpPr>
        <p:spPr>
          <a:xfrm flipH="1">
            <a:off x="1070903" y="3396606"/>
            <a:ext cx="6365" cy="315619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93F14A6A-CEC9-4256-A984-84AEA0A23EF5}"/>
              </a:ext>
            </a:extLst>
          </p:cNvPr>
          <p:cNvCxnSpPr>
            <a:cxnSpLocks/>
          </p:cNvCxnSpPr>
          <p:nvPr/>
        </p:nvCxnSpPr>
        <p:spPr>
          <a:xfrm>
            <a:off x="1462601" y="1410834"/>
            <a:ext cx="556973" cy="3435"/>
          </a:xfrm>
          <a:prstGeom prst="straightConnector1">
            <a:avLst/>
          </a:prstGeom>
          <a:ln w="25400"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EE6DCC1-D86D-4220-A108-8928D9F47A5C}"/>
              </a:ext>
            </a:extLst>
          </p:cNvPr>
          <p:cNvCxnSpPr>
            <a:cxnSpLocks/>
          </p:cNvCxnSpPr>
          <p:nvPr/>
        </p:nvCxnSpPr>
        <p:spPr>
          <a:xfrm flipV="1">
            <a:off x="693405" y="3396606"/>
            <a:ext cx="782432" cy="934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>
            <a:extLst>
              <a:ext uri="{FF2B5EF4-FFF2-40B4-BE49-F238E27FC236}">
                <a16:creationId xmlns:a16="http://schemas.microsoft.com/office/drawing/2014/main" id="{16A036E7-EE90-4E86-AA6E-5BEE0C8B72D5}"/>
              </a:ext>
            </a:extLst>
          </p:cNvPr>
          <p:cNvSpPr/>
          <p:nvPr/>
        </p:nvSpPr>
        <p:spPr>
          <a:xfrm>
            <a:off x="1203504" y="2019657"/>
            <a:ext cx="527981" cy="527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66D92EB-BBE5-4CC7-8953-4DAB37D7BEDB}"/>
              </a:ext>
            </a:extLst>
          </p:cNvPr>
          <p:cNvSpPr txBox="1"/>
          <p:nvPr/>
        </p:nvSpPr>
        <p:spPr>
          <a:xfrm>
            <a:off x="1231895" y="180338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43B07BE-41B2-4D13-A828-78A2B267DFE4}"/>
              </a:ext>
            </a:extLst>
          </p:cNvPr>
          <p:cNvSpPr txBox="1"/>
          <p:nvPr/>
        </p:nvSpPr>
        <p:spPr>
          <a:xfrm>
            <a:off x="1264559" y="2428227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5F021EB-8177-413A-B2FC-8C2EA50D3206}"/>
              </a:ext>
            </a:extLst>
          </p:cNvPr>
          <p:cNvCxnSpPr>
            <a:cxnSpLocks/>
          </p:cNvCxnSpPr>
          <p:nvPr/>
        </p:nvCxnSpPr>
        <p:spPr>
          <a:xfrm>
            <a:off x="1461692" y="1401832"/>
            <a:ext cx="0" cy="6278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D98A3E7-0126-4580-90F3-4C7BB304F54A}"/>
              </a:ext>
            </a:extLst>
          </p:cNvPr>
          <p:cNvCxnSpPr>
            <a:cxnSpLocks/>
            <a:stCxn id="190" idx="4"/>
          </p:cNvCxnSpPr>
          <p:nvPr/>
        </p:nvCxnSpPr>
        <p:spPr>
          <a:xfrm>
            <a:off x="1467495" y="2547638"/>
            <a:ext cx="0" cy="8676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3ABD388-C185-49C0-B275-44E8C206F9BD}"/>
                  </a:ext>
                </a:extLst>
              </p:cNvPr>
              <p:cNvSpPr txBox="1"/>
              <p:nvPr/>
            </p:nvSpPr>
            <p:spPr>
              <a:xfrm>
                <a:off x="2385027" y="569200"/>
                <a:ext cx="21014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ym typeface="Wingdings" panose="05000000000000000000" pitchFamily="2" charset="2"/>
                  </a:rPr>
                  <a:t>The three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anose="05000000000000000000" pitchFamily="2" charset="2"/>
                  </a:rPr>
                  <a:t>form, </a:t>
                </a:r>
                <a:endParaRPr lang="en-US" sz="18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3ABD388-C185-49C0-B275-44E8C206F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027" y="569200"/>
                <a:ext cx="2101454" cy="369332"/>
              </a:xfrm>
              <a:prstGeom prst="rect">
                <a:avLst/>
              </a:prstGeom>
              <a:blipFill>
                <a:blip r:embed="rId4"/>
                <a:stretch>
                  <a:fillRect l="-2319" t="-8197" r="-289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93F0CF7-8C7F-42B2-B8D2-BADC261EAFC0}"/>
                  </a:ext>
                </a:extLst>
              </p:cNvPr>
              <p:cNvSpPr txBox="1"/>
              <p:nvPr/>
            </p:nvSpPr>
            <p:spPr>
              <a:xfrm>
                <a:off x="3099372" y="1113900"/>
                <a:ext cx="2598468" cy="57586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𝐷𝑆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𝐷𝑆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93F0CF7-8C7F-42B2-B8D2-BADC261EA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72" y="1113900"/>
                <a:ext cx="2598468" cy="575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99DD62AA-BC73-497A-ACB5-817A7FA0F12F}"/>
              </a:ext>
            </a:extLst>
          </p:cNvPr>
          <p:cNvSpPr txBox="1"/>
          <p:nvPr/>
        </p:nvSpPr>
        <p:spPr>
          <a:xfrm>
            <a:off x="6263129" y="679825"/>
            <a:ext cx="2396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ym typeface="Wingdings" panose="05000000000000000000" pitchFamily="2" charset="2"/>
              </a:rPr>
              <a:t>Looks similar to BJT, 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5446AFE-A8E4-4F39-A80C-4C909047FB60}"/>
                  </a:ext>
                </a:extLst>
              </p:cNvPr>
              <p:cNvSpPr txBox="1"/>
              <p:nvPr/>
            </p:nvSpPr>
            <p:spPr>
              <a:xfrm>
                <a:off x="6881382" y="1142234"/>
                <a:ext cx="908839" cy="56387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5446AFE-A8E4-4F39-A80C-4C909047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382" y="1142234"/>
                <a:ext cx="908839" cy="5638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C50DBC-310E-44D3-8813-8DF7D1F06D38}"/>
                  </a:ext>
                </a:extLst>
              </p:cNvPr>
              <p:cNvSpPr txBox="1"/>
              <p:nvPr/>
            </p:nvSpPr>
            <p:spPr>
              <a:xfrm>
                <a:off x="3098872" y="1961385"/>
                <a:ext cx="2826415" cy="51674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C50DBC-310E-44D3-8813-8DF7D1F06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72" y="1961385"/>
                <a:ext cx="2826415" cy="5167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5E77FA-4EF0-41EB-A0AE-B0C8F60FF51D}"/>
                  </a:ext>
                </a:extLst>
              </p:cNvPr>
              <p:cNvSpPr txBox="1"/>
              <p:nvPr/>
            </p:nvSpPr>
            <p:spPr>
              <a:xfrm>
                <a:off x="3096715" y="2681149"/>
                <a:ext cx="2267031" cy="81836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ad>
                        <m:radPr>
                          <m:deg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𝐷𝑆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5E77FA-4EF0-41EB-A0AE-B0C8F60FF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715" y="2681149"/>
                <a:ext cx="2267031" cy="818366"/>
              </a:xfrm>
              <a:prstGeom prst="rect">
                <a:avLst/>
              </a:prstGeom>
              <a:blipFill>
                <a:blip r:embed="rId8"/>
                <a:stretch>
                  <a:fillRect b="-74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9CC8A3ED-FCD4-4789-AE43-C3DFF4FED861}"/>
              </a:ext>
            </a:extLst>
          </p:cNvPr>
          <p:cNvSpPr/>
          <p:nvPr/>
        </p:nvSpPr>
        <p:spPr>
          <a:xfrm>
            <a:off x="1351796" y="2075668"/>
            <a:ext cx="197352" cy="410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61D09EE-6855-44D3-8B04-E900710B519C}"/>
                  </a:ext>
                </a:extLst>
              </p:cNvPr>
              <p:cNvSpPr txBox="1"/>
              <p:nvPr/>
            </p:nvSpPr>
            <p:spPr>
              <a:xfrm>
                <a:off x="1716951" y="2074871"/>
                <a:ext cx="7894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𝑔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61D09EE-6855-44D3-8B04-E900710B5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951" y="2074871"/>
                <a:ext cx="789425" cy="369332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BEC1528-0106-49D0-8A68-49FA48C95004}"/>
              </a:ext>
            </a:extLst>
          </p:cNvPr>
          <p:cNvCxnSpPr>
            <a:cxnSpLocks/>
          </p:cNvCxnSpPr>
          <p:nvPr/>
        </p:nvCxnSpPr>
        <p:spPr>
          <a:xfrm flipH="1">
            <a:off x="299615" y="1428140"/>
            <a:ext cx="546694" cy="0"/>
          </a:xfrm>
          <a:prstGeom prst="straightConnector1">
            <a:avLst/>
          </a:prstGeom>
          <a:ln w="25400"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2E751D-4E1F-48CE-BB20-D2C43550EF96}"/>
              </a:ext>
            </a:extLst>
          </p:cNvPr>
          <p:cNvSpPr txBox="1"/>
          <p:nvPr/>
        </p:nvSpPr>
        <p:spPr>
          <a:xfrm>
            <a:off x="13318" y="1094054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9FCCB9C-871F-4ED0-8946-F307414D6022}"/>
              </a:ext>
            </a:extLst>
          </p:cNvPr>
          <p:cNvSpPr txBox="1"/>
          <p:nvPr/>
        </p:nvSpPr>
        <p:spPr>
          <a:xfrm>
            <a:off x="1769453" y="108092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2BDD17-27B2-4AD9-B8A2-833300BCF587}"/>
              </a:ext>
            </a:extLst>
          </p:cNvPr>
          <p:cNvSpPr txBox="1"/>
          <p:nvPr/>
        </p:nvSpPr>
        <p:spPr>
          <a:xfrm>
            <a:off x="770934" y="368645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21C729-F301-47A3-A176-4A959D6D5836}"/>
              </a:ext>
            </a:extLst>
          </p:cNvPr>
          <p:cNvSpPr txBox="1"/>
          <p:nvPr/>
        </p:nvSpPr>
        <p:spPr>
          <a:xfrm>
            <a:off x="236873" y="4104891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small signal Model</a:t>
            </a:r>
          </a:p>
        </p:txBody>
      </p:sp>
    </p:spTree>
    <p:extLst>
      <p:ext uri="{BB962C8B-B14F-4D97-AF65-F5344CB8AC3E}">
        <p14:creationId xmlns:p14="http://schemas.microsoft.com/office/powerpoint/2010/main" val="2709360119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54604</TotalTime>
  <Words>533</Words>
  <Application>Microsoft Office PowerPoint</Application>
  <PresentationFormat>On-screen Show (16:9)</PresentationFormat>
  <Paragraphs>184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Livvic</vt:lpstr>
      <vt:lpstr>Catamaran Light</vt:lpstr>
      <vt:lpstr>Cambria Math</vt:lpstr>
      <vt:lpstr>Wingdings</vt:lpstr>
      <vt:lpstr>Arial</vt:lpstr>
      <vt:lpstr>Fira Sans Extra Condensed Medium</vt:lpstr>
      <vt:lpstr>Calibri-Bold</vt:lpstr>
      <vt:lpstr>Engineering Project Proposal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 MEMS Actuation Based on Metal-Insulator Transition</dc:title>
  <dc:creator>黄橙子</dc:creator>
  <cp:lastModifiedBy>Sandip Mondal</cp:lastModifiedBy>
  <cp:revision>1524</cp:revision>
  <dcterms:modified xsi:type="dcterms:W3CDTF">2023-10-18T09:26:18Z</dcterms:modified>
</cp:coreProperties>
</file>