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599" r:id="rId2"/>
    <p:sldId id="680" r:id="rId3"/>
    <p:sldId id="690" r:id="rId4"/>
    <p:sldId id="700" r:id="rId5"/>
    <p:sldId id="701" r:id="rId6"/>
    <p:sldId id="699" r:id="rId7"/>
    <p:sldId id="702" r:id="rId8"/>
    <p:sldId id="703" r:id="rId9"/>
    <p:sldId id="704" r:id="rId10"/>
    <p:sldId id="705" r:id="rId11"/>
    <p:sldId id="706" r:id="rId12"/>
    <p:sldId id="707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atamaran Light" panose="020B0604020202020204" charset="0"/>
      <p:regular r:id="rId17"/>
      <p:bold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ao UI" panose="020B0502040204020203" pitchFamily="34" charset="0"/>
      <p:regular r:id="rId23"/>
      <p:bold r:id="rId24"/>
    </p:embeddedFont>
    <p:embeddedFont>
      <p:font typeface="Livvic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99CCFF"/>
    <a:srgbClr val="FFFF00"/>
    <a:srgbClr val="FF9900"/>
    <a:srgbClr val="080808"/>
    <a:srgbClr val="0082B0"/>
    <a:srgbClr val="3F7141"/>
    <a:srgbClr val="0099CC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122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6631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50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1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6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217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956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027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713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47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17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25,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285597" y="285490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R=5.6K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6226029" y="2268492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29" y="2268492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2" y="1264932"/>
            <a:ext cx="1226494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6229937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75116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=82k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751168" cy="299249"/>
              </a:xfrm>
              <a:prstGeom prst="rect">
                <a:avLst/>
              </a:prstGeom>
              <a:blipFill>
                <a:blip r:embed="rId7"/>
                <a:stretch>
                  <a:fillRect l="-10484" t="-26531" r="-18548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165E9A-04DF-497A-BC91-CCCD3D02B046}"/>
              </a:ext>
            </a:extLst>
          </p:cNvPr>
          <p:cNvCxnSpPr>
            <a:cxnSpLocks/>
          </p:cNvCxnSpPr>
          <p:nvPr/>
        </p:nvCxnSpPr>
        <p:spPr>
          <a:xfrm>
            <a:off x="3104136" y="2322718"/>
            <a:ext cx="0" cy="19487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164" y="3152150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30437" y="2633891"/>
            <a:ext cx="1860331" cy="572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88357" y="263389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98851" y="286446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-2.73V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16264-2D80-4DD5-854F-2F04C8ADEC6B}"/>
              </a:ext>
            </a:extLst>
          </p:cNvPr>
          <p:cNvSpPr txBox="1"/>
          <p:nvPr/>
        </p:nvSpPr>
        <p:spPr>
          <a:xfrm>
            <a:off x="4910902" y="3708010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Put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in ice and adjust P1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Put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at 100C and adjust P2</a:t>
            </a:r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How to adjust?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FB8A7-D921-4CE9-A75B-7B09DBB6881D}"/>
              </a:ext>
            </a:extLst>
          </p:cNvPr>
          <p:cNvGrpSpPr/>
          <p:nvPr/>
        </p:nvGrpSpPr>
        <p:grpSpPr>
          <a:xfrm rot="10800000">
            <a:off x="2360653" y="3693600"/>
            <a:ext cx="563179" cy="1113479"/>
            <a:chOff x="287874" y="3794976"/>
            <a:chExt cx="563179" cy="1113479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76619EA-9C43-4627-BC1C-BEC946E89453}"/>
                </a:ext>
              </a:extLst>
            </p:cNvPr>
            <p:cNvSpPr/>
            <p:nvPr/>
          </p:nvSpPr>
          <p:spPr>
            <a:xfrm>
              <a:off x="356482" y="4227055"/>
              <a:ext cx="415496" cy="239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053FA-D706-447A-A7B8-1A7985BDB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0" y="4204706"/>
              <a:ext cx="4211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F8379A-BA13-42FC-B31A-6CE438288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78" y="4066043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DB625B-2126-4223-80D0-A233EBDF3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4" y="4196348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B5ECBD-9FD4-4C74-8654-C364192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5" y="37949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6A9121-B8FB-4353-8AB8-CACB1B5C3060}"/>
                </a:ext>
              </a:extLst>
            </p:cNvPr>
            <p:cNvCxnSpPr>
              <a:cxnSpLocks/>
            </p:cNvCxnSpPr>
            <p:nvPr/>
          </p:nvCxnSpPr>
          <p:spPr>
            <a:xfrm>
              <a:off x="563533" y="44763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B1694E-99D7-4835-A773-BB56D6B10AD8}"/>
              </a:ext>
            </a:extLst>
          </p:cNvPr>
          <p:cNvCxnSpPr>
            <a:cxnSpLocks/>
          </p:cNvCxnSpPr>
          <p:nvPr/>
        </p:nvCxnSpPr>
        <p:spPr>
          <a:xfrm flipV="1">
            <a:off x="2623878" y="3929650"/>
            <a:ext cx="488145" cy="1461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5355047-00AA-46EB-AB43-F03C98475761}"/>
              </a:ext>
            </a:extLst>
          </p:cNvPr>
          <p:cNvSpPr txBox="1"/>
          <p:nvPr/>
        </p:nvSpPr>
        <p:spPr>
          <a:xfrm>
            <a:off x="2366091" y="263389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1CB35B-8D7F-41E9-91CC-DA587A779850}"/>
              </a:ext>
            </a:extLst>
          </p:cNvPr>
          <p:cNvSpPr txBox="1"/>
          <p:nvPr/>
        </p:nvSpPr>
        <p:spPr>
          <a:xfrm>
            <a:off x="1567636" y="4156333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754A8F-AAA3-462B-B2FF-BBF0FE3F59AF}"/>
              </a:ext>
            </a:extLst>
          </p:cNvPr>
          <p:cNvSpPr txBox="1"/>
          <p:nvPr/>
        </p:nvSpPr>
        <p:spPr>
          <a:xfrm>
            <a:off x="1952238" y="3775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/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blipFill>
                <a:blip r:embed="rId10"/>
                <a:stretch>
                  <a:fillRect l="-4516" r="-580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6356DE5-7B32-49E0-9816-DEE6A6605D3B}"/>
              </a:ext>
            </a:extLst>
          </p:cNvPr>
          <p:cNvGrpSpPr/>
          <p:nvPr/>
        </p:nvGrpSpPr>
        <p:grpSpPr>
          <a:xfrm rot="5400000">
            <a:off x="2699073" y="3272084"/>
            <a:ext cx="907131" cy="391598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E68CD7A-D32E-4396-BA6C-2042E052B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26DDCD-314B-4BDA-9F9B-46DEF4E91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099359-6702-48B9-B95E-E9D17DB01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2629F-DDCC-416D-8EE1-BA92B3AF0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2B4EADC-C080-442D-9325-9A895AFA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AA0AB5-7E9F-4319-B722-25C9F9834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6B251F-64DF-4E76-9527-43A4B320B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2F45D30-50F1-4E06-9888-A4FF18759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257BBAE-311D-46B7-B310-27FEF03E7D12}"/>
              </a:ext>
            </a:extLst>
          </p:cNvPr>
          <p:cNvGrpSpPr/>
          <p:nvPr/>
        </p:nvGrpSpPr>
        <p:grpSpPr>
          <a:xfrm rot="5400000">
            <a:off x="2828448" y="2637828"/>
            <a:ext cx="610541" cy="231619"/>
            <a:chOff x="4676775" y="1682364"/>
            <a:chExt cx="1619250" cy="69302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F2ECC4-A691-4600-ABAD-F140BA782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25765D-8F14-4363-8EE7-C0ED3AF5E0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A0CD1FB-D8EA-44C6-92BA-15B7122B3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0FF70E-E980-47C0-B763-270D65537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C01AAB6-94D2-428C-B0DE-CEEB938AA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91E39E-2CB8-44CD-A383-92212DADE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A787A3-C2F0-4884-9197-33182797F6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041957-E274-466D-9DA9-2DCCF74C5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6BF03-BAB5-48FE-BB1A-DA0029C734DF}"/>
              </a:ext>
            </a:extLst>
          </p:cNvPr>
          <p:cNvCxnSpPr/>
          <p:nvPr/>
        </p:nvCxnSpPr>
        <p:spPr>
          <a:xfrm flipV="1">
            <a:off x="2956839" y="2560444"/>
            <a:ext cx="383370" cy="381224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EE88EB3-F25F-4716-99FA-FF3175A5378C}"/>
              </a:ext>
            </a:extLst>
          </p:cNvPr>
          <p:cNvSpPr txBox="1"/>
          <p:nvPr/>
        </p:nvSpPr>
        <p:spPr>
          <a:xfrm>
            <a:off x="3222983" y="2574472"/>
            <a:ext cx="91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Pot=P1</a:t>
            </a:r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860B064-3D04-4EBE-B44B-5CAC5AAF4D13}"/>
              </a:ext>
            </a:extLst>
          </p:cNvPr>
          <p:cNvCxnSpPr>
            <a:cxnSpLocks/>
          </p:cNvCxnSpPr>
          <p:nvPr/>
        </p:nvCxnSpPr>
        <p:spPr>
          <a:xfrm flipV="1">
            <a:off x="5475834" y="1161711"/>
            <a:ext cx="529046" cy="61161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001D84D-B836-4463-A625-0C8EDF46C2D8}"/>
              </a:ext>
            </a:extLst>
          </p:cNvPr>
          <p:cNvGrpSpPr/>
          <p:nvPr/>
        </p:nvGrpSpPr>
        <p:grpSpPr>
          <a:xfrm>
            <a:off x="5224224" y="1360112"/>
            <a:ext cx="1039766" cy="231270"/>
            <a:chOff x="4676775" y="1682364"/>
            <a:chExt cx="1619250" cy="693028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67D506-E05E-499F-BA6D-7AA1859DB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FDC9E35-F2CD-4E58-A45A-682F1D4BBA8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0C91F4E-399D-47C6-95A5-6DC2EFF039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7865353-BA25-4DB0-9EEA-AFDA36BE7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405DBD-DC0A-4BAA-8711-90BCBA0324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7902C6-A794-4D5D-9723-CEF68E4DC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C39CB5F-4597-4B20-9B4E-D5212F52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8837F3-929B-4192-9FE9-3870264F3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9A9719BC-7BB0-4DB9-BA16-3B6E5D1C0208}"/>
              </a:ext>
            </a:extLst>
          </p:cNvPr>
          <p:cNvSpPr txBox="1"/>
          <p:nvPr/>
        </p:nvSpPr>
        <p:spPr>
          <a:xfrm>
            <a:off x="5954146" y="1117823"/>
            <a:ext cx="1346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Pot=P2=22k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BDE1E-894A-4A30-B6EB-647F8BFE10A4}"/>
              </a:ext>
            </a:extLst>
          </p:cNvPr>
          <p:cNvSpPr txBox="1"/>
          <p:nvPr/>
        </p:nvSpPr>
        <p:spPr>
          <a:xfrm>
            <a:off x="5144401" y="446411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this for few times.</a:t>
            </a:r>
          </a:p>
        </p:txBody>
      </p:sp>
    </p:spTree>
    <p:extLst>
      <p:ext uri="{BB962C8B-B14F-4D97-AF65-F5344CB8AC3E}">
        <p14:creationId xmlns:p14="http://schemas.microsoft.com/office/powerpoint/2010/main" val="35669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285597" y="285490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R=5.6K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6226029" y="2268492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29" y="2268492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2" y="1264932"/>
            <a:ext cx="1226494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6229937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75116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=82k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751168" cy="299249"/>
              </a:xfrm>
              <a:prstGeom prst="rect">
                <a:avLst/>
              </a:prstGeom>
              <a:blipFill>
                <a:blip r:embed="rId7"/>
                <a:stretch>
                  <a:fillRect l="-10484" t="-26531" r="-18548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165E9A-04DF-497A-BC91-CCCD3D02B046}"/>
              </a:ext>
            </a:extLst>
          </p:cNvPr>
          <p:cNvCxnSpPr>
            <a:cxnSpLocks/>
          </p:cNvCxnSpPr>
          <p:nvPr/>
        </p:nvCxnSpPr>
        <p:spPr>
          <a:xfrm>
            <a:off x="3104136" y="2322718"/>
            <a:ext cx="0" cy="19487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164" y="3152150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30437" y="2633891"/>
            <a:ext cx="1860331" cy="572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88357" y="263389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98851" y="286446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-2.73V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16264-2D80-4DD5-854F-2F04C8ADEC6B}"/>
              </a:ext>
            </a:extLst>
          </p:cNvPr>
          <p:cNvSpPr txBox="1"/>
          <p:nvPr/>
        </p:nvSpPr>
        <p:spPr>
          <a:xfrm>
            <a:off x="4518025" y="3617724"/>
            <a:ext cx="4600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Put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in ice and adjust P1 and adjust output to 0 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Put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at 100C and adjust P2 output to 1V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Repeat above steps for several times</a:t>
            </a:r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569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How to perform the calibration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FB8A7-D921-4CE9-A75B-7B09DBB6881D}"/>
              </a:ext>
            </a:extLst>
          </p:cNvPr>
          <p:cNvGrpSpPr/>
          <p:nvPr/>
        </p:nvGrpSpPr>
        <p:grpSpPr>
          <a:xfrm rot="10800000">
            <a:off x="2360653" y="3693600"/>
            <a:ext cx="563179" cy="1113479"/>
            <a:chOff x="287874" y="3794976"/>
            <a:chExt cx="563179" cy="1113479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76619EA-9C43-4627-BC1C-BEC946E89453}"/>
                </a:ext>
              </a:extLst>
            </p:cNvPr>
            <p:cNvSpPr/>
            <p:nvPr/>
          </p:nvSpPr>
          <p:spPr>
            <a:xfrm>
              <a:off x="356482" y="4227055"/>
              <a:ext cx="415496" cy="239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053FA-D706-447A-A7B8-1A7985BDB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0" y="4204706"/>
              <a:ext cx="4211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F8379A-BA13-42FC-B31A-6CE438288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78" y="4066043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DB625B-2126-4223-80D0-A233EBDF3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4" y="4196348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B5ECBD-9FD4-4C74-8654-C364192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5" y="37949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6A9121-B8FB-4353-8AB8-CACB1B5C3060}"/>
                </a:ext>
              </a:extLst>
            </p:cNvPr>
            <p:cNvCxnSpPr>
              <a:cxnSpLocks/>
            </p:cNvCxnSpPr>
            <p:nvPr/>
          </p:nvCxnSpPr>
          <p:spPr>
            <a:xfrm>
              <a:off x="563533" y="44763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B1694E-99D7-4835-A773-BB56D6B10AD8}"/>
              </a:ext>
            </a:extLst>
          </p:cNvPr>
          <p:cNvCxnSpPr>
            <a:cxnSpLocks/>
          </p:cNvCxnSpPr>
          <p:nvPr/>
        </p:nvCxnSpPr>
        <p:spPr>
          <a:xfrm flipV="1">
            <a:off x="2623878" y="3929650"/>
            <a:ext cx="488145" cy="1461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5355047-00AA-46EB-AB43-F03C98475761}"/>
              </a:ext>
            </a:extLst>
          </p:cNvPr>
          <p:cNvSpPr txBox="1"/>
          <p:nvPr/>
        </p:nvSpPr>
        <p:spPr>
          <a:xfrm>
            <a:off x="2366091" y="263389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1CB35B-8D7F-41E9-91CC-DA587A779850}"/>
              </a:ext>
            </a:extLst>
          </p:cNvPr>
          <p:cNvSpPr txBox="1"/>
          <p:nvPr/>
        </p:nvSpPr>
        <p:spPr>
          <a:xfrm>
            <a:off x="1567636" y="4156333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754A8F-AAA3-462B-B2FF-BBF0FE3F59AF}"/>
              </a:ext>
            </a:extLst>
          </p:cNvPr>
          <p:cNvSpPr txBox="1"/>
          <p:nvPr/>
        </p:nvSpPr>
        <p:spPr>
          <a:xfrm>
            <a:off x="1952238" y="3775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/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blipFill>
                <a:blip r:embed="rId10"/>
                <a:stretch>
                  <a:fillRect l="-4516" r="-580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6356DE5-7B32-49E0-9816-DEE6A6605D3B}"/>
              </a:ext>
            </a:extLst>
          </p:cNvPr>
          <p:cNvGrpSpPr/>
          <p:nvPr/>
        </p:nvGrpSpPr>
        <p:grpSpPr>
          <a:xfrm rot="5400000">
            <a:off x="2699073" y="3272084"/>
            <a:ext cx="907131" cy="391598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E68CD7A-D32E-4396-BA6C-2042E052B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26DDCD-314B-4BDA-9F9B-46DEF4E91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099359-6702-48B9-B95E-E9D17DB01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2629F-DDCC-416D-8EE1-BA92B3AF0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2B4EADC-C080-442D-9325-9A895AFA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AA0AB5-7E9F-4319-B722-25C9F9834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6B251F-64DF-4E76-9527-43A4B320B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2F45D30-50F1-4E06-9888-A4FF18759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257BBAE-311D-46B7-B310-27FEF03E7D12}"/>
              </a:ext>
            </a:extLst>
          </p:cNvPr>
          <p:cNvGrpSpPr/>
          <p:nvPr/>
        </p:nvGrpSpPr>
        <p:grpSpPr>
          <a:xfrm rot="5400000">
            <a:off x="2828448" y="2637828"/>
            <a:ext cx="610541" cy="231619"/>
            <a:chOff x="4676775" y="1682364"/>
            <a:chExt cx="1619250" cy="69302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F2ECC4-A691-4600-ABAD-F140BA782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25765D-8F14-4363-8EE7-C0ED3AF5E0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A0CD1FB-D8EA-44C6-92BA-15B7122B3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0FF70E-E980-47C0-B763-270D65537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C01AAB6-94D2-428C-B0DE-CEEB938AA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91E39E-2CB8-44CD-A383-92212DADE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A787A3-C2F0-4884-9197-33182797F6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041957-E274-466D-9DA9-2DCCF74C5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6BF03-BAB5-48FE-BB1A-DA0029C734DF}"/>
              </a:ext>
            </a:extLst>
          </p:cNvPr>
          <p:cNvCxnSpPr/>
          <p:nvPr/>
        </p:nvCxnSpPr>
        <p:spPr>
          <a:xfrm flipV="1">
            <a:off x="2956839" y="2560444"/>
            <a:ext cx="383370" cy="381224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EE88EB3-F25F-4716-99FA-FF3175A5378C}"/>
              </a:ext>
            </a:extLst>
          </p:cNvPr>
          <p:cNvSpPr txBox="1"/>
          <p:nvPr/>
        </p:nvSpPr>
        <p:spPr>
          <a:xfrm>
            <a:off x="3222983" y="2574472"/>
            <a:ext cx="91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Pot=P1</a:t>
            </a:r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860B064-3D04-4EBE-B44B-5CAC5AAF4D13}"/>
              </a:ext>
            </a:extLst>
          </p:cNvPr>
          <p:cNvCxnSpPr>
            <a:cxnSpLocks/>
          </p:cNvCxnSpPr>
          <p:nvPr/>
        </p:nvCxnSpPr>
        <p:spPr>
          <a:xfrm flipV="1">
            <a:off x="5475834" y="1161711"/>
            <a:ext cx="529046" cy="61161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001D84D-B836-4463-A625-0C8EDF46C2D8}"/>
              </a:ext>
            </a:extLst>
          </p:cNvPr>
          <p:cNvGrpSpPr/>
          <p:nvPr/>
        </p:nvGrpSpPr>
        <p:grpSpPr>
          <a:xfrm>
            <a:off x="5224224" y="1360112"/>
            <a:ext cx="1039766" cy="231270"/>
            <a:chOff x="4676775" y="1682364"/>
            <a:chExt cx="1619250" cy="693028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67D506-E05E-499F-BA6D-7AA1859DB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FDC9E35-F2CD-4E58-A45A-682F1D4BBA8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0C91F4E-399D-47C6-95A5-6DC2EFF039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7865353-BA25-4DB0-9EEA-AFDA36BE7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405DBD-DC0A-4BAA-8711-90BCBA0324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7902C6-A794-4D5D-9723-CEF68E4DC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C39CB5F-4597-4B20-9B4E-D5212F52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8837F3-929B-4192-9FE9-3870264F3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9A9719BC-7BB0-4DB9-BA16-3B6E5D1C0208}"/>
              </a:ext>
            </a:extLst>
          </p:cNvPr>
          <p:cNvSpPr txBox="1"/>
          <p:nvPr/>
        </p:nvSpPr>
        <p:spPr>
          <a:xfrm>
            <a:off x="5954146" y="1117823"/>
            <a:ext cx="1346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Pot=P2=22k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5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C16264-2D80-4DD5-854F-2F04C8ADEC6B}"/>
              </a:ext>
            </a:extLst>
          </p:cNvPr>
          <p:cNvSpPr txBox="1"/>
          <p:nvPr/>
        </p:nvSpPr>
        <p:spPr>
          <a:xfrm>
            <a:off x="357151" y="630778"/>
            <a:ext cx="460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What is the temperature range ?</a:t>
            </a:r>
          </a:p>
          <a:p>
            <a:r>
              <a:rPr lang="en-US" sz="1600" b="1" dirty="0">
                <a:solidFill>
                  <a:srgbClr val="00CC00"/>
                </a:solidFill>
              </a:rPr>
              <a:t>     -20</a:t>
            </a:r>
            <a:r>
              <a:rPr lang="en-US" sz="1600" b="1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°C</a:t>
            </a:r>
            <a:r>
              <a:rPr lang="en-US" sz="1600" b="1" dirty="0">
                <a:solidFill>
                  <a:srgbClr val="00CC00"/>
                </a:solidFill>
              </a:rPr>
              <a:t> to 80</a:t>
            </a:r>
            <a:r>
              <a:rPr lang="en-US" sz="1600" b="1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sz="1600" b="1" dirty="0">
                <a:solidFill>
                  <a:srgbClr val="00CC00"/>
                </a:solidFill>
              </a:rPr>
              <a:t>C = 100C</a:t>
            </a:r>
            <a:endParaRPr lang="en-US" sz="1600" dirty="0">
              <a:solidFill>
                <a:srgbClr val="00CC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786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Livvic" panose="020B0604020202020204" charset="0"/>
              </a:rPr>
              <a:t>What is the error in the output if LM336 changes with respect to temperature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EFED1-F47F-43A8-ADCF-96A1EAA0EA01}"/>
              </a:ext>
            </a:extLst>
          </p:cNvPr>
          <p:cNvSpPr txBox="1"/>
          <p:nvPr/>
        </p:nvSpPr>
        <p:spPr>
          <a:xfrm>
            <a:off x="309295" y="1312919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Ambient temperature change = 100C (Industrial grade equipment)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35344C-52CD-4BE3-BD12-43265FD5691B}"/>
                  </a:ext>
                </a:extLst>
              </p:cNvPr>
              <p:cNvSpPr txBox="1"/>
              <p:nvPr/>
            </p:nvSpPr>
            <p:spPr>
              <a:xfrm>
                <a:off x="309294" y="1995060"/>
                <a:ext cx="4762842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Temperature drift = 30x100 PPM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635344C-52CD-4BE3-BD12-43265FD5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4" y="1995060"/>
                <a:ext cx="4762842" cy="484043"/>
              </a:xfrm>
              <a:prstGeom prst="rect">
                <a:avLst/>
              </a:prstGeom>
              <a:blipFill>
                <a:blip r:embed="rId4"/>
                <a:stretch>
                  <a:fillRect l="-89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95A50F00-EC56-4756-9078-2A1B6DF3F2CE}"/>
              </a:ext>
            </a:extLst>
          </p:cNvPr>
          <p:cNvSpPr txBox="1"/>
          <p:nvPr/>
        </p:nvSpPr>
        <p:spPr>
          <a:xfrm>
            <a:off x="357151" y="277756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The original voltage = 2.5V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0AC5418-FC69-43B4-AA13-6F280488D2D4}"/>
                  </a:ext>
                </a:extLst>
              </p:cNvPr>
              <p:cNvSpPr txBox="1"/>
              <p:nvPr/>
            </p:nvSpPr>
            <p:spPr>
              <a:xfrm>
                <a:off x="357150" y="3445353"/>
                <a:ext cx="6360331" cy="489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The change for 2.5V for </a:t>
                </a:r>
                <a:r>
                  <a:rPr lang="el-GR" sz="1800" dirty="0"/>
                  <a:t>Δ</a:t>
                </a:r>
                <a:r>
                  <a:rPr lang="en-US" sz="1800" dirty="0"/>
                  <a:t>T = 100C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2.5×30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=7.5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0AC5418-FC69-43B4-AA13-6F280488D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0" y="3445353"/>
                <a:ext cx="6360331" cy="489686"/>
              </a:xfrm>
              <a:prstGeom prst="rect">
                <a:avLst/>
              </a:prstGeom>
              <a:blipFill>
                <a:blip r:embed="rId5"/>
                <a:stretch>
                  <a:fillRect l="-671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158CDF6-D0B4-457F-B688-819894E41A3F}"/>
                  </a:ext>
                </a:extLst>
              </p:cNvPr>
              <p:cNvSpPr txBox="1"/>
              <p:nvPr/>
            </p:nvSpPr>
            <p:spPr>
              <a:xfrm>
                <a:off x="400944" y="4113144"/>
                <a:ext cx="360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The Z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ner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0.75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drift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158CDF6-D0B4-457F-B688-819894E4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44" y="4113144"/>
                <a:ext cx="3604385" cy="369332"/>
              </a:xfrm>
              <a:prstGeom prst="rect">
                <a:avLst/>
              </a:prstGeom>
              <a:blipFill>
                <a:blip r:embed="rId6"/>
                <a:stretch>
                  <a:fillRect l="-11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Temperature Indicator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6F86A-AB4B-4D5C-93D7-D35A6CAF99F7}"/>
              </a:ext>
            </a:extLst>
          </p:cNvPr>
          <p:cNvSpPr txBox="1"/>
          <p:nvPr/>
        </p:nvSpPr>
        <p:spPr>
          <a:xfrm>
            <a:off x="794583" y="749419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IC sensor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11D5133-6572-4D7A-BC27-EB7E7C9739DC}"/>
              </a:ext>
            </a:extLst>
          </p:cNvPr>
          <p:cNvCxnSpPr>
            <a:cxnSpLocks/>
          </p:cNvCxnSpPr>
          <p:nvPr/>
        </p:nvCxnSpPr>
        <p:spPr>
          <a:xfrm>
            <a:off x="3270769" y="1966425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0730071-DF19-47C1-8D20-4A558FA42F82}"/>
              </a:ext>
            </a:extLst>
          </p:cNvPr>
          <p:cNvGrpSpPr/>
          <p:nvPr/>
        </p:nvGrpSpPr>
        <p:grpSpPr>
          <a:xfrm>
            <a:off x="2481762" y="2565989"/>
            <a:ext cx="1062296" cy="1463596"/>
            <a:chOff x="4453759" y="3377936"/>
            <a:chExt cx="1062296" cy="1463596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4A5D3D5-EB87-4DB3-A0E1-979316D2B4CF}"/>
                </a:ext>
              </a:extLst>
            </p:cNvPr>
            <p:cNvSpPr/>
            <p:nvPr/>
          </p:nvSpPr>
          <p:spPr>
            <a:xfrm>
              <a:off x="4580992" y="3377936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40BF37E-0280-4FF9-B124-F609FA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83" y="3503759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0358A11-C0CD-401E-81C6-FBDFD8797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583" y="3421634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498FF6-6E71-41C0-B1E7-9CD673BA38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583" y="3969142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EA2836-2129-4B9A-837C-A608CCC34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523" y="4155204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2FA5CF-7FA7-4480-8BA9-EF8B40A01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3262" y="4060085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F2643BE-E1FB-4845-BE9C-925A1055B3D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348" y="4190087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43387D5-8B53-427F-9122-15D9E846FDC3}"/>
                </a:ext>
              </a:extLst>
            </p:cNvPr>
            <p:cNvCxnSpPr>
              <a:cxnSpLocks/>
            </p:cNvCxnSpPr>
            <p:nvPr/>
          </p:nvCxnSpPr>
          <p:spPr>
            <a:xfrm>
              <a:off x="4453759" y="3854342"/>
              <a:ext cx="40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46B27D1-253C-4BEF-9014-C8E8342DD8D7}"/>
              </a:ext>
            </a:extLst>
          </p:cNvPr>
          <p:cNvCxnSpPr>
            <a:cxnSpLocks/>
          </p:cNvCxnSpPr>
          <p:nvPr/>
        </p:nvCxnSpPr>
        <p:spPr>
          <a:xfrm>
            <a:off x="2893568" y="4036701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CEC3444-113D-40E8-B172-AAE75D4F6D9B}"/>
              </a:ext>
            </a:extLst>
          </p:cNvPr>
          <p:cNvCxnSpPr>
            <a:cxnSpLocks/>
          </p:cNvCxnSpPr>
          <p:nvPr/>
        </p:nvCxnSpPr>
        <p:spPr>
          <a:xfrm>
            <a:off x="3069617" y="4149686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FB86717-32B4-46DF-A2D4-8F07603CE76D}"/>
              </a:ext>
            </a:extLst>
          </p:cNvPr>
          <p:cNvCxnSpPr>
            <a:cxnSpLocks/>
          </p:cNvCxnSpPr>
          <p:nvPr/>
        </p:nvCxnSpPr>
        <p:spPr>
          <a:xfrm>
            <a:off x="3206251" y="4246905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C5E5196-F13D-4DB1-B0B6-7897AF0AC602}"/>
              </a:ext>
            </a:extLst>
          </p:cNvPr>
          <p:cNvCxnSpPr>
            <a:cxnSpLocks/>
          </p:cNvCxnSpPr>
          <p:nvPr/>
        </p:nvCxnSpPr>
        <p:spPr>
          <a:xfrm>
            <a:off x="1681878" y="3042395"/>
            <a:ext cx="927117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D0043-B93E-4CA9-8F34-1D87A8F8FFBA}"/>
                  </a:ext>
                </a:extLst>
              </p:cNvPr>
              <p:cNvSpPr txBox="1"/>
              <p:nvPr/>
            </p:nvSpPr>
            <p:spPr>
              <a:xfrm>
                <a:off x="4867492" y="1786873"/>
                <a:ext cx="39015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Temperature co-efficient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2.2mV / </a:t>
                </a:r>
                <a:r>
                  <a:rPr lang="en-US" sz="2400" dirty="0">
                    <a:solidFill>
                      <a:srgbClr val="FF0000"/>
                    </a:solidFill>
                    <a:latin typeface="Lao UI" panose="020B0502040204020203" pitchFamily="34" charset="0"/>
                    <a:cs typeface="Lao UI" panose="020B0502040204020203" pitchFamily="34" charset="0"/>
                  </a:rPr>
                  <a:t>°C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D0043-B93E-4CA9-8F34-1D87A8F8F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92" y="1786873"/>
                <a:ext cx="3901535" cy="830997"/>
              </a:xfrm>
              <a:prstGeom prst="rect">
                <a:avLst/>
              </a:prstGeom>
              <a:blipFill>
                <a:blip r:embed="rId4"/>
                <a:stretch>
                  <a:fillRect l="-2344" t="-5147" r="-2656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F892987-4F38-4675-A275-D1623DBCBF52}"/>
                  </a:ext>
                </a:extLst>
              </p:cNvPr>
              <p:cNvSpPr txBox="1"/>
              <p:nvPr/>
            </p:nvSpPr>
            <p:spPr>
              <a:xfrm>
                <a:off x="4896586" y="2860464"/>
                <a:ext cx="39015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25</a:t>
                </a:r>
                <a:r>
                  <a:rPr lang="en-US" sz="2400" dirty="0">
                    <a:solidFill>
                      <a:srgbClr val="FF0000"/>
                    </a:solidFill>
                    <a:latin typeface="Lao UI" panose="020B0502040204020203" pitchFamily="34" charset="0"/>
                    <a:cs typeface="Lao UI" panose="020B0502040204020203" pitchFamily="34" charset="0"/>
                  </a:rPr>
                  <a:t>°</a:t>
                </a:r>
                <a:r>
                  <a:rPr lang="en-US" sz="2400" dirty="0"/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= 0.6V</a:t>
                </a:r>
                <a:endParaRPr lang="en-US" sz="24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F892987-4F38-4675-A275-D1623DBCB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86" y="2860464"/>
                <a:ext cx="3901535" cy="830997"/>
              </a:xfrm>
              <a:prstGeom prst="rect">
                <a:avLst/>
              </a:prstGeom>
              <a:blipFill>
                <a:blip r:embed="rId5"/>
                <a:stretch>
                  <a:fillRect l="-2344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FA0867F-471E-45F9-B516-3947635760D5}"/>
                  </a:ext>
                </a:extLst>
              </p:cNvPr>
              <p:cNvSpPr txBox="1"/>
              <p:nvPr/>
            </p:nvSpPr>
            <p:spPr>
              <a:xfrm>
                <a:off x="4972839" y="3934055"/>
                <a:ext cx="39015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35</a:t>
                </a:r>
                <a:r>
                  <a:rPr lang="en-US" sz="2400" dirty="0">
                    <a:solidFill>
                      <a:srgbClr val="FF0000"/>
                    </a:solidFill>
                    <a:latin typeface="Lao UI" panose="020B0502040204020203" pitchFamily="34" charset="0"/>
                    <a:cs typeface="Lao UI" panose="020B0502040204020203" pitchFamily="34" charset="0"/>
                  </a:rPr>
                  <a:t>°</a:t>
                </a:r>
                <a:r>
                  <a:rPr lang="en-US" sz="2400" dirty="0"/>
                  <a:t>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CC00"/>
                    </a:solidFill>
                  </a:rPr>
                  <a:t> = 0.578V</a:t>
                </a:r>
                <a:endParaRPr lang="en-US" sz="24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FA0867F-471E-45F9-B516-39476357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39" y="3934055"/>
                <a:ext cx="3901535" cy="830997"/>
              </a:xfrm>
              <a:prstGeom prst="rect">
                <a:avLst/>
              </a:prstGeom>
              <a:blipFill>
                <a:blip r:embed="rId6"/>
                <a:stretch>
                  <a:fillRect l="-2500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5E07E9-0280-406F-9266-13402D165BB9}"/>
              </a:ext>
            </a:extLst>
          </p:cNvPr>
          <p:cNvSpPr/>
          <p:nvPr/>
        </p:nvSpPr>
        <p:spPr>
          <a:xfrm>
            <a:off x="328159" y="4007063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823BC2-7169-4C89-A3E5-E970071F6E97}"/>
              </a:ext>
            </a:extLst>
          </p:cNvPr>
          <p:cNvCxnSpPr>
            <a:cxnSpLocks/>
          </p:cNvCxnSpPr>
          <p:nvPr/>
        </p:nvCxnSpPr>
        <p:spPr>
          <a:xfrm>
            <a:off x="322517" y="3984714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7287E4A-6906-4DB6-B5F1-C78851A05E6A}"/>
              </a:ext>
            </a:extLst>
          </p:cNvPr>
          <p:cNvCxnSpPr>
            <a:cxnSpLocks/>
          </p:cNvCxnSpPr>
          <p:nvPr/>
        </p:nvCxnSpPr>
        <p:spPr>
          <a:xfrm flipV="1">
            <a:off x="743655" y="3846051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F9B258-97DC-4BD3-B69D-5BC0690FA00C}"/>
              </a:ext>
            </a:extLst>
          </p:cNvPr>
          <p:cNvCxnSpPr>
            <a:cxnSpLocks/>
          </p:cNvCxnSpPr>
          <p:nvPr/>
        </p:nvCxnSpPr>
        <p:spPr>
          <a:xfrm flipV="1">
            <a:off x="259551" y="3976356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2FF3B81-1D0A-40F5-A881-219FE2528995}"/>
              </a:ext>
            </a:extLst>
          </p:cNvPr>
          <p:cNvCxnSpPr>
            <a:cxnSpLocks/>
          </p:cNvCxnSpPr>
          <p:nvPr/>
        </p:nvCxnSpPr>
        <p:spPr>
          <a:xfrm>
            <a:off x="537542" y="357498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7E5471-A43E-4BE1-81F6-B7666F64E2AA}"/>
              </a:ext>
            </a:extLst>
          </p:cNvPr>
          <p:cNvCxnSpPr>
            <a:cxnSpLocks/>
          </p:cNvCxnSpPr>
          <p:nvPr/>
        </p:nvCxnSpPr>
        <p:spPr>
          <a:xfrm>
            <a:off x="535210" y="4256384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7AB2E9B-CEB5-4DBA-B47E-C50C5F3E5422}"/>
              </a:ext>
            </a:extLst>
          </p:cNvPr>
          <p:cNvCxnSpPr>
            <a:cxnSpLocks/>
          </p:cNvCxnSpPr>
          <p:nvPr/>
        </p:nvCxnSpPr>
        <p:spPr>
          <a:xfrm>
            <a:off x="299886" y="4696736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FD7400D-ADE7-4DBA-8776-BDAA7283B91D}"/>
              </a:ext>
            </a:extLst>
          </p:cNvPr>
          <p:cNvCxnSpPr>
            <a:cxnSpLocks/>
          </p:cNvCxnSpPr>
          <p:nvPr/>
        </p:nvCxnSpPr>
        <p:spPr>
          <a:xfrm>
            <a:off x="400133" y="4769882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39BDF9B-3BD3-49BC-855B-C67136FD8973}"/>
              </a:ext>
            </a:extLst>
          </p:cNvPr>
          <p:cNvCxnSpPr>
            <a:cxnSpLocks/>
          </p:cNvCxnSpPr>
          <p:nvPr/>
        </p:nvCxnSpPr>
        <p:spPr>
          <a:xfrm>
            <a:off x="492044" y="4856668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0E111B-C8DD-44FA-A5EC-53E6197DFC56}"/>
              </a:ext>
            </a:extLst>
          </p:cNvPr>
          <p:cNvSpPr/>
          <p:nvPr/>
        </p:nvSpPr>
        <p:spPr>
          <a:xfrm>
            <a:off x="459689" y="3407796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76D1F7-C596-4396-B495-422443BDD5A7}"/>
              </a:ext>
            </a:extLst>
          </p:cNvPr>
          <p:cNvSpPr txBox="1"/>
          <p:nvPr/>
        </p:nvSpPr>
        <p:spPr>
          <a:xfrm>
            <a:off x="884152" y="391538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D4C1FB-0E2B-4E72-9A48-44B1AC88EE3C}"/>
              </a:ext>
            </a:extLst>
          </p:cNvPr>
          <p:cNvSpPr txBox="1"/>
          <p:nvPr/>
        </p:nvSpPr>
        <p:spPr>
          <a:xfrm>
            <a:off x="713139" y="-14988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LM-335 Temperature sensor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3070178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3047829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909166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3039471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63809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319499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759851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832997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919783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470911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1701116" y="2978497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596829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76712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C1EC0-F395-4CA7-9FF8-7C56375199A6}"/>
              </a:ext>
            </a:extLst>
          </p:cNvPr>
          <p:cNvCxnSpPr>
            <a:stCxn id="37" idx="6"/>
          </p:cNvCxnSpPr>
          <p:nvPr/>
        </p:nvCxnSpPr>
        <p:spPr>
          <a:xfrm>
            <a:off x="1428921" y="2547045"/>
            <a:ext cx="542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E0BFD3-CDBF-4C9A-A070-165CA412B074}"/>
              </a:ext>
            </a:extLst>
          </p:cNvPr>
          <p:cNvSpPr txBox="1"/>
          <p:nvPr/>
        </p:nvSpPr>
        <p:spPr>
          <a:xfrm>
            <a:off x="1965356" y="239315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60181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9395-32F0-4987-9E48-F43CBE1156A4}"/>
              </a:ext>
            </a:extLst>
          </p:cNvPr>
          <p:cNvSpPr txBox="1"/>
          <p:nvPr/>
        </p:nvSpPr>
        <p:spPr>
          <a:xfrm>
            <a:off x="2825958" y="961899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Min. current should be 1 mA. However you can send </a:t>
            </a:r>
            <a:r>
              <a:rPr lang="en-US" sz="1600" dirty="0" err="1"/>
              <a:t>upto</a:t>
            </a:r>
            <a:r>
              <a:rPr lang="en-US" sz="1600" dirty="0"/>
              <a:t> 10mA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F0000"/>
                </a:solidFill>
              </a:rPr>
              <a:t>What is value of 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1EA4-EC30-491D-A88E-1EF15C87254B}"/>
              </a:ext>
            </a:extLst>
          </p:cNvPr>
          <p:cNvSpPr txBox="1"/>
          <p:nvPr/>
        </p:nvSpPr>
        <p:spPr>
          <a:xfrm>
            <a:off x="3018183" y="1740319"/>
            <a:ext cx="456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Lets assume operation temp is from </a:t>
            </a:r>
            <a:r>
              <a:rPr lang="en-US" sz="1600" b="1" dirty="0">
                <a:solidFill>
                  <a:srgbClr val="00CC00"/>
                </a:solidFill>
              </a:rPr>
              <a:t>0C to 100C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AC6B7A-25E4-4768-B065-4BE371F0B83A}"/>
              </a:ext>
            </a:extLst>
          </p:cNvPr>
          <p:cNvSpPr txBox="1"/>
          <p:nvPr/>
        </p:nvSpPr>
        <p:spPr>
          <a:xfrm>
            <a:off x="3018183" y="2293929"/>
            <a:ext cx="3759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operation temperature </a:t>
            </a:r>
            <a:r>
              <a:rPr lang="en-US" sz="1600" dirty="0">
                <a:solidFill>
                  <a:srgbClr val="00CC00"/>
                </a:solidFill>
              </a:rPr>
              <a:t>= 10mV / </a:t>
            </a:r>
            <a:r>
              <a:rPr lang="en-US" sz="1600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°K</a:t>
            </a:r>
            <a:endParaRPr lang="en-US" sz="1600" b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036CD-B674-4FF2-9143-56475CA4AD45}"/>
              </a:ext>
            </a:extLst>
          </p:cNvPr>
          <p:cNvSpPr txBox="1"/>
          <p:nvPr/>
        </p:nvSpPr>
        <p:spPr>
          <a:xfrm>
            <a:off x="3055474" y="2914087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At 0</a:t>
            </a:r>
            <a:r>
              <a:rPr lang="en-US" sz="1800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°C </a:t>
            </a:r>
            <a:r>
              <a:rPr lang="en-US" sz="1800" dirty="0"/>
              <a:t>voltage across the sensor would be </a:t>
            </a:r>
            <a:r>
              <a:rPr lang="en-US" sz="1800" dirty="0">
                <a:solidFill>
                  <a:srgbClr val="00CC00"/>
                </a:solidFill>
              </a:rPr>
              <a:t>= 2.73 V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6967E6-9B67-4403-BAD9-0127BDD00BE9}"/>
              </a:ext>
            </a:extLst>
          </p:cNvPr>
          <p:cNvSpPr txBox="1"/>
          <p:nvPr/>
        </p:nvSpPr>
        <p:spPr>
          <a:xfrm>
            <a:off x="3029539" y="3712650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100</a:t>
            </a:r>
            <a:r>
              <a:rPr lang="en-US" sz="1600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°C </a:t>
            </a:r>
            <a:r>
              <a:rPr lang="en-US" sz="1600" dirty="0"/>
              <a:t>voltage across the sensor would be =</a:t>
            </a:r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273+T</a:t>
            </a:r>
            <a:r>
              <a:rPr lang="en-US" sz="1600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°C </a:t>
            </a:r>
            <a:r>
              <a:rPr lang="en-US" sz="16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)x10mV </a:t>
            </a:r>
          </a:p>
          <a:p>
            <a:r>
              <a:rPr lang="en-US" sz="16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                                                                        </a:t>
            </a:r>
            <a:r>
              <a:rPr lang="en-US" sz="1600" dirty="0">
                <a:solidFill>
                  <a:srgbClr val="00CC00"/>
                </a:solidFill>
              </a:rPr>
              <a:t>= 3.73 V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53D4E-ADE3-4B8A-8499-97207860B357}"/>
              </a:ext>
            </a:extLst>
          </p:cNvPr>
          <p:cNvSpPr txBox="1"/>
          <p:nvPr/>
        </p:nvSpPr>
        <p:spPr>
          <a:xfrm>
            <a:off x="5049857" y="326185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(0</a:t>
            </a:r>
            <a:r>
              <a:rPr lang="en-US" sz="18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°C corresponds to 273K)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6EF7FE-7957-4F31-8631-5E8713FE4C60}"/>
              </a:ext>
            </a:extLst>
          </p:cNvPr>
          <p:cNvSpPr txBox="1"/>
          <p:nvPr/>
        </p:nvSpPr>
        <p:spPr>
          <a:xfrm>
            <a:off x="2994238" y="4289576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25</a:t>
            </a:r>
            <a:r>
              <a:rPr lang="en-US" sz="1600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°C </a:t>
            </a:r>
            <a:r>
              <a:rPr lang="en-US" sz="1600" dirty="0"/>
              <a:t>voltage across the sensor would be =</a:t>
            </a:r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273+25</a:t>
            </a:r>
            <a:r>
              <a:rPr lang="en-US" sz="1600" dirty="0">
                <a:solidFill>
                  <a:srgbClr val="00CC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)x10mV </a:t>
            </a:r>
          </a:p>
          <a:p>
            <a:r>
              <a:rPr lang="en-US" sz="1600" dirty="0">
                <a:solidFill>
                  <a:srgbClr val="7030A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                                                                        </a:t>
            </a:r>
            <a:r>
              <a:rPr lang="en-US" sz="1600" dirty="0">
                <a:solidFill>
                  <a:srgbClr val="00CC00"/>
                </a:solidFill>
              </a:rPr>
              <a:t>= 2.98 V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4B84C-9BB3-4E34-AEB3-700167B9901F}"/>
              </a:ext>
            </a:extLst>
          </p:cNvPr>
          <p:cNvSpPr txBox="1"/>
          <p:nvPr/>
        </p:nvSpPr>
        <p:spPr>
          <a:xfrm>
            <a:off x="6811850" y="4821775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Complex number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50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D4C1FB-0E2B-4E72-9A48-44B1AC88EE3C}"/>
              </a:ext>
            </a:extLst>
          </p:cNvPr>
          <p:cNvSpPr txBox="1"/>
          <p:nvPr/>
        </p:nvSpPr>
        <p:spPr>
          <a:xfrm>
            <a:off x="713139" y="-14988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Circuit requirement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017707" y="3740891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012065" y="3718542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433203" y="3579879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949099" y="3710184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227090" y="330881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224758" y="3990212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989434" y="4430564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089681" y="4503710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181592" y="4590496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149237" y="3141624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1573700" y="3649210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566138" y="2267542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924663" y="1437842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C1EC0-F395-4CA7-9FF8-7C56375199A6}"/>
              </a:ext>
            </a:extLst>
          </p:cNvPr>
          <p:cNvCxnSpPr>
            <a:stCxn id="37" idx="6"/>
          </p:cNvCxnSpPr>
          <p:nvPr/>
        </p:nvCxnSpPr>
        <p:spPr>
          <a:xfrm>
            <a:off x="1301505" y="3217758"/>
            <a:ext cx="542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E0BFD3-CDBF-4C9A-A070-165CA412B074}"/>
              </a:ext>
            </a:extLst>
          </p:cNvPr>
          <p:cNvSpPr txBox="1"/>
          <p:nvPr/>
        </p:nvSpPr>
        <p:spPr>
          <a:xfrm>
            <a:off x="1837940" y="306386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3.73 V at 100</a:t>
            </a:r>
            <a:r>
              <a:rPr lang="en-US" dirty="0"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dirty="0"/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431125" y="227253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9395-32F0-4987-9E48-F43CBE1156A4}"/>
              </a:ext>
            </a:extLst>
          </p:cNvPr>
          <p:cNvSpPr txBox="1"/>
          <p:nvPr/>
        </p:nvSpPr>
        <p:spPr>
          <a:xfrm>
            <a:off x="2920661" y="821110"/>
            <a:ext cx="6088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We need to construct a circuit which will offer </a:t>
            </a:r>
            <a:r>
              <a:rPr lang="en-US" sz="1600" b="1" dirty="0">
                <a:solidFill>
                  <a:srgbClr val="00CC00"/>
                </a:solidFill>
              </a:rPr>
              <a:t>0C to 0V and 100C to 1.000V. How to achieve this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1EA4-EC30-491D-A88E-1EF15C87254B}"/>
              </a:ext>
            </a:extLst>
          </p:cNvPr>
          <p:cNvSpPr txBox="1"/>
          <p:nvPr/>
        </p:nvSpPr>
        <p:spPr>
          <a:xfrm>
            <a:off x="3257841" y="155967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00"/>
                </a:solidFill>
              </a:rPr>
              <a:t>Using OPAMP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3B3B3-9F65-43F2-B319-36956E6F3E53}"/>
              </a:ext>
            </a:extLst>
          </p:cNvPr>
          <p:cNvSpPr txBox="1"/>
          <p:nvPr/>
        </p:nvSpPr>
        <p:spPr>
          <a:xfrm>
            <a:off x="1418610" y="250336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15-3.73=11.27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246BA-0033-448C-B3B8-343CE8D9D0CC}"/>
                  </a:ext>
                </a:extLst>
              </p:cNvPr>
              <p:cNvSpPr txBox="1"/>
              <p:nvPr/>
            </p:nvSpPr>
            <p:spPr>
              <a:xfrm>
                <a:off x="3428760" y="2278619"/>
                <a:ext cx="5206755" cy="68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Lets consider 2mA current flowing through the circuit. Then the resistance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11.27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=5.57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1246BA-0033-448C-B3B8-343CE8D9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760" y="2278619"/>
                <a:ext cx="5206755" cy="688137"/>
              </a:xfrm>
              <a:prstGeom prst="rect">
                <a:avLst/>
              </a:prstGeom>
              <a:blipFill>
                <a:blip r:embed="rId4"/>
                <a:stretch>
                  <a:fillRect l="-585" t="-265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5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1558851" y="288404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10000" r="-37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1" y="1264932"/>
            <a:ext cx="1485331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5606964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=100k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blipFill>
                <a:blip r:embed="rId7"/>
                <a:stretch>
                  <a:fillRect l="-8966" t="-26531" r="-15862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165E9A-04DF-497A-BC91-CCCD3D02B046}"/>
              </a:ext>
            </a:extLst>
          </p:cNvPr>
          <p:cNvCxnSpPr>
            <a:cxnSpLocks/>
          </p:cNvCxnSpPr>
          <p:nvPr/>
        </p:nvCxnSpPr>
        <p:spPr>
          <a:xfrm>
            <a:off x="2644162" y="2348144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288" y="3249271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5BF4D59-EE88-4DEB-8172-A30B1B490FA9}"/>
                  </a:ext>
                </a:extLst>
              </p:cNvPr>
              <p:cNvSpPr txBox="1"/>
              <p:nvPr/>
            </p:nvSpPr>
            <p:spPr>
              <a:xfrm>
                <a:off x="1831891" y="4198611"/>
                <a:ext cx="1205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2=−2.73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5BF4D59-EE88-4DEB-8172-A30B1B49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91" y="4198611"/>
                <a:ext cx="120516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67624AAA-2DAF-45AB-A750-8B2AEC32D60A}"/>
              </a:ext>
            </a:extLst>
          </p:cNvPr>
          <p:cNvSpPr/>
          <p:nvPr/>
        </p:nvSpPr>
        <p:spPr>
          <a:xfrm>
            <a:off x="2285082" y="3961810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14973CD-84BE-406D-87AE-6C71B531CBA8}"/>
              </a:ext>
            </a:extLst>
          </p:cNvPr>
          <p:cNvCxnSpPr>
            <a:cxnSpLocks/>
          </p:cNvCxnSpPr>
          <p:nvPr/>
        </p:nvCxnSpPr>
        <p:spPr>
          <a:xfrm>
            <a:off x="2639567" y="462525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22">
                <a:extLst>
                  <a:ext uri="{FF2B5EF4-FFF2-40B4-BE49-F238E27FC236}">
                    <a16:creationId xmlns:a16="http://schemas.microsoft.com/office/drawing/2014/main" id="{448DA817-1611-4DDC-B38E-AE65C4EAAD81}"/>
                  </a:ext>
                </a:extLst>
              </p:cNvPr>
              <p:cNvSpPr txBox="1"/>
              <p:nvPr/>
            </p:nvSpPr>
            <p:spPr>
              <a:xfrm>
                <a:off x="2322327" y="36799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1" name="TextBox 22">
                <a:extLst>
                  <a:ext uri="{FF2B5EF4-FFF2-40B4-BE49-F238E27FC236}">
                    <a16:creationId xmlns:a16="http://schemas.microsoft.com/office/drawing/2014/main" id="{448DA817-1611-4DDC-B38E-AE65C4EA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27" y="3679935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22">
                <a:extLst>
                  <a:ext uri="{FF2B5EF4-FFF2-40B4-BE49-F238E27FC236}">
                    <a16:creationId xmlns:a16="http://schemas.microsoft.com/office/drawing/2014/main" id="{DB35E2EB-77BA-4F26-B6B1-EEE07FE413F1}"/>
                  </a:ext>
                </a:extLst>
              </p:cNvPr>
              <p:cNvSpPr txBox="1"/>
              <p:nvPr/>
            </p:nvSpPr>
            <p:spPr>
              <a:xfrm>
                <a:off x="2287771" y="451498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TextBox 22">
                <a:extLst>
                  <a:ext uri="{FF2B5EF4-FFF2-40B4-BE49-F238E27FC236}">
                    <a16:creationId xmlns:a16="http://schemas.microsoft.com/office/drawing/2014/main" id="{DB35E2EB-77BA-4F26-B6B1-EEE07FE4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71" y="4514986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13964" y="1884661"/>
            <a:ext cx="1860331" cy="205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71884" y="2369972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86241" y="292308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2.73V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16264-2D80-4DD5-854F-2F04C8ADEC6B}"/>
              </a:ext>
            </a:extLst>
          </p:cNvPr>
          <p:cNvSpPr txBox="1"/>
          <p:nvPr/>
        </p:nvSpPr>
        <p:spPr>
          <a:xfrm>
            <a:off x="4848382" y="4115687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0C output = 0 =(V1+V2)</a:t>
            </a:r>
          </a:p>
          <a:p>
            <a:r>
              <a:rPr lang="en-US" dirty="0"/>
              <a:t>At 100C output = -1.00 (V1+V2)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EF58DD-CE88-410F-A419-CA648C59C46E}"/>
              </a:ext>
            </a:extLst>
          </p:cNvPr>
          <p:cNvSpPr txBox="1"/>
          <p:nvPr/>
        </p:nvSpPr>
        <p:spPr>
          <a:xfrm>
            <a:off x="713139" y="-14988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Circuit requirement</a:t>
            </a:r>
          </a:p>
        </p:txBody>
      </p:sp>
    </p:spTree>
    <p:extLst>
      <p:ext uri="{BB962C8B-B14F-4D97-AF65-F5344CB8AC3E}">
        <p14:creationId xmlns:p14="http://schemas.microsoft.com/office/powerpoint/2010/main" val="348637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1558851" y="288404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R=5.6K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10000" r="-37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1" y="1264932"/>
            <a:ext cx="1485331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5606964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=100k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blipFill>
                <a:blip r:embed="rId7"/>
                <a:stretch>
                  <a:fillRect l="-8966" t="-26531" r="-15862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288" y="3249271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13964" y="1884661"/>
            <a:ext cx="1860331" cy="205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71884" y="2369972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86241" y="292308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-2.73V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16264-2D80-4DD5-854F-2F04C8ADEC6B}"/>
              </a:ext>
            </a:extLst>
          </p:cNvPr>
          <p:cNvSpPr txBox="1"/>
          <p:nvPr/>
        </p:nvSpPr>
        <p:spPr>
          <a:xfrm>
            <a:off x="4078904" y="4364892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0C output = </a:t>
            </a:r>
            <a:r>
              <a:rPr lang="en-US" b="1" dirty="0">
                <a:solidFill>
                  <a:srgbClr val="FF0000"/>
                </a:solidFill>
              </a:rPr>
              <a:t>-0.23 =(V1+V2)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634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What happened if V2 is not stable 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FB8A7-D921-4CE9-A75B-7B09DBB6881D}"/>
              </a:ext>
            </a:extLst>
          </p:cNvPr>
          <p:cNvGrpSpPr/>
          <p:nvPr/>
        </p:nvGrpSpPr>
        <p:grpSpPr>
          <a:xfrm rot="10800000">
            <a:off x="2360653" y="3693600"/>
            <a:ext cx="563179" cy="1113479"/>
            <a:chOff x="287874" y="3794976"/>
            <a:chExt cx="563179" cy="1113479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76619EA-9C43-4627-BC1C-BEC946E89453}"/>
                </a:ext>
              </a:extLst>
            </p:cNvPr>
            <p:cNvSpPr/>
            <p:nvPr/>
          </p:nvSpPr>
          <p:spPr>
            <a:xfrm>
              <a:off x="356482" y="4227055"/>
              <a:ext cx="415496" cy="239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053FA-D706-447A-A7B8-1A7985BDB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0" y="4204706"/>
              <a:ext cx="4211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F8379A-BA13-42FC-B31A-6CE438288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78" y="4066043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DB625B-2126-4223-80D0-A233EBDF3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4" y="4196348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B5ECBD-9FD4-4C74-8654-C364192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5" y="37949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6A9121-B8FB-4353-8AB8-CACB1B5C3060}"/>
                </a:ext>
              </a:extLst>
            </p:cNvPr>
            <p:cNvCxnSpPr>
              <a:cxnSpLocks/>
            </p:cNvCxnSpPr>
            <p:nvPr/>
          </p:nvCxnSpPr>
          <p:spPr>
            <a:xfrm>
              <a:off x="563533" y="44763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B1694E-99D7-4835-A773-BB56D6B10AD8}"/>
              </a:ext>
            </a:extLst>
          </p:cNvPr>
          <p:cNvCxnSpPr>
            <a:cxnSpLocks/>
          </p:cNvCxnSpPr>
          <p:nvPr/>
        </p:nvCxnSpPr>
        <p:spPr>
          <a:xfrm>
            <a:off x="2623878" y="3944261"/>
            <a:ext cx="49867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5355047-00AA-46EB-AB43-F03C98475761}"/>
              </a:ext>
            </a:extLst>
          </p:cNvPr>
          <p:cNvSpPr txBox="1"/>
          <p:nvPr/>
        </p:nvSpPr>
        <p:spPr>
          <a:xfrm>
            <a:off x="2366091" y="263389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1CB35B-8D7F-41E9-91CC-DA587A779850}"/>
              </a:ext>
            </a:extLst>
          </p:cNvPr>
          <p:cNvSpPr txBox="1"/>
          <p:nvPr/>
        </p:nvSpPr>
        <p:spPr>
          <a:xfrm>
            <a:off x="1567636" y="4156333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754A8F-AAA3-462B-B2FF-BBF0FE3F59AF}"/>
              </a:ext>
            </a:extLst>
          </p:cNvPr>
          <p:cNvSpPr txBox="1"/>
          <p:nvPr/>
        </p:nvSpPr>
        <p:spPr>
          <a:xfrm>
            <a:off x="1952238" y="3775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-2.5V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2A5CB3-36B3-4AD8-ADA3-2136A61BE92D}"/>
              </a:ext>
            </a:extLst>
          </p:cNvPr>
          <p:cNvSpPr txBox="1"/>
          <p:nvPr/>
        </p:nvSpPr>
        <p:spPr>
          <a:xfrm>
            <a:off x="4095428" y="4706145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Livvic" panose="020B0604020202020204" charset="0"/>
              </a:rPr>
              <a:t>But we need output would be 0V at 0C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998AA4-39D9-4519-AE7B-C8BC303BD7EC}"/>
                  </a:ext>
                </a:extLst>
              </p:cNvPr>
              <p:cNvSpPr txBox="1"/>
              <p:nvPr/>
            </p:nvSpPr>
            <p:spPr>
              <a:xfrm>
                <a:off x="1914894" y="3248612"/>
                <a:ext cx="56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998AA4-39D9-4519-AE7B-C8BC303BD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94" y="3248612"/>
                <a:ext cx="564257" cy="276999"/>
              </a:xfrm>
              <a:prstGeom prst="rect">
                <a:avLst/>
              </a:prstGeom>
              <a:blipFill>
                <a:blip r:embed="rId10"/>
                <a:stretch>
                  <a:fillRect l="-8602" r="-967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B2A4EC3-D1AC-42BA-A44E-845DE04A25ED}"/>
              </a:ext>
            </a:extLst>
          </p:cNvPr>
          <p:cNvCxnSpPr>
            <a:cxnSpLocks/>
          </p:cNvCxnSpPr>
          <p:nvPr/>
        </p:nvCxnSpPr>
        <p:spPr>
          <a:xfrm>
            <a:off x="3111631" y="2322718"/>
            <a:ext cx="0" cy="7770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891E4E8-C6B2-4A58-B3C3-934A843F2AE5}"/>
                  </a:ext>
                </a:extLst>
              </p:cNvPr>
              <p:cNvSpPr txBox="1"/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891E4E8-C6B2-4A58-B3C3-934A843F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blipFill>
                <a:blip r:embed="rId11"/>
                <a:stretch>
                  <a:fillRect l="-4516" r="-580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074D91D-B6D9-4C98-A5F0-4DB1DB6F8906}"/>
              </a:ext>
            </a:extLst>
          </p:cNvPr>
          <p:cNvGrpSpPr/>
          <p:nvPr/>
        </p:nvGrpSpPr>
        <p:grpSpPr>
          <a:xfrm rot="5400000">
            <a:off x="2699073" y="3272084"/>
            <a:ext cx="907131" cy="391598"/>
            <a:chOff x="4676775" y="1682364"/>
            <a:chExt cx="1619250" cy="693028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172BA05-FC5C-45D4-92F6-81C70CB0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CE5D626-F702-4E52-88EF-8857D33B370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1D983BA-59CF-40A7-B570-B53FB2B13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B2A3EDE-BC0E-44D5-B754-85A5A0E24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6F0A4D1-0812-4A22-8347-9F8B550079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AF5A8F8-D9A0-49A8-95C8-69078A898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89395CA-A51A-4A15-BC1B-F9221CBBCD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4308CA9-5423-4CB2-8FF8-112CF468C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66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285597" y="285490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R=5.6K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10000" r="-37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1" y="1264932"/>
            <a:ext cx="1485331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5606964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=100k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blipFill>
                <a:blip r:embed="rId7"/>
                <a:stretch>
                  <a:fillRect l="-8966" t="-26531" r="-15862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165E9A-04DF-497A-BC91-CCCD3D02B046}"/>
              </a:ext>
            </a:extLst>
          </p:cNvPr>
          <p:cNvCxnSpPr>
            <a:cxnSpLocks/>
          </p:cNvCxnSpPr>
          <p:nvPr/>
        </p:nvCxnSpPr>
        <p:spPr>
          <a:xfrm>
            <a:off x="3104136" y="2322718"/>
            <a:ext cx="0" cy="7770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164" y="3152150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30437" y="2633891"/>
            <a:ext cx="1860331" cy="572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88357" y="263389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98851" y="286446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-2.73V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16264-2D80-4DD5-854F-2F04C8ADEC6B}"/>
                  </a:ext>
                </a:extLst>
              </p:cNvPr>
              <p:cNvSpPr txBox="1"/>
              <p:nvPr/>
            </p:nvSpPr>
            <p:spPr>
              <a:xfrm>
                <a:off x="4910902" y="3708010"/>
                <a:ext cx="3985386" cy="755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we change the value of R1 then Output will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16264-2D80-4DD5-854F-2F04C8AD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02" y="3708010"/>
                <a:ext cx="3985386" cy="755528"/>
              </a:xfrm>
              <a:prstGeom prst="rect">
                <a:avLst/>
              </a:prstGeom>
              <a:blipFill>
                <a:blip r:embed="rId10"/>
                <a:stretch>
                  <a:fillRect l="-45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454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Changing the value of R1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FB8A7-D921-4CE9-A75B-7B09DBB6881D}"/>
              </a:ext>
            </a:extLst>
          </p:cNvPr>
          <p:cNvGrpSpPr/>
          <p:nvPr/>
        </p:nvGrpSpPr>
        <p:grpSpPr>
          <a:xfrm rot="10800000">
            <a:off x="2360653" y="3693600"/>
            <a:ext cx="563179" cy="1113479"/>
            <a:chOff x="287874" y="3794976"/>
            <a:chExt cx="563179" cy="1113479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76619EA-9C43-4627-BC1C-BEC946E89453}"/>
                </a:ext>
              </a:extLst>
            </p:cNvPr>
            <p:cNvSpPr/>
            <p:nvPr/>
          </p:nvSpPr>
          <p:spPr>
            <a:xfrm>
              <a:off x="356482" y="4227055"/>
              <a:ext cx="415496" cy="239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053FA-D706-447A-A7B8-1A7985BDB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0" y="4204706"/>
              <a:ext cx="4211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F8379A-BA13-42FC-B31A-6CE438288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78" y="4066043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DB625B-2126-4223-80D0-A233EBDF3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4" y="4196348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B5ECBD-9FD4-4C74-8654-C364192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5" y="37949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6A9121-B8FB-4353-8AB8-CACB1B5C3060}"/>
                </a:ext>
              </a:extLst>
            </p:cNvPr>
            <p:cNvCxnSpPr>
              <a:cxnSpLocks/>
            </p:cNvCxnSpPr>
            <p:nvPr/>
          </p:nvCxnSpPr>
          <p:spPr>
            <a:xfrm>
              <a:off x="563533" y="44763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B1694E-99D7-4835-A773-BB56D6B10AD8}"/>
              </a:ext>
            </a:extLst>
          </p:cNvPr>
          <p:cNvCxnSpPr>
            <a:cxnSpLocks/>
          </p:cNvCxnSpPr>
          <p:nvPr/>
        </p:nvCxnSpPr>
        <p:spPr>
          <a:xfrm flipV="1">
            <a:off x="2623878" y="3929650"/>
            <a:ext cx="488145" cy="1461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5355047-00AA-46EB-AB43-F03C98475761}"/>
              </a:ext>
            </a:extLst>
          </p:cNvPr>
          <p:cNvSpPr txBox="1"/>
          <p:nvPr/>
        </p:nvSpPr>
        <p:spPr>
          <a:xfrm>
            <a:off x="2366091" y="263389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1CB35B-8D7F-41E9-91CC-DA587A779850}"/>
              </a:ext>
            </a:extLst>
          </p:cNvPr>
          <p:cNvSpPr txBox="1"/>
          <p:nvPr/>
        </p:nvSpPr>
        <p:spPr>
          <a:xfrm>
            <a:off x="1567636" y="4156333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754A8F-AAA3-462B-B2FF-BBF0FE3F59AF}"/>
              </a:ext>
            </a:extLst>
          </p:cNvPr>
          <p:cNvSpPr txBox="1"/>
          <p:nvPr/>
        </p:nvSpPr>
        <p:spPr>
          <a:xfrm>
            <a:off x="1952238" y="3775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/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blipFill>
                <a:blip r:embed="rId11"/>
                <a:stretch>
                  <a:fillRect l="-4516" r="-580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6356DE5-7B32-49E0-9816-DEE6A6605D3B}"/>
              </a:ext>
            </a:extLst>
          </p:cNvPr>
          <p:cNvGrpSpPr/>
          <p:nvPr/>
        </p:nvGrpSpPr>
        <p:grpSpPr>
          <a:xfrm rot="5400000">
            <a:off x="2699073" y="3272084"/>
            <a:ext cx="907131" cy="391598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E68CD7A-D32E-4396-BA6C-2042E052B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26DDCD-314B-4BDA-9F9B-46DEF4E91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099359-6702-48B9-B95E-E9D17DB01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2629F-DDCC-416D-8EE1-BA92B3AF0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2B4EADC-C080-442D-9325-9A895AFA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AA0AB5-7E9F-4319-B722-25C9F9834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6B251F-64DF-4E76-9527-43A4B320B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2F45D30-50F1-4E06-9888-A4FF18759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C11669-7049-4D1A-99B7-E3D262E4C953}"/>
                  </a:ext>
                </a:extLst>
              </p:cNvPr>
              <p:cNvSpPr txBox="1"/>
              <p:nvPr/>
            </p:nvSpPr>
            <p:spPr>
              <a:xfrm>
                <a:off x="4943539" y="4548885"/>
                <a:ext cx="2280176" cy="504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C11669-7049-4D1A-99B7-E3D262E4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539" y="4548885"/>
                <a:ext cx="2280176" cy="504882"/>
              </a:xfrm>
              <a:prstGeom prst="rect">
                <a:avLst/>
              </a:prstGeom>
              <a:blipFill>
                <a:blip r:embed="rId1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285597" y="285490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R=5.6K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59" y="2566483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10000" r="-37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1" y="1264932"/>
            <a:ext cx="1485331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5606964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=100k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879408" cy="299249"/>
              </a:xfrm>
              <a:prstGeom prst="rect">
                <a:avLst/>
              </a:prstGeom>
              <a:blipFill>
                <a:blip r:embed="rId7"/>
                <a:stretch>
                  <a:fillRect l="-8966" t="-26531" r="-15862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165E9A-04DF-497A-BC91-CCCD3D02B046}"/>
              </a:ext>
            </a:extLst>
          </p:cNvPr>
          <p:cNvCxnSpPr>
            <a:cxnSpLocks/>
          </p:cNvCxnSpPr>
          <p:nvPr/>
        </p:nvCxnSpPr>
        <p:spPr>
          <a:xfrm>
            <a:off x="3104136" y="2322718"/>
            <a:ext cx="0" cy="19487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164" y="3152150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30437" y="2633891"/>
            <a:ext cx="1860331" cy="572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88357" y="263389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98851" y="286446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-2.73V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16264-2D80-4DD5-854F-2F04C8ADEC6B}"/>
                  </a:ext>
                </a:extLst>
              </p:cNvPr>
              <p:cNvSpPr txBox="1"/>
              <p:nvPr/>
            </p:nvSpPr>
            <p:spPr>
              <a:xfrm>
                <a:off x="4910902" y="3708010"/>
                <a:ext cx="3985386" cy="755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we change the value of R1 then Output will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16264-2D80-4DD5-854F-2F04C8AD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02" y="3708010"/>
                <a:ext cx="3985386" cy="755528"/>
              </a:xfrm>
              <a:prstGeom prst="rect">
                <a:avLst/>
              </a:prstGeom>
              <a:blipFill>
                <a:blip r:embed="rId10"/>
                <a:stretch>
                  <a:fillRect l="-45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Using R1 + Pot at 0C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FB8A7-D921-4CE9-A75B-7B09DBB6881D}"/>
              </a:ext>
            </a:extLst>
          </p:cNvPr>
          <p:cNvGrpSpPr/>
          <p:nvPr/>
        </p:nvGrpSpPr>
        <p:grpSpPr>
          <a:xfrm rot="10800000">
            <a:off x="2360653" y="3693600"/>
            <a:ext cx="563179" cy="1113479"/>
            <a:chOff x="287874" y="3794976"/>
            <a:chExt cx="563179" cy="1113479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76619EA-9C43-4627-BC1C-BEC946E89453}"/>
                </a:ext>
              </a:extLst>
            </p:cNvPr>
            <p:cNvSpPr/>
            <p:nvPr/>
          </p:nvSpPr>
          <p:spPr>
            <a:xfrm>
              <a:off x="356482" y="4227055"/>
              <a:ext cx="415496" cy="239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053FA-D706-447A-A7B8-1A7985BDB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0" y="4204706"/>
              <a:ext cx="4211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F8379A-BA13-42FC-B31A-6CE438288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78" y="4066043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DB625B-2126-4223-80D0-A233EBDF3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4" y="4196348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B5ECBD-9FD4-4C74-8654-C364192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5" y="37949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6A9121-B8FB-4353-8AB8-CACB1B5C3060}"/>
                </a:ext>
              </a:extLst>
            </p:cNvPr>
            <p:cNvCxnSpPr>
              <a:cxnSpLocks/>
            </p:cNvCxnSpPr>
            <p:nvPr/>
          </p:nvCxnSpPr>
          <p:spPr>
            <a:xfrm>
              <a:off x="563533" y="44763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B1694E-99D7-4835-A773-BB56D6B10AD8}"/>
              </a:ext>
            </a:extLst>
          </p:cNvPr>
          <p:cNvCxnSpPr>
            <a:cxnSpLocks/>
          </p:cNvCxnSpPr>
          <p:nvPr/>
        </p:nvCxnSpPr>
        <p:spPr>
          <a:xfrm flipV="1">
            <a:off x="2623878" y="3929650"/>
            <a:ext cx="488145" cy="1461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5355047-00AA-46EB-AB43-F03C98475761}"/>
              </a:ext>
            </a:extLst>
          </p:cNvPr>
          <p:cNvSpPr txBox="1"/>
          <p:nvPr/>
        </p:nvSpPr>
        <p:spPr>
          <a:xfrm>
            <a:off x="2366091" y="263389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1CB35B-8D7F-41E9-91CC-DA587A779850}"/>
              </a:ext>
            </a:extLst>
          </p:cNvPr>
          <p:cNvSpPr txBox="1"/>
          <p:nvPr/>
        </p:nvSpPr>
        <p:spPr>
          <a:xfrm>
            <a:off x="1567636" y="4156333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754A8F-AAA3-462B-B2FF-BBF0FE3F59AF}"/>
              </a:ext>
            </a:extLst>
          </p:cNvPr>
          <p:cNvSpPr txBox="1"/>
          <p:nvPr/>
        </p:nvSpPr>
        <p:spPr>
          <a:xfrm>
            <a:off x="1952238" y="3775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/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blipFill>
                <a:blip r:embed="rId11"/>
                <a:stretch>
                  <a:fillRect l="-4516" r="-580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6356DE5-7B32-49E0-9816-DEE6A6605D3B}"/>
              </a:ext>
            </a:extLst>
          </p:cNvPr>
          <p:cNvGrpSpPr/>
          <p:nvPr/>
        </p:nvGrpSpPr>
        <p:grpSpPr>
          <a:xfrm rot="5400000">
            <a:off x="2699073" y="3272084"/>
            <a:ext cx="907131" cy="391598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E68CD7A-D32E-4396-BA6C-2042E052B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26DDCD-314B-4BDA-9F9B-46DEF4E91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099359-6702-48B9-B95E-E9D17DB01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2629F-DDCC-416D-8EE1-BA92B3AF0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2B4EADC-C080-442D-9325-9A895AFA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AA0AB5-7E9F-4319-B722-25C9F9834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6B251F-64DF-4E76-9527-43A4B320B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2F45D30-50F1-4E06-9888-A4FF18759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C11669-7049-4D1A-99B7-E3D262E4C953}"/>
                  </a:ext>
                </a:extLst>
              </p:cNvPr>
              <p:cNvSpPr txBox="1"/>
              <p:nvPr/>
            </p:nvSpPr>
            <p:spPr>
              <a:xfrm>
                <a:off x="4943539" y="4548885"/>
                <a:ext cx="2280176" cy="504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m:rPr>
                          <m:sty m:val="p"/>
                        </m:rPr>
                        <a:rPr lang="el-G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FC11669-7049-4D1A-99B7-E3D262E4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539" y="4548885"/>
                <a:ext cx="2280176" cy="504882"/>
              </a:xfrm>
              <a:prstGeom prst="rect">
                <a:avLst/>
              </a:prstGeom>
              <a:blipFill>
                <a:blip r:embed="rId1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257BBAE-311D-46B7-B310-27FEF03E7D12}"/>
              </a:ext>
            </a:extLst>
          </p:cNvPr>
          <p:cNvGrpSpPr/>
          <p:nvPr/>
        </p:nvGrpSpPr>
        <p:grpSpPr>
          <a:xfrm rot="5400000">
            <a:off x="2828448" y="2637828"/>
            <a:ext cx="610541" cy="231619"/>
            <a:chOff x="4676775" y="1682364"/>
            <a:chExt cx="1619250" cy="69302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F2ECC4-A691-4600-ABAD-F140BA782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25765D-8F14-4363-8EE7-C0ED3AF5E0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A0CD1FB-D8EA-44C6-92BA-15B7122B3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0FF70E-E980-47C0-B763-270D65537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C01AAB6-94D2-428C-B0DE-CEEB938AA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91E39E-2CB8-44CD-A383-92212DADE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A787A3-C2F0-4884-9197-33182797F6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041957-E274-466D-9DA9-2DCCF74C5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6BF03-BAB5-48FE-BB1A-DA0029C734DF}"/>
              </a:ext>
            </a:extLst>
          </p:cNvPr>
          <p:cNvCxnSpPr/>
          <p:nvPr/>
        </p:nvCxnSpPr>
        <p:spPr>
          <a:xfrm flipV="1">
            <a:off x="2956839" y="2560444"/>
            <a:ext cx="383370" cy="381224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EE88EB3-F25F-4716-99FA-FF3175A5378C}"/>
              </a:ext>
            </a:extLst>
          </p:cNvPr>
          <p:cNvSpPr txBox="1"/>
          <p:nvPr/>
        </p:nvSpPr>
        <p:spPr>
          <a:xfrm>
            <a:off x="3222983" y="2574472"/>
            <a:ext cx="91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D1D248D-D726-485D-AFC3-32B84EA60C4C}"/>
              </a:ext>
            </a:extLst>
          </p:cNvPr>
          <p:cNvSpPr/>
          <p:nvPr/>
        </p:nvSpPr>
        <p:spPr>
          <a:xfrm>
            <a:off x="1145123" y="2888870"/>
            <a:ext cx="415496" cy="23984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140223-BAAF-485E-905D-61EF362B1DDC}"/>
              </a:ext>
            </a:extLst>
          </p:cNvPr>
          <p:cNvCxnSpPr>
            <a:cxnSpLocks/>
          </p:cNvCxnSpPr>
          <p:nvPr/>
        </p:nvCxnSpPr>
        <p:spPr>
          <a:xfrm>
            <a:off x="1139481" y="2866521"/>
            <a:ext cx="4211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280DE2-1691-4E5D-838B-94F4B485EB51}"/>
              </a:ext>
            </a:extLst>
          </p:cNvPr>
          <p:cNvCxnSpPr>
            <a:cxnSpLocks/>
          </p:cNvCxnSpPr>
          <p:nvPr/>
        </p:nvCxnSpPr>
        <p:spPr>
          <a:xfrm flipV="1">
            <a:off x="1560619" y="2727858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E4E67-84D0-48B7-B6A6-BE6A3EF9D12A}"/>
              </a:ext>
            </a:extLst>
          </p:cNvPr>
          <p:cNvCxnSpPr>
            <a:cxnSpLocks/>
          </p:cNvCxnSpPr>
          <p:nvPr/>
        </p:nvCxnSpPr>
        <p:spPr>
          <a:xfrm flipV="1">
            <a:off x="1076515" y="2858163"/>
            <a:ext cx="79075" cy="138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FE94DA-D23C-403E-9922-5E43ED29661B}"/>
              </a:ext>
            </a:extLst>
          </p:cNvPr>
          <p:cNvCxnSpPr>
            <a:cxnSpLocks/>
          </p:cNvCxnSpPr>
          <p:nvPr/>
        </p:nvCxnSpPr>
        <p:spPr>
          <a:xfrm>
            <a:off x="1354506" y="24567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BFA804-2733-4C3C-A28F-2A10938009CF}"/>
              </a:ext>
            </a:extLst>
          </p:cNvPr>
          <p:cNvCxnSpPr>
            <a:cxnSpLocks/>
          </p:cNvCxnSpPr>
          <p:nvPr/>
        </p:nvCxnSpPr>
        <p:spPr>
          <a:xfrm>
            <a:off x="1352174" y="3138191"/>
            <a:ext cx="0" cy="432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F34137-F1C9-4AD5-A46B-B96D95453000}"/>
              </a:ext>
            </a:extLst>
          </p:cNvPr>
          <p:cNvCxnSpPr>
            <a:cxnSpLocks/>
          </p:cNvCxnSpPr>
          <p:nvPr/>
        </p:nvCxnSpPr>
        <p:spPr>
          <a:xfrm>
            <a:off x="1116850" y="3578543"/>
            <a:ext cx="466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ECC1B0-4472-466C-AAE9-56500B79A44E}"/>
              </a:ext>
            </a:extLst>
          </p:cNvPr>
          <p:cNvCxnSpPr>
            <a:cxnSpLocks/>
          </p:cNvCxnSpPr>
          <p:nvPr/>
        </p:nvCxnSpPr>
        <p:spPr>
          <a:xfrm>
            <a:off x="1217097" y="3651689"/>
            <a:ext cx="2863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565F4-0D10-42F6-B921-41D56FBF0452}"/>
              </a:ext>
            </a:extLst>
          </p:cNvPr>
          <p:cNvCxnSpPr>
            <a:cxnSpLocks/>
          </p:cNvCxnSpPr>
          <p:nvPr/>
        </p:nvCxnSpPr>
        <p:spPr>
          <a:xfrm>
            <a:off x="1309008" y="3738475"/>
            <a:ext cx="1243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1F5898-C92D-4D62-A989-9F343CA0ECA3}"/>
              </a:ext>
            </a:extLst>
          </p:cNvPr>
          <p:cNvSpPr/>
          <p:nvPr/>
        </p:nvSpPr>
        <p:spPr>
          <a:xfrm>
            <a:off x="1276653" y="2289603"/>
            <a:ext cx="152268" cy="1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EB6C2-08E7-4B74-BA8F-309D76D0F4DD}"/>
              </a:ext>
            </a:extLst>
          </p:cNvPr>
          <p:cNvSpPr txBox="1"/>
          <p:nvPr/>
        </p:nvSpPr>
        <p:spPr>
          <a:xfrm>
            <a:off x="285597" y="2854902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LM335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842286-72BA-4F1F-8894-F5BFE8489ED3}"/>
              </a:ext>
            </a:extLst>
          </p:cNvPr>
          <p:cNvGrpSpPr/>
          <p:nvPr/>
        </p:nvGrpSpPr>
        <p:grpSpPr>
          <a:xfrm rot="5400000">
            <a:off x="693554" y="1415521"/>
            <a:ext cx="1397624" cy="350539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647AFF-9613-4D6D-BF71-9D5207B02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2399EA-FD21-45F1-82A9-F3784FBB352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F5FB4E-5A1A-4DB4-AAAA-292F0EFBA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E80B1C-87F0-48AF-9E50-4255DC74B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95F16-867D-42F4-A298-758E57614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E40DCF-62B1-4F5D-814F-49B89F80D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84850C-B44B-49A9-84A9-E5AFAA97E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3F5ED-ED52-437B-BF7E-A7C1ABBF4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DA382C5-6946-48D8-875D-51559721C05A}"/>
              </a:ext>
            </a:extLst>
          </p:cNvPr>
          <p:cNvSpPr txBox="1"/>
          <p:nvPr/>
        </p:nvSpPr>
        <p:spPr>
          <a:xfrm>
            <a:off x="1052079" y="5858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6DE21F-4033-4F9A-929D-4680D909E19B}"/>
              </a:ext>
            </a:extLst>
          </p:cNvPr>
          <p:cNvSpPr txBox="1"/>
          <p:nvPr/>
        </p:nvSpPr>
        <p:spPr>
          <a:xfrm>
            <a:off x="1558541" y="142051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R=5.6K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115755A-00D9-4A75-9527-98EE48ECA743}"/>
              </a:ext>
            </a:extLst>
          </p:cNvPr>
          <p:cNvSpPr/>
          <p:nvPr/>
        </p:nvSpPr>
        <p:spPr>
          <a:xfrm rot="5400000">
            <a:off x="3979634" y="231625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/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22">
                <a:extLst>
                  <a:ext uri="{FF2B5EF4-FFF2-40B4-BE49-F238E27FC236}">
                    <a16:creationId xmlns:a16="http://schemas.microsoft.com/office/drawing/2014/main" id="{A66AC2F0-7C61-4BCD-98B0-277DDCBD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317440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/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457FAEC7-B8E0-436E-9A79-1394CCE4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37" y="221566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E5DA9-E413-4BFF-A40D-8EC1AAAC9FCE}"/>
              </a:ext>
            </a:extLst>
          </p:cNvPr>
          <p:cNvCxnSpPr>
            <a:cxnSpLocks/>
          </p:cNvCxnSpPr>
          <p:nvPr/>
        </p:nvCxnSpPr>
        <p:spPr>
          <a:xfrm>
            <a:off x="3930321" y="235261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3C69D6-1393-4DCF-8A2A-363E0F1FD915}"/>
              </a:ext>
            </a:extLst>
          </p:cNvPr>
          <p:cNvCxnSpPr>
            <a:cxnSpLocks/>
          </p:cNvCxnSpPr>
          <p:nvPr/>
        </p:nvCxnSpPr>
        <p:spPr>
          <a:xfrm>
            <a:off x="3483609" y="332542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AF948D4-6CD8-41C1-B00E-B657DB5F9597}"/>
              </a:ext>
            </a:extLst>
          </p:cNvPr>
          <p:cNvCxnSpPr>
            <a:cxnSpLocks/>
          </p:cNvCxnSpPr>
          <p:nvPr/>
        </p:nvCxnSpPr>
        <p:spPr>
          <a:xfrm>
            <a:off x="3469224" y="3323452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/>
              <p:nvPr/>
            </p:nvSpPr>
            <p:spPr>
              <a:xfrm>
                <a:off x="6226029" y="2268492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0BC30-32E6-4394-BC1C-5D7B14C4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29" y="2268492"/>
                <a:ext cx="491545" cy="276999"/>
              </a:xfrm>
              <a:prstGeom prst="rect">
                <a:avLst/>
              </a:prstGeom>
              <a:blipFill>
                <a:blip r:embed="rId6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2FA6990-A8A0-4FA2-A20B-1EA3552EACA7}"/>
              </a:ext>
            </a:extLst>
          </p:cNvPr>
          <p:cNvGrpSpPr/>
          <p:nvPr/>
        </p:nvGrpSpPr>
        <p:grpSpPr>
          <a:xfrm>
            <a:off x="1752282" y="2125990"/>
            <a:ext cx="907131" cy="391598"/>
            <a:chOff x="4676775" y="1682364"/>
            <a:chExt cx="1619250" cy="69302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262DEC-89CB-49C2-B3E4-2BDFA0707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B1FA53-A926-4154-9A2F-BF53AB6DA5D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79985-7121-4150-B79D-2553C9069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7F2EBC-2CAA-4DE1-9F56-BE64FEB21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FAB5FE-417C-4480-BE73-75896D395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2FC31A-F2F7-4CA7-BFAF-530D6549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A06B3A-0510-4F85-BF6C-F8C977CAB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50B993-BF99-4990-99E1-BCA603CC4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5B2F0-2962-42D6-983F-CCE9A09EACA2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1428921" y="2360398"/>
            <a:ext cx="383280" cy="533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478D07-B3C3-4F85-BC70-84C1F4CC6C4B}"/>
              </a:ext>
            </a:extLst>
          </p:cNvPr>
          <p:cNvGrpSpPr/>
          <p:nvPr/>
        </p:nvGrpSpPr>
        <p:grpSpPr>
          <a:xfrm>
            <a:off x="4146372" y="1264932"/>
            <a:ext cx="1226494" cy="391598"/>
            <a:chOff x="4676775" y="1682364"/>
            <a:chExt cx="1619250" cy="6930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785FDE-E2CD-471F-80F4-6037C0E04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4F5EA5-88E0-4FCD-A241-3F26B8A19C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00B58F-1823-4534-A9C9-080C33DD9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9DB28D-241D-4403-946E-495A3050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1F91B6-8C6B-476F-8E3B-F00B0A24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CCF83C-0367-42EA-9ECB-39555327E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8C11-E167-4BE5-8E01-52880EDE6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A7B4EB-D6D1-4B3C-AB15-AFAA4972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42E63-6515-4D09-AFAA-DBE377FD8A9A}"/>
              </a:ext>
            </a:extLst>
          </p:cNvPr>
          <p:cNvCxnSpPr>
            <a:cxnSpLocks/>
          </p:cNvCxnSpPr>
          <p:nvPr/>
        </p:nvCxnSpPr>
        <p:spPr>
          <a:xfrm>
            <a:off x="4144973" y="149598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AFD756-493B-4777-BBA3-701A1E16E7F6}"/>
              </a:ext>
            </a:extLst>
          </p:cNvPr>
          <p:cNvCxnSpPr>
            <a:cxnSpLocks/>
          </p:cNvCxnSpPr>
          <p:nvPr/>
        </p:nvCxnSpPr>
        <p:spPr>
          <a:xfrm>
            <a:off x="5427163" y="2914462"/>
            <a:ext cx="1003274" cy="1303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1196E4-99F7-430A-BE7F-1746A2F52F07}"/>
              </a:ext>
            </a:extLst>
          </p:cNvPr>
          <p:cNvCxnSpPr>
            <a:cxnSpLocks/>
          </p:cNvCxnSpPr>
          <p:nvPr/>
        </p:nvCxnSpPr>
        <p:spPr>
          <a:xfrm>
            <a:off x="6229937" y="150923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512BDA-8F15-4188-8209-6EDD85E55D6C}"/>
              </a:ext>
            </a:extLst>
          </p:cNvPr>
          <p:cNvCxnSpPr>
            <a:cxnSpLocks/>
          </p:cNvCxnSpPr>
          <p:nvPr/>
        </p:nvCxnSpPr>
        <p:spPr>
          <a:xfrm>
            <a:off x="3261264" y="411623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C2072A3-49CC-4397-AD92-1D61D27C5B14}"/>
              </a:ext>
            </a:extLst>
          </p:cNvPr>
          <p:cNvCxnSpPr>
            <a:cxnSpLocks/>
          </p:cNvCxnSpPr>
          <p:nvPr/>
        </p:nvCxnSpPr>
        <p:spPr>
          <a:xfrm>
            <a:off x="3370529" y="420576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84AD2F-C7F4-47CA-9E39-EB882AE8ED9C}"/>
              </a:ext>
            </a:extLst>
          </p:cNvPr>
          <p:cNvCxnSpPr>
            <a:cxnSpLocks/>
          </p:cNvCxnSpPr>
          <p:nvPr/>
        </p:nvCxnSpPr>
        <p:spPr>
          <a:xfrm>
            <a:off x="3426586" y="428256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/>
              <p:nvPr/>
            </p:nvSpPr>
            <p:spPr>
              <a:xfrm>
                <a:off x="4720625" y="921755"/>
                <a:ext cx="75116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=82k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2AE2C8-B084-44F2-B919-0BCE5CD0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25" y="921755"/>
                <a:ext cx="751168" cy="299249"/>
              </a:xfrm>
              <a:prstGeom prst="rect">
                <a:avLst/>
              </a:prstGeom>
              <a:blipFill>
                <a:blip r:embed="rId7"/>
                <a:stretch>
                  <a:fillRect l="-10484" t="-26531" r="-18548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/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FE27D5-8CCB-4108-A7FC-6FEA2984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36" y="1756445"/>
                <a:ext cx="917046" cy="276999"/>
              </a:xfrm>
              <a:prstGeom prst="rect">
                <a:avLst/>
              </a:prstGeom>
              <a:blipFill>
                <a:blip r:embed="rId8"/>
                <a:stretch>
                  <a:fillRect l="-4636" r="-529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165E9A-04DF-497A-BC91-CCCD3D02B046}"/>
              </a:ext>
            </a:extLst>
          </p:cNvPr>
          <p:cNvCxnSpPr>
            <a:cxnSpLocks/>
          </p:cNvCxnSpPr>
          <p:nvPr/>
        </p:nvCxnSpPr>
        <p:spPr>
          <a:xfrm>
            <a:off x="3104136" y="2322718"/>
            <a:ext cx="0" cy="19487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730AF68-3AC1-4321-82D9-BF4F99DA9932}"/>
              </a:ext>
            </a:extLst>
          </p:cNvPr>
          <p:cNvGrpSpPr/>
          <p:nvPr/>
        </p:nvGrpSpPr>
        <p:grpSpPr>
          <a:xfrm rot="5400000">
            <a:off x="2231164" y="3152150"/>
            <a:ext cx="907131" cy="391598"/>
            <a:chOff x="4676775" y="1682364"/>
            <a:chExt cx="1619250" cy="69302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134A3C-B0E6-4573-B663-FBE7C95C4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255C2A-06C8-4353-8EE4-759E72299D8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04E6E2B-C609-45E1-818D-8A4F6246B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5FBD79-FA59-4127-BF34-C7A0BA461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6D7092B-021E-478D-B4A3-99CB669A8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F47EE0-EE18-4354-8E06-34B1B328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70E94E-D40D-4DF3-8CE5-4EDD1166F5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CBC1C6-E8FE-40A8-8E89-E3370A15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1D191E-7B83-41D2-868D-477CC30992A2}"/>
              </a:ext>
            </a:extLst>
          </p:cNvPr>
          <p:cNvCxnSpPr>
            <a:cxnSpLocks/>
          </p:cNvCxnSpPr>
          <p:nvPr/>
        </p:nvCxnSpPr>
        <p:spPr>
          <a:xfrm>
            <a:off x="2639567" y="3788342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0E7539-B5CD-443C-9CEC-CFA51E6A3839}"/>
              </a:ext>
            </a:extLst>
          </p:cNvPr>
          <p:cNvCxnSpPr>
            <a:cxnSpLocks/>
          </p:cNvCxnSpPr>
          <p:nvPr/>
        </p:nvCxnSpPr>
        <p:spPr>
          <a:xfrm>
            <a:off x="2445413" y="481892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B48015-0625-4431-9DF0-43B089D90D37}"/>
              </a:ext>
            </a:extLst>
          </p:cNvPr>
          <p:cNvCxnSpPr>
            <a:cxnSpLocks/>
          </p:cNvCxnSpPr>
          <p:nvPr/>
        </p:nvCxnSpPr>
        <p:spPr>
          <a:xfrm>
            <a:off x="2554678" y="490845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817EB-16CC-4805-9363-E53AA3AECDA3}"/>
              </a:ext>
            </a:extLst>
          </p:cNvPr>
          <p:cNvCxnSpPr>
            <a:cxnSpLocks/>
          </p:cNvCxnSpPr>
          <p:nvPr/>
        </p:nvCxnSpPr>
        <p:spPr>
          <a:xfrm>
            <a:off x="2610735" y="498525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72068DE-A7D0-4BA4-A6CF-37E7B5061B33}"/>
              </a:ext>
            </a:extLst>
          </p:cNvPr>
          <p:cNvCxnSpPr>
            <a:cxnSpLocks/>
          </p:cNvCxnSpPr>
          <p:nvPr/>
        </p:nvCxnSpPr>
        <p:spPr>
          <a:xfrm flipV="1">
            <a:off x="2598660" y="2351644"/>
            <a:ext cx="1441226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/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26A289A-D9D2-472D-9DD2-0D7CE4E3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4" y="2061128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EBCE671-44A2-48AD-8538-10D17FDA2A34}"/>
              </a:ext>
            </a:extLst>
          </p:cNvPr>
          <p:cNvSpPr/>
          <p:nvPr/>
        </p:nvSpPr>
        <p:spPr>
          <a:xfrm>
            <a:off x="6430437" y="2633891"/>
            <a:ext cx="1860331" cy="572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6DE87-B590-49E3-891E-943746E41A31}"/>
              </a:ext>
            </a:extLst>
          </p:cNvPr>
          <p:cNvSpPr txBox="1"/>
          <p:nvPr/>
        </p:nvSpPr>
        <p:spPr>
          <a:xfrm>
            <a:off x="6888357" y="263389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36EBDE-A4CE-4F83-8A49-1953AA75C892}"/>
              </a:ext>
            </a:extLst>
          </p:cNvPr>
          <p:cNvSpPr txBox="1"/>
          <p:nvPr/>
        </p:nvSpPr>
        <p:spPr>
          <a:xfrm>
            <a:off x="6698851" y="286446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00V to 1.00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F6AB3-6E98-47C0-8052-40F1EAD915AC}"/>
              </a:ext>
            </a:extLst>
          </p:cNvPr>
          <p:cNvSpPr txBox="1"/>
          <p:nvPr/>
        </p:nvSpPr>
        <p:spPr>
          <a:xfrm>
            <a:off x="531914" y="2201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-2.73V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16264-2D80-4DD5-854F-2F04C8ADEC6B}"/>
              </a:ext>
            </a:extLst>
          </p:cNvPr>
          <p:cNvSpPr txBox="1"/>
          <p:nvPr/>
        </p:nvSpPr>
        <p:spPr>
          <a:xfrm>
            <a:off x="4910902" y="3708010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Gain of the system should be changed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CC1B63-8E90-4DE6-BEF4-2F0039366EDB}"/>
              </a:ext>
            </a:extLst>
          </p:cNvPr>
          <p:cNvSpPr txBox="1"/>
          <p:nvPr/>
        </p:nvSpPr>
        <p:spPr>
          <a:xfrm>
            <a:off x="713139" y="-14988"/>
            <a:ext cx="4756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Using R1 + Pot Rf at 100</a:t>
            </a:r>
            <a:r>
              <a:rPr lang="en-US" sz="2800" b="1" dirty="0">
                <a:solidFill>
                  <a:srgbClr val="0000F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°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FB8A7-D921-4CE9-A75B-7B09DBB6881D}"/>
              </a:ext>
            </a:extLst>
          </p:cNvPr>
          <p:cNvGrpSpPr/>
          <p:nvPr/>
        </p:nvGrpSpPr>
        <p:grpSpPr>
          <a:xfrm rot="10800000">
            <a:off x="2360653" y="3693600"/>
            <a:ext cx="563179" cy="1113479"/>
            <a:chOff x="287874" y="3794976"/>
            <a:chExt cx="563179" cy="1113479"/>
          </a:xfrm>
        </p:grpSpPr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76619EA-9C43-4627-BC1C-BEC946E89453}"/>
                </a:ext>
              </a:extLst>
            </p:cNvPr>
            <p:cNvSpPr/>
            <p:nvPr/>
          </p:nvSpPr>
          <p:spPr>
            <a:xfrm>
              <a:off x="356482" y="4227055"/>
              <a:ext cx="415496" cy="239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053FA-D706-447A-A7B8-1A7985BDB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0" y="4204706"/>
              <a:ext cx="4211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F8379A-BA13-42FC-B31A-6CE438288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78" y="4066043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DB625B-2126-4223-80D0-A233EBDF3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74" y="4196348"/>
              <a:ext cx="79075" cy="1386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B5ECBD-9FD4-4C74-8654-C3641925273E}"/>
                </a:ext>
              </a:extLst>
            </p:cNvPr>
            <p:cNvCxnSpPr>
              <a:cxnSpLocks/>
            </p:cNvCxnSpPr>
            <p:nvPr/>
          </p:nvCxnSpPr>
          <p:spPr>
            <a:xfrm>
              <a:off x="565865" y="37949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6A9121-B8FB-4353-8AB8-CACB1B5C3060}"/>
                </a:ext>
              </a:extLst>
            </p:cNvPr>
            <p:cNvCxnSpPr>
              <a:cxnSpLocks/>
            </p:cNvCxnSpPr>
            <p:nvPr/>
          </p:nvCxnSpPr>
          <p:spPr>
            <a:xfrm>
              <a:off x="563533" y="4476376"/>
              <a:ext cx="0" cy="4320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7B1694E-99D7-4835-A773-BB56D6B10AD8}"/>
              </a:ext>
            </a:extLst>
          </p:cNvPr>
          <p:cNvCxnSpPr>
            <a:cxnSpLocks/>
          </p:cNvCxnSpPr>
          <p:nvPr/>
        </p:nvCxnSpPr>
        <p:spPr>
          <a:xfrm flipV="1">
            <a:off x="2623878" y="3929650"/>
            <a:ext cx="488145" cy="1461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5355047-00AA-46EB-AB43-F03C98475761}"/>
              </a:ext>
            </a:extLst>
          </p:cNvPr>
          <p:cNvSpPr txBox="1"/>
          <p:nvPr/>
        </p:nvSpPr>
        <p:spPr>
          <a:xfrm>
            <a:off x="2366091" y="263389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1CB35B-8D7F-41E9-91CC-DA587A779850}"/>
              </a:ext>
            </a:extLst>
          </p:cNvPr>
          <p:cNvSpPr txBox="1"/>
          <p:nvPr/>
        </p:nvSpPr>
        <p:spPr>
          <a:xfrm>
            <a:off x="1567636" y="4156333"/>
            <a:ext cx="79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LM336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754A8F-AAA3-462B-B2FF-BBF0FE3F59AF}"/>
              </a:ext>
            </a:extLst>
          </p:cNvPr>
          <p:cNvSpPr txBox="1"/>
          <p:nvPr/>
        </p:nvSpPr>
        <p:spPr>
          <a:xfrm>
            <a:off x="1952238" y="37757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-2.5V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/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=100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00FF"/>
                          </a:solidFill>
                        </a:rPr>
                        <m:t>k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D1AD20-738E-4CBE-A6C9-1D88643F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551" y="2897145"/>
                <a:ext cx="944426" cy="276999"/>
              </a:xfrm>
              <a:prstGeom prst="rect">
                <a:avLst/>
              </a:prstGeom>
              <a:blipFill>
                <a:blip r:embed="rId10"/>
                <a:stretch>
                  <a:fillRect l="-4516" r="-580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6356DE5-7B32-49E0-9816-DEE6A6605D3B}"/>
              </a:ext>
            </a:extLst>
          </p:cNvPr>
          <p:cNvGrpSpPr/>
          <p:nvPr/>
        </p:nvGrpSpPr>
        <p:grpSpPr>
          <a:xfrm rot="5400000">
            <a:off x="2699073" y="3272084"/>
            <a:ext cx="907131" cy="391598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E68CD7A-D32E-4396-BA6C-2042E052B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26DDCD-314B-4BDA-9F9B-46DEF4E9190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099359-6702-48B9-B95E-E9D17DB01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2629F-DDCC-416D-8EE1-BA92B3AF0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2B4EADC-C080-442D-9325-9A895AFA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AA0AB5-7E9F-4319-B722-25C9F9834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6B251F-64DF-4E76-9527-43A4B320B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2F45D30-50F1-4E06-9888-A4FF18759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257BBAE-311D-46B7-B310-27FEF03E7D12}"/>
              </a:ext>
            </a:extLst>
          </p:cNvPr>
          <p:cNvGrpSpPr/>
          <p:nvPr/>
        </p:nvGrpSpPr>
        <p:grpSpPr>
          <a:xfrm rot="5400000">
            <a:off x="2828448" y="2637828"/>
            <a:ext cx="610541" cy="231619"/>
            <a:chOff x="4676775" y="1682364"/>
            <a:chExt cx="1619250" cy="69302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F2ECC4-A691-4600-ABAD-F140BA782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25765D-8F14-4363-8EE7-C0ED3AF5E0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A0CD1FB-D8EA-44C6-92BA-15B7122B3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0FF70E-E980-47C0-B763-270D65537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C01AAB6-94D2-428C-B0DE-CEEB938AA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91E39E-2CB8-44CD-A383-92212DADE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A787A3-C2F0-4884-9197-33182797F6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041957-E274-466D-9DA9-2DCCF74C5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6BF03-BAB5-48FE-BB1A-DA0029C734DF}"/>
              </a:ext>
            </a:extLst>
          </p:cNvPr>
          <p:cNvCxnSpPr/>
          <p:nvPr/>
        </p:nvCxnSpPr>
        <p:spPr>
          <a:xfrm flipV="1">
            <a:off x="2956839" y="2560444"/>
            <a:ext cx="383370" cy="381224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EE88EB3-F25F-4716-99FA-FF3175A5378C}"/>
              </a:ext>
            </a:extLst>
          </p:cNvPr>
          <p:cNvSpPr txBox="1"/>
          <p:nvPr/>
        </p:nvSpPr>
        <p:spPr>
          <a:xfrm>
            <a:off x="3222983" y="2574472"/>
            <a:ext cx="91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Pot=P1</a:t>
            </a:r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860B064-3D04-4EBE-B44B-5CAC5AAF4D13}"/>
              </a:ext>
            </a:extLst>
          </p:cNvPr>
          <p:cNvCxnSpPr>
            <a:cxnSpLocks/>
          </p:cNvCxnSpPr>
          <p:nvPr/>
        </p:nvCxnSpPr>
        <p:spPr>
          <a:xfrm flipV="1">
            <a:off x="5475834" y="1161711"/>
            <a:ext cx="529046" cy="611617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001D84D-B836-4463-A625-0C8EDF46C2D8}"/>
              </a:ext>
            </a:extLst>
          </p:cNvPr>
          <p:cNvGrpSpPr/>
          <p:nvPr/>
        </p:nvGrpSpPr>
        <p:grpSpPr>
          <a:xfrm>
            <a:off x="5224224" y="1360112"/>
            <a:ext cx="1039766" cy="231270"/>
            <a:chOff x="4676775" y="1682364"/>
            <a:chExt cx="1619250" cy="693028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67D506-E05E-499F-BA6D-7AA1859DB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FDC9E35-F2CD-4E58-A45A-682F1D4BBA8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0C91F4E-399D-47C6-95A5-6DC2EFF039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7865353-BA25-4DB0-9EEA-AFDA36BE7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405DBD-DC0A-4BAA-8711-90BCBA0324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7902C6-A794-4D5D-9723-CEF68E4DC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C39CB5F-4597-4B20-9B4E-D5212F52F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8837F3-929B-4192-9FE9-3870264F3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9A9719BC-7BB0-4DB9-BA16-3B6E5D1C0208}"/>
              </a:ext>
            </a:extLst>
          </p:cNvPr>
          <p:cNvSpPr txBox="1"/>
          <p:nvPr/>
        </p:nvSpPr>
        <p:spPr>
          <a:xfrm>
            <a:off x="5954146" y="1117823"/>
            <a:ext cx="1346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Livvic" panose="020B0604020202020204" charset="0"/>
              </a:rPr>
              <a:t>Pot=P2=22k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9995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54904</TotalTime>
  <Words>731</Words>
  <Application>Microsoft Office PowerPoint</Application>
  <PresentationFormat>On-screen Show (16:9)</PresentationFormat>
  <Paragraphs>198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Cambria Math</vt:lpstr>
      <vt:lpstr>Fira Sans Extra Condensed Medium</vt:lpstr>
      <vt:lpstr>Courier New</vt:lpstr>
      <vt:lpstr>Livvic</vt:lpstr>
      <vt:lpstr>Catamaran Light</vt:lpstr>
      <vt:lpstr>Wingdings</vt:lpstr>
      <vt:lpstr>Arial</vt:lpstr>
      <vt:lpstr>Lao UI</vt:lpstr>
      <vt:lpstr>Calibri-Bold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 Mondal</cp:lastModifiedBy>
  <cp:revision>1563</cp:revision>
  <dcterms:modified xsi:type="dcterms:W3CDTF">2023-10-25T10:03:03Z</dcterms:modified>
</cp:coreProperties>
</file>