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2" r:id="rId5"/>
    <p:sldId id="290" r:id="rId6"/>
    <p:sldId id="296" r:id="rId7"/>
    <p:sldId id="293" r:id="rId8"/>
    <p:sldId id="291" r:id="rId9"/>
    <p:sldId id="292" r:id="rId10"/>
    <p:sldId id="294" r:id="rId11"/>
    <p:sldId id="297" r:id="rId12"/>
    <p:sldId id="295" r:id="rId13"/>
    <p:sldId id="258" r:id="rId14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useo Sans 300" panose="02000000000000000000" charset="0"/>
      <p:regular r:id="rId21"/>
      <p:italic r:id="rId22"/>
    </p:embeddedFont>
    <p:embeddedFont>
      <p:font typeface="Museo Sans 700" panose="02000000000000000000" charset="0"/>
      <p:bold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 slides" id="{B2192B2A-BDF8-433F-ACA2-2A54579081F1}">
          <p14:sldIdLst>
            <p14:sldId id="262"/>
            <p14:sldId id="290"/>
            <p14:sldId id="296"/>
            <p14:sldId id="293"/>
            <p14:sldId id="291"/>
            <p14:sldId id="292"/>
            <p14:sldId id="294"/>
            <p14:sldId id="297"/>
            <p14:sldId id="295"/>
            <p14:sldId id="258"/>
          </p14:sldIdLst>
        </p14:section>
        <p14:section name="Sample slides" id="{F949A5E4-B16C-46AA-A48C-25EBB1DAB5AE}">
          <p14:sldIdLst/>
        </p14:section>
        <p14:section name="Logos, symbols and charts" id="{74B02B97-F56D-4658-87F9-9980219F77C0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08C"/>
    <a:srgbClr val="DDDDDD"/>
    <a:srgbClr val="002968"/>
    <a:srgbClr val="F2F2F2"/>
    <a:srgbClr val="262626"/>
    <a:srgbClr val="00AFBC"/>
    <a:srgbClr val="00BDCC"/>
    <a:srgbClr val="005258"/>
    <a:srgbClr val="6B134C"/>
    <a:srgbClr val="2707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71CE7B-1EDD-4F0A-AB5E-6DF3C6D55A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B24CD-2D7F-46B2-B3B0-7CCAB17853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FE4D9-7004-4E9D-BC68-D9564F410516}" type="datetimeFigureOut">
              <a:rPr lang="en-GB" smtClean="0"/>
              <a:t>21/07/2021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D43C1-36CE-47CD-A316-7BC7707B60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110C1-B2E8-4EDF-A5EE-1FFCB64AF5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58B76-9807-4B28-8F3F-C7D9B10DC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045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414B6-930F-40C5-A7A4-1530FFBE4F32}" type="datetimeFigureOut">
              <a:rPr lang="en-GB" smtClean="0"/>
              <a:t>21/07/2021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5096E-F597-42D9-8521-952E3027F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995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5.sv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Teal #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B830C0-9EA7-4B59-9F48-395951711E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123" y="2227263"/>
            <a:ext cx="5731877" cy="914400"/>
          </a:xfrm>
        </p:spPr>
        <p:txBody>
          <a:bodyPr>
            <a:noAutofit/>
          </a:bodyPr>
          <a:lstStyle>
            <a:lvl1pPr marL="0" indent="0">
              <a:buNone/>
              <a:defRPr sz="6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30CCF02-35CF-4E0F-8523-278D45DC5B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9448" y="5430838"/>
            <a:ext cx="5716552" cy="9144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4600575" y="-62364"/>
            <a:ext cx="7209359" cy="6976800"/>
            <a:chOff x="4600575" y="-62364"/>
            <a:chExt cx="7209359" cy="6976800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0575" y="-62364"/>
              <a:ext cx="7209359" cy="6976800"/>
            </a:xfrm>
            <a:prstGeom prst="rect">
              <a:avLst/>
            </a:prstGeom>
          </p:spPr>
        </p:pic>
        <p:sp>
          <p:nvSpPr>
            <p:cNvPr id="17" name="Flowchart: Data 4"/>
            <p:cNvSpPr/>
            <p:nvPr userDrawn="1"/>
          </p:nvSpPr>
          <p:spPr>
            <a:xfrm>
              <a:off x="7818899" y="9346"/>
              <a:ext cx="3113288" cy="6851590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39375"/>
                <a:gd name="connsiteY0" fmla="*/ 10000 h 10000"/>
                <a:gd name="connsiteX1" fmla="*/ 31375 w 39375"/>
                <a:gd name="connsiteY1" fmla="*/ 0 h 10000"/>
                <a:gd name="connsiteX2" fmla="*/ 39375 w 39375"/>
                <a:gd name="connsiteY2" fmla="*/ 0 h 10000"/>
                <a:gd name="connsiteX3" fmla="*/ 37375 w 39375"/>
                <a:gd name="connsiteY3" fmla="*/ 10000 h 10000"/>
                <a:gd name="connsiteX4" fmla="*/ 0 w 39375"/>
                <a:gd name="connsiteY4" fmla="*/ 10000 h 10000"/>
                <a:gd name="connsiteX0" fmla="*/ 0 w 39375"/>
                <a:gd name="connsiteY0" fmla="*/ 10056 h 10056"/>
                <a:gd name="connsiteX1" fmla="*/ 31650 w 39375"/>
                <a:gd name="connsiteY1" fmla="*/ 0 h 10056"/>
                <a:gd name="connsiteX2" fmla="*/ 39375 w 39375"/>
                <a:gd name="connsiteY2" fmla="*/ 56 h 10056"/>
                <a:gd name="connsiteX3" fmla="*/ 37375 w 39375"/>
                <a:gd name="connsiteY3" fmla="*/ 10056 h 10056"/>
                <a:gd name="connsiteX4" fmla="*/ 0 w 39375"/>
                <a:gd name="connsiteY4" fmla="*/ 10056 h 10056"/>
                <a:gd name="connsiteX0" fmla="*/ 0 w 44866"/>
                <a:gd name="connsiteY0" fmla="*/ 10056 h 10056"/>
                <a:gd name="connsiteX1" fmla="*/ 31650 w 44866"/>
                <a:gd name="connsiteY1" fmla="*/ 0 h 10056"/>
                <a:gd name="connsiteX2" fmla="*/ 44866 w 44866"/>
                <a:gd name="connsiteY2" fmla="*/ 0 h 10056"/>
                <a:gd name="connsiteX3" fmla="*/ 37375 w 44866"/>
                <a:gd name="connsiteY3" fmla="*/ 10056 h 10056"/>
                <a:gd name="connsiteX4" fmla="*/ 0 w 44866"/>
                <a:gd name="connsiteY4" fmla="*/ 10056 h 10056"/>
                <a:gd name="connsiteX0" fmla="*/ 0 w 44866"/>
                <a:gd name="connsiteY0" fmla="*/ 10056 h 10056"/>
                <a:gd name="connsiteX1" fmla="*/ 31650 w 44866"/>
                <a:gd name="connsiteY1" fmla="*/ 0 h 10056"/>
                <a:gd name="connsiteX2" fmla="*/ 44866 w 44866"/>
                <a:gd name="connsiteY2" fmla="*/ 0 h 10056"/>
                <a:gd name="connsiteX3" fmla="*/ 15550 w 44866"/>
                <a:gd name="connsiteY3" fmla="*/ 9484 h 10056"/>
                <a:gd name="connsiteX4" fmla="*/ 0 w 44866"/>
                <a:gd name="connsiteY4" fmla="*/ 10056 h 10056"/>
                <a:gd name="connsiteX0" fmla="*/ 0 w 44866"/>
                <a:gd name="connsiteY0" fmla="*/ 10056 h 10056"/>
                <a:gd name="connsiteX1" fmla="*/ 31650 w 44866"/>
                <a:gd name="connsiteY1" fmla="*/ 0 h 10056"/>
                <a:gd name="connsiteX2" fmla="*/ 44866 w 44866"/>
                <a:gd name="connsiteY2" fmla="*/ 0 h 10056"/>
                <a:gd name="connsiteX3" fmla="*/ 13491 w 44866"/>
                <a:gd name="connsiteY3" fmla="*/ 10056 h 10056"/>
                <a:gd name="connsiteX4" fmla="*/ 0 w 44866"/>
                <a:gd name="connsiteY4" fmla="*/ 10056 h 10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6" h="10056">
                  <a:moveTo>
                    <a:pt x="0" y="10056"/>
                  </a:moveTo>
                  <a:lnTo>
                    <a:pt x="31650" y="0"/>
                  </a:lnTo>
                  <a:lnTo>
                    <a:pt x="44866" y="0"/>
                  </a:lnTo>
                  <a:lnTo>
                    <a:pt x="13491" y="10056"/>
                  </a:lnTo>
                  <a:lnTo>
                    <a:pt x="0" y="10056"/>
                  </a:lnTo>
                  <a:close/>
                </a:path>
              </a:pathLst>
            </a:custGeom>
            <a:solidFill>
              <a:srgbClr val="D62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6">
              <a:extLst>
                <a:ext uri="{FF2B5EF4-FFF2-40B4-BE49-F238E27FC236}">
                  <a16:creationId xmlns:a16="http://schemas.microsoft.com/office/drawing/2014/main" id="{8FD5CE0F-389B-40F0-A1B9-73A41320043E}"/>
                </a:ext>
              </a:extLst>
            </p:cNvPr>
            <p:cNvSpPr/>
            <p:nvPr userDrawn="1"/>
          </p:nvSpPr>
          <p:spPr>
            <a:xfrm>
              <a:off x="7812892" y="3624285"/>
              <a:ext cx="1562577" cy="3236651"/>
            </a:xfrm>
            <a:custGeom>
              <a:avLst/>
              <a:gdLst>
                <a:gd name="connsiteX0" fmla="*/ 1066800 w 1607127"/>
                <a:gd name="connsiteY0" fmla="*/ 0 h 3311236"/>
                <a:gd name="connsiteX1" fmla="*/ 1607127 w 1607127"/>
                <a:gd name="connsiteY1" fmla="*/ 1316182 h 3311236"/>
                <a:gd name="connsiteX2" fmla="*/ 955963 w 1607127"/>
                <a:gd name="connsiteY2" fmla="*/ 3311236 h 3311236"/>
                <a:gd name="connsiteX3" fmla="*/ 0 w 1607127"/>
                <a:gd name="connsiteY3" fmla="*/ 3311236 h 3311236"/>
                <a:gd name="connsiteX4" fmla="*/ 1066800 w 1607127"/>
                <a:gd name="connsiteY4" fmla="*/ 0 h 3311236"/>
                <a:gd name="connsiteX0" fmla="*/ 1088796 w 1607127"/>
                <a:gd name="connsiteY0" fmla="*/ 0 h 3308094"/>
                <a:gd name="connsiteX1" fmla="*/ 1607127 w 1607127"/>
                <a:gd name="connsiteY1" fmla="*/ 1313040 h 3308094"/>
                <a:gd name="connsiteX2" fmla="*/ 955963 w 1607127"/>
                <a:gd name="connsiteY2" fmla="*/ 3308094 h 3308094"/>
                <a:gd name="connsiteX3" fmla="*/ 0 w 1607127"/>
                <a:gd name="connsiteY3" fmla="*/ 3308094 h 3308094"/>
                <a:gd name="connsiteX4" fmla="*/ 1088796 w 1607127"/>
                <a:gd name="connsiteY4" fmla="*/ 0 h 3308094"/>
                <a:gd name="connsiteX0" fmla="*/ 1088796 w 1610269"/>
                <a:gd name="connsiteY0" fmla="*/ 0 h 3308094"/>
                <a:gd name="connsiteX1" fmla="*/ 1610269 w 1610269"/>
                <a:gd name="connsiteY1" fmla="*/ 1306756 h 3308094"/>
                <a:gd name="connsiteX2" fmla="*/ 955963 w 1610269"/>
                <a:gd name="connsiteY2" fmla="*/ 3308094 h 3308094"/>
                <a:gd name="connsiteX3" fmla="*/ 0 w 1610269"/>
                <a:gd name="connsiteY3" fmla="*/ 3308094 h 3308094"/>
                <a:gd name="connsiteX4" fmla="*/ 1088796 w 1610269"/>
                <a:gd name="connsiteY4" fmla="*/ 0 h 3308094"/>
                <a:gd name="connsiteX0" fmla="*/ 1088796 w 1610269"/>
                <a:gd name="connsiteY0" fmla="*/ 0 h 3320663"/>
                <a:gd name="connsiteX1" fmla="*/ 1610269 w 1610269"/>
                <a:gd name="connsiteY1" fmla="*/ 1319325 h 3320663"/>
                <a:gd name="connsiteX2" fmla="*/ 955963 w 1610269"/>
                <a:gd name="connsiteY2" fmla="*/ 3320663 h 3320663"/>
                <a:gd name="connsiteX3" fmla="*/ 0 w 1610269"/>
                <a:gd name="connsiteY3" fmla="*/ 3320663 h 3320663"/>
                <a:gd name="connsiteX4" fmla="*/ 1088796 w 1610269"/>
                <a:gd name="connsiteY4" fmla="*/ 0 h 3320663"/>
                <a:gd name="connsiteX0" fmla="*/ 1088796 w 1610269"/>
                <a:gd name="connsiteY0" fmla="*/ 0 h 3308756"/>
                <a:gd name="connsiteX1" fmla="*/ 1610269 w 1610269"/>
                <a:gd name="connsiteY1" fmla="*/ 1307418 h 3308756"/>
                <a:gd name="connsiteX2" fmla="*/ 955963 w 1610269"/>
                <a:gd name="connsiteY2" fmla="*/ 3308756 h 3308756"/>
                <a:gd name="connsiteX3" fmla="*/ 0 w 1610269"/>
                <a:gd name="connsiteY3" fmla="*/ 3308756 h 3308756"/>
                <a:gd name="connsiteX4" fmla="*/ 1088796 w 1610269"/>
                <a:gd name="connsiteY4" fmla="*/ 0 h 3308756"/>
                <a:gd name="connsiteX0" fmla="*/ 1088796 w 1610269"/>
                <a:gd name="connsiteY0" fmla="*/ 0 h 3315900"/>
                <a:gd name="connsiteX1" fmla="*/ 1610269 w 1610269"/>
                <a:gd name="connsiteY1" fmla="*/ 1314562 h 3315900"/>
                <a:gd name="connsiteX2" fmla="*/ 955963 w 1610269"/>
                <a:gd name="connsiteY2" fmla="*/ 3315900 h 3315900"/>
                <a:gd name="connsiteX3" fmla="*/ 0 w 1610269"/>
                <a:gd name="connsiteY3" fmla="*/ 3315900 h 3315900"/>
                <a:gd name="connsiteX4" fmla="*/ 1088796 w 1610269"/>
                <a:gd name="connsiteY4" fmla="*/ 0 h 3315900"/>
                <a:gd name="connsiteX0" fmla="*/ 1088796 w 1610269"/>
                <a:gd name="connsiteY0" fmla="*/ 0 h 3327806"/>
                <a:gd name="connsiteX1" fmla="*/ 1610269 w 1610269"/>
                <a:gd name="connsiteY1" fmla="*/ 1314562 h 3327806"/>
                <a:gd name="connsiteX2" fmla="*/ 951200 w 1610269"/>
                <a:gd name="connsiteY2" fmla="*/ 3327806 h 3327806"/>
                <a:gd name="connsiteX3" fmla="*/ 0 w 1610269"/>
                <a:gd name="connsiteY3" fmla="*/ 3315900 h 3327806"/>
                <a:gd name="connsiteX4" fmla="*/ 1088796 w 1610269"/>
                <a:gd name="connsiteY4" fmla="*/ 0 h 3327806"/>
                <a:gd name="connsiteX0" fmla="*/ 1093559 w 1615032"/>
                <a:gd name="connsiteY0" fmla="*/ 0 h 3327806"/>
                <a:gd name="connsiteX1" fmla="*/ 1615032 w 1615032"/>
                <a:gd name="connsiteY1" fmla="*/ 1314562 h 3327806"/>
                <a:gd name="connsiteX2" fmla="*/ 955963 w 1615032"/>
                <a:gd name="connsiteY2" fmla="*/ 3327806 h 3327806"/>
                <a:gd name="connsiteX3" fmla="*/ 0 w 1615032"/>
                <a:gd name="connsiteY3" fmla="*/ 3327806 h 3327806"/>
                <a:gd name="connsiteX4" fmla="*/ 1093559 w 1615032"/>
                <a:gd name="connsiteY4" fmla="*/ 0 h 3327806"/>
                <a:gd name="connsiteX0" fmla="*/ 1093559 w 1615032"/>
                <a:gd name="connsiteY0" fmla="*/ 0 h 3337528"/>
                <a:gd name="connsiteX1" fmla="*/ 1615032 w 1615032"/>
                <a:gd name="connsiteY1" fmla="*/ 1314562 h 3337528"/>
                <a:gd name="connsiteX2" fmla="*/ 975133 w 1615032"/>
                <a:gd name="connsiteY2" fmla="*/ 3337528 h 3337528"/>
                <a:gd name="connsiteX3" fmla="*/ 0 w 1615032"/>
                <a:gd name="connsiteY3" fmla="*/ 3327806 h 3337528"/>
                <a:gd name="connsiteX4" fmla="*/ 1093559 w 1615032"/>
                <a:gd name="connsiteY4" fmla="*/ 0 h 3337528"/>
                <a:gd name="connsiteX0" fmla="*/ 1093559 w 1604332"/>
                <a:gd name="connsiteY0" fmla="*/ 0 h 3337528"/>
                <a:gd name="connsiteX1" fmla="*/ 1604332 w 1604332"/>
                <a:gd name="connsiteY1" fmla="*/ 1341693 h 3337528"/>
                <a:gd name="connsiteX2" fmla="*/ 975133 w 1604332"/>
                <a:gd name="connsiteY2" fmla="*/ 3337528 h 3337528"/>
                <a:gd name="connsiteX3" fmla="*/ 0 w 1604332"/>
                <a:gd name="connsiteY3" fmla="*/ 3327806 h 3337528"/>
                <a:gd name="connsiteX4" fmla="*/ 1093559 w 1604332"/>
                <a:gd name="connsiteY4" fmla="*/ 0 h 3337528"/>
                <a:gd name="connsiteX0" fmla="*/ 1093559 w 1620307"/>
                <a:gd name="connsiteY0" fmla="*/ 0 h 3337528"/>
                <a:gd name="connsiteX1" fmla="*/ 1620307 w 1620307"/>
                <a:gd name="connsiteY1" fmla="*/ 1331971 h 3337528"/>
                <a:gd name="connsiteX2" fmla="*/ 975133 w 1620307"/>
                <a:gd name="connsiteY2" fmla="*/ 3337528 h 3337528"/>
                <a:gd name="connsiteX3" fmla="*/ 0 w 1620307"/>
                <a:gd name="connsiteY3" fmla="*/ 3327806 h 3337528"/>
                <a:gd name="connsiteX4" fmla="*/ 1093559 w 1620307"/>
                <a:gd name="connsiteY4" fmla="*/ 0 h 3337528"/>
                <a:gd name="connsiteX0" fmla="*/ 1098351 w 1620307"/>
                <a:gd name="connsiteY0" fmla="*/ 0 h 3327806"/>
                <a:gd name="connsiteX1" fmla="*/ 1620307 w 1620307"/>
                <a:gd name="connsiteY1" fmla="*/ 1322249 h 3327806"/>
                <a:gd name="connsiteX2" fmla="*/ 975133 w 1620307"/>
                <a:gd name="connsiteY2" fmla="*/ 3327806 h 3327806"/>
                <a:gd name="connsiteX3" fmla="*/ 0 w 1620307"/>
                <a:gd name="connsiteY3" fmla="*/ 3318084 h 3327806"/>
                <a:gd name="connsiteX4" fmla="*/ 1098351 w 1620307"/>
                <a:gd name="connsiteY4" fmla="*/ 0 h 3327806"/>
                <a:gd name="connsiteX0" fmla="*/ 1098351 w 1620307"/>
                <a:gd name="connsiteY0" fmla="*/ 0 h 3318084"/>
                <a:gd name="connsiteX1" fmla="*/ 1620307 w 1620307"/>
                <a:gd name="connsiteY1" fmla="*/ 1322249 h 3318084"/>
                <a:gd name="connsiteX2" fmla="*/ 999095 w 1620307"/>
                <a:gd name="connsiteY2" fmla="*/ 3296211 h 3318084"/>
                <a:gd name="connsiteX3" fmla="*/ 0 w 1620307"/>
                <a:gd name="connsiteY3" fmla="*/ 3318084 h 3318084"/>
                <a:gd name="connsiteX4" fmla="*/ 1098351 w 1620307"/>
                <a:gd name="connsiteY4" fmla="*/ 0 h 3318084"/>
                <a:gd name="connsiteX0" fmla="*/ 1091162 w 1613118"/>
                <a:gd name="connsiteY0" fmla="*/ 0 h 3296211"/>
                <a:gd name="connsiteX1" fmla="*/ 1613118 w 1613118"/>
                <a:gd name="connsiteY1" fmla="*/ 1322249 h 3296211"/>
                <a:gd name="connsiteX2" fmla="*/ 991906 w 1613118"/>
                <a:gd name="connsiteY2" fmla="*/ 3296211 h 3296211"/>
                <a:gd name="connsiteX3" fmla="*/ 0 w 1613118"/>
                <a:gd name="connsiteY3" fmla="*/ 3291350 h 3296211"/>
                <a:gd name="connsiteX4" fmla="*/ 1091162 w 1613118"/>
                <a:gd name="connsiteY4" fmla="*/ 0 h 3296211"/>
                <a:gd name="connsiteX0" fmla="*/ 1093558 w 1613118"/>
                <a:gd name="connsiteY0" fmla="*/ 0 h 3303503"/>
                <a:gd name="connsiteX1" fmla="*/ 1613118 w 1613118"/>
                <a:gd name="connsiteY1" fmla="*/ 1329541 h 3303503"/>
                <a:gd name="connsiteX2" fmla="*/ 991906 w 1613118"/>
                <a:gd name="connsiteY2" fmla="*/ 3303503 h 3303503"/>
                <a:gd name="connsiteX3" fmla="*/ 0 w 1613118"/>
                <a:gd name="connsiteY3" fmla="*/ 3298642 h 3303503"/>
                <a:gd name="connsiteX4" fmla="*/ 1093558 w 1613118"/>
                <a:gd name="connsiteY4" fmla="*/ 0 h 3303503"/>
                <a:gd name="connsiteX0" fmla="*/ 1093558 w 1613118"/>
                <a:gd name="connsiteY0" fmla="*/ 0 h 3303503"/>
                <a:gd name="connsiteX1" fmla="*/ 1613118 w 1613118"/>
                <a:gd name="connsiteY1" fmla="*/ 1317389 h 3303503"/>
                <a:gd name="connsiteX2" fmla="*/ 991906 w 1613118"/>
                <a:gd name="connsiteY2" fmla="*/ 3303503 h 3303503"/>
                <a:gd name="connsiteX3" fmla="*/ 0 w 1613118"/>
                <a:gd name="connsiteY3" fmla="*/ 3298642 h 3303503"/>
                <a:gd name="connsiteX4" fmla="*/ 1093558 w 1613118"/>
                <a:gd name="connsiteY4" fmla="*/ 0 h 3303503"/>
                <a:gd name="connsiteX0" fmla="*/ 1093558 w 1613118"/>
                <a:gd name="connsiteY0" fmla="*/ 0 h 3303503"/>
                <a:gd name="connsiteX1" fmla="*/ 1613118 w 1613118"/>
                <a:gd name="connsiteY1" fmla="*/ 1322250 h 3303503"/>
                <a:gd name="connsiteX2" fmla="*/ 991906 w 1613118"/>
                <a:gd name="connsiteY2" fmla="*/ 3303503 h 3303503"/>
                <a:gd name="connsiteX3" fmla="*/ 0 w 1613118"/>
                <a:gd name="connsiteY3" fmla="*/ 3298642 h 3303503"/>
                <a:gd name="connsiteX4" fmla="*/ 1093558 w 1613118"/>
                <a:gd name="connsiteY4" fmla="*/ 0 h 3303503"/>
                <a:gd name="connsiteX0" fmla="*/ 1052822 w 1572382"/>
                <a:gd name="connsiteY0" fmla="*/ 0 h 3303503"/>
                <a:gd name="connsiteX1" fmla="*/ 1572382 w 1572382"/>
                <a:gd name="connsiteY1" fmla="*/ 1322250 h 3303503"/>
                <a:gd name="connsiteX2" fmla="*/ 951170 w 1572382"/>
                <a:gd name="connsiteY2" fmla="*/ 3303503 h 3303503"/>
                <a:gd name="connsiteX3" fmla="*/ 0 w 1572382"/>
                <a:gd name="connsiteY3" fmla="*/ 3303502 h 3303503"/>
                <a:gd name="connsiteX4" fmla="*/ 1052822 w 1572382"/>
                <a:gd name="connsiteY4" fmla="*/ 0 h 330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2382" h="3303503">
                  <a:moveTo>
                    <a:pt x="1052822" y="0"/>
                  </a:moveTo>
                  <a:lnTo>
                    <a:pt x="1572382" y="1322250"/>
                  </a:lnTo>
                  <a:lnTo>
                    <a:pt x="951170" y="3303503"/>
                  </a:lnTo>
                  <a:lnTo>
                    <a:pt x="0" y="3303502"/>
                  </a:lnTo>
                  <a:lnTo>
                    <a:pt x="1052822" y="0"/>
                  </a:lnTo>
                  <a:close/>
                </a:path>
              </a:pathLst>
            </a:custGeom>
            <a:solidFill>
              <a:srgbClr val="002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Museo Sans 300" panose="02000000000000000000" pitchFamily="50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498849" y="0"/>
              <a:ext cx="1438099" cy="2843213"/>
            </a:xfrm>
            <a:custGeom>
              <a:avLst/>
              <a:gdLst>
                <a:gd name="connsiteX0" fmla="*/ 0 w 923750"/>
                <a:gd name="connsiteY0" fmla="*/ 0 h 2114550"/>
                <a:gd name="connsiteX1" fmla="*/ 923750 w 923750"/>
                <a:gd name="connsiteY1" fmla="*/ 0 h 2114550"/>
                <a:gd name="connsiteX2" fmla="*/ 923750 w 923750"/>
                <a:gd name="connsiteY2" fmla="*/ 2114550 h 2114550"/>
                <a:gd name="connsiteX3" fmla="*/ 0 w 923750"/>
                <a:gd name="connsiteY3" fmla="*/ 2114550 h 2114550"/>
                <a:gd name="connsiteX4" fmla="*/ 0 w 923750"/>
                <a:gd name="connsiteY4" fmla="*/ 0 h 2114550"/>
                <a:gd name="connsiteX0" fmla="*/ 509587 w 1433337"/>
                <a:gd name="connsiteY0" fmla="*/ 0 h 2114550"/>
                <a:gd name="connsiteX1" fmla="*/ 1433337 w 1433337"/>
                <a:gd name="connsiteY1" fmla="*/ 0 h 2114550"/>
                <a:gd name="connsiteX2" fmla="*/ 1433337 w 1433337"/>
                <a:gd name="connsiteY2" fmla="*/ 2114550 h 2114550"/>
                <a:gd name="connsiteX3" fmla="*/ 0 w 1433337"/>
                <a:gd name="connsiteY3" fmla="*/ 1619250 h 2114550"/>
                <a:gd name="connsiteX4" fmla="*/ 509587 w 1433337"/>
                <a:gd name="connsiteY4" fmla="*/ 0 h 2114550"/>
                <a:gd name="connsiteX0" fmla="*/ 509587 w 1433337"/>
                <a:gd name="connsiteY0" fmla="*/ 0 h 2843213"/>
                <a:gd name="connsiteX1" fmla="*/ 1433337 w 1433337"/>
                <a:gd name="connsiteY1" fmla="*/ 0 h 2843213"/>
                <a:gd name="connsiteX2" fmla="*/ 533224 w 1433337"/>
                <a:gd name="connsiteY2" fmla="*/ 2843213 h 2843213"/>
                <a:gd name="connsiteX3" fmla="*/ 0 w 1433337"/>
                <a:gd name="connsiteY3" fmla="*/ 1619250 h 2843213"/>
                <a:gd name="connsiteX4" fmla="*/ 509587 w 1433337"/>
                <a:gd name="connsiteY4" fmla="*/ 0 h 2843213"/>
                <a:gd name="connsiteX0" fmla="*/ 509587 w 1438099"/>
                <a:gd name="connsiteY0" fmla="*/ 0 h 2843213"/>
                <a:gd name="connsiteX1" fmla="*/ 1438099 w 1438099"/>
                <a:gd name="connsiteY1" fmla="*/ 2382 h 2843213"/>
                <a:gd name="connsiteX2" fmla="*/ 533224 w 1438099"/>
                <a:gd name="connsiteY2" fmla="*/ 2843213 h 2843213"/>
                <a:gd name="connsiteX3" fmla="*/ 0 w 1438099"/>
                <a:gd name="connsiteY3" fmla="*/ 1619250 h 2843213"/>
                <a:gd name="connsiteX4" fmla="*/ 509587 w 1438099"/>
                <a:gd name="connsiteY4" fmla="*/ 0 h 284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8099" h="2843213">
                  <a:moveTo>
                    <a:pt x="509587" y="0"/>
                  </a:moveTo>
                  <a:lnTo>
                    <a:pt x="1438099" y="2382"/>
                  </a:lnTo>
                  <a:lnTo>
                    <a:pt x="533224" y="2843213"/>
                  </a:lnTo>
                  <a:lnTo>
                    <a:pt x="0" y="1619250"/>
                  </a:lnTo>
                  <a:lnTo>
                    <a:pt x="509587" y="0"/>
                  </a:lnTo>
                  <a:close/>
                </a:path>
              </a:pathLst>
            </a:custGeom>
            <a:solidFill>
              <a:srgbClr val="002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" name="Graphic 2">
            <a:extLst>
              <a:ext uri="{FF2B5EF4-FFF2-40B4-BE49-F238E27FC236}">
                <a16:creationId xmlns:a16="http://schemas.microsoft.com/office/drawing/2014/main" id="{1E4981A5-000D-4BEC-908E-390E1753B3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898" y="47577"/>
            <a:ext cx="2658476" cy="101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18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 List -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5C903-AF76-41EA-B636-D7290412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F8FC53-431B-40BC-B462-8EDBBC09773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5D7F1-B41F-4F43-A74F-AE278E377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8813" y="1818167"/>
            <a:ext cx="5194118" cy="4116558"/>
          </a:xfrm>
        </p:spPr>
        <p:txBody>
          <a:bodyPr>
            <a:normAutofit/>
          </a:bodyPr>
          <a:lstStyle>
            <a:lvl1pPr marL="266700" indent="-26670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92100">
              <a:buFont typeface="Museo Sans 300" panose="02000000000000000000" pitchFamily="50" charset="0"/>
              <a:buChar char="–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4611B-F5DC-4483-BFA0-66F49549F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Civica</a:t>
            </a:r>
            <a:endParaRPr lang="en-GB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2446260-B35A-4A57-A1ED-DBCE03B007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Title Placeholder 3">
            <a:extLst>
              <a:ext uri="{FF2B5EF4-FFF2-40B4-BE49-F238E27FC236}">
                <a16:creationId xmlns:a16="http://schemas.microsoft.com/office/drawing/2014/main" id="{53C19B78-3836-481F-A571-17A4C8D1D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500127"/>
            <a:ext cx="5616575" cy="9067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20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5C903-AF76-41EA-B636-D7290412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F8FC53-431B-40BC-B462-8EDBBC09773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4611B-F5DC-4483-BFA0-66F49549F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Civica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34D5F99-B03A-42BF-911C-125ACDE0F9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5999" cy="6858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Title Placeholder 3">
            <a:extLst>
              <a:ext uri="{FF2B5EF4-FFF2-40B4-BE49-F238E27FC236}">
                <a16:creationId xmlns:a16="http://schemas.microsoft.com/office/drawing/2014/main" id="{53C19B78-3836-481F-A571-17A4C8D1D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500127"/>
            <a:ext cx="5616575" cy="9067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953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Slim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5C903-AF76-41EA-B636-D7290412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F8FC53-431B-40BC-B462-8EDBBC09773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5D7F1-B41F-4F43-A74F-AE278E377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8813" y="1585299"/>
            <a:ext cx="6736598" cy="43513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4611B-F5DC-4483-BFA0-66F49549F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Civica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AB3788B-8A23-4592-8C24-E3492DDD6C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32294" y="0"/>
            <a:ext cx="4459705" cy="6858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Title Placeholder 3">
            <a:extLst>
              <a:ext uri="{FF2B5EF4-FFF2-40B4-BE49-F238E27FC236}">
                <a16:creationId xmlns:a16="http://schemas.microsoft.com/office/drawing/2014/main" id="{D7E05B69-6A16-4A01-A6E1-FB49CFCF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3" y="347727"/>
            <a:ext cx="7359761" cy="10591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998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Slim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5C903-AF76-41EA-B636-D7290412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F8FC53-431B-40BC-B462-8EDBBC09773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4611B-F5DC-4483-BFA0-66F49549F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Civica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AB3788B-8A23-4592-8C24-E3492DDD6C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32294" y="0"/>
            <a:ext cx="4459705" cy="6858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Title Placeholder 3">
            <a:extLst>
              <a:ext uri="{FF2B5EF4-FFF2-40B4-BE49-F238E27FC236}">
                <a16:creationId xmlns:a16="http://schemas.microsoft.com/office/drawing/2014/main" id="{53C19B78-3836-481F-A571-17A4C8D1D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500127"/>
            <a:ext cx="6431738" cy="9067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056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Bullet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7F2B3B-7C27-4BFB-9CBC-D6A4E4240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F8FC53-431B-40BC-B462-8EDBBC09773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DBC2E-6F20-467C-8D1C-294510DA5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814" y="1616393"/>
            <a:ext cx="5338762" cy="59213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283F9-9085-4449-A979-345915738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814" y="2197100"/>
            <a:ext cx="5338762" cy="3684588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85000"/>
              </a:lnSpc>
              <a:spcAft>
                <a:spcPts val="0"/>
              </a:spcAft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5C06B-9FDF-4606-A73D-BD6CC5667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97100"/>
            <a:ext cx="5338762" cy="3684588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85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4C9227-571B-4E54-B01A-C97FE2BE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Civica</a:t>
            </a:r>
            <a:endParaRPr lang="en-GB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1834188-1C78-4D16-91C6-FD5730B7254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172200" y="1616393"/>
            <a:ext cx="5338762" cy="59213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6" y="500063"/>
            <a:ext cx="11031536" cy="906861"/>
          </a:xfrm>
        </p:spPr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19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3">
            <a:extLst>
              <a:ext uri="{FF2B5EF4-FFF2-40B4-BE49-F238E27FC236}">
                <a16:creationId xmlns:a16="http://schemas.microsoft.com/office/drawing/2014/main" id="{50BB2FFC-C000-471D-ADD0-A625663F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500127"/>
            <a:ext cx="11152595" cy="9067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41664C-B11E-440D-94EE-14FCD824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F8FC53-431B-40BC-B462-8EDBBC09773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FBF19-E535-4C62-BE4E-9384DB12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Civica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096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Teal &amp;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DF48D3-E4A8-4BF0-91B2-42C385273234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Museo Sans 300" panose="02000000000000000000" pitchFamily="50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5C903-AF76-41EA-B636-D7290412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F8FC53-431B-40BC-B462-8EDBBC09773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4611B-F5DC-4483-BFA0-66F49549F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Civica</a:t>
            </a:r>
            <a:endParaRPr lang="en-GB" dirty="0"/>
          </a:p>
        </p:txBody>
      </p:sp>
      <p:sp>
        <p:nvSpPr>
          <p:cNvPr id="9" name="Title Placeholder 3">
            <a:extLst>
              <a:ext uri="{FF2B5EF4-FFF2-40B4-BE49-F238E27FC236}">
                <a16:creationId xmlns:a16="http://schemas.microsoft.com/office/drawing/2014/main" id="{53C19B78-3836-481F-A571-17A4C8D1D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500127"/>
            <a:ext cx="5616575" cy="9067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8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DF48D3-E4A8-4BF0-91B2-42C38527323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Museo Sans 300" panose="02000000000000000000" pitchFamily="50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5C903-AF76-41EA-B636-D7290412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F8FC53-431B-40BC-B462-8EDBBC09773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4611B-F5DC-4483-BFA0-66F49549F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Civica</a:t>
            </a:r>
            <a:endParaRPr lang="en-GB" dirty="0"/>
          </a:p>
        </p:txBody>
      </p:sp>
      <p:sp>
        <p:nvSpPr>
          <p:cNvPr id="9" name="Title Placeholder 3">
            <a:extLst>
              <a:ext uri="{FF2B5EF4-FFF2-40B4-BE49-F238E27FC236}">
                <a16:creationId xmlns:a16="http://schemas.microsoft.com/office/drawing/2014/main" id="{50BB2FFC-C000-471D-ADD0-A625663F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500127"/>
            <a:ext cx="11131552" cy="9067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3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46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Picture wit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AB3788B-8A23-4592-8C24-E3492DDD6C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5C903-AF76-41EA-B636-D7290412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F8FC53-431B-40BC-B462-8EDBBC09773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4611B-F5DC-4483-BFA0-66F49549F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Civica</a:t>
            </a:r>
            <a:endParaRPr lang="en-GB" dirty="0"/>
          </a:p>
        </p:txBody>
      </p:sp>
      <p:sp>
        <p:nvSpPr>
          <p:cNvPr id="8" name="Title Placeholder 3">
            <a:extLst>
              <a:ext uri="{FF2B5EF4-FFF2-40B4-BE49-F238E27FC236}">
                <a16:creationId xmlns:a16="http://schemas.microsoft.com/office/drawing/2014/main" id="{50BB2FFC-C000-471D-ADD0-A625663F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500127"/>
            <a:ext cx="11131552" cy="9067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11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White and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2C8C5663-44D5-46FE-BC58-455A904DC4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949" y="2212883"/>
            <a:ext cx="10878185" cy="914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5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94E10FE1-C3FA-4A67-A343-F29036E14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5621" y="6356350"/>
            <a:ext cx="8617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Civica</a:t>
            </a: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5A986FE-9574-48B3-B61D-768A9C5A1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9425" y="6356350"/>
            <a:ext cx="57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F8FC53-431B-40BC-B462-8EDBBC09773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itle Placeholder 3">
            <a:extLst>
              <a:ext uri="{FF2B5EF4-FFF2-40B4-BE49-F238E27FC236}">
                <a16:creationId xmlns:a16="http://schemas.microsoft.com/office/drawing/2014/main" id="{50BB2FFC-C000-471D-ADD0-A625663F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500127"/>
            <a:ext cx="11131552" cy="9067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758615" y="5381414"/>
            <a:ext cx="972248" cy="972248"/>
            <a:chOff x="10758615" y="5381414"/>
            <a:chExt cx="972248" cy="97224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51E832A-4EA3-43BD-A3B5-2C017AD8C6C9}"/>
                </a:ext>
              </a:extLst>
            </p:cNvPr>
            <p:cNvSpPr/>
            <p:nvPr/>
          </p:nvSpPr>
          <p:spPr>
            <a:xfrm>
              <a:off x="10758615" y="5381414"/>
              <a:ext cx="972248" cy="972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Museo Sans 300" panose="02000000000000000000" pitchFamily="50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00467" y="5489538"/>
              <a:ext cx="215495" cy="756000"/>
            </a:xfrm>
            <a:prstGeom prst="rect">
              <a:avLst/>
            </a:prstGeom>
          </p:spPr>
        </p:pic>
      </p:grp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36" y="2293004"/>
            <a:ext cx="215496" cy="7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3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Teal #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raphic 7">
            <a:extLst>
              <a:ext uri="{FF2B5EF4-FFF2-40B4-BE49-F238E27FC236}">
                <a16:creationId xmlns:a16="http://schemas.microsoft.com/office/drawing/2014/main" id="{A06B7A5B-8D20-4941-93A1-0ED63D315A1C}"/>
              </a:ext>
            </a:extLst>
          </p:cNvPr>
          <p:cNvSpPr/>
          <p:nvPr/>
        </p:nvSpPr>
        <p:spPr>
          <a:xfrm>
            <a:off x="7689229" y="1248"/>
            <a:ext cx="1276264" cy="6865406"/>
          </a:xfrm>
          <a:custGeom>
            <a:avLst/>
            <a:gdLst>
              <a:gd name="connsiteX0" fmla="*/ 48369 w 1276264"/>
              <a:gd name="connsiteY0" fmla="*/ 5724346 h 6865406"/>
              <a:gd name="connsiteX1" fmla="*/ 1237798 w 1276264"/>
              <a:gd name="connsiteY1" fmla="*/ 5724346 h 6865406"/>
              <a:gd name="connsiteX2" fmla="*/ 1237798 w 1276264"/>
              <a:gd name="connsiteY2" fmla="*/ 6865406 h 6865406"/>
              <a:gd name="connsiteX3" fmla="*/ 48369 w 1276264"/>
              <a:gd name="connsiteY3" fmla="*/ 6865406 h 6865406"/>
              <a:gd name="connsiteX4" fmla="*/ 48369 w 1276264"/>
              <a:gd name="connsiteY4" fmla="*/ 5724346 h 6865406"/>
              <a:gd name="connsiteX5" fmla="*/ 0 w 1276264"/>
              <a:gd name="connsiteY5" fmla="*/ 0 h 6865406"/>
              <a:gd name="connsiteX6" fmla="*/ 1276265 w 1276264"/>
              <a:gd name="connsiteY6" fmla="*/ 0 h 6865406"/>
              <a:gd name="connsiteX7" fmla="*/ 1179526 w 1276264"/>
              <a:gd name="connsiteY7" fmla="*/ 4883024 h 6865406"/>
              <a:gd name="connsiteX8" fmla="*/ 106260 w 1276264"/>
              <a:gd name="connsiteY8" fmla="*/ 4883024 h 6865406"/>
              <a:gd name="connsiteX9" fmla="*/ 0 w 1276264"/>
              <a:gd name="connsiteY9" fmla="*/ 0 h 686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6264" h="6865406">
                <a:moveTo>
                  <a:pt x="48369" y="5724346"/>
                </a:moveTo>
                <a:lnTo>
                  <a:pt x="1237798" y="5724346"/>
                </a:lnTo>
                <a:lnTo>
                  <a:pt x="1237798" y="6865406"/>
                </a:lnTo>
                <a:lnTo>
                  <a:pt x="48369" y="6865406"/>
                </a:lnTo>
                <a:lnTo>
                  <a:pt x="48369" y="5724346"/>
                </a:lnTo>
                <a:close/>
                <a:moveTo>
                  <a:pt x="0" y="0"/>
                </a:moveTo>
                <a:lnTo>
                  <a:pt x="1276265" y="0"/>
                </a:lnTo>
                <a:lnTo>
                  <a:pt x="1179526" y="4883024"/>
                </a:lnTo>
                <a:lnTo>
                  <a:pt x="106260" y="48830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782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>
              <a:latin typeface="Museo Sans 300" panose="02000000000000000000" pitchFamily="50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61E1ED8-8905-4F9E-9CB5-E21A567042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1142" y="1994647"/>
            <a:ext cx="5318640" cy="330270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4D1F9FC-34FD-44E1-8B17-05A27EFFBC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9078" b="55339"/>
          <a:stretch/>
        </p:blipFill>
        <p:spPr>
          <a:xfrm>
            <a:off x="7680814" y="1994647"/>
            <a:ext cx="1294927" cy="1068313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E30092B0-3ED1-4C7B-9CE9-0E09B99F02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/>
          <a:stretch/>
        </p:blipFill>
        <p:spPr>
          <a:xfrm>
            <a:off x="7678009" y="4226996"/>
            <a:ext cx="1294927" cy="886351"/>
          </a:xfrm>
          <a:prstGeom prst="rect">
            <a:avLst/>
          </a:prstGeom>
        </p:spPr>
      </p:pic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43EC4B51-5D14-4AE2-B7AF-FFB26A4700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123" y="2227263"/>
            <a:ext cx="5731877" cy="914400"/>
          </a:xfrm>
        </p:spPr>
        <p:txBody>
          <a:bodyPr>
            <a:noAutofit/>
          </a:bodyPr>
          <a:lstStyle>
            <a:lvl1pPr marL="0" indent="0">
              <a:buNone/>
              <a:defRPr sz="6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D8EEB84C-2D17-4A91-AAC9-6542FC1F6C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9448" y="5430838"/>
            <a:ext cx="5731877" cy="9144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Graphic 2">
            <a:extLst>
              <a:ext uri="{FF2B5EF4-FFF2-40B4-BE49-F238E27FC236}">
                <a16:creationId xmlns:a16="http://schemas.microsoft.com/office/drawing/2014/main" id="{1E4981A5-000D-4BEC-908E-390E1753B37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0898" y="47577"/>
            <a:ext cx="2658476" cy="101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1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White and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2C8C5663-44D5-46FE-BC58-455A904DC4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949" y="2212883"/>
            <a:ext cx="10878185" cy="914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5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94E10FE1-C3FA-4A67-A343-F29036E14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5621" y="6356350"/>
            <a:ext cx="8617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Civica</a:t>
            </a: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5A986FE-9574-48B3-B61D-768A9C5A1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9425" y="6356350"/>
            <a:ext cx="57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F8FC53-431B-40BC-B462-8EDBBC09773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itle Placeholder 3">
            <a:extLst>
              <a:ext uri="{FF2B5EF4-FFF2-40B4-BE49-F238E27FC236}">
                <a16:creationId xmlns:a16="http://schemas.microsoft.com/office/drawing/2014/main" id="{50BB2FFC-C000-471D-ADD0-A625663F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500127"/>
            <a:ext cx="11131552" cy="9067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0758615" y="5381414"/>
            <a:ext cx="972248" cy="972248"/>
            <a:chOff x="10758615" y="5381414"/>
            <a:chExt cx="972248" cy="97224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1E832A-4EA3-43BD-A3B5-2C017AD8C6C9}"/>
                </a:ext>
              </a:extLst>
            </p:cNvPr>
            <p:cNvSpPr/>
            <p:nvPr/>
          </p:nvSpPr>
          <p:spPr>
            <a:xfrm>
              <a:off x="10758615" y="5381414"/>
              <a:ext cx="972248" cy="97224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Museo Sans 300" panose="02000000000000000000" pitchFamily="50" charset="0"/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00467" y="5489538"/>
              <a:ext cx="215495" cy="756000"/>
            </a:xfrm>
            <a:prstGeom prst="rect">
              <a:avLst/>
            </a:prstGeom>
          </p:spPr>
        </p:pic>
      </p:grp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93074"/>
            <a:ext cx="215495" cy="7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1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White and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2C8C5663-44D5-46FE-BC58-455A904DC4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949" y="2212883"/>
            <a:ext cx="10878185" cy="914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5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94E10FE1-C3FA-4A67-A343-F29036E14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5621" y="6356350"/>
            <a:ext cx="8617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Civica</a:t>
            </a: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5A986FE-9574-48B3-B61D-768A9C5A1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9425" y="6356350"/>
            <a:ext cx="57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F8FC53-431B-40BC-B462-8EDBBC09773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itle Placeholder 3">
            <a:extLst>
              <a:ext uri="{FF2B5EF4-FFF2-40B4-BE49-F238E27FC236}">
                <a16:creationId xmlns:a16="http://schemas.microsoft.com/office/drawing/2014/main" id="{50BB2FFC-C000-471D-ADD0-A625663F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500127"/>
            <a:ext cx="11131552" cy="9067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0758615" y="5381414"/>
            <a:ext cx="972248" cy="972248"/>
            <a:chOff x="10758615" y="5381414"/>
            <a:chExt cx="972248" cy="97224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1E832A-4EA3-43BD-A3B5-2C017AD8C6C9}"/>
                </a:ext>
              </a:extLst>
            </p:cNvPr>
            <p:cNvSpPr/>
            <p:nvPr/>
          </p:nvSpPr>
          <p:spPr>
            <a:xfrm>
              <a:off x="10758615" y="5381414"/>
              <a:ext cx="972248" cy="9722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Museo Sans 300" panose="02000000000000000000" pitchFamily="50" charset="0"/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00467" y="5489538"/>
              <a:ext cx="215495" cy="75600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93074"/>
            <a:ext cx="215495" cy="7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2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Teal and Whi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B830C0-9EA7-4B59-9F48-395951711E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2949" y="2212974"/>
            <a:ext cx="10969626" cy="914400"/>
          </a:xfrm>
        </p:spPr>
        <p:txBody>
          <a:bodyPr>
            <a:noAutofit/>
          </a:bodyPr>
          <a:lstStyle>
            <a:lvl1pPr marL="0" indent="0">
              <a:buNone/>
              <a:defRPr sz="6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30CCF02-35CF-4E0F-8523-278D45DC5B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2968" y="3319592"/>
            <a:ext cx="7139802" cy="9144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B189E3-26B6-4F27-9A83-3868AFBE8F69}"/>
              </a:ext>
            </a:extLst>
          </p:cNvPr>
          <p:cNvSpPr/>
          <p:nvPr/>
        </p:nvSpPr>
        <p:spPr>
          <a:xfrm>
            <a:off x="10758615" y="5381414"/>
            <a:ext cx="972248" cy="972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Museo Sans 300" panose="02000000000000000000" pitchFamily="50" charset="0"/>
            </a:endParaRPr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08A1CFD1-6F44-4EEE-ABF7-7B9065ECE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5621" y="6356350"/>
            <a:ext cx="8617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Civica</a:t>
            </a:r>
            <a:endParaRPr lang="en-GB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EDFEA9F1-ECCF-496B-B3E6-5E54E9045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9425" y="6356350"/>
            <a:ext cx="57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F8FC53-431B-40BC-B462-8EDBBC09773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80" y="5482711"/>
            <a:ext cx="214360" cy="7555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54015" y="2254217"/>
            <a:ext cx="214493" cy="756000"/>
          </a:xfrm>
          <a:prstGeom prst="rect">
            <a:avLst/>
          </a:prstGeom>
        </p:spPr>
      </p:pic>
      <p:pic>
        <p:nvPicPr>
          <p:cNvPr id="11" name="Graphic 2">
            <a:extLst>
              <a:ext uri="{FF2B5EF4-FFF2-40B4-BE49-F238E27FC236}">
                <a16:creationId xmlns:a16="http://schemas.microsoft.com/office/drawing/2014/main" id="{1E4981A5-000D-4BEC-908E-390E1753B37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898" y="47577"/>
            <a:ext cx="2658476" cy="101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e Conversa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B830C0-9EA7-4B59-9F48-395951711E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2949" y="1660081"/>
            <a:ext cx="6295804" cy="1728577"/>
          </a:xfrm>
        </p:spPr>
        <p:txBody>
          <a:bodyPr>
            <a:noAutofit/>
          </a:bodyPr>
          <a:lstStyle>
            <a:lvl1pPr marL="0" indent="0">
              <a:buNone/>
              <a:defRPr sz="6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Continue the conversation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30CCF02-35CF-4E0F-8523-278D45DC5B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2968" y="3627941"/>
            <a:ext cx="7139802" cy="9144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B189E3-26B6-4F27-9A83-3868AFBE8F69}"/>
              </a:ext>
            </a:extLst>
          </p:cNvPr>
          <p:cNvSpPr/>
          <p:nvPr/>
        </p:nvSpPr>
        <p:spPr>
          <a:xfrm>
            <a:off x="10758615" y="5381414"/>
            <a:ext cx="972248" cy="972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Museo Sans 300" panose="02000000000000000000" pitchFamily="50" charset="0"/>
            </a:endParaRPr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08A1CFD1-6F44-4EEE-ABF7-7B9065ECE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5621" y="6356350"/>
            <a:ext cx="8617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Civica</a:t>
            </a:r>
            <a:endParaRPr lang="en-GB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EDFEA9F1-ECCF-496B-B3E6-5E54E9045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9425" y="6356350"/>
            <a:ext cx="57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F8FC53-431B-40BC-B462-8EDBBC09773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54015" y="1712173"/>
            <a:ext cx="214493" cy="75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80" y="5482711"/>
            <a:ext cx="214360" cy="755530"/>
          </a:xfrm>
          <a:prstGeom prst="rect">
            <a:avLst/>
          </a:prstGeom>
        </p:spPr>
      </p:pic>
      <p:pic>
        <p:nvPicPr>
          <p:cNvPr id="13" name="Graphic 2">
            <a:extLst>
              <a:ext uri="{FF2B5EF4-FFF2-40B4-BE49-F238E27FC236}">
                <a16:creationId xmlns:a16="http://schemas.microsoft.com/office/drawing/2014/main" id="{1E4981A5-000D-4BEC-908E-390E1753B37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898" y="47577"/>
            <a:ext cx="2658476" cy="101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5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C2CCFD-CDCC-4EBC-BA7C-B680C17E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Civica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40776-541F-407D-A2F3-D3FDE53C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F8FC53-431B-40BC-B462-8EDBBC09773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020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White #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3564D88-3C4D-41B4-A2DD-9B60191F27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491F4D66-050B-4FD9-BC5F-336DE10FE9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2647" y="2227263"/>
            <a:ext cx="5373353" cy="914400"/>
          </a:xfrm>
        </p:spPr>
        <p:txBody>
          <a:bodyPr>
            <a:noAutofit/>
          </a:bodyPr>
          <a:lstStyle>
            <a:lvl1pPr marL="0" indent="0">
              <a:buNone/>
              <a:defRPr sz="6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3D3551A3-8736-4A6D-AFDF-E317FC0B3D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7973" y="5430838"/>
            <a:ext cx="5358028" cy="9144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0" y="2280350"/>
            <a:ext cx="218103" cy="765148"/>
          </a:xfrm>
          <a:prstGeom prst="rect">
            <a:avLst/>
          </a:prstGeom>
        </p:spPr>
      </p:pic>
      <p:pic>
        <p:nvPicPr>
          <p:cNvPr id="7" name="Graphic 4">
            <a:extLst>
              <a:ext uri="{FF2B5EF4-FFF2-40B4-BE49-F238E27FC236}">
                <a16:creationId xmlns:a16="http://schemas.microsoft.com/office/drawing/2014/main" id="{F20BAD48-18DA-4B0C-983B-138FC17557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273" y="47576"/>
            <a:ext cx="2664687" cy="102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8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White #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3564D88-3C4D-41B4-A2DD-9B60191F27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491F4D66-050B-4FD9-BC5F-336DE10FE9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2647" y="2227263"/>
            <a:ext cx="5373353" cy="914400"/>
          </a:xfrm>
        </p:spPr>
        <p:txBody>
          <a:bodyPr>
            <a:noAutofit/>
          </a:bodyPr>
          <a:lstStyle>
            <a:lvl1pPr marL="0" indent="0">
              <a:buNone/>
              <a:defRPr sz="6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3D3551A3-8736-4A6D-AFDF-E317FC0B3D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7973" y="5430838"/>
            <a:ext cx="5358028" cy="9144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5" y="2280350"/>
            <a:ext cx="218103" cy="765148"/>
          </a:xfrm>
          <a:prstGeom prst="rect">
            <a:avLst/>
          </a:prstGeom>
        </p:spPr>
      </p:pic>
      <p:pic>
        <p:nvPicPr>
          <p:cNvPr id="7" name="Graphic 4">
            <a:extLst>
              <a:ext uri="{FF2B5EF4-FFF2-40B4-BE49-F238E27FC236}">
                <a16:creationId xmlns:a16="http://schemas.microsoft.com/office/drawing/2014/main" id="{F20BAD48-18DA-4B0C-983B-138FC17557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273" y="47576"/>
            <a:ext cx="2664687" cy="102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5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White #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3564D88-3C4D-41B4-A2DD-9B60191F27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2EFFC82F-BC0B-43EB-BA73-778D179919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123" y="2227263"/>
            <a:ext cx="5731877" cy="914400"/>
          </a:xfrm>
        </p:spPr>
        <p:txBody>
          <a:bodyPr>
            <a:noAutofit/>
          </a:bodyPr>
          <a:lstStyle>
            <a:lvl1pPr marL="0" indent="0">
              <a:buNone/>
              <a:defRPr sz="6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04239D10-F35D-4F0D-A109-BAD5D29999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9448" y="5430838"/>
            <a:ext cx="5731877" cy="9144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6" name="Graphic 4">
            <a:extLst>
              <a:ext uri="{FF2B5EF4-FFF2-40B4-BE49-F238E27FC236}">
                <a16:creationId xmlns:a16="http://schemas.microsoft.com/office/drawing/2014/main" id="{F20BAD48-18DA-4B0C-983B-138FC17557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73" y="47576"/>
            <a:ext cx="2664687" cy="102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2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White #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3564D88-3C4D-41B4-A2DD-9B60191F27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491F4D66-050B-4FD9-BC5F-336DE10FE9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2647" y="2227263"/>
            <a:ext cx="5373353" cy="914400"/>
          </a:xfrm>
        </p:spPr>
        <p:txBody>
          <a:bodyPr>
            <a:noAutofit/>
          </a:bodyPr>
          <a:lstStyle>
            <a:lvl1pPr marL="0" indent="0">
              <a:buNone/>
              <a:defRPr sz="6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3D3551A3-8736-4A6D-AFDF-E317FC0B3D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7973" y="5430838"/>
            <a:ext cx="5358028" cy="9144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6" name="Graphic 4">
            <a:extLst>
              <a:ext uri="{FF2B5EF4-FFF2-40B4-BE49-F238E27FC236}">
                <a16:creationId xmlns:a16="http://schemas.microsoft.com/office/drawing/2014/main" id="{F20BAD48-18DA-4B0C-983B-138FC17557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73" y="47576"/>
            <a:ext cx="2664687" cy="102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7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F1984-171A-4B1A-9AC9-8FA5EB2B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F8FC53-431B-40BC-B462-8EDBBC09773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C9633-47A8-4837-9616-1FF60432D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506662"/>
            <a:ext cx="11131552" cy="4351338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spcBef>
                <a:spcPts val="1200"/>
              </a:spcBef>
              <a:defRPr sz="22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spcBef>
                <a:spcPts val="1200"/>
              </a:spcBef>
              <a:defRPr sz="20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770B8-7F7D-4DC7-8534-771DBFB8E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Civica</a:t>
            </a:r>
          </a:p>
        </p:txBody>
      </p:sp>
      <p:sp>
        <p:nvSpPr>
          <p:cNvPr id="8" name="Title Placeholder 3">
            <a:extLst>
              <a:ext uri="{FF2B5EF4-FFF2-40B4-BE49-F238E27FC236}">
                <a16:creationId xmlns:a16="http://schemas.microsoft.com/office/drawing/2014/main" id="{50BB2FFC-C000-471D-ADD0-A625663F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500127"/>
            <a:ext cx="11131552" cy="9067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47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5C903-AF76-41EA-B636-D7290412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F8FC53-431B-40BC-B462-8EDBBC09773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5D7F1-B41F-4F43-A74F-AE278E377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8813" y="1807535"/>
            <a:ext cx="5132388" cy="412719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4611B-F5DC-4483-BFA0-66F49549F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Civica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AB3788B-8A23-4592-8C24-E3492DDD6C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Title Placeholder 3">
            <a:extLst>
              <a:ext uri="{FF2B5EF4-FFF2-40B4-BE49-F238E27FC236}">
                <a16:creationId xmlns:a16="http://schemas.microsoft.com/office/drawing/2014/main" id="{53C19B78-3836-481F-A571-17A4C8D1D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500127"/>
            <a:ext cx="5616575" cy="9067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340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AB3788B-8A23-4592-8C24-E3492DDD6C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5C903-AF76-41EA-B636-D7290412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0524" y="6356350"/>
            <a:ext cx="570899" cy="365125"/>
          </a:xfrm>
        </p:spPr>
        <p:txBody>
          <a:bodyPr/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F8FC53-431B-40BC-B462-8EDBBC09773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5D7F1-B41F-4F43-A74F-AE278E377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15953" y="1892595"/>
            <a:ext cx="5253317" cy="404213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4611B-F5DC-4483-BFA0-66F49549F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66463" y="6356350"/>
            <a:ext cx="782856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en-GB"/>
              <a:t>Civica</a:t>
            </a:r>
            <a:endParaRPr lang="en-GB" dirty="0"/>
          </a:p>
        </p:txBody>
      </p:sp>
      <p:sp>
        <p:nvSpPr>
          <p:cNvPr id="10" name="Title Placeholder 3">
            <a:extLst>
              <a:ext uri="{FF2B5EF4-FFF2-40B4-BE49-F238E27FC236}">
                <a16:creationId xmlns:a16="http://schemas.microsoft.com/office/drawing/2014/main" id="{53C19B78-3836-481F-A571-17A4C8D1D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953" y="500127"/>
            <a:ext cx="5253317" cy="9067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099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9F7AD-9A23-4402-98B4-CF3058E6E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550204"/>
            <a:ext cx="112331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9EF51-D234-4946-8B64-90843F254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5621" y="6356350"/>
            <a:ext cx="8617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useo Sans 300" panose="02000000000000000000" pitchFamily="50" charset="0"/>
              </a:defRPr>
            </a:lvl1pPr>
          </a:lstStyle>
          <a:p>
            <a:r>
              <a:rPr lang="en-GB" dirty="0" err="1"/>
              <a:t>Civica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D12C9-4A01-4FA6-9F75-57DED363F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9425" y="6356350"/>
            <a:ext cx="57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useo Sans 300" panose="02000000000000000000" pitchFamily="50" charset="0"/>
              </a:defRPr>
            </a:lvl1pPr>
          </a:lstStyle>
          <a:p>
            <a:fld id="{F9F8FC53-431B-40BC-B462-8EDBBC09773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7DC2EAE8-F468-43E5-B3F3-B51239A6B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3" y="347727"/>
            <a:ext cx="11340041" cy="10591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520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>
          <a:solidFill>
            <a:schemeClr val="accent1"/>
          </a:solidFill>
          <a:latin typeface="Museo Sans 700" panose="020000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rgbClr val="262626"/>
          </a:solidFill>
          <a:latin typeface="Museo Sans 300" panose="020000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Museo Sans 300" panose="020000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rgbClr val="262626"/>
          </a:solidFill>
          <a:latin typeface="Museo Sans 300" panose="020000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Museo Sans 300" panose="020000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Museo Sans 300" panose="020000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4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02" userDrawn="1">
          <p15:clr>
            <a:srgbClr val="F26B43"/>
          </p15:clr>
        </p15:guide>
        <p15:guide id="4" pos="7378" userDrawn="1">
          <p15:clr>
            <a:srgbClr val="F26B43"/>
          </p15:clr>
        </p15:guide>
        <p15:guide id="5" orient="horz" pos="459" userDrawn="1">
          <p15:clr>
            <a:srgbClr val="F26B43"/>
          </p15:clr>
        </p15:guide>
        <p15:guide id="6" orient="horz" pos="1162" userDrawn="1">
          <p15:clr>
            <a:srgbClr val="F26B43"/>
          </p15:clr>
        </p15:guide>
        <p15:guide id="7" orient="horz" pos="39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7495B8-4813-4C23-B706-3A5C8C2980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124" y="2227263"/>
            <a:ext cx="5303432" cy="2689794"/>
          </a:xfrm>
        </p:spPr>
        <p:txBody>
          <a:bodyPr/>
          <a:lstStyle/>
          <a:p>
            <a:r>
              <a:rPr lang="en-GB" sz="5000" dirty="0"/>
              <a:t>Agile Community </a:t>
            </a:r>
            <a:r>
              <a:rPr lang="en-GB" sz="5000" dirty="0" err="1"/>
              <a:t>AgilePM</a:t>
            </a:r>
            <a:r>
              <a:rPr lang="en-GB" sz="5000" dirty="0"/>
              <a:t> (DSDM) vs Scrum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10B68-3BDA-411F-8D44-6EB41C18A3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July 2021</a:t>
            </a:r>
          </a:p>
        </p:txBody>
      </p:sp>
    </p:spTree>
    <p:extLst>
      <p:ext uri="{BB962C8B-B14F-4D97-AF65-F5344CB8AC3E}">
        <p14:creationId xmlns:p14="http://schemas.microsoft.com/office/powerpoint/2010/main" val="363913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20695F-5CC9-44E2-9903-6E78169C98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6200" dirty="0"/>
              <a:t>Let’s talk!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8E47A6-B33B-4861-A3C8-C996CBAED1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Scott.alexander@civica.co.uk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A4AD83B8-74DD-4546-A101-29A87028D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Civica</a:t>
            </a:r>
            <a:endParaRPr lang="en-GB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0B2F4656-AB5F-43A6-A30E-9B35AEB12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F8FC53-431B-40BC-B462-8EDBBC097738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87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CCD16B-ED83-46ED-8038-C810137A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FC53-431B-40BC-B462-8EDBBC097738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59905-4570-426F-BDBA-A35FF9218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Dynamic System Development Method</a:t>
            </a:r>
          </a:p>
          <a:p>
            <a:r>
              <a:rPr lang="en-GB" dirty="0"/>
              <a:t>Covered under</a:t>
            </a:r>
          </a:p>
          <a:p>
            <a:pPr lvl="1"/>
            <a:r>
              <a:rPr lang="en-GB" dirty="0" err="1"/>
              <a:t>AgilePM</a:t>
            </a:r>
            <a:r>
              <a:rPr lang="en-GB" dirty="0"/>
              <a:t> Foundation (2 Days)</a:t>
            </a:r>
          </a:p>
          <a:p>
            <a:pPr lvl="1"/>
            <a:r>
              <a:rPr lang="en-GB" dirty="0" err="1"/>
              <a:t>AgilePM</a:t>
            </a:r>
            <a:r>
              <a:rPr lang="en-GB" dirty="0"/>
              <a:t> Practitioner (Requires Foundation + 3 Days) – Needs renewing after 5 years.</a:t>
            </a:r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65EEB7-8F70-4843-B7A8-E6CBAA59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Civica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CB3F744-DAD4-41D8-8139-9A37DE16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DSDM?</a:t>
            </a:r>
          </a:p>
        </p:txBody>
      </p:sp>
    </p:spTree>
    <p:extLst>
      <p:ext uri="{BB962C8B-B14F-4D97-AF65-F5344CB8AC3E}">
        <p14:creationId xmlns:p14="http://schemas.microsoft.com/office/powerpoint/2010/main" val="157260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CCD16B-ED83-46ED-8038-C810137A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FC53-431B-40BC-B462-8EDBBC097738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59905-4570-426F-BDBA-A35FF9218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lvl="1"/>
            <a:r>
              <a:rPr lang="en-GB" dirty="0"/>
              <a:t>Individuals and interactions over process and tools</a:t>
            </a:r>
          </a:p>
          <a:p>
            <a:pPr lvl="1"/>
            <a:r>
              <a:rPr lang="en-GB" dirty="0"/>
              <a:t>Working software over comprehensive documentation</a:t>
            </a:r>
          </a:p>
          <a:p>
            <a:pPr lvl="1"/>
            <a:r>
              <a:rPr lang="en-GB" dirty="0"/>
              <a:t>Customer collaboration over contract negotiation</a:t>
            </a:r>
          </a:p>
          <a:p>
            <a:pPr lvl="1"/>
            <a:r>
              <a:rPr lang="en-GB" dirty="0"/>
              <a:t>Responding to change over following a plan.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While there is value in the items on the right, we value the items on the left more. </a:t>
            </a:r>
          </a:p>
          <a:p>
            <a:pPr lvl="1"/>
            <a:r>
              <a:rPr lang="en-GB" dirty="0"/>
              <a:t>DSDM = SCRUM Manifesto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65EEB7-8F70-4843-B7A8-E6CBAA59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Civica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CB3F744-DAD4-41D8-8139-9A37DE16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Manifesto for Agile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411611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CCD16B-ED83-46ED-8038-C810137A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FC53-431B-40BC-B462-8EDBBC097738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59905-4570-426F-BDBA-A35FF9218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6" y="1506662"/>
            <a:ext cx="5090864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Eight principals in DSDM</a:t>
            </a:r>
          </a:p>
          <a:p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sz="1700" dirty="0">
                <a:solidFill>
                  <a:srgbClr val="00B050"/>
                </a:solidFill>
              </a:rPr>
              <a:t>Focus on the Business Need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700" b="1" dirty="0"/>
              <a:t>Deliver on Time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700" dirty="0">
                <a:solidFill>
                  <a:srgbClr val="FFC000"/>
                </a:solidFill>
              </a:rPr>
              <a:t>Collaborate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700" b="1" dirty="0"/>
              <a:t>Never Compromise Quality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700" dirty="0">
                <a:solidFill>
                  <a:srgbClr val="C00000"/>
                </a:solidFill>
              </a:rPr>
              <a:t>Build Incrementally from Firm Foundations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700" dirty="0">
                <a:solidFill>
                  <a:srgbClr val="C00000"/>
                </a:solidFill>
              </a:rPr>
              <a:t>Develop Iteratively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700" dirty="0">
                <a:solidFill>
                  <a:srgbClr val="00B0F0"/>
                </a:solidFill>
              </a:rPr>
              <a:t>Communicate Continuously and Clearly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700" dirty="0">
                <a:solidFill>
                  <a:srgbClr val="00B0F0"/>
                </a:solidFill>
              </a:rPr>
              <a:t>Demonstrate Control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65EEB7-8F70-4843-B7A8-E6CBAA59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Civica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CB3F744-DAD4-41D8-8139-9A37DE16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DSDM VS SCRUM Principals 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8141612-9E23-4D17-8E7B-8ACA06AD6CCD}"/>
              </a:ext>
            </a:extLst>
          </p:cNvPr>
          <p:cNvSpPr txBox="1">
            <a:spLocks/>
          </p:cNvSpPr>
          <p:nvPr/>
        </p:nvSpPr>
        <p:spPr>
          <a:xfrm>
            <a:off x="5388383" y="1506662"/>
            <a:ext cx="50908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rgbClr val="26262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rgbClr val="262626"/>
                </a:solidFill>
                <a:latin typeface="Museo Sans 300" panose="020000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Museo Sans 300" panose="020000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Museo Sans 300" panose="020000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Six principals in SCRUM</a:t>
            </a:r>
          </a:p>
          <a:p>
            <a:endParaRPr lang="en-GB" sz="2000" dirty="0"/>
          </a:p>
          <a:p>
            <a:pPr marL="914400" lvl="1" indent="-457200">
              <a:buFont typeface="+mj-lt"/>
              <a:buAutoNum type="arabicPeriod"/>
            </a:pPr>
            <a:r>
              <a:rPr lang="en-GB" sz="1600" dirty="0">
                <a:solidFill>
                  <a:srgbClr val="00B0F0"/>
                </a:solidFill>
              </a:rPr>
              <a:t>Empirical Process Control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600" b="1" dirty="0"/>
              <a:t>Self-organisation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600" dirty="0">
                <a:solidFill>
                  <a:srgbClr val="FFC000"/>
                </a:solidFill>
              </a:rPr>
              <a:t>Collaboration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600" dirty="0">
                <a:solidFill>
                  <a:srgbClr val="00B050"/>
                </a:solidFill>
              </a:rPr>
              <a:t>Value Based Prioritisation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600" b="1" dirty="0"/>
              <a:t>Time-boxing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600" dirty="0">
                <a:solidFill>
                  <a:srgbClr val="C00000"/>
                </a:solidFill>
              </a:rPr>
              <a:t>Iterative Development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271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CCD16B-ED83-46ED-8038-C810137A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FC53-431B-40BC-B462-8EDBBC097738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59905-4570-426F-BDBA-A35FF9218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Four key project variables:- Time, Quality, Cost and Features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65EEB7-8F70-4843-B7A8-E6CBAA59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Civica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CB3F744-DAD4-41D8-8139-9A37DE16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Deliver on Time  - Project Variables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FED2E96-2FB7-4014-854C-1CFC7AC95FF7}"/>
              </a:ext>
            </a:extLst>
          </p:cNvPr>
          <p:cNvSpPr/>
          <p:nvPr/>
        </p:nvSpPr>
        <p:spPr>
          <a:xfrm>
            <a:off x="2194123" y="5546990"/>
            <a:ext cx="687897" cy="7046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D8EA04-2963-479F-89AF-5A241D491087}"/>
              </a:ext>
            </a:extLst>
          </p:cNvPr>
          <p:cNvSpPr/>
          <p:nvPr/>
        </p:nvSpPr>
        <p:spPr>
          <a:xfrm>
            <a:off x="4477327" y="5546989"/>
            <a:ext cx="687897" cy="7046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A68BBD-DF6A-4A2F-A4A7-9E1BA110383F}"/>
              </a:ext>
            </a:extLst>
          </p:cNvPr>
          <p:cNvSpPr/>
          <p:nvPr/>
        </p:nvSpPr>
        <p:spPr>
          <a:xfrm>
            <a:off x="3371378" y="4323694"/>
            <a:ext cx="687897" cy="7046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456498-81E1-4B08-905B-FADBA5AF443C}"/>
              </a:ext>
            </a:extLst>
          </p:cNvPr>
          <p:cNvSpPr/>
          <p:nvPr/>
        </p:nvSpPr>
        <p:spPr>
          <a:xfrm>
            <a:off x="3371378" y="2935842"/>
            <a:ext cx="687897" cy="7046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2B3343-4AB6-450A-A68E-A463CD173FED}"/>
              </a:ext>
            </a:extLst>
          </p:cNvPr>
          <p:cNvSpPr/>
          <p:nvPr/>
        </p:nvSpPr>
        <p:spPr>
          <a:xfrm>
            <a:off x="9117993" y="2894514"/>
            <a:ext cx="687897" cy="7046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7C2EDB-F1C7-49A5-9484-B601324A36D1}"/>
              </a:ext>
            </a:extLst>
          </p:cNvPr>
          <p:cNvSpPr/>
          <p:nvPr/>
        </p:nvSpPr>
        <p:spPr>
          <a:xfrm>
            <a:off x="6587427" y="2894513"/>
            <a:ext cx="687897" cy="7046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8BF08C-2B8F-4B86-8AC9-BCDBD65791CC}"/>
              </a:ext>
            </a:extLst>
          </p:cNvPr>
          <p:cNvSpPr/>
          <p:nvPr/>
        </p:nvSpPr>
        <p:spPr>
          <a:xfrm>
            <a:off x="7807240" y="4229236"/>
            <a:ext cx="687897" cy="7046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6F57A0-F638-4766-8B3D-6D8CFD63BF72}"/>
              </a:ext>
            </a:extLst>
          </p:cNvPr>
          <p:cNvSpPr/>
          <p:nvPr/>
        </p:nvSpPr>
        <p:spPr>
          <a:xfrm>
            <a:off x="7807240" y="5505660"/>
            <a:ext cx="687897" cy="7046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838637-BA5A-46E4-A955-77679951BA78}"/>
              </a:ext>
            </a:extLst>
          </p:cNvPr>
          <p:cNvSpPr txBox="1"/>
          <p:nvPr/>
        </p:nvSpPr>
        <p:spPr>
          <a:xfrm>
            <a:off x="3166966" y="3103512"/>
            <a:ext cx="109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Features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58A4B9-9752-4192-9ADF-04B66B1AFC5B}"/>
              </a:ext>
            </a:extLst>
          </p:cNvPr>
          <p:cNvSpPr txBox="1"/>
          <p:nvPr/>
        </p:nvSpPr>
        <p:spPr>
          <a:xfrm>
            <a:off x="7602828" y="5656338"/>
            <a:ext cx="109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14E5C7-613A-4CF1-AE14-18ECBB5290AC}"/>
              </a:ext>
            </a:extLst>
          </p:cNvPr>
          <p:cNvSpPr txBox="1"/>
          <p:nvPr/>
        </p:nvSpPr>
        <p:spPr>
          <a:xfrm>
            <a:off x="3250856" y="4491363"/>
            <a:ext cx="109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840233-22C5-48AF-AA84-9537024B95EF}"/>
              </a:ext>
            </a:extLst>
          </p:cNvPr>
          <p:cNvSpPr txBox="1"/>
          <p:nvPr/>
        </p:nvSpPr>
        <p:spPr>
          <a:xfrm>
            <a:off x="7669610" y="4379914"/>
            <a:ext cx="109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E22E43-08EA-45AD-88A9-6219063EBA22}"/>
              </a:ext>
            </a:extLst>
          </p:cNvPr>
          <p:cNvSpPr txBox="1"/>
          <p:nvPr/>
        </p:nvSpPr>
        <p:spPr>
          <a:xfrm>
            <a:off x="2195532" y="5698447"/>
            <a:ext cx="76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54A85D-5C82-4114-A7D5-C0384DC73E3B}"/>
              </a:ext>
            </a:extLst>
          </p:cNvPr>
          <p:cNvSpPr txBox="1"/>
          <p:nvPr/>
        </p:nvSpPr>
        <p:spPr>
          <a:xfrm>
            <a:off x="4477327" y="5714659"/>
            <a:ext cx="76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CAC0BD-6BB6-4002-9635-D064EE5DDBF8}"/>
              </a:ext>
            </a:extLst>
          </p:cNvPr>
          <p:cNvSpPr txBox="1"/>
          <p:nvPr/>
        </p:nvSpPr>
        <p:spPr>
          <a:xfrm>
            <a:off x="6568411" y="3062184"/>
            <a:ext cx="76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CC125F-3CB3-4526-9E87-312913B92C53}"/>
              </a:ext>
            </a:extLst>
          </p:cNvPr>
          <p:cNvSpPr txBox="1"/>
          <p:nvPr/>
        </p:nvSpPr>
        <p:spPr>
          <a:xfrm>
            <a:off x="9117993" y="3062184"/>
            <a:ext cx="76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Cost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664A17-F41E-4247-A610-6ADA32650BFD}"/>
              </a:ext>
            </a:extLst>
          </p:cNvPr>
          <p:cNvCxnSpPr/>
          <p:nvPr/>
        </p:nvCxnSpPr>
        <p:spPr>
          <a:xfrm>
            <a:off x="608034" y="3900880"/>
            <a:ext cx="10100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8D0B2D8-CB31-48DA-B532-11EB8CF6CB45}"/>
              </a:ext>
            </a:extLst>
          </p:cNvPr>
          <p:cNvCxnSpPr/>
          <p:nvPr/>
        </p:nvCxnSpPr>
        <p:spPr>
          <a:xfrm>
            <a:off x="608033" y="5261295"/>
            <a:ext cx="10100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B9CB47-5A29-410C-85BD-7904EF4C0B04}"/>
              </a:ext>
            </a:extLst>
          </p:cNvPr>
          <p:cNvCxnSpPr>
            <a:stCxn id="9" idx="4"/>
            <a:endCxn id="8" idx="0"/>
          </p:cNvCxnSpPr>
          <p:nvPr/>
        </p:nvCxnSpPr>
        <p:spPr>
          <a:xfrm>
            <a:off x="3715327" y="3640517"/>
            <a:ext cx="0" cy="683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7CFCDFB-BFF1-4FBB-A055-A00FAF95B502}"/>
              </a:ext>
            </a:extLst>
          </p:cNvPr>
          <p:cNvCxnSpPr>
            <a:stCxn id="9" idx="5"/>
            <a:endCxn id="7" idx="0"/>
          </p:cNvCxnSpPr>
          <p:nvPr/>
        </p:nvCxnSpPr>
        <p:spPr>
          <a:xfrm>
            <a:off x="3958535" y="3537320"/>
            <a:ext cx="862741" cy="200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E8F803E-1945-4641-BEAB-525890599F68}"/>
              </a:ext>
            </a:extLst>
          </p:cNvPr>
          <p:cNvCxnSpPr>
            <a:endCxn id="3" idx="0"/>
          </p:cNvCxnSpPr>
          <p:nvPr/>
        </p:nvCxnSpPr>
        <p:spPr>
          <a:xfrm flipH="1">
            <a:off x="2538072" y="3537320"/>
            <a:ext cx="913560" cy="2009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B461F45-D81E-4A36-B6B8-B40E38F3CE41}"/>
              </a:ext>
            </a:extLst>
          </p:cNvPr>
          <p:cNvCxnSpPr>
            <a:stCxn id="8" idx="3"/>
            <a:endCxn id="3" idx="7"/>
          </p:cNvCxnSpPr>
          <p:nvPr/>
        </p:nvCxnSpPr>
        <p:spPr>
          <a:xfrm flipH="1">
            <a:off x="2781280" y="4925172"/>
            <a:ext cx="690838" cy="725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EAC6ABC-E833-4B11-81A7-7AF9476D8889}"/>
              </a:ext>
            </a:extLst>
          </p:cNvPr>
          <p:cNvCxnSpPr>
            <a:stCxn id="8" idx="5"/>
            <a:endCxn id="7" idx="1"/>
          </p:cNvCxnSpPr>
          <p:nvPr/>
        </p:nvCxnSpPr>
        <p:spPr>
          <a:xfrm>
            <a:off x="3958535" y="4925172"/>
            <a:ext cx="619532" cy="725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B0D7564-1345-4013-ACB5-51A1B4BE8D4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920888" y="5899325"/>
            <a:ext cx="1556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DEFE0CB-2240-4914-9083-8EDA6B5F5586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7334046" y="3246850"/>
            <a:ext cx="17839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6683F4-107B-4643-B7A9-03D5B402C13E}"/>
              </a:ext>
            </a:extLst>
          </p:cNvPr>
          <p:cNvCxnSpPr>
            <a:stCxn id="11" idx="5"/>
            <a:endCxn id="12" idx="1"/>
          </p:cNvCxnSpPr>
          <p:nvPr/>
        </p:nvCxnSpPr>
        <p:spPr>
          <a:xfrm>
            <a:off x="7174584" y="3495991"/>
            <a:ext cx="733396" cy="836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A1D91AA-5ED3-4673-AF6F-9D2F652C1F8A}"/>
              </a:ext>
            </a:extLst>
          </p:cNvPr>
          <p:cNvCxnSpPr>
            <a:stCxn id="10" idx="3"/>
            <a:endCxn id="12" idx="7"/>
          </p:cNvCxnSpPr>
          <p:nvPr/>
        </p:nvCxnSpPr>
        <p:spPr>
          <a:xfrm flipH="1">
            <a:off x="8394397" y="3495992"/>
            <a:ext cx="824336" cy="836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1F8116E-38CB-4DA6-92CA-D0FB8953D427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>
            <a:off x="8151189" y="4933911"/>
            <a:ext cx="0" cy="571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F2A7EA5-FD79-4D11-9890-87C91796C88C}"/>
              </a:ext>
            </a:extLst>
          </p:cNvPr>
          <p:cNvCxnSpPr>
            <a:stCxn id="10" idx="4"/>
          </p:cNvCxnSpPr>
          <p:nvPr/>
        </p:nvCxnSpPr>
        <p:spPr>
          <a:xfrm flipH="1">
            <a:off x="8394397" y="3599189"/>
            <a:ext cx="1067545" cy="2009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087872-FECA-4B4D-A0A7-BB1CFEE50B79}"/>
              </a:ext>
            </a:extLst>
          </p:cNvPr>
          <p:cNvCxnSpPr>
            <a:stCxn id="11" idx="4"/>
            <a:endCxn id="13" idx="1"/>
          </p:cNvCxnSpPr>
          <p:nvPr/>
        </p:nvCxnSpPr>
        <p:spPr>
          <a:xfrm>
            <a:off x="6931376" y="3599188"/>
            <a:ext cx="976604" cy="200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855118E-A082-4311-9965-5D83EC11EEFB}"/>
              </a:ext>
            </a:extLst>
          </p:cNvPr>
          <p:cNvSpPr txBox="1"/>
          <p:nvPr/>
        </p:nvSpPr>
        <p:spPr>
          <a:xfrm>
            <a:off x="721460" y="3504164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Fixed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BC39F0B-4344-4313-AECB-99B5A622816A}"/>
              </a:ext>
            </a:extLst>
          </p:cNvPr>
          <p:cNvSpPr txBox="1"/>
          <p:nvPr/>
        </p:nvSpPr>
        <p:spPr>
          <a:xfrm>
            <a:off x="581023" y="5230007"/>
            <a:ext cx="101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5F9E92-6FD7-430A-87F9-90EE744E58B2}"/>
              </a:ext>
            </a:extLst>
          </p:cNvPr>
          <p:cNvSpPr txBox="1"/>
          <p:nvPr/>
        </p:nvSpPr>
        <p:spPr>
          <a:xfrm>
            <a:off x="2804053" y="2272427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Standard Model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41AF40-8619-4D4C-8269-3A51B5072164}"/>
              </a:ext>
            </a:extLst>
          </p:cNvPr>
          <p:cNvSpPr txBox="1"/>
          <p:nvPr/>
        </p:nvSpPr>
        <p:spPr>
          <a:xfrm>
            <a:off x="7230905" y="225648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DSDM Model</a:t>
            </a:r>
          </a:p>
        </p:txBody>
      </p:sp>
    </p:spTree>
    <p:extLst>
      <p:ext uri="{BB962C8B-B14F-4D97-AF65-F5344CB8AC3E}">
        <p14:creationId xmlns:p14="http://schemas.microsoft.com/office/powerpoint/2010/main" val="58762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CCD16B-ED83-46ED-8038-C810137A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FC53-431B-40BC-B462-8EDBBC097738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59905-4570-426F-BDBA-A35FF9218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How do you control what features need delivering?</a:t>
            </a:r>
          </a:p>
          <a:p>
            <a:pPr lvl="1"/>
            <a:r>
              <a:rPr lang="en-GB" dirty="0" err="1"/>
              <a:t>MoSCoW</a:t>
            </a:r>
            <a:r>
              <a:rPr lang="en-GB" dirty="0"/>
              <a:t> –MUST have, SHOULD have, COULD have, WONT</a:t>
            </a:r>
          </a:p>
          <a:p>
            <a:pPr lvl="1"/>
            <a:r>
              <a:rPr lang="en-GB" dirty="0"/>
              <a:t>If there are unknowns, make sure that a reasonable margin is added to your time to cover the MUSTS as a minimum!</a:t>
            </a:r>
          </a:p>
          <a:p>
            <a:pPr lvl="1"/>
            <a:endParaRPr lang="en-GB" dirty="0"/>
          </a:p>
          <a:p>
            <a:r>
              <a:rPr lang="en-GB" dirty="0"/>
              <a:t>Estimation and ticket writing tools are apart of DSDM by default. </a:t>
            </a:r>
          </a:p>
          <a:p>
            <a:endParaRPr lang="en-GB" dirty="0"/>
          </a:p>
          <a:p>
            <a:r>
              <a:rPr lang="en-GB" dirty="0"/>
              <a:t>SCRUM comes in after project variable considerations, however, it does set a standard for the quality of the features and provides a focus on how features will be delivered. 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65EEB7-8F70-4843-B7A8-E6CBAA59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Civica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CB3F744-DAD4-41D8-8139-9A37DE16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Never Compromise on Quality</a:t>
            </a:r>
          </a:p>
        </p:txBody>
      </p:sp>
    </p:spTree>
    <p:extLst>
      <p:ext uri="{BB962C8B-B14F-4D97-AF65-F5344CB8AC3E}">
        <p14:creationId xmlns:p14="http://schemas.microsoft.com/office/powerpoint/2010/main" val="46399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CCD16B-ED83-46ED-8038-C810137A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FC53-431B-40BC-B462-8EDBBC097738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EF870447-66AB-470B-9FBF-7EA605C97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1406924"/>
            <a:ext cx="4406099" cy="516676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65EEB7-8F70-4843-B7A8-E6CBAA59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Civica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CB3F744-DAD4-41D8-8139-9A37DE16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DSDM - Roles 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FBDE4D7A-3089-4E8A-A1FF-D4A43E3AB8FA}"/>
              </a:ext>
            </a:extLst>
          </p:cNvPr>
          <p:cNvSpPr txBox="1">
            <a:spLocks/>
          </p:cNvSpPr>
          <p:nvPr/>
        </p:nvSpPr>
        <p:spPr>
          <a:xfrm>
            <a:off x="5170973" y="1412777"/>
            <a:ext cx="50908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rgbClr val="26262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rgbClr val="262626"/>
                </a:solidFill>
                <a:latin typeface="Museo Sans 300" panose="020000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Museo Sans 300" panose="020000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Museo Sans 300" panose="020000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900" dirty="0">
                <a:solidFill>
                  <a:schemeClr val="tx1"/>
                </a:solidFill>
              </a:rPr>
              <a:t>Role Categories</a:t>
            </a:r>
          </a:p>
          <a:p>
            <a:pPr lvl="1"/>
            <a:r>
              <a:rPr lang="en-GB" sz="1700" b="1" dirty="0">
                <a:solidFill>
                  <a:srgbClr val="FFC000"/>
                </a:solidFill>
              </a:rPr>
              <a:t>Orange</a:t>
            </a:r>
            <a:r>
              <a:rPr lang="en-GB" sz="1700" b="1" dirty="0">
                <a:solidFill>
                  <a:schemeClr val="tx1"/>
                </a:solidFill>
              </a:rPr>
              <a:t> – </a:t>
            </a:r>
            <a:r>
              <a:rPr lang="en-GB" sz="1700" dirty="0">
                <a:solidFill>
                  <a:schemeClr val="tx1"/>
                </a:solidFill>
              </a:rPr>
              <a:t>Business Interests</a:t>
            </a:r>
          </a:p>
          <a:p>
            <a:pPr lvl="1"/>
            <a:r>
              <a:rPr lang="en-GB" sz="1700" b="1" dirty="0">
                <a:solidFill>
                  <a:srgbClr val="92D050"/>
                </a:solidFill>
              </a:rPr>
              <a:t>Green</a:t>
            </a:r>
            <a:r>
              <a:rPr lang="en-GB" sz="1700" b="1" dirty="0">
                <a:solidFill>
                  <a:schemeClr val="tx1"/>
                </a:solidFill>
              </a:rPr>
              <a:t> – </a:t>
            </a:r>
            <a:r>
              <a:rPr lang="en-GB" sz="1700" dirty="0">
                <a:solidFill>
                  <a:schemeClr val="tx1"/>
                </a:solidFill>
              </a:rPr>
              <a:t>Solution/technical interests</a:t>
            </a:r>
          </a:p>
          <a:p>
            <a:pPr lvl="1"/>
            <a:r>
              <a:rPr lang="en-GB" sz="1700" b="1" dirty="0">
                <a:solidFill>
                  <a:srgbClr val="02508C"/>
                </a:solidFill>
              </a:rPr>
              <a:t>Blue</a:t>
            </a:r>
            <a:r>
              <a:rPr lang="en-GB" sz="1700" dirty="0">
                <a:solidFill>
                  <a:schemeClr val="tx1"/>
                </a:solidFill>
              </a:rPr>
              <a:t> – Management Interests</a:t>
            </a:r>
          </a:p>
          <a:p>
            <a:pPr lvl="1"/>
            <a:r>
              <a:rPr lang="en-GB" sz="1700" b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Grey</a:t>
            </a:r>
            <a:r>
              <a:rPr lang="en-GB" sz="1700" dirty="0">
                <a:solidFill>
                  <a:schemeClr val="tx1"/>
                </a:solidFill>
              </a:rPr>
              <a:t> – Process Interests</a:t>
            </a:r>
          </a:p>
          <a:p>
            <a:pPr lvl="1"/>
            <a:r>
              <a:rPr lang="en-GB" sz="1700" b="1" dirty="0">
                <a:solidFill>
                  <a:schemeClr val="tx1"/>
                </a:solidFill>
              </a:rPr>
              <a:t>Mixed</a:t>
            </a:r>
            <a:r>
              <a:rPr lang="en-GB" sz="1700" dirty="0">
                <a:solidFill>
                  <a:schemeClr val="tx1"/>
                </a:solidFill>
              </a:rPr>
              <a:t> – Mixed Interests</a:t>
            </a:r>
          </a:p>
          <a:p>
            <a:pPr lvl="1"/>
            <a:endParaRPr lang="en-GB" sz="1700" dirty="0">
              <a:solidFill>
                <a:schemeClr val="tx1"/>
              </a:solidFill>
            </a:endParaRPr>
          </a:p>
          <a:p>
            <a:r>
              <a:rPr lang="en-GB" sz="1900" dirty="0">
                <a:solidFill>
                  <a:schemeClr val="tx1"/>
                </a:solidFill>
              </a:rPr>
              <a:t>A single individual can have multiple roles and in some cases is recommended except for the Business Visionary. </a:t>
            </a:r>
          </a:p>
          <a:p>
            <a:r>
              <a:rPr lang="en-GB" sz="1900" dirty="0">
                <a:solidFill>
                  <a:schemeClr val="tx1"/>
                </a:solidFill>
              </a:rPr>
              <a:t>A project does not need to include every position, in fact that would go against SCRUM (Team &lt; 10)</a:t>
            </a:r>
          </a:p>
          <a:p>
            <a:pPr lvl="1"/>
            <a:endParaRPr lang="en-GB" sz="1700" b="1" dirty="0">
              <a:solidFill>
                <a:schemeClr val="tx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725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CCD16B-ED83-46ED-8038-C810137A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FC53-431B-40BC-B462-8EDBBC097738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65EEB7-8F70-4843-B7A8-E6CBAA59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Civica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CB3F744-DAD4-41D8-8139-9A37DE16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DSDM - Roles (Scrum Conflicts)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FBDE4D7A-3089-4E8A-A1FF-D4A43E3AB8FA}"/>
              </a:ext>
            </a:extLst>
          </p:cNvPr>
          <p:cNvSpPr txBox="1">
            <a:spLocks/>
          </p:cNvSpPr>
          <p:nvPr/>
        </p:nvSpPr>
        <p:spPr>
          <a:xfrm>
            <a:off x="501331" y="1412777"/>
            <a:ext cx="50908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rgbClr val="26262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rgbClr val="262626"/>
                </a:solidFill>
                <a:latin typeface="Museo Sans 300" panose="020000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Museo Sans 300" panose="020000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Museo Sans 300" panose="020000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900" dirty="0">
                <a:solidFill>
                  <a:schemeClr val="tx1"/>
                </a:solidFill>
              </a:rPr>
              <a:t>Single focus is not a requirement</a:t>
            </a:r>
          </a:p>
          <a:p>
            <a:r>
              <a:rPr lang="en-GB" sz="1900" dirty="0">
                <a:solidFill>
                  <a:schemeClr val="tx1"/>
                </a:solidFill>
              </a:rPr>
              <a:t>Teams are not truly self organising, everyone has a main role.</a:t>
            </a:r>
          </a:p>
          <a:p>
            <a:r>
              <a:rPr lang="en-GB" sz="1900" dirty="0">
                <a:solidFill>
                  <a:schemeClr val="tx1"/>
                </a:solidFill>
              </a:rPr>
              <a:t>Some roles do not fit into the Scrum Roles</a:t>
            </a:r>
          </a:p>
          <a:p>
            <a:pPr lvl="1"/>
            <a:r>
              <a:rPr lang="en-GB" sz="1700" dirty="0">
                <a:solidFill>
                  <a:schemeClr val="tx1"/>
                </a:solidFill>
              </a:rPr>
              <a:t>PM does not exists</a:t>
            </a:r>
          </a:p>
          <a:p>
            <a:pPr lvl="1"/>
            <a:r>
              <a:rPr lang="en-GB" sz="1700" dirty="0">
                <a:solidFill>
                  <a:schemeClr val="tx1"/>
                </a:solidFill>
              </a:rPr>
              <a:t>Where do Business interest roles go since there should only be one Product Owner.</a:t>
            </a:r>
          </a:p>
          <a:p>
            <a:pPr lvl="1"/>
            <a:r>
              <a:rPr lang="en-GB" sz="1700" dirty="0">
                <a:solidFill>
                  <a:schemeClr val="tx1"/>
                </a:solidFill>
              </a:rPr>
              <a:t>Two types of management interest roles… two Scrum masters on every team. </a:t>
            </a:r>
          </a:p>
          <a:p>
            <a:pPr lvl="1"/>
            <a:r>
              <a:rPr lang="en-GB" sz="1700" dirty="0">
                <a:solidFill>
                  <a:schemeClr val="tx1"/>
                </a:solidFill>
              </a:rPr>
              <a:t>DSDM coach = Scrum Master, not a main team role.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853F16-0AB1-4CF5-A04A-956399C4F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194" y="2032739"/>
            <a:ext cx="5348783" cy="311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4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CCD16B-ED83-46ED-8038-C810137A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FC53-431B-40BC-B462-8EDBBC097738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59905-4570-426F-BDBA-A35FF9218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506662"/>
            <a:ext cx="4486858" cy="4351338"/>
          </a:xfrm>
        </p:spPr>
        <p:txBody>
          <a:bodyPr>
            <a:normAutofit/>
          </a:bodyPr>
          <a:lstStyle/>
          <a:p>
            <a:pPr lvl="1"/>
            <a:endParaRPr lang="en-GB" dirty="0"/>
          </a:p>
          <a:p>
            <a:pPr lvl="1"/>
            <a:r>
              <a:rPr lang="en-GB" dirty="0"/>
              <a:t>If you can find a copy of the DSDM Consortium Handbook, grab it. It is provided on the course for free.</a:t>
            </a:r>
          </a:p>
          <a:p>
            <a:pPr lvl="1"/>
            <a:endParaRPr lang="en-GB" dirty="0">
              <a:solidFill>
                <a:schemeClr val="accent2"/>
              </a:solidFill>
            </a:endParaRPr>
          </a:p>
          <a:p>
            <a:pPr lvl="1"/>
            <a:r>
              <a:rPr lang="en-GB" dirty="0">
                <a:solidFill>
                  <a:schemeClr val="accent2"/>
                </a:solidFill>
              </a:rPr>
              <a:t>Interested in team processes – SCRUM</a:t>
            </a:r>
          </a:p>
          <a:p>
            <a:pPr lvl="1"/>
            <a:r>
              <a:rPr lang="en-GB" dirty="0">
                <a:solidFill>
                  <a:schemeClr val="accent2"/>
                </a:solidFill>
              </a:rPr>
              <a:t>Interested in Roles and the bigger project picture – </a:t>
            </a:r>
            <a:r>
              <a:rPr lang="en-GB" dirty="0" err="1">
                <a:solidFill>
                  <a:schemeClr val="accent2"/>
                </a:solidFill>
              </a:rPr>
              <a:t>AgilePM</a:t>
            </a:r>
            <a:r>
              <a:rPr lang="en-GB" dirty="0">
                <a:solidFill>
                  <a:schemeClr val="accent2"/>
                </a:solidFill>
              </a:rPr>
              <a:t> Foundation</a:t>
            </a:r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65EEB7-8F70-4843-B7A8-E6CBAA59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Civica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CB3F744-DAD4-41D8-8139-9A37DE16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Material + Recommendations</a:t>
            </a:r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855FA8CA-3F36-41DF-900E-B6D7D16AA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326" y="1506662"/>
            <a:ext cx="32700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8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ivica">
      <a:dk1>
        <a:srgbClr val="262626"/>
      </a:dk1>
      <a:lt1>
        <a:sysClr val="window" lastClr="FFFFFF"/>
      </a:lt1>
      <a:dk2>
        <a:srgbClr val="262626"/>
      </a:dk2>
      <a:lt2>
        <a:srgbClr val="FFFFFF"/>
      </a:lt2>
      <a:accent1>
        <a:srgbClr val="009CA6"/>
      </a:accent1>
      <a:accent2>
        <a:srgbClr val="7B57CB"/>
      </a:accent2>
      <a:accent3>
        <a:srgbClr val="FF8A3D"/>
      </a:accent3>
      <a:accent4>
        <a:srgbClr val="D62598"/>
      </a:accent4>
      <a:accent5>
        <a:srgbClr val="009CA6"/>
      </a:accent5>
      <a:accent6>
        <a:srgbClr val="7B57CB"/>
      </a:accent6>
      <a:hlink>
        <a:srgbClr val="009CA6"/>
      </a:hlink>
      <a:folHlink>
        <a:srgbClr val="7B57CB"/>
      </a:folHlink>
    </a:clrScheme>
    <a:fontScheme name="Civica">
      <a:majorFont>
        <a:latin typeface="Museo Sans 700"/>
        <a:ea typeface=""/>
        <a:cs typeface=""/>
      </a:majorFont>
      <a:minorFont>
        <a:latin typeface="Museo Sans 3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UK &amp; Ireland (Arial)" id="{E0719084-8B4E-45B4-A8E9-BBF70AB46FDB}" vid="{AF84BA99-30A9-4F71-8C0A-8085227B4C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act_x0020_Type xmlns="5abde3fe-4f57-4a52-8da3-425f51090dd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BCDC4536F2BF41A3DC278DA09BC25A" ma:contentTypeVersion="15" ma:contentTypeDescription="Create a new document." ma:contentTypeScope="" ma:versionID="8f5059969b37c4c8a11e9409ab2f74ab">
  <xsd:schema xmlns:xsd="http://www.w3.org/2001/XMLSchema" xmlns:xs="http://www.w3.org/2001/XMLSchema" xmlns:p="http://schemas.microsoft.com/office/2006/metadata/properties" xmlns:ns2="5abde3fe-4f57-4a52-8da3-425f51090dde" xmlns:ns3="78c7b32f-4827-449f-bc8a-9a4a8c16ae39" targetNamespace="http://schemas.microsoft.com/office/2006/metadata/properties" ma:root="true" ma:fieldsID="722bbece2d2bb9829bc23078e099166f" ns2:_="" ns3:_="">
    <xsd:import namespace="5abde3fe-4f57-4a52-8da3-425f51090dde"/>
    <xsd:import namespace="78c7b32f-4827-449f-bc8a-9a4a8c16ae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Fact_x0020_Type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bde3fe-4f57-4a52-8da3-425f51090d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Fact_x0020_Type" ma:index="12" nillable="true" ma:displayName="Fact Type" ma:format="Dropdown" ma:internalName="Fact_x0020_Type">
      <xsd:simpleType>
        <xsd:restriction base="dms:Choice">
          <xsd:enumeration value="BI &amp; Analytics"/>
          <xsd:enumeration value="Consulting"/>
          <xsd:enumeration value="Architecture"/>
          <xsd:enumeration value="Collaborative Workplace"/>
          <xsd:enumeration value="Digital Services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c7b32f-4827-449f-bc8a-9a4a8c16ae3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E41AA4-9725-4F9E-B2FD-65B89251D90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208EF47-8A25-4E48-8E55-4C91829A62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5698F1-1C67-48FF-83AF-BF7E7B86ED7A}"/>
</file>

<file path=docProps/app.xml><?xml version="1.0" encoding="utf-8"?>
<Properties xmlns="http://schemas.openxmlformats.org/officeDocument/2006/extended-properties" xmlns:vt="http://schemas.openxmlformats.org/officeDocument/2006/docPropsVTypes">
  <Template>UK and Ireland (Arial)</Template>
  <TotalTime>206</TotalTime>
  <Words>492</Words>
  <Application>Microsoft Office PowerPoint</Application>
  <PresentationFormat>Widescreen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Arial</vt:lpstr>
      <vt:lpstr>Museo Sans 300</vt:lpstr>
      <vt:lpstr>Museo Sans 700</vt:lpstr>
      <vt:lpstr>Office Theme</vt:lpstr>
      <vt:lpstr>PowerPoint Presentation</vt:lpstr>
      <vt:lpstr>What is DSDM?</vt:lpstr>
      <vt:lpstr>Manifesto for Agile Software Development</vt:lpstr>
      <vt:lpstr>DSDM VS SCRUM Principals </vt:lpstr>
      <vt:lpstr>Deliver on Time  - Project Variables</vt:lpstr>
      <vt:lpstr>Never Compromise on Quality</vt:lpstr>
      <vt:lpstr>DSDM - Roles </vt:lpstr>
      <vt:lpstr>DSDM - Roles (Scrum Conflicts)</vt:lpstr>
      <vt:lpstr>Course Material + Recommendations</vt:lpstr>
      <vt:lpstr>PowerPoint Presentation</vt:lpstr>
    </vt:vector>
  </TitlesOfParts>
  <Company>Civica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Newman</dc:creator>
  <cp:lastModifiedBy>Scott Alexander</cp:lastModifiedBy>
  <cp:revision>20</cp:revision>
  <dcterms:created xsi:type="dcterms:W3CDTF">2021-03-11T12:54:16Z</dcterms:created>
  <dcterms:modified xsi:type="dcterms:W3CDTF">2021-07-21T11:10:06Z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0x010100DCBCDC4536F2BF41A3DC278DA09BC25A</vt:lpwstr>
  </property>
  <property fmtid="{D5CDD505-2E9C-101B-9397-08002B2CF9AE}" pid="3" name="_dlc_DocIdItemGuid">
    <vt:lpwstr>8f83ea07-da66-4aee-886f-ee870622bedc</vt:lpwstr>
  </property>
</Properties>
</file>