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18C8C-8565-454F-B98E-76AE07CEA82C}"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F8C679-FDF8-41F4-B649-362FC88F85AE}" type="slidenum">
              <a:rPr lang="en-IN" smtClean="0"/>
              <a:t>‹#›</a:t>
            </a:fld>
            <a:endParaRPr lang="en-IN"/>
          </a:p>
        </p:txBody>
      </p:sp>
    </p:spTree>
    <p:extLst>
      <p:ext uri="{BB962C8B-B14F-4D97-AF65-F5344CB8AC3E}">
        <p14:creationId xmlns:p14="http://schemas.microsoft.com/office/powerpoint/2010/main" val="63167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8C8C-8565-454F-B98E-76AE07CEA82C}"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197756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8C8C-8565-454F-B98E-76AE07CEA82C}"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2527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8C8C-8565-454F-B98E-76AE07CEA82C}"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404814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1118C8C-8565-454F-B98E-76AE07CEA82C}" type="datetimeFigureOut">
              <a:rPr lang="en-IN" smtClean="0"/>
              <a:t>11-05-2020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F8C679-FDF8-41F4-B649-362FC88F85AE}" type="slidenum">
              <a:rPr lang="en-IN" smtClean="0"/>
              <a:t>‹#›</a:t>
            </a:fld>
            <a:endParaRPr lang="en-IN"/>
          </a:p>
        </p:txBody>
      </p:sp>
    </p:spTree>
    <p:extLst>
      <p:ext uri="{BB962C8B-B14F-4D97-AF65-F5344CB8AC3E}">
        <p14:creationId xmlns:p14="http://schemas.microsoft.com/office/powerpoint/2010/main" val="349731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18C8C-8565-454F-B98E-76AE07CEA82C}"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8456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18C8C-8565-454F-B98E-76AE07CEA82C}" type="datetimeFigureOut">
              <a:rPr lang="en-IN" smtClean="0"/>
              <a:t>11-05-2020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26702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18C8C-8565-454F-B98E-76AE07CEA82C}" type="datetimeFigureOut">
              <a:rPr lang="en-IN" smtClean="0"/>
              <a:t>11-05-2020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185269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18C8C-8565-454F-B98E-76AE07CEA82C}" type="datetimeFigureOut">
              <a:rPr lang="en-IN" smtClean="0"/>
              <a:t>11-05-2020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408715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18C8C-8565-454F-B98E-76AE07CEA82C}"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120783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18C8C-8565-454F-B98E-76AE07CEA82C}" type="datetimeFigureOut">
              <a:rPr lang="en-IN" smtClean="0"/>
              <a:t>11-05-2020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F8C679-FDF8-41F4-B649-362FC88F85AE}" type="slidenum">
              <a:rPr lang="en-IN" smtClean="0"/>
              <a:t>‹#›</a:t>
            </a:fld>
            <a:endParaRPr lang="en-IN"/>
          </a:p>
        </p:txBody>
      </p:sp>
    </p:spTree>
    <p:extLst>
      <p:ext uri="{BB962C8B-B14F-4D97-AF65-F5344CB8AC3E}">
        <p14:creationId xmlns:p14="http://schemas.microsoft.com/office/powerpoint/2010/main" val="337364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1118C8C-8565-454F-B98E-76AE07CEA82C}" type="datetimeFigureOut">
              <a:rPr lang="en-IN" smtClean="0"/>
              <a:t>11-05-2020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F8C679-FDF8-41F4-B649-362FC88F85AE}" type="slidenum">
              <a:rPr lang="en-IN" smtClean="0"/>
              <a:t>‹#›</a:t>
            </a:fld>
            <a:endParaRPr lang="en-IN"/>
          </a:p>
        </p:txBody>
      </p:sp>
    </p:spTree>
    <p:extLst>
      <p:ext uri="{BB962C8B-B14F-4D97-AF65-F5344CB8AC3E}">
        <p14:creationId xmlns:p14="http://schemas.microsoft.com/office/powerpoint/2010/main" val="3329362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813A-F9B8-46B3-A5F0-B56A037CAFFA}"/>
              </a:ext>
            </a:extLst>
          </p:cNvPr>
          <p:cNvSpPr>
            <a:spLocks noGrp="1"/>
          </p:cNvSpPr>
          <p:nvPr>
            <p:ph type="ctrTitle"/>
          </p:nvPr>
        </p:nvSpPr>
        <p:spPr>
          <a:xfrm>
            <a:off x="1051560" y="1432223"/>
            <a:ext cx="9966960" cy="3035808"/>
          </a:xfrm>
        </p:spPr>
        <p:txBody>
          <a:bodyPr/>
          <a:lstStyle/>
          <a:p>
            <a:r>
              <a:rPr lang="en-US" sz="4800" b="1"/>
              <a:t>Coursera IBM Data Science Capstone Project : Opening a new Burmese Restaurant in Toronto</a:t>
            </a:r>
            <a:br>
              <a:rPr lang="en-IN" sz="4800"/>
            </a:br>
            <a:endParaRPr lang="en-IN" sz="4800" dirty="0"/>
          </a:p>
        </p:txBody>
      </p:sp>
      <p:sp>
        <p:nvSpPr>
          <p:cNvPr id="3" name="Subtitle 2">
            <a:extLst>
              <a:ext uri="{FF2B5EF4-FFF2-40B4-BE49-F238E27FC236}">
                <a16:creationId xmlns:a16="http://schemas.microsoft.com/office/drawing/2014/main" id="{10B7E49C-CC68-46F3-8646-FD692C26509B}"/>
              </a:ext>
            </a:extLst>
          </p:cNvPr>
          <p:cNvSpPr>
            <a:spLocks noGrp="1"/>
          </p:cNvSpPr>
          <p:nvPr>
            <p:ph type="subTitle" idx="1"/>
          </p:nvPr>
        </p:nvSpPr>
        <p:spPr>
          <a:xfrm>
            <a:off x="1069848" y="4389120"/>
            <a:ext cx="7891272" cy="1069848"/>
          </a:xfrm>
        </p:spPr>
        <p:txBody>
          <a:bodyPr/>
          <a:lstStyle/>
          <a:p>
            <a:r>
              <a:rPr lang="en-IN" dirty="0"/>
              <a:t>Sameer Ranjan Das</a:t>
            </a:r>
          </a:p>
        </p:txBody>
      </p:sp>
    </p:spTree>
    <p:extLst>
      <p:ext uri="{BB962C8B-B14F-4D97-AF65-F5344CB8AC3E}">
        <p14:creationId xmlns:p14="http://schemas.microsoft.com/office/powerpoint/2010/main" val="192792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a:xfrm>
            <a:off x="8549639" y="685800"/>
            <a:ext cx="3493971" cy="1737360"/>
          </a:xfrm>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a:bodyPr>
          <a:lstStyle/>
          <a:p>
            <a:r>
              <a:rPr lang="en-US" dirty="0"/>
              <a:t>Most of Thai restaurants are in Cluster 2 which is around Adelaide, King, Richmond areas and lowest (close to zero) in Cluster 1 areas which are North Toronto West and Parkdale</a:t>
            </a:r>
            <a:endParaRPr lang="en-IN" dirty="0"/>
          </a:p>
          <a:p>
            <a:r>
              <a:rPr lang="en-US" dirty="0"/>
              <a:t>areas.</a:t>
            </a:r>
            <a:endParaRPr lang="en-IN" dirty="0"/>
          </a:p>
          <a:p>
            <a:r>
              <a:rPr lang="en-US" dirty="0"/>
              <a:t>Also, there are good opportunities to open near Chinatown, St James town as the competition seems to be low. Looking at nearby venues, it seems Cluster 1 might be a good location as there are not a lot of Asian restaurants in these areas. Therefore, this project recommends the entrepreneur to open an authentic Burmese restaurant in these locations with little to no</a:t>
            </a:r>
            <a:endParaRPr lang="en-IN" dirty="0"/>
          </a:p>
          <a:p>
            <a:r>
              <a:rPr lang="en-US" dirty="0"/>
              <a:t>competition. Nonetheless, if the food is authentic, affordable and good taste, I am confident that it will have great following everywhere :)</a:t>
            </a:r>
            <a:endParaRPr lang="en-IN" dirty="0"/>
          </a:p>
        </p:txBody>
      </p:sp>
    </p:spTree>
    <p:extLst>
      <p:ext uri="{BB962C8B-B14F-4D97-AF65-F5344CB8AC3E}">
        <p14:creationId xmlns:p14="http://schemas.microsoft.com/office/powerpoint/2010/main" val="294147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a:xfrm>
            <a:off x="8549639" y="685800"/>
            <a:ext cx="3493971" cy="1737360"/>
          </a:xfrm>
        </p:spPr>
        <p:txBody>
          <a:bodyPr/>
          <a:lstStyle/>
          <a:p>
            <a:r>
              <a:rPr lang="en-US" dirty="0"/>
              <a:t>Limitations and Suggestions for Future Research </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a:bodyPr>
          <a:lstStyle/>
          <a:p>
            <a:r>
              <a:rPr lang="en-US" dirty="0"/>
              <a:t>In this project, I only take into consideration of one factor: the occurrence / existence of Thai restaurants in each neighborhood. There are many factors that can be taken into consideration such as population density, income of residents, rent that could influence the decision to open a new restaurant. However, to put all these data into this project is not possible to do within a short time frame for this capstone project. Future research can take into consideration of these factors. In addition, I am relying on the existence of Thai restaurants only for this project but future research can take into consideration of other variables such as existence of Asian restaurants, Asian population level in each neighborhood etc.</a:t>
            </a:r>
            <a:endParaRPr lang="en-IN" dirty="0"/>
          </a:p>
        </p:txBody>
      </p:sp>
    </p:spTree>
    <p:extLst>
      <p:ext uri="{BB962C8B-B14F-4D97-AF65-F5344CB8AC3E}">
        <p14:creationId xmlns:p14="http://schemas.microsoft.com/office/powerpoint/2010/main" val="320733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a:xfrm>
            <a:off x="8549639" y="685800"/>
            <a:ext cx="3493971" cy="173736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a:bodyPr>
          <a:lstStyle/>
          <a:p>
            <a:r>
              <a:rPr lang="en-US" dirty="0"/>
              <a:t>In this project, we have gone through the process of identifying the business problem, specifying the data required, extracting and preparing the data, performing the machine</a:t>
            </a:r>
            <a:endParaRPr lang="en-IN" dirty="0"/>
          </a:p>
          <a:p>
            <a:r>
              <a:rPr lang="en-US" dirty="0"/>
              <a:t>learning by utilizing k-means clustering and providing recommendation to the stakeholder.</a:t>
            </a:r>
            <a:endParaRPr lang="en-IN" dirty="0"/>
          </a:p>
        </p:txBody>
      </p:sp>
    </p:spTree>
    <p:extLst>
      <p:ext uri="{BB962C8B-B14F-4D97-AF65-F5344CB8AC3E}">
        <p14:creationId xmlns:p14="http://schemas.microsoft.com/office/powerpoint/2010/main" val="103329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lstStyle/>
          <a:p>
            <a:r>
              <a:rPr lang="en-US" dirty="0"/>
              <a:t>For this Capstone project, I am creating a hypothetical scenario for a concept Burmese restaurateur who wants to explore opening an authentic Burmese restaurant in Toronto area. The idea behind this project is that there may not be enough Burmese restaurants in Toronto and it might present a great opportunity for this entrepreneur who is based in Canada. As</a:t>
            </a:r>
            <a:endParaRPr lang="en-IN" dirty="0"/>
          </a:p>
          <a:p>
            <a:r>
              <a:rPr lang="en-US" dirty="0"/>
              <a:t>Burmese food is very similar to other Asian cuisines, this entrepreneur is thinking of opening this restaurant in locations where Asian food is popular (aka many Asian restaurants in the neighborhood). With the purpose in mind, finding the location to open such a restaurant is one of the most important decisions for this entrepreneur and I am designing this project to help him find the most suitable location</a:t>
            </a:r>
            <a:endParaRPr lang="en-IN" dirty="0"/>
          </a:p>
        </p:txBody>
      </p:sp>
    </p:spTree>
    <p:extLst>
      <p:ext uri="{BB962C8B-B14F-4D97-AF65-F5344CB8AC3E}">
        <p14:creationId xmlns:p14="http://schemas.microsoft.com/office/powerpoint/2010/main" val="221060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Business Problem </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lstStyle/>
          <a:p>
            <a:r>
              <a:rPr lang="en-US" dirty="0"/>
              <a:t>The objective of this capstone project is to find the most suitable location for the entrepreneur to open a new Burmese restaurant in Toronto, Canada. By using data science methods and machine learning methods such as clustering, this project aims to provide solutions to </a:t>
            </a:r>
            <a:r>
              <a:rPr lang="en-US" dirty="0" err="1"/>
              <a:t>ansIr</a:t>
            </a:r>
            <a:r>
              <a:rPr lang="en-US" dirty="0"/>
              <a:t> the business question: In Toronto, if an entrepreneur wants to open a Burmese restaurant,</a:t>
            </a:r>
            <a:endParaRPr lang="en-IN" dirty="0"/>
          </a:p>
          <a:p>
            <a:r>
              <a:rPr lang="en-US" dirty="0"/>
              <a:t>where should they consider opening it?</a:t>
            </a:r>
            <a:endParaRPr lang="en-IN" dirty="0"/>
          </a:p>
        </p:txBody>
      </p:sp>
    </p:spTree>
    <p:extLst>
      <p:ext uri="{BB962C8B-B14F-4D97-AF65-F5344CB8AC3E}">
        <p14:creationId xmlns:p14="http://schemas.microsoft.com/office/powerpoint/2010/main" val="341230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Target Audience </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lstStyle/>
          <a:p>
            <a:r>
              <a:rPr lang="en-US" dirty="0"/>
              <a:t>The entrepreneur who wants to find the location to open authentic Burmese restaurant</a:t>
            </a:r>
            <a:endParaRPr lang="en-IN" dirty="0"/>
          </a:p>
        </p:txBody>
      </p:sp>
    </p:spTree>
    <p:extLst>
      <p:ext uri="{BB962C8B-B14F-4D97-AF65-F5344CB8AC3E}">
        <p14:creationId xmlns:p14="http://schemas.microsoft.com/office/powerpoint/2010/main" val="309666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lnSpcReduction="10000"/>
          </a:bodyPr>
          <a:lstStyle/>
          <a:p>
            <a:r>
              <a:rPr lang="en-US" dirty="0"/>
              <a:t>To solve this problem, I will need below data:</a:t>
            </a:r>
            <a:endParaRPr lang="en-IN" dirty="0"/>
          </a:p>
          <a:p>
            <a:pPr lvl="0"/>
            <a:r>
              <a:rPr lang="en-US" dirty="0"/>
              <a:t>List of neighborhoods in Toronto, Canada.</a:t>
            </a:r>
            <a:endParaRPr lang="en-IN" dirty="0"/>
          </a:p>
          <a:p>
            <a:pPr lvl="0"/>
            <a:r>
              <a:rPr lang="en-US" dirty="0"/>
              <a:t>Latitude and Longitude of these neighborhoods.</a:t>
            </a:r>
            <a:endParaRPr lang="en-IN" dirty="0"/>
          </a:p>
          <a:p>
            <a:pPr lvl="0"/>
            <a:r>
              <a:rPr lang="en-US" dirty="0"/>
              <a:t>Venue data related to Asian restaurants. This will help us find the neighborhoods that are most suitable to open a Burmese restaurant.</a:t>
            </a:r>
            <a:endParaRPr lang="en-IN" dirty="0"/>
          </a:p>
          <a:p>
            <a:r>
              <a:rPr lang="en-US" dirty="0"/>
              <a:t> </a:t>
            </a:r>
            <a:endParaRPr lang="en-IN" dirty="0"/>
          </a:p>
          <a:p>
            <a:r>
              <a:rPr lang="en-US" b="1" dirty="0"/>
              <a:t>Extracting the Data :</a:t>
            </a:r>
            <a:endParaRPr lang="en-IN" b="1" dirty="0"/>
          </a:p>
          <a:p>
            <a:r>
              <a:rPr lang="en-US" b="1" dirty="0"/>
              <a:t> </a:t>
            </a:r>
            <a:endParaRPr lang="en-IN" dirty="0"/>
          </a:p>
          <a:p>
            <a:pPr lvl="0"/>
            <a:r>
              <a:rPr lang="en-US" dirty="0"/>
              <a:t>Scrapping of Toronto neighborhoods via Wikipedia</a:t>
            </a:r>
            <a:endParaRPr lang="en-IN" dirty="0"/>
          </a:p>
          <a:p>
            <a:pPr lvl="0"/>
            <a:r>
              <a:rPr lang="en-US" dirty="0"/>
              <a:t>Getting Latitude and Longitude data of these neighborhoods via Geocoder package</a:t>
            </a:r>
            <a:endParaRPr lang="en-IN" dirty="0"/>
          </a:p>
          <a:p>
            <a:pPr lvl="0"/>
            <a:r>
              <a:rPr lang="en-US" dirty="0"/>
              <a:t>Using Foursquare API to get venue data related to these neighborhoods</a:t>
            </a:r>
            <a:endParaRPr lang="en-IN" dirty="0"/>
          </a:p>
        </p:txBody>
      </p:sp>
    </p:spTree>
    <p:extLst>
      <p:ext uri="{BB962C8B-B14F-4D97-AF65-F5344CB8AC3E}">
        <p14:creationId xmlns:p14="http://schemas.microsoft.com/office/powerpoint/2010/main" val="387595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fontScale="92500" lnSpcReduction="20000"/>
          </a:bodyPr>
          <a:lstStyle/>
          <a:p>
            <a:r>
              <a:rPr lang="en-US" dirty="0"/>
              <a:t>First, I need to get the list of neighborhoods in Toronto, Canada. This is possible by extracting the list of neighborhoods from </a:t>
            </a:r>
            <a:r>
              <a:rPr lang="en-US" dirty="0" err="1"/>
              <a:t>wikipedia</a:t>
            </a:r>
            <a:r>
              <a:rPr lang="en-US" dirty="0"/>
              <a:t> page</a:t>
            </a:r>
            <a:endParaRPr lang="en-IN" dirty="0"/>
          </a:p>
          <a:p>
            <a:r>
              <a:rPr lang="en-US" dirty="0"/>
              <a:t>(“ https://en.wikipedia.org/wiki/List_of_postal_codes_of_Canada:_M ”) I did the web scraping by utilizing pandas html table scraping method as it is easier and more</a:t>
            </a:r>
            <a:endParaRPr lang="en-IN" dirty="0"/>
          </a:p>
          <a:p>
            <a:r>
              <a:rPr lang="en-US" dirty="0"/>
              <a:t>convenient to pull tabular data directly from a web page into </a:t>
            </a:r>
            <a:r>
              <a:rPr lang="en-US" dirty="0" err="1"/>
              <a:t>dataframe</a:t>
            </a:r>
            <a:r>
              <a:rPr lang="en-US" dirty="0"/>
              <a:t>.</a:t>
            </a:r>
            <a:endParaRPr lang="en-IN" dirty="0"/>
          </a:p>
          <a:p>
            <a:r>
              <a:rPr lang="en-US" dirty="0"/>
              <a:t>However, it is only a list of neighborhood names and postal codes. I will need to get their</a:t>
            </a:r>
            <a:endParaRPr lang="en-IN" dirty="0"/>
          </a:p>
          <a:p>
            <a:r>
              <a:rPr lang="en-US" dirty="0"/>
              <a:t>coordinates to utilize Foursquare to pull the list of venues near these neighborhoods. To get the coordinates, I tried using Geocoder package but it was not working so I used the csv file provided by IBM team to match the coordinates of Toronto neighborhoods. After gathering</a:t>
            </a:r>
            <a:endParaRPr lang="en-IN" dirty="0"/>
          </a:p>
          <a:p>
            <a:r>
              <a:rPr lang="en-US" dirty="0"/>
              <a:t>all these coordinates, I visualized the map of Toronto using Folium package to verify whether these are correct coordinates.</a:t>
            </a:r>
            <a:endParaRPr lang="en-IN" dirty="0"/>
          </a:p>
        </p:txBody>
      </p:sp>
    </p:spTree>
    <p:extLst>
      <p:ext uri="{BB962C8B-B14F-4D97-AF65-F5344CB8AC3E}">
        <p14:creationId xmlns:p14="http://schemas.microsoft.com/office/powerpoint/2010/main" val="1686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a:bodyPr>
          <a:lstStyle/>
          <a:p>
            <a:r>
              <a:rPr lang="en-US" dirty="0"/>
              <a:t>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Then, I analyze each neighborhood by grouping the rows by neighborhood and taking the mean on the frequency of occurrence of each venue category. This is to prepare</a:t>
            </a:r>
            <a:endParaRPr lang="en-IN" dirty="0"/>
          </a:p>
          <a:p>
            <a:r>
              <a:rPr lang="en-US" dirty="0"/>
              <a:t>clustering to be done later.</a:t>
            </a:r>
            <a:endParaRPr lang="en-IN" dirty="0"/>
          </a:p>
        </p:txBody>
      </p:sp>
    </p:spTree>
    <p:extLst>
      <p:ext uri="{BB962C8B-B14F-4D97-AF65-F5344CB8AC3E}">
        <p14:creationId xmlns:p14="http://schemas.microsoft.com/office/powerpoint/2010/main" val="131323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p:txBody>
          <a:bodyPr>
            <a:normAutofit fontScale="92500" lnSpcReduction="20000"/>
          </a:bodyPr>
          <a:lstStyle/>
          <a:p>
            <a:r>
              <a:rPr lang="en-US" dirty="0"/>
              <a:t>Here, I made a justification to specifically look for “Thai restaurants”. Previously, when I ran the model, I was looking for “Asian restaurants” but there are very few results (maybe due to Foursquare categorization) so I looked for the restaurants closest to Burmese cuisine taste (side note: Burmese food and Thai food are very similar in taste, so my justification is that if there are people who enjoyed Thai food, they likely are going to enjoy Burmese food too!)</a:t>
            </a:r>
            <a:endParaRPr lang="en-IN" dirty="0"/>
          </a:p>
          <a:p>
            <a:r>
              <a:rPr lang="en-US" dirty="0"/>
              <a:t>Lastly, I performed the clustering method by using k-means clustering. K-means clustering</a:t>
            </a:r>
            <a:endParaRPr lang="en-IN" dirty="0"/>
          </a:p>
          <a:p>
            <a:r>
              <a:rPr lang="en-US" dirty="0"/>
              <a:t>algorithm identifies k number of </a:t>
            </a:r>
            <a:r>
              <a:rPr lang="en-US" dirty="0" err="1"/>
              <a:t>centeriods</a:t>
            </a:r>
            <a:r>
              <a:rPr lang="en-US" dirty="0"/>
              <a:t>,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3 clusters based on their frequency of occurrence for “Thai food”. Based on the results (the concentration of clusters), I will be able to recommend the ideal location to open the restaurant.</a:t>
            </a:r>
            <a:endParaRPr lang="en-IN" dirty="0"/>
          </a:p>
        </p:txBody>
      </p:sp>
    </p:spTree>
    <p:extLst>
      <p:ext uri="{BB962C8B-B14F-4D97-AF65-F5344CB8AC3E}">
        <p14:creationId xmlns:p14="http://schemas.microsoft.com/office/powerpoint/2010/main" val="416993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751EAF-1B8B-4D3D-BB9B-5E6B9774BAA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a:t>Results</a:t>
            </a:r>
          </a:p>
        </p:txBody>
      </p:sp>
      <p:pic>
        <p:nvPicPr>
          <p:cNvPr id="4" name="image2.jpeg">
            <a:extLst>
              <a:ext uri="{FF2B5EF4-FFF2-40B4-BE49-F238E27FC236}">
                <a16:creationId xmlns:a16="http://schemas.microsoft.com/office/drawing/2014/main" id="{F8E50798-D36A-4A5C-A0A3-F9908EE08BBC}"/>
              </a:ext>
            </a:extLst>
          </p:cNvPr>
          <p:cNvPicPr/>
          <p:nvPr/>
        </p:nvPicPr>
        <p:blipFill rotWithShape="1">
          <a:blip r:embed="rId6" cstate="print"/>
          <a:srcRect l="5848" r="32286"/>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7AA60DF7-5A9C-4C34-871D-0E5DAB90C9C6}"/>
              </a:ext>
            </a:extLst>
          </p:cNvPr>
          <p:cNvSpPr>
            <a:spLocks noGrp="1"/>
          </p:cNvSpPr>
          <p:nvPr>
            <p:ph idx="1"/>
          </p:nvPr>
        </p:nvSpPr>
        <p:spPr>
          <a:xfrm>
            <a:off x="6496216" y="2320412"/>
            <a:ext cx="4632031" cy="3851787"/>
          </a:xfrm>
        </p:spPr>
        <p:txBody>
          <a:bodyPr vert="horz" lIns="91440" tIns="45720" rIns="91440" bIns="45720" rtlCol="0" anchor="ctr">
            <a:normAutofit fontScale="85000" lnSpcReduction="20000"/>
          </a:bodyPr>
          <a:lstStyle/>
          <a:p>
            <a:r>
              <a:rPr lang="en-US" dirty="0"/>
              <a:t>The results from k-means clustering show that we can categorize Toronto neighborhoods into 3 clusters based on how many Thai restaurants are in each neighborhood:</a:t>
            </a:r>
            <a:endParaRPr lang="en-IN" dirty="0"/>
          </a:p>
          <a:p>
            <a:pPr lvl="0"/>
            <a:r>
              <a:rPr lang="en-US" dirty="0"/>
              <a:t>Cluster 0: Neighborhoods with little or no Thai restaurants</a:t>
            </a:r>
            <a:endParaRPr lang="en-IN" dirty="0"/>
          </a:p>
          <a:p>
            <a:pPr lvl="0"/>
            <a:r>
              <a:rPr lang="en-US" dirty="0"/>
              <a:t>Cluster 1: Neighborhoods with no Thai restaurants</a:t>
            </a:r>
            <a:endParaRPr lang="en-IN" dirty="0"/>
          </a:p>
          <a:p>
            <a:pPr lvl="0"/>
            <a:r>
              <a:rPr lang="en-US" dirty="0"/>
              <a:t>Cluster 2: Neighborhoods with high number of Thai restaurants</a:t>
            </a:r>
            <a:endParaRPr lang="en-IN" dirty="0"/>
          </a:p>
          <a:p>
            <a:r>
              <a:rPr lang="en-US" dirty="0"/>
              <a:t> </a:t>
            </a:r>
            <a:endParaRPr lang="en-IN" dirty="0"/>
          </a:p>
          <a:p>
            <a:r>
              <a:rPr lang="en-US" dirty="0"/>
              <a:t>The results are visualized in the above map with Cluster 0 in red color, Cluster 1 in purple color and Cluster 2 in light green color.</a:t>
            </a:r>
            <a:endParaRPr lang="en-IN" dirty="0"/>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7959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TotalTime>
  <Words>1154</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Rockwell</vt:lpstr>
      <vt:lpstr>Rockwell Condensed</vt:lpstr>
      <vt:lpstr>Rockwell Extra Bold</vt:lpstr>
      <vt:lpstr>Wingdings</vt:lpstr>
      <vt:lpstr>Wood Type</vt:lpstr>
      <vt:lpstr>Coursera IBM Data Science Capstone Project : Opening a new Burmese Restaurant in Toronto </vt:lpstr>
      <vt:lpstr>Introduction</vt:lpstr>
      <vt:lpstr>Business Problem </vt:lpstr>
      <vt:lpstr>Target Audience </vt:lpstr>
      <vt:lpstr>Data</vt:lpstr>
      <vt:lpstr>Methodology</vt:lpstr>
      <vt:lpstr>Methodology</vt:lpstr>
      <vt:lpstr>Methodology</vt:lpstr>
      <vt:lpstr>Results</vt:lpstr>
      <vt:lpstr>Recommendations</vt:lpstr>
      <vt:lpstr>Limitations and Suggestions for Future Research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Capstone Project : Opening a new Burmese Restaurant in Toronto </dc:title>
  <dc:creator>Sameer Ranjan Das</dc:creator>
  <cp:lastModifiedBy>Sameer Ranjan Das</cp:lastModifiedBy>
  <cp:revision>5</cp:revision>
  <dcterms:created xsi:type="dcterms:W3CDTF">2020-05-10T19:47:55Z</dcterms:created>
  <dcterms:modified xsi:type="dcterms:W3CDTF">2020-05-10T19:50:34Z</dcterms:modified>
</cp:coreProperties>
</file>