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7" r:id="rId11"/>
    <p:sldId id="2146847058" r:id="rId12"/>
    <p:sldId id="267" r:id="rId13"/>
    <p:sldId id="2146847059" r:id="rId14"/>
    <p:sldId id="2146847060" r:id="rId15"/>
    <p:sldId id="2146847061" r:id="rId16"/>
    <p:sldId id="2146847062" r:id="rId17"/>
    <p:sldId id="2146847063" r:id="rId18"/>
    <p:sldId id="268" r:id="rId19"/>
    <p:sldId id="2146847055" r:id="rId20"/>
    <p:sldId id="2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774"/>
    <a:srgbClr val="D600AD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chemeClr val="accent1">
                <a:lumMod val="5000"/>
                <a:lumOff val="95000"/>
              </a:schemeClr>
            </a:gs>
            <a:gs pos="7000">
              <a:schemeClr val="accent1">
                <a:lumMod val="45000"/>
                <a:lumOff val="55000"/>
              </a:schemeClr>
            </a:gs>
            <a:gs pos="86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Dash2003/Employee-Salary-Prediction-Machine-Learning-Project.gi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dult" TargetMode="External"/><Relationship Id="rId2" Type="http://schemas.openxmlformats.org/officeDocument/2006/relationships/hyperlink" Target="https://skillsbuil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" TargetMode="External"/><Relationship Id="rId5" Type="http://schemas.openxmlformats.org/officeDocument/2006/relationships/hyperlink" Target="https://docs.streamlit.io/" TargetMode="External"/><Relationship Id="rId4" Type="http://schemas.openxmlformats.org/officeDocument/2006/relationships/hyperlink" Target="https://scikit-learn.org/stable/documentation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team-work-business-meeting-top-view-with-copyspace-businessman-wallpaper-agmve/download/3840x2160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432216" y="458249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tx2">
                    <a:lumMod val="50000"/>
                  </a:schemeClr>
                </a:solidFill>
                <a:latin typeface="Bodoni MT Black" panose="02070A03080606020203" pitchFamily="18" charset="0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9545" y="4460759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>
                <a:solidFill>
                  <a:srgbClr val="0C2774"/>
                </a:solidFill>
                <a:latin typeface="Baskerville Old Face" panose="02020602080505020303" pitchFamily="18" charset="0"/>
                <a:cs typeface="Arial" pitchFamily="34" charset="0"/>
              </a:rPr>
              <a:t>Presented By:</a:t>
            </a:r>
          </a:p>
          <a:p>
            <a:endParaRPr lang="en-US" sz="2000" b="1" u="sng" dirty="0">
              <a:solidFill>
                <a:srgbClr val="0C2774"/>
              </a:solidFill>
              <a:latin typeface="Baskerville Old Face" panose="02020602080505020303" pitchFamily="18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0C2774"/>
                </a:solidFill>
                <a:latin typeface="Baskerville Old Face" panose="02020602080505020303" pitchFamily="18" charset="0"/>
                <a:cs typeface="Arial"/>
              </a:rPr>
              <a:t>Soumya Ranjan Dash</a:t>
            </a:r>
          </a:p>
          <a:p>
            <a:r>
              <a:rPr lang="en-US" sz="2000" b="1" dirty="0">
                <a:solidFill>
                  <a:srgbClr val="0C2774"/>
                </a:solidFill>
                <a:latin typeface="Baskerville Old Face" panose="02020602080505020303" pitchFamily="18" charset="0"/>
                <a:cs typeface="Arial"/>
              </a:rPr>
              <a:t>Ravenshaw University, Cuttack, Odisha</a:t>
            </a:r>
          </a:p>
          <a:p>
            <a:r>
              <a:rPr lang="en-US" sz="2000" b="1" dirty="0">
                <a:solidFill>
                  <a:srgbClr val="0C2774"/>
                </a:solidFill>
                <a:latin typeface="Baskerville Old Face" panose="02020602080505020303" pitchFamily="18" charset="0"/>
                <a:cs typeface="Arial"/>
              </a:rPr>
              <a:t>Department of Information Technology &amp; Management (ITM)</a:t>
            </a:r>
          </a:p>
          <a:p>
            <a:r>
              <a:rPr lang="en-US" sz="2000" b="1" dirty="0">
                <a:solidFill>
                  <a:srgbClr val="0C2774"/>
                </a:solidFill>
                <a:latin typeface="Baskerville Old Face" panose="02020602080505020303" pitchFamily="18" charset="0"/>
                <a:cs typeface="Arial"/>
              </a:rPr>
              <a:t>AICTE Student ID: STU683351a9df4481748193705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C8016-4527-9FC1-3830-BDEC0CAF7B88}"/>
              </a:ext>
            </a:extLst>
          </p:cNvPr>
          <p:cNvSpPr/>
          <p:nvPr/>
        </p:nvSpPr>
        <p:spPr>
          <a:xfrm>
            <a:off x="792817" y="1850043"/>
            <a:ext cx="107526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solidFill>
                  <a:srgbClr val="0C2774"/>
                </a:solidFill>
                <a:effectLst>
                  <a:reflection blurRad="6350" stA="53000" endA="300" endPos="35500" dir="5400000" sy="-90000" algn="bl" rotWithShape="0"/>
                </a:effectLst>
                <a:latin typeface="Bodoni MT" panose="02070603080606020203" pitchFamily="18" charset="0"/>
              </a:rPr>
              <a:t>Employee Salary Prediction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60603-BD9A-178C-0C0F-6062DC7D63D0}"/>
              </a:ext>
            </a:extLst>
          </p:cNvPr>
          <p:cNvSpPr/>
          <p:nvPr/>
        </p:nvSpPr>
        <p:spPr>
          <a:xfrm>
            <a:off x="3550278" y="2967335"/>
            <a:ext cx="50914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i="1" dirty="0">
                <a:ln/>
                <a:solidFill>
                  <a:srgbClr val="00B050"/>
                </a:solidFill>
                <a:latin typeface="Agency FB" panose="020B0503020202020204" pitchFamily="34" charset="0"/>
              </a:rPr>
              <a:t>Using Machine Learning Algorithms</a:t>
            </a:r>
            <a:endParaRPr lang="en-US" sz="3200" b="1" i="1" cap="none" spc="0" dirty="0">
              <a:ln/>
              <a:solidFill>
                <a:srgbClr val="00B050"/>
              </a:soli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3D7425-7848-53F5-04C0-C815EB3133C9}"/>
              </a:ext>
            </a:extLst>
          </p:cNvPr>
          <p:cNvGrpSpPr/>
          <p:nvPr/>
        </p:nvGrpSpPr>
        <p:grpSpPr>
          <a:xfrm>
            <a:off x="152400" y="289095"/>
            <a:ext cx="5760720" cy="5671841"/>
            <a:chOff x="152400" y="362247"/>
            <a:chExt cx="5760720" cy="56718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FACD63-DBFE-417F-4A14-C530F04F6B0E}"/>
                </a:ext>
              </a:extLst>
            </p:cNvPr>
            <p:cNvSpPr txBox="1"/>
            <p:nvPr/>
          </p:nvSpPr>
          <p:spPr>
            <a:xfrm>
              <a:off x="152400" y="362247"/>
              <a:ext cx="576072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 err="1"/>
                <a:t>df</a:t>
              </a:r>
              <a:r>
                <a:rPr lang="en-IN" dirty="0"/>
                <a:t>['</a:t>
              </a:r>
              <a:r>
                <a:rPr lang="en-IN" dirty="0" err="1"/>
                <a:t>workclass</a:t>
              </a:r>
              <a:r>
                <a:rPr lang="en-IN" dirty="0"/>
                <a:t>'].</a:t>
              </a:r>
              <a:r>
                <a:rPr lang="en-IN" dirty="0" err="1"/>
                <a:t>value_counts</a:t>
              </a:r>
              <a:r>
                <a:rPr lang="en-IN" dirty="0"/>
                <a:t>().</a:t>
              </a:r>
              <a:r>
                <a:rPr lang="en-IN" dirty="0" err="1"/>
                <a:t>plot.pie</a:t>
              </a:r>
              <a:r>
                <a:rPr lang="en-IN" dirty="0"/>
                <a:t>(</a:t>
              </a:r>
              <a:r>
                <a:rPr lang="en-IN" dirty="0" err="1"/>
                <a:t>autopct</a:t>
              </a:r>
              <a:r>
                <a:rPr lang="en-IN" dirty="0"/>
                <a:t>='%1.1f%%', </a:t>
              </a:r>
              <a:r>
                <a:rPr lang="en-IN" dirty="0" err="1"/>
                <a:t>startangle</a:t>
              </a:r>
              <a:r>
                <a:rPr lang="en-IN" dirty="0"/>
                <a:t>=90, shadow=True)</a:t>
              </a:r>
            </a:p>
            <a:p>
              <a:r>
                <a:rPr lang="en-IN" dirty="0" err="1"/>
                <a:t>plt.title</a:t>
              </a:r>
              <a:r>
                <a:rPr lang="en-IN" dirty="0"/>
                <a:t>('</a:t>
              </a:r>
              <a:r>
                <a:rPr lang="en-IN" dirty="0" err="1"/>
                <a:t>Workclass</a:t>
              </a:r>
              <a:r>
                <a:rPr lang="en-IN" dirty="0"/>
                <a:t> Distribution’)</a:t>
              </a:r>
            </a:p>
            <a:p>
              <a:r>
                <a:rPr lang="en-IN" dirty="0" err="1"/>
                <a:t>plt.ylabel</a:t>
              </a:r>
              <a:r>
                <a:rPr lang="en-IN" dirty="0"/>
                <a:t>(‘’)</a:t>
              </a:r>
            </a:p>
            <a:p>
              <a:r>
                <a:rPr lang="en-IN" dirty="0" err="1"/>
                <a:t>plt.show</a:t>
              </a:r>
              <a:r>
                <a:rPr lang="en-IN" dirty="0"/>
                <a:t>()</a:t>
              </a:r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C8FDB11C-0726-8195-F174-69A1AE05E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1890713"/>
              <a:ext cx="4849059" cy="414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83187D6-ABA7-57C5-6246-D4B56CC72CD6}"/>
              </a:ext>
            </a:extLst>
          </p:cNvPr>
          <p:cNvSpPr txBox="1"/>
          <p:nvPr/>
        </p:nvSpPr>
        <p:spPr>
          <a:xfrm>
            <a:off x="6096000" y="20116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avg_income_by_gender</a:t>
            </a:r>
            <a:r>
              <a:rPr lang="en-IN" dirty="0"/>
              <a:t> = </a:t>
            </a:r>
            <a:r>
              <a:rPr lang="en-IN" dirty="0" err="1"/>
              <a:t>df.groupby</a:t>
            </a:r>
            <a:r>
              <a:rPr lang="en-IN" dirty="0"/>
              <a:t>('gender')['estimated-income'].mean()</a:t>
            </a:r>
          </a:p>
          <a:p>
            <a:r>
              <a:rPr lang="en-IN" dirty="0" err="1"/>
              <a:t>plt.bar</a:t>
            </a:r>
            <a:r>
              <a:rPr lang="en-IN" dirty="0"/>
              <a:t>(</a:t>
            </a:r>
            <a:r>
              <a:rPr lang="en-IN" dirty="0" err="1"/>
              <a:t>avg_income_by_gender.index</a:t>
            </a:r>
            <a:r>
              <a:rPr lang="en-IN" dirty="0"/>
              <a:t>, </a:t>
            </a:r>
            <a:r>
              <a:rPr lang="en-IN" dirty="0" err="1"/>
              <a:t>avg_income_by_gender.values</a:t>
            </a:r>
            <a:r>
              <a:rPr lang="en-IN" dirty="0"/>
              <a:t>, color=['orange', 'cyan’])</a:t>
            </a:r>
          </a:p>
          <a:p>
            <a:r>
              <a:rPr lang="en-IN" dirty="0" err="1"/>
              <a:t>plt.title</a:t>
            </a:r>
            <a:r>
              <a:rPr lang="en-IN" dirty="0"/>
              <a:t>('Average Estimated Income by Gender’)</a:t>
            </a:r>
          </a:p>
          <a:p>
            <a:r>
              <a:rPr lang="en-IN" dirty="0" err="1"/>
              <a:t>plt.ylabel</a:t>
            </a:r>
            <a:r>
              <a:rPr lang="en-IN" dirty="0"/>
              <a:t>('Average Income’)</a:t>
            </a:r>
          </a:p>
          <a:p>
            <a:r>
              <a:rPr lang="en-IN" dirty="0" err="1"/>
              <a:t>plt.grid</a:t>
            </a:r>
            <a:r>
              <a:rPr lang="en-IN" dirty="0"/>
              <a:t>(True, axis='y’)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3DF687F-077E-02B6-A2F2-AA7E0163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41473"/>
            <a:ext cx="561022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57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A8C819-54E7-48B9-558B-993F6415A725}"/>
              </a:ext>
            </a:extLst>
          </p:cNvPr>
          <p:cNvSpPr txBox="1"/>
          <p:nvPr/>
        </p:nvSpPr>
        <p:spPr>
          <a:xfrm>
            <a:off x="198120" y="216099"/>
            <a:ext cx="85648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workclasses</a:t>
            </a:r>
            <a:r>
              <a:rPr lang="en-IN" dirty="0"/>
              <a:t> = 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workclass</a:t>
            </a:r>
            <a:r>
              <a:rPr lang="en-IN" dirty="0"/>
              <a:t>'].unique()</a:t>
            </a:r>
          </a:p>
          <a:p>
            <a:r>
              <a:rPr lang="en-IN" dirty="0" err="1"/>
              <a:t>income_by_class</a:t>
            </a:r>
            <a:r>
              <a:rPr lang="en-IN" dirty="0"/>
              <a:t> = [</a:t>
            </a:r>
            <a:r>
              <a:rPr lang="en-IN" dirty="0" err="1"/>
              <a:t>df</a:t>
            </a:r>
            <a:r>
              <a:rPr lang="en-IN" dirty="0"/>
              <a:t>[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workclass</a:t>
            </a:r>
            <a:r>
              <a:rPr lang="en-IN" dirty="0"/>
              <a:t>'] == w]['estimated-income'] for w in </a:t>
            </a:r>
            <a:r>
              <a:rPr lang="en-IN" dirty="0" err="1"/>
              <a:t>workclasses</a:t>
            </a:r>
            <a:r>
              <a:rPr lang="en-IN" dirty="0"/>
              <a:t>]</a:t>
            </a:r>
          </a:p>
          <a:p>
            <a:endParaRPr lang="en-IN" dirty="0"/>
          </a:p>
          <a:p>
            <a:r>
              <a:rPr lang="en-IN" dirty="0"/>
              <a:t># Plotting</a:t>
            </a:r>
          </a:p>
          <a:p>
            <a:r>
              <a:rPr lang="en-IN" dirty="0" err="1"/>
              <a:t>plt.boxplot</a:t>
            </a:r>
            <a:r>
              <a:rPr lang="en-IN" dirty="0"/>
              <a:t>(</a:t>
            </a:r>
            <a:r>
              <a:rPr lang="en-IN" dirty="0" err="1"/>
              <a:t>income_by_class</a:t>
            </a:r>
            <a:r>
              <a:rPr lang="en-IN" dirty="0"/>
              <a:t>, </a:t>
            </a:r>
            <a:r>
              <a:rPr lang="en-IN" dirty="0" err="1"/>
              <a:t>tick_labels</a:t>
            </a:r>
            <a:r>
              <a:rPr lang="en-IN" dirty="0"/>
              <a:t>=</a:t>
            </a:r>
            <a:r>
              <a:rPr lang="en-IN" dirty="0" err="1"/>
              <a:t>workclasses</a:t>
            </a:r>
            <a:r>
              <a:rPr lang="en-IN" dirty="0"/>
              <a:t>, </a:t>
            </a:r>
            <a:r>
              <a:rPr lang="en-IN" dirty="0" err="1"/>
              <a:t>patch_artist</a:t>
            </a:r>
            <a:r>
              <a:rPr lang="en-IN" dirty="0"/>
              <a:t>=True)</a:t>
            </a:r>
          </a:p>
          <a:p>
            <a:r>
              <a:rPr lang="en-IN" dirty="0" err="1"/>
              <a:t>plt.title</a:t>
            </a:r>
            <a:r>
              <a:rPr lang="en-IN" dirty="0"/>
              <a:t>('Estimated Income Distribution by </a:t>
            </a:r>
            <a:r>
              <a:rPr lang="en-IN" dirty="0" err="1"/>
              <a:t>Workclass</a:t>
            </a:r>
            <a:r>
              <a:rPr lang="en-IN" dirty="0"/>
              <a:t>’)</a:t>
            </a:r>
          </a:p>
          <a:p>
            <a:r>
              <a:rPr lang="en-IN" dirty="0" err="1"/>
              <a:t>plt.xlabel</a:t>
            </a:r>
            <a:r>
              <a:rPr lang="en-IN" dirty="0"/>
              <a:t>('</a:t>
            </a:r>
            <a:r>
              <a:rPr lang="en-IN" dirty="0" err="1"/>
              <a:t>Workclass</a:t>
            </a:r>
            <a:r>
              <a:rPr lang="en-IN" dirty="0"/>
              <a:t>’)</a:t>
            </a:r>
          </a:p>
          <a:p>
            <a:r>
              <a:rPr lang="en-IN" dirty="0" err="1"/>
              <a:t>plt.ylabel</a:t>
            </a:r>
            <a:r>
              <a:rPr lang="en-IN" dirty="0"/>
              <a:t>('Estimated Income’)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plt.grid</a:t>
            </a:r>
            <a:r>
              <a:rPr lang="en-IN" dirty="0"/>
              <a:t>(True)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9910BE7-E818-1952-A83A-720E4A36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455" y="1800225"/>
            <a:ext cx="5686425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48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7FAE82-6F88-765E-580D-B60CB3D5F06F}"/>
              </a:ext>
            </a:extLst>
          </p:cNvPr>
          <p:cNvSpPr txBox="1"/>
          <p:nvPr/>
        </p:nvSpPr>
        <p:spPr>
          <a:xfrm>
            <a:off x="195072" y="149412"/>
            <a:ext cx="82905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LabelEncoder</a:t>
            </a:r>
            <a:endParaRPr lang="en-IN" dirty="0"/>
          </a:p>
          <a:p>
            <a:r>
              <a:rPr lang="en-IN" dirty="0"/>
              <a:t>encoder=</a:t>
            </a:r>
            <a:r>
              <a:rPr lang="en-IN" dirty="0" err="1"/>
              <a:t>LabelEncoder</a:t>
            </a:r>
            <a:r>
              <a:rPr lang="en-IN" dirty="0"/>
              <a:t>()</a:t>
            </a:r>
          </a:p>
          <a:p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workclass</a:t>
            </a:r>
            <a:r>
              <a:rPr lang="en-IN" dirty="0"/>
              <a:t>']=</a:t>
            </a:r>
            <a:r>
              <a:rPr lang="en-IN" dirty="0" err="1"/>
              <a:t>encoder.fit_transform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workclass</a:t>
            </a:r>
            <a:r>
              <a:rPr lang="en-IN" dirty="0"/>
              <a:t>'])</a:t>
            </a:r>
          </a:p>
          <a:p>
            <a:r>
              <a:rPr lang="en-IN" dirty="0" err="1"/>
              <a:t>df</a:t>
            </a:r>
            <a:r>
              <a:rPr lang="en-IN" dirty="0"/>
              <a:t>['marital-status']=</a:t>
            </a:r>
            <a:r>
              <a:rPr lang="en-IN" dirty="0" err="1"/>
              <a:t>encoder.fit_transform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['marital-status'])</a:t>
            </a:r>
          </a:p>
          <a:p>
            <a:r>
              <a:rPr lang="en-IN" dirty="0" err="1"/>
              <a:t>df</a:t>
            </a:r>
            <a:r>
              <a:rPr lang="en-IN" dirty="0"/>
              <a:t>['occupation']=</a:t>
            </a:r>
            <a:r>
              <a:rPr lang="en-IN" dirty="0" err="1"/>
              <a:t>encoder.fit_transform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['occupation’])</a:t>
            </a:r>
          </a:p>
          <a:p>
            <a:r>
              <a:rPr lang="en-IN" dirty="0" err="1"/>
              <a:t>df</a:t>
            </a:r>
            <a:r>
              <a:rPr lang="en-IN" dirty="0"/>
              <a:t>['gender']=</a:t>
            </a:r>
            <a:r>
              <a:rPr lang="en-IN" dirty="0" err="1"/>
              <a:t>encoder.fit_transform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['gender’])</a:t>
            </a:r>
          </a:p>
          <a:p>
            <a:r>
              <a:rPr lang="en-IN" dirty="0" err="1"/>
              <a:t>df</a:t>
            </a:r>
            <a:r>
              <a:rPr lang="en-IN" dirty="0"/>
              <a:t>['native-country']=</a:t>
            </a:r>
            <a:r>
              <a:rPr lang="en-IN" dirty="0" err="1"/>
              <a:t>encoder.fit_transform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['native-country’])</a:t>
            </a:r>
          </a:p>
          <a:p>
            <a:endParaRPr lang="en-IN" dirty="0"/>
          </a:p>
          <a:p>
            <a:r>
              <a:rPr lang="en-IN" dirty="0" err="1"/>
              <a:t>df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D3825B-D7BB-9A57-9DC8-46D24D2EB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935690"/>
              </p:ext>
            </p:extLst>
          </p:nvPr>
        </p:nvGraphicFramePr>
        <p:xfrm>
          <a:off x="976845" y="2215704"/>
          <a:ext cx="10817430" cy="4642296"/>
        </p:xfrm>
        <a:graphic>
          <a:graphicData uri="http://schemas.openxmlformats.org/drawingml/2006/table">
            <a:tbl>
              <a:tblPr/>
              <a:tblGrid>
                <a:gridCol w="1081743">
                  <a:extLst>
                    <a:ext uri="{9D8B030D-6E8A-4147-A177-3AD203B41FA5}">
                      <a16:colId xmlns:a16="http://schemas.microsoft.com/office/drawing/2014/main" val="1925385648"/>
                    </a:ext>
                  </a:extLst>
                </a:gridCol>
                <a:gridCol w="1081743">
                  <a:extLst>
                    <a:ext uri="{9D8B030D-6E8A-4147-A177-3AD203B41FA5}">
                      <a16:colId xmlns:a16="http://schemas.microsoft.com/office/drawing/2014/main" val="3194750178"/>
                    </a:ext>
                  </a:extLst>
                </a:gridCol>
                <a:gridCol w="1081743">
                  <a:extLst>
                    <a:ext uri="{9D8B030D-6E8A-4147-A177-3AD203B41FA5}">
                      <a16:colId xmlns:a16="http://schemas.microsoft.com/office/drawing/2014/main" val="2377301763"/>
                    </a:ext>
                  </a:extLst>
                </a:gridCol>
                <a:gridCol w="1081743">
                  <a:extLst>
                    <a:ext uri="{9D8B030D-6E8A-4147-A177-3AD203B41FA5}">
                      <a16:colId xmlns:a16="http://schemas.microsoft.com/office/drawing/2014/main" val="1316540815"/>
                    </a:ext>
                  </a:extLst>
                </a:gridCol>
                <a:gridCol w="1081743">
                  <a:extLst>
                    <a:ext uri="{9D8B030D-6E8A-4147-A177-3AD203B41FA5}">
                      <a16:colId xmlns:a16="http://schemas.microsoft.com/office/drawing/2014/main" val="1112549272"/>
                    </a:ext>
                  </a:extLst>
                </a:gridCol>
                <a:gridCol w="1081743">
                  <a:extLst>
                    <a:ext uri="{9D8B030D-6E8A-4147-A177-3AD203B41FA5}">
                      <a16:colId xmlns:a16="http://schemas.microsoft.com/office/drawing/2014/main" val="3647425579"/>
                    </a:ext>
                  </a:extLst>
                </a:gridCol>
                <a:gridCol w="1081743">
                  <a:extLst>
                    <a:ext uri="{9D8B030D-6E8A-4147-A177-3AD203B41FA5}">
                      <a16:colId xmlns:a16="http://schemas.microsoft.com/office/drawing/2014/main" val="3217067694"/>
                    </a:ext>
                  </a:extLst>
                </a:gridCol>
                <a:gridCol w="1081743">
                  <a:extLst>
                    <a:ext uri="{9D8B030D-6E8A-4147-A177-3AD203B41FA5}">
                      <a16:colId xmlns:a16="http://schemas.microsoft.com/office/drawing/2014/main" val="1363580906"/>
                    </a:ext>
                  </a:extLst>
                </a:gridCol>
                <a:gridCol w="1081743">
                  <a:extLst>
                    <a:ext uri="{9D8B030D-6E8A-4147-A177-3AD203B41FA5}">
                      <a16:colId xmlns:a16="http://schemas.microsoft.com/office/drawing/2014/main" val="14769518"/>
                    </a:ext>
                  </a:extLst>
                </a:gridCol>
                <a:gridCol w="1081743">
                  <a:extLst>
                    <a:ext uri="{9D8B030D-6E8A-4147-A177-3AD203B41FA5}">
                      <a16:colId xmlns:a16="http://schemas.microsoft.com/office/drawing/2014/main" val="302213081"/>
                    </a:ext>
                  </a:extLst>
                </a:gridCol>
              </a:tblGrid>
              <a:tr h="62774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br>
                        <a:rPr lang="en-IN" sz="1800" b="1">
                          <a:effectLst/>
                        </a:rPr>
                      </a:br>
                      <a:r>
                        <a:rPr lang="en-IN" sz="1800" b="1">
                          <a:effectLst/>
                        </a:rPr>
                        <a:t>age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workclass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educational-num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marital-status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occupation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gender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hours-per-week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native-country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estimated-income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 marL="89678" marR="89678" marT="44839" marB="44839">
                    <a:lnL>
                      <a:noFill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87256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25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7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5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40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33966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38756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1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38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50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43203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07503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3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44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10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5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40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85393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82831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4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18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10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7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38041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905519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5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34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6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6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32136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186192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...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...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...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...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...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...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...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...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...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...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473916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48837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27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12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10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38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30500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845247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48838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40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5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dirty="0">
                          <a:solidFill>
                            <a:srgbClr val="0C2774"/>
                          </a:solidFill>
                          <a:effectLst/>
                        </a:rPr>
                        <a:t>1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40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dirty="0">
                          <a:effectLst/>
                        </a:rPr>
                        <a:t>39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65100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253664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48839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58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6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40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33053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656746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48840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22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1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20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25486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63057"/>
                  </a:ext>
                </a:extLst>
              </a:tr>
              <a:tr h="358713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b="1">
                          <a:effectLst/>
                        </a:rPr>
                        <a:t>48841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52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4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2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40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>
                          <a:effectLst/>
                        </a:rPr>
                        <a:t>39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800" dirty="0">
                          <a:effectLst/>
                        </a:rPr>
                        <a:t>57191</a:t>
                      </a:r>
                    </a:p>
                  </a:txBody>
                  <a:tcPr marL="89678" marR="89678" marT="44839" marB="448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4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980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2608D-7A1B-D956-FC8F-5AC82E731B52}"/>
              </a:ext>
            </a:extLst>
          </p:cNvPr>
          <p:cNvSpPr txBox="1"/>
          <p:nvPr/>
        </p:nvSpPr>
        <p:spPr>
          <a:xfrm>
            <a:off x="118872" y="247751"/>
            <a:ext cx="1155801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import </a:t>
            </a:r>
            <a:r>
              <a:rPr lang="en-IN" sz="1400" dirty="0" err="1"/>
              <a:t>matplotlib.pyplot</a:t>
            </a:r>
            <a:r>
              <a:rPr lang="en-IN" sz="1400" dirty="0"/>
              <a:t> as </a:t>
            </a:r>
            <a:r>
              <a:rPr lang="en-IN" sz="1400" dirty="0" err="1"/>
              <a:t>plt</a:t>
            </a:r>
            <a:endParaRPr lang="en-IN" sz="1400" dirty="0"/>
          </a:p>
          <a:p>
            <a:r>
              <a:rPr lang="en-IN" sz="1400" dirty="0" err="1"/>
              <a:t>model_names</a:t>
            </a:r>
            <a:r>
              <a:rPr lang="en-IN" sz="1400" dirty="0"/>
              <a:t> = list(</a:t>
            </a:r>
            <a:r>
              <a:rPr lang="en-IN" sz="1400" dirty="0" err="1"/>
              <a:t>results.keys</a:t>
            </a:r>
            <a:r>
              <a:rPr lang="en-IN" sz="1400" dirty="0"/>
              <a:t>())r2_scores = [results[m]["R2"] for m in </a:t>
            </a:r>
            <a:r>
              <a:rPr lang="en-IN" sz="1400" dirty="0" err="1"/>
              <a:t>model_names</a:t>
            </a:r>
            <a:r>
              <a:rPr lang="en-IN" sz="1400" dirty="0"/>
              <a:t>]</a:t>
            </a:r>
          </a:p>
          <a:p>
            <a:r>
              <a:rPr lang="en-IN" sz="1400" dirty="0" err="1"/>
              <a:t>mae_scores</a:t>
            </a:r>
            <a:r>
              <a:rPr lang="en-IN" sz="1400" dirty="0"/>
              <a:t> = [results[m]["MAE"] for m in </a:t>
            </a:r>
            <a:r>
              <a:rPr lang="en-IN" sz="1400" dirty="0" err="1"/>
              <a:t>model_names</a:t>
            </a:r>
            <a:r>
              <a:rPr lang="en-IN" sz="1400" dirty="0"/>
              <a:t>]</a:t>
            </a:r>
          </a:p>
          <a:p>
            <a:endParaRPr lang="en-IN" sz="1400" dirty="0"/>
          </a:p>
          <a:p>
            <a:r>
              <a:rPr lang="en-IN" sz="1400" dirty="0" err="1"/>
              <a:t>plt.figure</a:t>
            </a:r>
            <a:r>
              <a:rPr lang="en-IN" sz="1400" dirty="0"/>
              <a:t>(</a:t>
            </a:r>
            <a:r>
              <a:rPr lang="en-IN" sz="1400" dirty="0" err="1"/>
              <a:t>figsize</a:t>
            </a:r>
            <a:r>
              <a:rPr lang="en-IN" sz="1400" dirty="0"/>
              <a:t>=(14, 6))</a:t>
            </a:r>
          </a:p>
          <a:p>
            <a:endParaRPr lang="en-IN" sz="1400" dirty="0"/>
          </a:p>
          <a:p>
            <a:r>
              <a:rPr lang="en-IN" sz="1400" dirty="0" err="1"/>
              <a:t>plt.subplot</a:t>
            </a:r>
            <a:r>
              <a:rPr lang="en-IN" sz="1400" dirty="0"/>
              <a:t>(1, 2, 1)</a:t>
            </a:r>
          </a:p>
          <a:p>
            <a:r>
              <a:rPr lang="en-IN" sz="1400" dirty="0"/>
              <a:t>bars1 = </a:t>
            </a:r>
            <a:r>
              <a:rPr lang="en-IN" sz="1400" dirty="0" err="1"/>
              <a:t>plt.bar</a:t>
            </a:r>
            <a:r>
              <a:rPr lang="en-IN" sz="1400" dirty="0"/>
              <a:t>(</a:t>
            </a:r>
            <a:r>
              <a:rPr lang="en-IN" sz="1400" dirty="0" err="1"/>
              <a:t>model_names</a:t>
            </a:r>
            <a:r>
              <a:rPr lang="en-IN" sz="1400" dirty="0"/>
              <a:t>, r2_scores, color='</a:t>
            </a:r>
            <a:r>
              <a:rPr lang="en-IN" sz="1400" dirty="0" err="1"/>
              <a:t>mediumseagreen</a:t>
            </a:r>
            <a:r>
              <a:rPr lang="en-IN" sz="1400" dirty="0"/>
              <a:t>’)</a:t>
            </a:r>
          </a:p>
          <a:p>
            <a:r>
              <a:rPr lang="en-IN" sz="1400" dirty="0" err="1"/>
              <a:t>plt.title</a:t>
            </a:r>
            <a:r>
              <a:rPr lang="en-IN" sz="1400" dirty="0"/>
              <a:t>("R² Score Comparison", </a:t>
            </a:r>
            <a:r>
              <a:rPr lang="en-IN" sz="1400" dirty="0" err="1"/>
              <a:t>fontsize</a:t>
            </a:r>
            <a:r>
              <a:rPr lang="en-IN" sz="1400" dirty="0"/>
              <a:t>=14)</a:t>
            </a:r>
          </a:p>
          <a:p>
            <a:r>
              <a:rPr lang="en-IN" sz="1400" dirty="0" err="1"/>
              <a:t>plt.ylabel</a:t>
            </a:r>
            <a:r>
              <a:rPr lang="en-IN" sz="1400" dirty="0"/>
              <a:t>("R² Score", </a:t>
            </a:r>
            <a:r>
              <a:rPr lang="en-IN" sz="1400" dirty="0" err="1"/>
              <a:t>fontsize</a:t>
            </a:r>
            <a:r>
              <a:rPr lang="en-IN" sz="1400" dirty="0"/>
              <a:t>=12)</a:t>
            </a:r>
          </a:p>
          <a:p>
            <a:r>
              <a:rPr lang="en-IN" sz="1400" dirty="0" err="1"/>
              <a:t>plt.ylim</a:t>
            </a:r>
            <a:r>
              <a:rPr lang="en-IN" sz="1400" dirty="0"/>
              <a:t>(0, 1)</a:t>
            </a:r>
          </a:p>
          <a:p>
            <a:r>
              <a:rPr lang="en-IN" sz="1400" dirty="0" err="1"/>
              <a:t>plt.grid</a:t>
            </a:r>
            <a:r>
              <a:rPr lang="en-IN" sz="1400" dirty="0"/>
              <a:t>(axis='y', </a:t>
            </a:r>
            <a:r>
              <a:rPr lang="en-IN" sz="1400" dirty="0" err="1"/>
              <a:t>linestyle</a:t>
            </a:r>
            <a:r>
              <a:rPr lang="en-IN" sz="1400" dirty="0"/>
              <a:t>='--', alpha=0.7)</a:t>
            </a:r>
          </a:p>
          <a:p>
            <a:r>
              <a:rPr lang="en-IN" sz="1400" dirty="0"/>
              <a:t>for bar in bars1:</a:t>
            </a:r>
          </a:p>
          <a:p>
            <a:r>
              <a:rPr lang="en-IN" sz="1400" dirty="0"/>
              <a:t>         </a:t>
            </a:r>
            <a:r>
              <a:rPr lang="en-IN" sz="1400" dirty="0" err="1"/>
              <a:t>yval</a:t>
            </a:r>
            <a:r>
              <a:rPr lang="en-IN" sz="1400" dirty="0"/>
              <a:t> = </a:t>
            </a:r>
            <a:r>
              <a:rPr lang="en-IN" sz="1400" dirty="0" err="1"/>
              <a:t>bar.get_height</a:t>
            </a:r>
            <a:r>
              <a:rPr lang="en-IN" sz="1400" dirty="0"/>
              <a:t>()    </a:t>
            </a:r>
          </a:p>
          <a:p>
            <a:r>
              <a:rPr lang="en-IN" sz="1400" dirty="0"/>
              <a:t>         </a:t>
            </a:r>
            <a:r>
              <a:rPr lang="en-IN" sz="1400" dirty="0" err="1"/>
              <a:t>plt.text</a:t>
            </a:r>
            <a:r>
              <a:rPr lang="en-IN" sz="1400" dirty="0"/>
              <a:t>(</a:t>
            </a:r>
            <a:r>
              <a:rPr lang="en-IN" sz="1400" dirty="0" err="1"/>
              <a:t>bar.get_x</a:t>
            </a:r>
            <a:r>
              <a:rPr lang="en-IN" sz="1400" dirty="0"/>
              <a:t>() + </a:t>
            </a:r>
            <a:r>
              <a:rPr lang="en-IN" sz="1400" dirty="0" err="1"/>
              <a:t>bar.get_width</a:t>
            </a:r>
            <a:r>
              <a:rPr lang="en-IN" sz="1400" dirty="0"/>
              <a:t>()/2, </a:t>
            </a:r>
            <a:r>
              <a:rPr lang="en-IN" sz="1400" dirty="0" err="1"/>
              <a:t>yval</a:t>
            </a:r>
            <a:r>
              <a:rPr lang="en-IN" sz="1400" dirty="0"/>
              <a:t> + 0.01, f"{yval:.2f}", ha='</a:t>
            </a:r>
            <a:r>
              <a:rPr lang="en-IN" sz="1400" dirty="0" err="1"/>
              <a:t>center</a:t>
            </a:r>
            <a:r>
              <a:rPr lang="en-IN" sz="1400" dirty="0"/>
              <a:t>', </a:t>
            </a:r>
            <a:r>
              <a:rPr lang="en-IN" sz="1400" dirty="0" err="1"/>
              <a:t>fontsize</a:t>
            </a:r>
            <a:r>
              <a:rPr lang="en-IN" sz="1400" dirty="0"/>
              <a:t>=10)</a:t>
            </a:r>
          </a:p>
          <a:p>
            <a:endParaRPr lang="en-IN" sz="1400" dirty="0"/>
          </a:p>
          <a:p>
            <a:r>
              <a:rPr lang="en-IN" sz="1400" dirty="0" err="1"/>
              <a:t>plt.subplot</a:t>
            </a:r>
            <a:r>
              <a:rPr lang="en-IN" sz="1400" dirty="0"/>
              <a:t>(1, 2, 2)</a:t>
            </a:r>
          </a:p>
          <a:p>
            <a:r>
              <a:rPr lang="en-IN" sz="1400" dirty="0"/>
              <a:t>bars2 = </a:t>
            </a:r>
            <a:r>
              <a:rPr lang="en-IN" sz="1400" dirty="0" err="1"/>
              <a:t>plt.bar</a:t>
            </a:r>
            <a:r>
              <a:rPr lang="en-IN" sz="1400" dirty="0"/>
              <a:t>(</a:t>
            </a:r>
            <a:r>
              <a:rPr lang="en-IN" sz="1400" dirty="0" err="1"/>
              <a:t>model_names</a:t>
            </a:r>
            <a:r>
              <a:rPr lang="en-IN" sz="1400" dirty="0"/>
              <a:t>, </a:t>
            </a:r>
            <a:r>
              <a:rPr lang="en-IN" sz="1400" dirty="0" err="1"/>
              <a:t>mae_scores</a:t>
            </a:r>
            <a:r>
              <a:rPr lang="en-IN" sz="1400" dirty="0"/>
              <a:t>, color='tomato’)</a:t>
            </a:r>
          </a:p>
          <a:p>
            <a:r>
              <a:rPr lang="en-IN" sz="1400" dirty="0" err="1"/>
              <a:t>plt.title</a:t>
            </a:r>
            <a:r>
              <a:rPr lang="en-IN" sz="1400" dirty="0"/>
              <a:t>("Mean Absolute Error (MAE) Comparison", </a:t>
            </a:r>
            <a:r>
              <a:rPr lang="en-IN" sz="1400" dirty="0" err="1"/>
              <a:t>fontsize</a:t>
            </a:r>
            <a:r>
              <a:rPr lang="en-IN" sz="1400" dirty="0"/>
              <a:t>=14)</a:t>
            </a:r>
          </a:p>
          <a:p>
            <a:r>
              <a:rPr lang="en-IN" sz="1400" dirty="0" err="1"/>
              <a:t>plt.ylabel</a:t>
            </a:r>
            <a:r>
              <a:rPr lang="en-IN" sz="1400" dirty="0"/>
              <a:t>("MAE", </a:t>
            </a:r>
            <a:r>
              <a:rPr lang="en-IN" sz="1400" dirty="0" err="1"/>
              <a:t>fontsize</a:t>
            </a:r>
            <a:r>
              <a:rPr lang="en-IN" sz="1400" dirty="0"/>
              <a:t>=12)</a:t>
            </a:r>
          </a:p>
          <a:p>
            <a:r>
              <a:rPr lang="en-IN" sz="1400" dirty="0" err="1"/>
              <a:t>plt.grid</a:t>
            </a:r>
            <a:r>
              <a:rPr lang="en-IN" sz="1400" dirty="0"/>
              <a:t>(axis='y', </a:t>
            </a:r>
            <a:r>
              <a:rPr lang="en-IN" sz="1400" dirty="0" err="1"/>
              <a:t>linestyle</a:t>
            </a:r>
            <a:r>
              <a:rPr lang="en-IN" sz="1400" dirty="0"/>
              <a:t>='--', alpha=0.7)</a:t>
            </a:r>
          </a:p>
          <a:p>
            <a:r>
              <a:rPr lang="en-IN" sz="1400" dirty="0"/>
              <a:t>for bar in bars2:    </a:t>
            </a:r>
          </a:p>
          <a:p>
            <a:r>
              <a:rPr lang="en-IN" sz="1400" dirty="0"/>
              <a:t>          </a:t>
            </a:r>
            <a:r>
              <a:rPr lang="en-IN" sz="1400" dirty="0" err="1"/>
              <a:t>yval</a:t>
            </a:r>
            <a:r>
              <a:rPr lang="en-IN" sz="1400" dirty="0"/>
              <a:t> = </a:t>
            </a:r>
            <a:r>
              <a:rPr lang="en-IN" sz="1400" dirty="0" err="1"/>
              <a:t>bar.get_height</a:t>
            </a:r>
            <a:r>
              <a:rPr lang="en-IN" sz="1400" dirty="0"/>
              <a:t>()    </a:t>
            </a:r>
          </a:p>
          <a:p>
            <a:r>
              <a:rPr lang="en-IN" sz="1400" dirty="0"/>
              <a:t>          </a:t>
            </a:r>
            <a:r>
              <a:rPr lang="en-IN" sz="1400" dirty="0" err="1"/>
              <a:t>plt.text</a:t>
            </a:r>
            <a:r>
              <a:rPr lang="en-IN" sz="1400" dirty="0"/>
              <a:t>(</a:t>
            </a:r>
            <a:r>
              <a:rPr lang="en-IN" sz="1400" dirty="0" err="1"/>
              <a:t>bar.get_x</a:t>
            </a:r>
            <a:r>
              <a:rPr lang="en-IN" sz="1400" dirty="0"/>
              <a:t>() + </a:t>
            </a:r>
            <a:r>
              <a:rPr lang="en-IN" sz="1400" dirty="0" err="1"/>
              <a:t>bar.get_width</a:t>
            </a:r>
            <a:r>
              <a:rPr lang="en-IN" sz="1400" dirty="0"/>
              <a:t>()/2, </a:t>
            </a:r>
            <a:r>
              <a:rPr lang="en-IN" sz="1400" dirty="0" err="1"/>
              <a:t>yval</a:t>
            </a:r>
            <a:r>
              <a:rPr lang="en-IN" sz="1400" dirty="0"/>
              <a:t> + 500, f"{yval:.0f}", ha='</a:t>
            </a:r>
            <a:r>
              <a:rPr lang="en-IN" sz="1400" dirty="0" err="1"/>
              <a:t>center</a:t>
            </a:r>
            <a:r>
              <a:rPr lang="en-IN" sz="1400" dirty="0"/>
              <a:t>', </a:t>
            </a:r>
            <a:r>
              <a:rPr lang="en-IN" sz="1400" dirty="0" err="1"/>
              <a:t>fontsize</a:t>
            </a:r>
            <a:r>
              <a:rPr lang="en-IN" sz="1400" dirty="0"/>
              <a:t>=10)</a:t>
            </a:r>
          </a:p>
          <a:p>
            <a:endParaRPr lang="en-IN" sz="1400" dirty="0"/>
          </a:p>
          <a:p>
            <a:r>
              <a:rPr lang="en-IN" sz="1400" dirty="0" err="1"/>
              <a:t>plt.suptitle</a:t>
            </a:r>
            <a:r>
              <a:rPr lang="en-IN" sz="1400" dirty="0"/>
              <a:t>("Model Performance Metrics", </a:t>
            </a:r>
            <a:r>
              <a:rPr lang="en-IN" sz="1400" dirty="0" err="1"/>
              <a:t>fontsize</a:t>
            </a:r>
            <a:r>
              <a:rPr lang="en-IN" sz="1400" dirty="0"/>
              <a:t>=16)</a:t>
            </a:r>
          </a:p>
          <a:p>
            <a:r>
              <a:rPr lang="en-IN" sz="1400" dirty="0" err="1"/>
              <a:t>plt.tight_layout</a:t>
            </a:r>
            <a:r>
              <a:rPr lang="en-IN" sz="1400" dirty="0"/>
              <a:t>(</a:t>
            </a:r>
            <a:r>
              <a:rPr lang="en-IN" sz="1400" dirty="0" err="1"/>
              <a:t>rect</a:t>
            </a:r>
            <a:r>
              <a:rPr lang="en-IN" sz="1400" dirty="0"/>
              <a:t>=[0, 0, 1, 0.95])</a:t>
            </a:r>
          </a:p>
          <a:p>
            <a:r>
              <a:rPr lang="en-IN" sz="1400" dirty="0" err="1"/>
              <a:t>plt.show</a:t>
            </a:r>
            <a:r>
              <a:rPr lang="en-IN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83125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15F312-184B-2B0D-EEFB-51081967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962019" y="-2409020"/>
            <a:ext cx="4267962" cy="100186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E3A77-F10E-29C6-E678-A8E170F46E7B}"/>
              </a:ext>
            </a:extLst>
          </p:cNvPr>
          <p:cNvSpPr txBox="1"/>
          <p:nvPr/>
        </p:nvSpPr>
        <p:spPr>
          <a:xfrm>
            <a:off x="1086654" y="5340096"/>
            <a:ext cx="1109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blurRad="6350" stA="60000" endA="900" endPos="58000" dir="5400000" sy="-100000" algn="bl" rotWithShape="0"/>
                </a:effectLst>
                <a:latin typeface="Bodoni MT" panose="02070603080606020203" pitchFamily="18" charset="0"/>
              </a:rPr>
              <a:t>GitHub Link: </a:t>
            </a:r>
            <a:r>
              <a:rPr lang="en-IN" sz="3600" dirty="0">
                <a:solidFill>
                  <a:srgbClr val="0C2774"/>
                </a:solidFill>
                <a:effectLst/>
                <a:latin typeface="Bodoni MT" panose="02070603080606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IN" sz="3600" dirty="0">
              <a:solidFill>
                <a:srgbClr val="0C277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7112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i="1" dirty="0">
                <a:solidFill>
                  <a:srgbClr val="0C2774"/>
                </a:solidFill>
                <a:latin typeface="Baskerville Old Face" panose="02020602080505020303" pitchFamily="18" charset="0"/>
                <a:ea typeface="+mj-lt"/>
                <a:cs typeface="Arial"/>
              </a:rPr>
              <a:t>Conclusion:</a:t>
            </a:r>
            <a:endParaRPr lang="en-US" i="1" dirty="0">
              <a:solidFill>
                <a:srgbClr val="0C277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5E6F81-1C59-0E3C-364B-22DC6EFF9D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1172" y="1294528"/>
            <a:ext cx="11349656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demonstrated the development of a machine learning-based web application to predict estimated income using demographic and employment-related features.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thorough data preprocessing, feature engineering, and evaluation of multiple regression algorithms,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emerged as the best-performing model with an R² score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0.3133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lowest MAE.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was deployed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providing both single and batch prediction interfaces with a user-friendly UI.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challenges included handling inconsistent categorical data, selecting meaningful features, and replacing binary income labels with realistic numeric estimates.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could include enhancing model accuracy using advanced techniques (like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integrating more diverse datasets, and allowing dynamic model switching in the deployed app.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462319" y="-267331"/>
            <a:ext cx="6578561" cy="12493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dirty="0">
                <a:solidFill>
                  <a:srgbClr val="0C2774"/>
                </a:solidFill>
                <a:latin typeface="Baskerville Old Face" panose="02020602080505020303" pitchFamily="18" charset="0"/>
                <a:cs typeface="Arial"/>
              </a:rPr>
              <a:t>Future scope: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5C0C2D-0DF4-6319-7971-94588C6BD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72" y="981986"/>
            <a:ext cx="10135577" cy="558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Switching Option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 the application to allow users to dynamically switch between different ML models (e.g., Linear Regression, Random Forest, Gradient Boosting) and compare their predictions in real-time.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Accuracy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Experiment with more advanced algorithms such as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CatBoost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further improve the predictive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Integration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 the system to APIs or real-time databases to allow predictions based on live or frequently updated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Feature Engineering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 feature selection and transformation techniques that adapt automatically based on the dataset characteristics.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Visualizations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more data analysis visuals and explainable AI tools (e.g., SHAP values) within the app to help users understand the model's decisions.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&amp; History Tracking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users to log in, save their prediction history, and compare results across time or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Expansion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richer datasets that include additional attributes like company size, sector, previous employment, etc., to enhance prediction depth.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00" y="830172"/>
            <a:ext cx="11029616" cy="530296"/>
          </a:xfrm>
        </p:spPr>
        <p:txBody>
          <a:bodyPr>
            <a:noAutofit/>
          </a:bodyPr>
          <a:lstStyle/>
          <a:p>
            <a:r>
              <a:rPr lang="en-US" sz="4400" b="1" i="1" dirty="0">
                <a:solidFill>
                  <a:srgbClr val="0C2774"/>
                </a:solidFill>
                <a:latin typeface="Baskerville Old Face" panose="02020602080505020303" pitchFamily="18" charset="0"/>
                <a:ea typeface="+mj-lt"/>
                <a:cs typeface="Arial"/>
              </a:rPr>
              <a:t>References:</a:t>
            </a:r>
            <a:endParaRPr lang="en-US" i="1" dirty="0">
              <a:solidFill>
                <a:srgbClr val="0C277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F2640F-3B4D-24A6-A48A-28036CE9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76" y="1647950"/>
            <a:ext cx="11274552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SkillsBuild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Platform – AI/ML Training Modules and Resources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2774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https://skillsbuild.org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C2774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 – Adult Income Dataset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2774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https://archive.ics.uci.edu/ml/datasets/adult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C2774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 – Machine Learning in Python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2774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https://scikit-learn.org/stable/documentation.html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C2774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 – Web App Development for ML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2774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https://docs.streamlit.io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C2774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Official Documentation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C2774"/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C277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BD28B7-C9B1-5B26-8217-13B4D1C63BE8}"/>
              </a:ext>
            </a:extLst>
          </p:cNvPr>
          <p:cNvSpPr/>
          <p:nvPr/>
        </p:nvSpPr>
        <p:spPr>
          <a:xfrm>
            <a:off x="1920240" y="2497976"/>
            <a:ext cx="802005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0"/>
                <a:solidFill>
                  <a:srgbClr val="0C2774"/>
                </a:solidFill>
                <a:effectLst>
                  <a:reflection blurRad="6350" stA="53000" endA="300" endPos="35500" dir="5400000" sy="-90000" algn="bl" rotWithShape="0"/>
                </a:effectLst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98" y="82663"/>
            <a:ext cx="9309411" cy="105156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rgbClr val="002060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90" y="887335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Arial"/>
              </a:rPr>
              <a:t>  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Arial"/>
              </a:rPr>
              <a:t>Problem Statement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+mn-lt"/>
              </a:rPr>
              <a:t>Algorithm &amp; Deployment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Arial"/>
              </a:rPr>
              <a:t>Conclusion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n-lt"/>
                <a:cs typeface="Arial"/>
              </a:rPr>
              <a:t>References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 marL="305435" indent="-305435"/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i="1" dirty="0">
                <a:solidFill>
                  <a:srgbClr val="002060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Problem </a:t>
            </a:r>
            <a:r>
              <a:rPr lang="en-US" sz="4400" b="1" i="1" dirty="0">
                <a:solidFill>
                  <a:srgbClr val="0C2774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Statement</a:t>
            </a:r>
            <a:r>
              <a:rPr lang="en-US" sz="4400" b="1" i="1" dirty="0">
                <a:solidFill>
                  <a:srgbClr val="002060"/>
                </a:solidFill>
                <a:latin typeface="Baskerville Old Face" panose="02020602080505020303" pitchFamily="18" charset="0"/>
                <a:cs typeface="Arial" panose="020B0604020202020204" pitchFamily="34" charset="0"/>
              </a:rPr>
              <a:t>:</a:t>
            </a:r>
            <a:endParaRPr lang="en-US" sz="4400" i="1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today’s data-driven world, understanding what factors influence an employee’s income is more important than ever.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 often lack accurate tools to predict salaries based on individual profiles like education, work hours, or job type.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public datasets only provide broad income categories, making it difficult to estimate real earning potential.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There’s a clear need to process such raw data and build models that go beyond simple classifications.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addresses that gap by exploring how personal and professional attributes can help estimate actual income figures.</a:t>
            </a:r>
            <a:endParaRPr lang="en-I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i="1" dirty="0">
                <a:solidFill>
                  <a:srgbClr val="0C2774"/>
                </a:solidFill>
                <a:latin typeface="Baskerville Old Face" panose="02020602080505020303" pitchFamily="18" charset="0"/>
                <a:ea typeface="+mj-lt"/>
                <a:cs typeface="Arial"/>
              </a:rPr>
              <a:t>System  Approach:</a:t>
            </a:r>
            <a:endParaRPr lang="en-US" sz="4400" i="1" dirty="0">
              <a:solidFill>
                <a:srgbClr val="0C2774"/>
              </a:solidFill>
              <a:latin typeface="Baskerville Old Face" panose="02020602080505020303" pitchFamily="18" charset="0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96" y="1036850"/>
            <a:ext cx="11610808" cy="55559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solidFill>
                  <a:schemeClr val="tx1"/>
                </a:solidFill>
              </a:rPr>
              <a:t>This project follows a structured and modular approach to develop an efficient salary prediction system using machine learning techniques. It covers data preprocessing, model training, evaluation, and a user-friendly web deployment.</a:t>
            </a:r>
          </a:p>
          <a:p>
            <a:pPr marL="0" indent="0">
              <a:buNone/>
            </a:pPr>
            <a:r>
              <a:rPr lang="en-IN" sz="1800" b="1" u="sng" dirty="0">
                <a:solidFill>
                  <a:schemeClr val="tx1"/>
                </a:solidFill>
              </a:rPr>
              <a:t>System Requirements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Hardware</a:t>
            </a:r>
            <a:r>
              <a:rPr lang="en-IN" sz="1800" dirty="0">
                <a:solidFill>
                  <a:schemeClr val="tx1"/>
                </a:solidFill>
              </a:rPr>
              <a:t>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Any modern PC/Laptop with minimum 4GB RAM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Internet connection for deployment/testing (</a:t>
            </a:r>
            <a:r>
              <a:rPr lang="en-IN" sz="1600" dirty="0" err="1">
                <a:solidFill>
                  <a:schemeClr val="tx1"/>
                </a:solidFill>
              </a:rPr>
              <a:t>Streamlit</a:t>
            </a:r>
            <a:r>
              <a:rPr lang="en-IN" sz="1600" dirty="0">
                <a:solidFill>
                  <a:schemeClr val="tx1"/>
                </a:solidFill>
              </a:rPr>
              <a:t>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Software</a:t>
            </a:r>
            <a:r>
              <a:rPr lang="en-IN" sz="1800" dirty="0">
                <a:solidFill>
                  <a:schemeClr val="tx1"/>
                </a:solidFill>
              </a:rPr>
              <a:t>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tx1"/>
                </a:solidFill>
              </a:rPr>
              <a:t>Jupyter</a:t>
            </a:r>
            <a:r>
              <a:rPr lang="en-IN" sz="1600" dirty="0">
                <a:solidFill>
                  <a:schemeClr val="tx1"/>
                </a:solidFill>
              </a:rPr>
              <a:t> Notebook / VS Code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Python 3.12+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tx1"/>
                </a:solidFill>
              </a:rPr>
              <a:t>Streamlit</a:t>
            </a:r>
            <a:r>
              <a:rPr lang="en-IN" sz="1600" dirty="0">
                <a:solidFill>
                  <a:schemeClr val="tx1"/>
                </a:solidFill>
              </a:rPr>
              <a:t> for web interface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Web browser (Chrome, Edge, etc.)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Operating System</a:t>
            </a:r>
            <a:r>
              <a:rPr lang="en-IN" sz="1800" dirty="0">
                <a:solidFill>
                  <a:schemeClr val="tx1"/>
                </a:solidFill>
              </a:rPr>
              <a:t>:</a:t>
            </a:r>
          </a:p>
          <a:p>
            <a:pPr lvl="1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Windows, macOS, or Linux (platform-independent)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4764AD-BD93-2BC9-8649-DC42B69140FA}"/>
              </a:ext>
            </a:extLst>
          </p:cNvPr>
          <p:cNvSpPr txBox="1"/>
          <p:nvPr/>
        </p:nvSpPr>
        <p:spPr>
          <a:xfrm>
            <a:off x="612648" y="667513"/>
            <a:ext cx="9985248" cy="501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u="sng" dirty="0"/>
              <a:t>Libraries &amp; Tools Used: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Pandas</a:t>
            </a:r>
            <a:r>
              <a:rPr lang="en-IN" sz="2400" dirty="0"/>
              <a:t> – For data manipulation and preprocessing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NumPy</a:t>
            </a:r>
            <a:r>
              <a:rPr lang="en-IN" sz="2400" dirty="0"/>
              <a:t> – For numerical computations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Matplotlib / </a:t>
            </a:r>
            <a:r>
              <a:rPr lang="en-IN" sz="2400" b="1" dirty="0" err="1"/>
              <a:t>Pyplot</a:t>
            </a:r>
            <a:r>
              <a:rPr lang="en-IN" sz="2400" dirty="0"/>
              <a:t> – For data visualization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Scikit-learn (</a:t>
            </a:r>
            <a:r>
              <a:rPr lang="en-IN" sz="2400" b="1" dirty="0" err="1"/>
              <a:t>sklearn</a:t>
            </a:r>
            <a:r>
              <a:rPr lang="en-IN" sz="2400" b="1" dirty="0"/>
              <a:t>)</a:t>
            </a:r>
            <a:r>
              <a:rPr lang="en-IN" sz="2400" dirty="0"/>
              <a:t> – For machine learning algorithms (Linear Regression, Random Forest,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err="1"/>
              <a:t>Joblib</a:t>
            </a:r>
            <a:r>
              <a:rPr lang="en-IN" sz="2400" dirty="0"/>
              <a:t> – For saving and loading trained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err="1"/>
              <a:t>Streamlit</a:t>
            </a:r>
            <a:r>
              <a:rPr lang="en-IN" sz="2400" dirty="0"/>
              <a:t> – For creating the web app interface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err="1"/>
              <a:t>LabelEncoder</a:t>
            </a:r>
            <a:r>
              <a:rPr lang="en-IN" sz="2400" dirty="0"/>
              <a:t> – For categorical value encoding</a:t>
            </a:r>
          </a:p>
        </p:txBody>
      </p:sp>
    </p:spTree>
    <p:extLst>
      <p:ext uri="{BB962C8B-B14F-4D97-AF65-F5344CB8AC3E}">
        <p14:creationId xmlns:p14="http://schemas.microsoft.com/office/powerpoint/2010/main" val="37508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6" y="61986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i="1" dirty="0">
                <a:solidFill>
                  <a:srgbClr val="0C2774"/>
                </a:solidFill>
                <a:latin typeface="Baskerville Old Face" panose="02020602080505020303" pitchFamily="18" charset="0"/>
                <a:ea typeface="+mj-lt"/>
                <a:cs typeface="Arial"/>
              </a:rPr>
              <a:t>Algorithm &amp; Deployment:</a:t>
            </a:r>
            <a:endParaRPr lang="en-US" sz="2400" i="1" dirty="0">
              <a:solidFill>
                <a:srgbClr val="0C277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1E8802-F53A-9593-8F4B-050861B112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370" y="1222446"/>
            <a:ext cx="11196653" cy="530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obtained from [Adult Income Dataset (UCI Repository)] or internship-provided dataset.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.csv file loaded into the environment for analysis.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Preprocessing: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Column Filtering (Feature Minimization)</a:t>
            </a:r>
          </a:p>
          <a:p>
            <a:pPr marL="879750" lvl="2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Dropped irrelevant or redundant columns such as ‘education’ (duplicate of educational-num), ‘relationship’, ‘capital-gain’, ‘capital-loss’ and ‘race’.</a:t>
            </a:r>
          </a:p>
          <a:p>
            <a:pPr marL="879750" lvl="2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Retained only those features relevant to income prediction.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Missing Value Handling</a:t>
            </a:r>
          </a:p>
          <a:p>
            <a:pPr marL="879750" lvl="2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Detected and removed rows with missing or undefined values (e.g., entries with '?' in categorical columns like  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workclass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occupation) ensuring no noise or bias was introduced due to incomplete data.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DCE01C-6DED-1264-FBFB-70A1AB212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24" y="-47745"/>
            <a:ext cx="11137392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Converted categorical features into numerical format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LabelEncoder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Identified and removed outliers using boxplots and statistical thresholds (e.g., ages above 75).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 domain-irrelevant entries such as low education levels (5th-6th grade) and work statuses like Never-worked or Without-pay.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Stored label mappings for reverse conversion and user-friendly display in the app.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selected input features: ['age', 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'educational-num', 'marital-status', 'occupation', 'gender', 'hours-per-week', 'native-country'].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variable transformed from binary classification to realistic income estimations for regression modeling.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B7829-4F22-19F4-AA55-CC836AA4FF65}"/>
              </a:ext>
            </a:extLst>
          </p:cNvPr>
          <p:cNvSpPr txBox="1"/>
          <p:nvPr/>
        </p:nvSpPr>
        <p:spPr>
          <a:xfrm>
            <a:off x="539496" y="3785616"/>
            <a:ext cx="10094976" cy="3041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Building &amp; Evaluation: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Multiple regression models trained: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SVR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129131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C3CCDA-BBC7-76C4-49B6-BAB7CD2C1CF6}"/>
              </a:ext>
            </a:extLst>
          </p:cNvPr>
          <p:cNvSpPr txBox="1"/>
          <p:nvPr/>
        </p:nvSpPr>
        <p:spPr>
          <a:xfrm>
            <a:off x="832104" y="96201"/>
            <a:ext cx="8561832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Each model evaluated using: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R</a:t>
            </a:r>
            <a:r>
              <a:rPr lang="en-IN" baseline="30000" dirty="0"/>
              <a:t>2 </a:t>
            </a:r>
            <a:r>
              <a:rPr lang="en-IN" dirty="0"/>
              <a:t>Score (for accuracy of predictions)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MAE (Mean Absolute Error)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Best model (</a:t>
            </a:r>
            <a:r>
              <a:rPr lang="en-IN" dirty="0" err="1"/>
              <a:t>GradientBoosting</a:t>
            </a:r>
            <a:r>
              <a:rPr lang="en-IN" dirty="0"/>
              <a:t>) selected based on highest R</a:t>
            </a:r>
            <a:r>
              <a:rPr lang="en-IN" baseline="30000" dirty="0"/>
              <a:t>2 </a:t>
            </a:r>
            <a:r>
              <a:rPr lang="en-IN" dirty="0"/>
              <a:t> score.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DC4D3-EF66-EC5F-4453-472C563F1B70}"/>
              </a:ext>
            </a:extLst>
          </p:cNvPr>
          <p:cNvSpPr txBox="1"/>
          <p:nvPr/>
        </p:nvSpPr>
        <p:spPr>
          <a:xfrm>
            <a:off x="384048" y="1976537"/>
            <a:ext cx="10195560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 Saving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Best performing model saved using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joblib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best_model_regression.pkl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Web App Deployment</a:t>
            </a:r>
          </a:p>
          <a:p>
            <a:pPr lvl="1"/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2AB463-F91C-12EF-B506-F2A216BA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04" y="3680685"/>
            <a:ext cx="10040112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 built 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user interaction.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enter input values (age,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workclass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education level, etc.) through dropdowns/sliders.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predicts the estimated income based on inputs.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 prediction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via .csv upload.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 is hosted locally or deployed to platforms like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Cloud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sharing.</a:t>
            </a:r>
          </a:p>
        </p:txBody>
      </p:sp>
    </p:spTree>
    <p:extLst>
      <p:ext uri="{BB962C8B-B14F-4D97-AF65-F5344CB8AC3E}">
        <p14:creationId xmlns:p14="http://schemas.microsoft.com/office/powerpoint/2010/main" val="59955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57" y="437008"/>
            <a:ext cx="11029616" cy="530296"/>
          </a:xfrm>
        </p:spPr>
        <p:txBody>
          <a:bodyPr>
            <a:noAutofit/>
          </a:bodyPr>
          <a:lstStyle/>
          <a:p>
            <a:r>
              <a:rPr lang="en-US" sz="4400" b="1" i="1" dirty="0">
                <a:solidFill>
                  <a:srgbClr val="0C2774"/>
                </a:solidFill>
                <a:latin typeface="Baskerville Old Face" panose="02020602080505020303" pitchFamily="18" charset="0"/>
                <a:ea typeface="+mj-lt"/>
                <a:cs typeface="Arial"/>
              </a:rPr>
              <a:t>Result:</a:t>
            </a:r>
            <a:endParaRPr lang="en-US" i="1" dirty="0">
              <a:solidFill>
                <a:srgbClr val="0C2774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26B338-E786-EC86-C978-A48054DF8FBF}"/>
              </a:ext>
            </a:extLst>
          </p:cNvPr>
          <p:cNvSpPr txBox="1"/>
          <p:nvPr/>
        </p:nvSpPr>
        <p:spPr>
          <a:xfrm>
            <a:off x="349756" y="1160096"/>
            <a:ext cx="51720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df</a:t>
            </a:r>
            <a:r>
              <a:rPr lang="en-IN" dirty="0"/>
              <a:t>=</a:t>
            </a:r>
            <a:r>
              <a:rPr lang="en-IN" dirty="0" err="1"/>
              <a:t>df</a:t>
            </a:r>
            <a:r>
              <a:rPr lang="en-IN" dirty="0"/>
              <a:t>[(</a:t>
            </a:r>
            <a:r>
              <a:rPr lang="en-IN" dirty="0" err="1"/>
              <a:t>df</a:t>
            </a:r>
            <a:r>
              <a:rPr lang="en-IN" dirty="0"/>
              <a:t>['age']&lt;=75)&amp;(</a:t>
            </a:r>
            <a:r>
              <a:rPr lang="en-IN" dirty="0" err="1"/>
              <a:t>df</a:t>
            </a:r>
            <a:r>
              <a:rPr lang="en-IN" dirty="0"/>
              <a:t>['age']&gt;=17)]</a:t>
            </a:r>
          </a:p>
          <a:p>
            <a:r>
              <a:rPr lang="en-IN" dirty="0" err="1"/>
              <a:t>plt.boxplot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['age’])</a:t>
            </a:r>
          </a:p>
          <a:p>
            <a:r>
              <a:rPr lang="en-IN" dirty="0" err="1"/>
              <a:t>plt.title</a:t>
            </a:r>
            <a:r>
              <a:rPr lang="en-IN" dirty="0"/>
              <a:t>('Boxplot for Age’)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9180BD-462B-065A-5B10-96459AF06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56" y="2553217"/>
            <a:ext cx="517207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59B8F4A-8534-21C8-6CDE-89A5341EF4F1}"/>
              </a:ext>
            </a:extLst>
          </p:cNvPr>
          <p:cNvGrpSpPr/>
          <p:nvPr/>
        </p:nvGrpSpPr>
        <p:grpSpPr>
          <a:xfrm>
            <a:off x="5312664" y="462480"/>
            <a:ext cx="6734367" cy="6231820"/>
            <a:chOff x="5376672" y="416760"/>
            <a:chExt cx="6734367" cy="62318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0FCD0E-5670-7E71-BFF8-E6D4D0214F0A}"/>
                </a:ext>
              </a:extLst>
            </p:cNvPr>
            <p:cNvSpPr txBox="1"/>
            <p:nvPr/>
          </p:nvSpPr>
          <p:spPr>
            <a:xfrm>
              <a:off x="5376672" y="416760"/>
              <a:ext cx="6734367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 err="1"/>
                <a:t>plt.scatter</a:t>
              </a:r>
              <a:r>
                <a:rPr lang="en-IN" dirty="0"/>
                <a:t>(</a:t>
              </a:r>
              <a:r>
                <a:rPr lang="en-IN" dirty="0" err="1"/>
                <a:t>df</a:t>
              </a:r>
              <a:r>
                <a:rPr lang="en-IN" dirty="0"/>
                <a:t>['age'], </a:t>
              </a:r>
              <a:r>
                <a:rPr lang="en-IN" dirty="0" err="1"/>
                <a:t>df</a:t>
              </a:r>
              <a:r>
                <a:rPr lang="en-IN" dirty="0"/>
                <a:t>['estimated-income'], alpha=0.5,color='green’)</a:t>
              </a:r>
            </a:p>
            <a:p>
              <a:r>
                <a:rPr lang="en-IN" dirty="0" err="1"/>
                <a:t>plt.title</a:t>
              </a:r>
              <a:r>
                <a:rPr lang="en-IN" dirty="0"/>
                <a:t>('Estimated Income vs Age’)</a:t>
              </a:r>
            </a:p>
            <a:p>
              <a:r>
                <a:rPr lang="en-IN" dirty="0" err="1"/>
                <a:t>plt.xlabel</a:t>
              </a:r>
              <a:r>
                <a:rPr lang="en-IN" dirty="0"/>
                <a:t>('Age’)</a:t>
              </a:r>
            </a:p>
            <a:p>
              <a:r>
                <a:rPr lang="en-IN" dirty="0" err="1"/>
                <a:t>plt.ylabel</a:t>
              </a:r>
              <a:r>
                <a:rPr lang="en-IN" dirty="0"/>
                <a:t>('Estimated Income’)</a:t>
              </a:r>
            </a:p>
            <a:p>
              <a:r>
                <a:rPr lang="en-IN" dirty="0" err="1"/>
                <a:t>plt.grid</a:t>
              </a:r>
              <a:r>
                <a:rPr lang="en-IN" dirty="0"/>
                <a:t>(True)</a:t>
              </a:r>
            </a:p>
            <a:p>
              <a:r>
                <a:rPr lang="en-IN" dirty="0" err="1"/>
                <a:t>plt.show</a:t>
              </a:r>
              <a:r>
                <a:rPr lang="en-IN" dirty="0"/>
                <a:t>()</a:t>
              </a:r>
            </a:p>
          </p:txBody>
        </p:sp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350E5EAA-FC7D-C695-839B-3BDF2CA1E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9827" y="2314705"/>
              <a:ext cx="5686425" cy="4333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373</TotalTime>
  <Words>1921</Words>
  <Application>Microsoft Office PowerPoint</Application>
  <PresentationFormat>Widescreen</PresentationFormat>
  <Paragraphs>287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Agency FB</vt:lpstr>
      <vt:lpstr>Arial</vt:lpstr>
      <vt:lpstr>Baskerville Old Face</vt:lpstr>
      <vt:lpstr>Bodoni MT</vt:lpstr>
      <vt:lpstr>Bodoni MT Black</vt:lpstr>
      <vt:lpstr>Calibri</vt:lpstr>
      <vt:lpstr>Edwardian Script ITC</vt:lpstr>
      <vt:lpstr>Franklin Gothic Book</vt:lpstr>
      <vt:lpstr>Franklin Gothic Demi</vt:lpstr>
      <vt:lpstr>Wingdings</vt:lpstr>
      <vt:lpstr>Wingdings 2</vt:lpstr>
      <vt:lpstr>DividendVTI</vt:lpstr>
      <vt:lpstr>PowerPoint Presentation</vt:lpstr>
      <vt:lpstr>OUTLINE:</vt:lpstr>
      <vt:lpstr>Problem Statement:</vt:lpstr>
      <vt:lpstr>System  Approach:</vt:lpstr>
      <vt:lpstr>PowerPoint Presentation</vt:lpstr>
      <vt:lpstr>Algorithm &amp; Deployment:</vt:lpstr>
      <vt:lpstr>PowerPoint Presentation</vt:lpstr>
      <vt:lpstr>PowerPoint Presentation</vt:lpstr>
      <vt:lpstr>Result: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Soumya Ranjan Dash</dc:creator>
  <cp:lastModifiedBy>Soumya Ranjan Dash</cp:lastModifiedBy>
  <cp:revision>60</cp:revision>
  <dcterms:created xsi:type="dcterms:W3CDTF">2021-05-26T16:50:10Z</dcterms:created>
  <dcterms:modified xsi:type="dcterms:W3CDTF">2025-07-21T17:27:38Z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