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Fira Sans Medium"/>
      <p:regular r:id="rId23"/>
      <p:bold r:id="rId24"/>
      <p:italic r:id="rId25"/>
      <p:boldItalic r:id="rId26"/>
    </p:embeddedFont>
    <p:embeddedFont>
      <p:font typeface="Fira Sans SemiBold"/>
      <p:regular r:id="rId27"/>
      <p:bold r:id="rId28"/>
      <p:italic r:id="rId29"/>
      <p:boldItalic r:id="rId30"/>
    </p:embeddedFont>
    <p:embeddedFont>
      <p:font typeface="Fira Sans"/>
      <p:regular r:id="rId31"/>
      <p:bold r:id="rId32"/>
      <p:italic r:id="rId33"/>
      <p:boldItalic r:id="rId34"/>
    </p:embeddedFont>
    <p:embeddedFont>
      <p:font typeface="Fira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iraSansMedium-bold.fntdata"/><Relationship Id="rId23" Type="http://schemas.openxmlformats.org/officeDocument/2006/relationships/font" Target="fonts/Fira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Medium-boldItalic.fntdata"/><Relationship Id="rId25" Type="http://schemas.openxmlformats.org/officeDocument/2006/relationships/font" Target="fonts/FiraSansMedium-italic.fntdata"/><Relationship Id="rId28" Type="http://schemas.openxmlformats.org/officeDocument/2006/relationships/font" Target="fonts/FiraSansSemiBold-bold.fntdata"/><Relationship Id="rId27" Type="http://schemas.openxmlformats.org/officeDocument/2006/relationships/font" Target="fonts/FiraSan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regular.fntdata"/><Relationship Id="rId30" Type="http://schemas.openxmlformats.org/officeDocument/2006/relationships/font" Target="fonts/FiraSans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-italic.fntdata"/><Relationship Id="rId10" Type="http://schemas.openxmlformats.org/officeDocument/2006/relationships/slide" Target="slides/slide6.xml"/><Relationship Id="rId32" Type="http://schemas.openxmlformats.org/officeDocument/2006/relationships/font" Target="fonts/FiraSans-bold.fntdata"/><Relationship Id="rId13" Type="http://schemas.openxmlformats.org/officeDocument/2006/relationships/slide" Target="slides/slide9.xml"/><Relationship Id="rId35" Type="http://schemas.openxmlformats.org/officeDocument/2006/relationships/font" Target="fonts/FiraSansLight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Light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FiraSans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ca1cba4d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ca1cba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ca1cba4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ca1cba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ca1cba4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ca1cba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ca1cba4d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9ca1cba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ca1cba4d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ca1cba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ca1cba4d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9ca1cba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ca1cba4d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ca1cba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ca1cba4d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ca1cba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c6a1604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c6a160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c6a1604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c6a160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ca1cba4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ca1cba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ca1cba4d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ca1cba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ca1cba4d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ca1cba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ca1cba4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ca1cb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ca1cba4d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9ca1cba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ca1cba4d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9ca1cba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79100" y="4406300"/>
            <a:ext cx="6477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nap.stanford.edu/data/soc-pokec.html" TargetMode="External"/><Relationship Id="rId4" Type="http://schemas.openxmlformats.org/officeDocument/2006/relationships/hyperlink" Target="https://github.com/SRDewan/Precog-Task" TargetMode="External"/><Relationship Id="rId5" Type="http://schemas.openxmlformats.org/officeDocument/2006/relationships/hyperlink" Target="https://drive.google.com/drive/folders/1StTF6fHRVoDSIF7WQueFt4YIgNd9i7Qk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494400" y="151000"/>
            <a:ext cx="7161900" cy="203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You Are Who You Know: Inferring User Profiles In Online Social Networks</a:t>
            </a:r>
            <a:endParaRPr sz="2400"/>
          </a:p>
        </p:txBody>
      </p:sp>
      <p:sp>
        <p:nvSpPr>
          <p:cNvPr id="85" name="Google Shape;85;p12"/>
          <p:cNvSpPr txBox="1"/>
          <p:nvPr/>
        </p:nvSpPr>
        <p:spPr>
          <a:xfrm>
            <a:off x="494400" y="2926675"/>
            <a:ext cx="3992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Shaurya Rajat Dewan</a:t>
            </a:r>
            <a:endParaRPr b="1" sz="17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2019101017</a:t>
            </a:r>
            <a:endParaRPr b="1" sz="17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CSE, UG2k19</a:t>
            </a:r>
            <a:endParaRPr b="1" sz="17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5094150" y="2907700"/>
            <a:ext cx="3352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Independent Study Application Task</a:t>
            </a:r>
            <a:endParaRPr sz="1700">
              <a:solidFill>
                <a:schemeClr val="lt2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Repository URL:</a:t>
            </a:r>
            <a:r>
              <a:rPr lang="en" sz="1700">
                <a:solidFill>
                  <a:schemeClr val="lt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endParaRPr sz="1700">
              <a:solidFill>
                <a:schemeClr val="lt2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applications involving some form of graph with some attributes/properties for each node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cases involving grouping and recommender systems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Auto-filling of profile details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Social networks, streaming services, e-commerce, search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Privacy concerns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Lack of strong guidelines and rules for such implicit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Could be misused just like explicit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Such systems could be misused for inferring information like political and religous alignments, etc.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Will work better for stronger/more connected graphs and communities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Practically usable mostly in subnetworks and smaller applications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apply weighting on inferred attributes based on accuracy 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a long way in improving clustering and recommender systems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Main implementation issue to be addressed is robustness for sparse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Currently infeasible for larger graph applications due to time complexity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</a:t>
            </a:r>
            <a:r>
              <a:rPr lang="en"/>
              <a:t>er Role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Analysis Ideas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the global approach for a subset of the New Orleans dataset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Comparing modularity and conductance as metrics since both have very similar logic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Comparing global and local approaches with the same metrics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Dummy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Implementation repo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Google Drive folder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4294967295" type="ctrTitle"/>
          </p:nvPr>
        </p:nvSpPr>
        <p:spPr>
          <a:xfrm>
            <a:off x="1398300" y="2990400"/>
            <a:ext cx="6347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 YOU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837146" y="2184280"/>
            <a:ext cx="294437" cy="28113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29"/>
          <p:cNvGrpSpPr/>
          <p:nvPr/>
        </p:nvGrpSpPr>
        <p:grpSpPr>
          <a:xfrm>
            <a:off x="4472037" y="605739"/>
            <a:ext cx="1261378" cy="1261701"/>
            <a:chOff x="6654650" y="3665275"/>
            <a:chExt cx="409100" cy="409125"/>
          </a:xfrm>
        </p:grpSpPr>
        <p:sp>
          <p:nvSpPr>
            <p:cNvPr id="195" name="Google Shape;195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rot="1056940">
            <a:off x="3255870" y="1597598"/>
            <a:ext cx="833338" cy="833456"/>
            <a:chOff x="570875" y="4322250"/>
            <a:chExt cx="443300" cy="443325"/>
          </a:xfrm>
        </p:grpSpPr>
        <p:sp>
          <p:nvSpPr>
            <p:cNvPr id="198" name="Google Shape;198;p2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9"/>
          <p:cNvSpPr/>
          <p:nvPr/>
        </p:nvSpPr>
        <p:spPr>
          <a:xfrm rot="2466725">
            <a:off x="3349622" y="850119"/>
            <a:ext cx="409039" cy="39056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 rot="-1609523">
            <a:off x="3947860" y="1095872"/>
            <a:ext cx="294391" cy="28109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 rot="2926012">
            <a:off x="5732794" y="1318561"/>
            <a:ext cx="220454" cy="21049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 rot="-1609141">
            <a:off x="4567259" y="381492"/>
            <a:ext cx="198625" cy="18965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0" y="638675"/>
            <a:ext cx="4828500" cy="41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Aim is to infer a user’s profile attributes even if hidden using the user graph and other user’s revealed attributes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Premise is that users/people generally interact more with like-minded people with similar attributes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Moreover, stronger communities are formed among people having at least 1 common attribute</a:t>
            </a:r>
            <a:endParaRPr sz="21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Reviewer Role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premises are promising and reasonable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Detailed data analysis done to confirm the validity of both promises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Well observed that the 2nd premise is not necessarily true just because 1st one is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 (Continued)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catch to use a variation of conductance as a metric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Comprehensive evaluation and comparison of local approach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Datasets are biased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Did not run global approach on 1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Did not compare global approach with other approaches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comparison done between modularity and conductance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complexity is a concern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79100" y="1407475"/>
            <a:ext cx="4666500" cy="3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Could use other data (if available) such as timestamps, etc. to apply weights to graph edges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Could try a more localised approach by skipping some vertices/communities in each iteration of expanding the community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Designe</a:t>
            </a:r>
            <a:r>
              <a:rPr lang="en"/>
              <a:t>r Role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