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91" r:id="rId6"/>
    <p:sldId id="289" r:id="rId7"/>
    <p:sldId id="292" r:id="rId8"/>
    <p:sldId id="294" r:id="rId9"/>
    <p:sldId id="296" r:id="rId10"/>
    <p:sldId id="297" r:id="rId11"/>
    <p:sldId id="260" r:id="rId12"/>
    <p:sldId id="261" r:id="rId13"/>
    <p:sldId id="263" r:id="rId14"/>
    <p:sldId id="262" r:id="rId15"/>
    <p:sldId id="267" r:id="rId16"/>
    <p:sldId id="278" r:id="rId17"/>
    <p:sldId id="279" r:id="rId18"/>
    <p:sldId id="281" r:id="rId19"/>
    <p:sldId id="282" r:id="rId20"/>
    <p:sldId id="284" r:id="rId21"/>
    <p:sldId id="288" r:id="rId22"/>
    <p:sldId id="286" r:id="rId23"/>
    <p:sldId id="287" r:id="rId24"/>
    <p:sldId id="269" r:id="rId25"/>
    <p:sldId id="270" r:id="rId26"/>
    <p:sldId id="271" r:id="rId27"/>
    <p:sldId id="272" r:id="rId28"/>
    <p:sldId id="275" r:id="rId29"/>
    <p:sldId id="274" r:id="rId30"/>
    <p:sldId id="276" r:id="rId31"/>
    <p:sldId id="301" r:id="rId32"/>
    <p:sldId id="28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71F9B-1E40-4D77-BD20-0FE1CC248B9B}"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3381CDCE-A657-4BA6-B15B-F375AB2C689B}">
      <dgm:prSet phldrT="[Text]"/>
      <dgm:spPr/>
      <dgm:t>
        <a:bodyPr/>
        <a:lstStyle/>
        <a:p>
          <a:r>
            <a:rPr lang="en-US" b="1" cap="none" spc="0" dirty="0">
              <a:ln w="12700" cmpd="sng">
                <a:solidFill>
                  <a:schemeClr val="accent4"/>
                </a:solidFill>
                <a:prstDash val="solid"/>
              </a:ln>
              <a:solidFill>
                <a:schemeClr val="accent2">
                  <a:lumMod val="75000"/>
                </a:schemeClr>
              </a:solidFill>
              <a:effectLst/>
            </a:rPr>
            <a:t>14442</a:t>
          </a:r>
          <a:endParaRPr lang="en-IN" dirty="0"/>
        </a:p>
      </dgm:t>
    </dgm:pt>
    <dgm:pt modelId="{F54920C8-22A8-4C0B-AE91-72FAF74D93BE}" type="parTrans" cxnId="{E42EAE45-C1B6-403B-857F-4F9DA4A8703C}">
      <dgm:prSet/>
      <dgm:spPr/>
      <dgm:t>
        <a:bodyPr/>
        <a:lstStyle/>
        <a:p>
          <a:endParaRPr lang="en-IN"/>
        </a:p>
      </dgm:t>
    </dgm:pt>
    <dgm:pt modelId="{0908609D-55DE-449E-BC3A-1A8A6123C589}" type="sibTrans" cxnId="{E42EAE45-C1B6-403B-857F-4F9DA4A8703C}">
      <dgm:prSet/>
      <dgm:spPr/>
      <dgm:t>
        <a:bodyPr/>
        <a:lstStyle/>
        <a:p>
          <a:endParaRPr lang="en-IN"/>
        </a:p>
      </dgm:t>
    </dgm:pt>
    <dgm:pt modelId="{D0600104-9412-47D3-82E4-E7A361572331}">
      <dgm:prSet phldrT="[Text]" custT="1"/>
      <dgm:spPr/>
      <dgm:t>
        <a:bodyPr/>
        <a:lstStyle/>
        <a:p>
          <a:r>
            <a:rPr lang="en-IN" sz="2400" dirty="0"/>
            <a:t>TOTAL SALES OF INDIAN MOBILE PHONE BRANDS DURING COVID 19 </a:t>
          </a:r>
        </a:p>
      </dgm:t>
    </dgm:pt>
    <dgm:pt modelId="{33647677-3C00-484C-A557-E7847308ED50}" type="parTrans" cxnId="{11555906-3376-4938-B0FE-B0EC668A15A5}">
      <dgm:prSet/>
      <dgm:spPr/>
      <dgm:t>
        <a:bodyPr/>
        <a:lstStyle/>
        <a:p>
          <a:endParaRPr lang="en-IN"/>
        </a:p>
      </dgm:t>
    </dgm:pt>
    <dgm:pt modelId="{39892B4A-D912-4FE7-BF32-639258D8A442}" type="sibTrans" cxnId="{11555906-3376-4938-B0FE-B0EC668A15A5}">
      <dgm:prSet/>
      <dgm:spPr/>
      <dgm:t>
        <a:bodyPr/>
        <a:lstStyle/>
        <a:p>
          <a:endParaRPr lang="en-IN"/>
        </a:p>
      </dgm:t>
    </dgm:pt>
    <dgm:pt modelId="{2666546A-D215-481E-87ED-F64A62762A7D}">
      <dgm:prSet phldrT="[Text]"/>
      <dgm:spPr/>
      <dgm:t>
        <a:bodyPr/>
        <a:lstStyle/>
        <a:p>
          <a:r>
            <a:rPr lang="en-US" b="1" dirty="0">
              <a:ln w="12700" cmpd="sng">
                <a:solidFill>
                  <a:schemeClr val="accent4"/>
                </a:solidFill>
                <a:prstDash val="solid"/>
              </a:ln>
              <a:solidFill>
                <a:schemeClr val="accent2">
                  <a:lumMod val="75000"/>
                </a:schemeClr>
              </a:solidFill>
            </a:rPr>
            <a:t>0.0128</a:t>
          </a:r>
          <a:endParaRPr lang="en-IN" dirty="0"/>
        </a:p>
      </dgm:t>
    </dgm:pt>
    <dgm:pt modelId="{45858E30-F42D-48DB-A75F-E6794EEDB46A}" type="parTrans" cxnId="{4881CA2D-B196-485B-A8AA-80270AFB4E08}">
      <dgm:prSet/>
      <dgm:spPr/>
      <dgm:t>
        <a:bodyPr/>
        <a:lstStyle/>
        <a:p>
          <a:endParaRPr lang="en-IN"/>
        </a:p>
      </dgm:t>
    </dgm:pt>
    <dgm:pt modelId="{2EF26389-5D54-435D-AAFF-BB3210AB53BC}" type="sibTrans" cxnId="{4881CA2D-B196-485B-A8AA-80270AFB4E08}">
      <dgm:prSet/>
      <dgm:spPr/>
      <dgm:t>
        <a:bodyPr/>
        <a:lstStyle/>
        <a:p>
          <a:endParaRPr lang="en-IN"/>
        </a:p>
      </dgm:t>
    </dgm:pt>
    <dgm:pt modelId="{81BB0D59-AF7F-4CA7-9FAE-15E795518E2D}">
      <dgm:prSet phldrT="[Text]" custT="1"/>
      <dgm:spPr/>
      <dgm:t>
        <a:bodyPr/>
        <a:lstStyle/>
        <a:p>
          <a:r>
            <a:rPr lang="en-IN" sz="2400" dirty="0"/>
            <a:t>PROBABILITY OF INDIAN PHONE BRANDS SELLING DURING COVID 19 </a:t>
          </a:r>
        </a:p>
      </dgm:t>
    </dgm:pt>
    <dgm:pt modelId="{4F7812DD-46DD-4E4F-B06D-53EC515AD853}" type="parTrans" cxnId="{1CD49775-7FC8-4DEE-A3A4-647F356E9F88}">
      <dgm:prSet/>
      <dgm:spPr/>
      <dgm:t>
        <a:bodyPr/>
        <a:lstStyle/>
        <a:p>
          <a:endParaRPr lang="en-IN"/>
        </a:p>
      </dgm:t>
    </dgm:pt>
    <dgm:pt modelId="{55EE9AA7-6BDC-42E0-9FDE-ADFDEF7FCB4B}" type="sibTrans" cxnId="{1CD49775-7FC8-4DEE-A3A4-647F356E9F88}">
      <dgm:prSet/>
      <dgm:spPr/>
      <dgm:t>
        <a:bodyPr/>
        <a:lstStyle/>
        <a:p>
          <a:endParaRPr lang="en-IN"/>
        </a:p>
      </dgm:t>
    </dgm:pt>
    <dgm:pt modelId="{A3393C51-BE03-4882-8012-40348404B840}" type="pres">
      <dgm:prSet presAssocID="{10E71F9B-1E40-4D77-BD20-0FE1CC248B9B}" presName="Name0" presStyleCnt="0">
        <dgm:presLayoutVars>
          <dgm:dir/>
          <dgm:animLvl val="lvl"/>
          <dgm:resizeHandles val="exact"/>
        </dgm:presLayoutVars>
      </dgm:prSet>
      <dgm:spPr/>
    </dgm:pt>
    <dgm:pt modelId="{D847BE6A-43FC-4132-A39C-BE18AE3FF957}" type="pres">
      <dgm:prSet presAssocID="{3381CDCE-A657-4BA6-B15B-F375AB2C689B}" presName="linNode" presStyleCnt="0"/>
      <dgm:spPr/>
    </dgm:pt>
    <dgm:pt modelId="{EEBBFEE1-D5BE-4351-888E-71BDDC5BE99D}" type="pres">
      <dgm:prSet presAssocID="{3381CDCE-A657-4BA6-B15B-F375AB2C689B}" presName="parTx" presStyleLbl="revTx" presStyleIdx="0" presStyleCnt="2">
        <dgm:presLayoutVars>
          <dgm:chMax val="1"/>
          <dgm:bulletEnabled val="1"/>
        </dgm:presLayoutVars>
      </dgm:prSet>
      <dgm:spPr/>
    </dgm:pt>
    <dgm:pt modelId="{FB7C64A1-C9F6-423F-B26D-72F0EB5406C5}" type="pres">
      <dgm:prSet presAssocID="{3381CDCE-A657-4BA6-B15B-F375AB2C689B}" presName="bracket" presStyleLbl="parChTrans1D1" presStyleIdx="0" presStyleCnt="2"/>
      <dgm:spPr/>
    </dgm:pt>
    <dgm:pt modelId="{B3FCBCF3-02A6-47D7-A6D7-839AE407FE35}" type="pres">
      <dgm:prSet presAssocID="{3381CDCE-A657-4BA6-B15B-F375AB2C689B}" presName="spH" presStyleCnt="0"/>
      <dgm:spPr/>
    </dgm:pt>
    <dgm:pt modelId="{D8F4E13B-77AA-4706-8F22-71A89B8FCC5B}" type="pres">
      <dgm:prSet presAssocID="{3381CDCE-A657-4BA6-B15B-F375AB2C689B}" presName="desTx" presStyleLbl="node1" presStyleIdx="0" presStyleCnt="2">
        <dgm:presLayoutVars>
          <dgm:bulletEnabled val="1"/>
        </dgm:presLayoutVars>
      </dgm:prSet>
      <dgm:spPr/>
    </dgm:pt>
    <dgm:pt modelId="{35FD20AB-490F-4137-9047-AC0BD4AA67C3}" type="pres">
      <dgm:prSet presAssocID="{0908609D-55DE-449E-BC3A-1A8A6123C589}" presName="spV" presStyleCnt="0"/>
      <dgm:spPr/>
    </dgm:pt>
    <dgm:pt modelId="{BBB5B11D-AD2F-4304-ACB5-073C41783D65}" type="pres">
      <dgm:prSet presAssocID="{2666546A-D215-481E-87ED-F64A62762A7D}" presName="linNode" presStyleCnt="0"/>
      <dgm:spPr/>
    </dgm:pt>
    <dgm:pt modelId="{8A5102B8-210A-4D01-818C-1843E468C32B}" type="pres">
      <dgm:prSet presAssocID="{2666546A-D215-481E-87ED-F64A62762A7D}" presName="parTx" presStyleLbl="revTx" presStyleIdx="1" presStyleCnt="2">
        <dgm:presLayoutVars>
          <dgm:chMax val="1"/>
          <dgm:bulletEnabled val="1"/>
        </dgm:presLayoutVars>
      </dgm:prSet>
      <dgm:spPr/>
    </dgm:pt>
    <dgm:pt modelId="{7311210C-3E3A-41DA-9091-AB1ED5E14020}" type="pres">
      <dgm:prSet presAssocID="{2666546A-D215-481E-87ED-F64A62762A7D}" presName="bracket" presStyleLbl="parChTrans1D1" presStyleIdx="1" presStyleCnt="2"/>
      <dgm:spPr/>
    </dgm:pt>
    <dgm:pt modelId="{87586314-E899-4743-9298-7335F0CC8EB0}" type="pres">
      <dgm:prSet presAssocID="{2666546A-D215-481E-87ED-F64A62762A7D}" presName="spH" presStyleCnt="0"/>
      <dgm:spPr/>
    </dgm:pt>
    <dgm:pt modelId="{92A9757C-3743-47B1-8E41-C92413AD24A7}" type="pres">
      <dgm:prSet presAssocID="{2666546A-D215-481E-87ED-F64A62762A7D}" presName="desTx" presStyleLbl="node1" presStyleIdx="1" presStyleCnt="2">
        <dgm:presLayoutVars>
          <dgm:bulletEnabled val="1"/>
        </dgm:presLayoutVars>
      </dgm:prSet>
      <dgm:spPr/>
    </dgm:pt>
  </dgm:ptLst>
  <dgm:cxnLst>
    <dgm:cxn modelId="{11555906-3376-4938-B0FE-B0EC668A15A5}" srcId="{3381CDCE-A657-4BA6-B15B-F375AB2C689B}" destId="{D0600104-9412-47D3-82E4-E7A361572331}" srcOrd="0" destOrd="0" parTransId="{33647677-3C00-484C-A557-E7847308ED50}" sibTransId="{39892B4A-D912-4FE7-BF32-639258D8A442}"/>
    <dgm:cxn modelId="{4881CA2D-B196-485B-A8AA-80270AFB4E08}" srcId="{10E71F9B-1E40-4D77-BD20-0FE1CC248B9B}" destId="{2666546A-D215-481E-87ED-F64A62762A7D}" srcOrd="1" destOrd="0" parTransId="{45858E30-F42D-48DB-A75F-E6794EEDB46A}" sibTransId="{2EF26389-5D54-435D-AAFF-BB3210AB53BC}"/>
    <dgm:cxn modelId="{65781832-6834-40CC-9500-0E89098296E4}" type="presOf" srcId="{D0600104-9412-47D3-82E4-E7A361572331}" destId="{D8F4E13B-77AA-4706-8F22-71A89B8FCC5B}" srcOrd="0" destOrd="0" presId="urn:diagrams.loki3.com/BracketList"/>
    <dgm:cxn modelId="{85C21563-9A71-4109-B5FF-641CED0A89E6}" type="presOf" srcId="{3381CDCE-A657-4BA6-B15B-F375AB2C689B}" destId="{EEBBFEE1-D5BE-4351-888E-71BDDC5BE99D}" srcOrd="0" destOrd="0" presId="urn:diagrams.loki3.com/BracketList"/>
    <dgm:cxn modelId="{E42EAE45-C1B6-403B-857F-4F9DA4A8703C}" srcId="{10E71F9B-1E40-4D77-BD20-0FE1CC248B9B}" destId="{3381CDCE-A657-4BA6-B15B-F375AB2C689B}" srcOrd="0" destOrd="0" parTransId="{F54920C8-22A8-4C0B-AE91-72FAF74D93BE}" sibTransId="{0908609D-55DE-449E-BC3A-1A8A6123C589}"/>
    <dgm:cxn modelId="{1CD49775-7FC8-4DEE-A3A4-647F356E9F88}" srcId="{2666546A-D215-481E-87ED-F64A62762A7D}" destId="{81BB0D59-AF7F-4CA7-9FAE-15E795518E2D}" srcOrd="0" destOrd="0" parTransId="{4F7812DD-46DD-4E4F-B06D-53EC515AD853}" sibTransId="{55EE9AA7-6BDC-42E0-9FDE-ADFDEF7FCB4B}"/>
    <dgm:cxn modelId="{642EF3A9-250D-4B70-8177-F24276EEDEAF}" type="presOf" srcId="{81BB0D59-AF7F-4CA7-9FAE-15E795518E2D}" destId="{92A9757C-3743-47B1-8E41-C92413AD24A7}" srcOrd="0" destOrd="0" presId="urn:diagrams.loki3.com/BracketList"/>
    <dgm:cxn modelId="{9E26E8D4-4375-4934-BF18-7E3F4226F9FA}" type="presOf" srcId="{2666546A-D215-481E-87ED-F64A62762A7D}" destId="{8A5102B8-210A-4D01-818C-1843E468C32B}" srcOrd="0" destOrd="0" presId="urn:diagrams.loki3.com/BracketList"/>
    <dgm:cxn modelId="{A8AE19F4-8CAE-414D-B9F1-1255D34DAB31}" type="presOf" srcId="{10E71F9B-1E40-4D77-BD20-0FE1CC248B9B}" destId="{A3393C51-BE03-4882-8012-40348404B840}" srcOrd="0" destOrd="0" presId="urn:diagrams.loki3.com/BracketList"/>
    <dgm:cxn modelId="{14193477-5B90-4B9C-990D-B156D83EE190}" type="presParOf" srcId="{A3393C51-BE03-4882-8012-40348404B840}" destId="{D847BE6A-43FC-4132-A39C-BE18AE3FF957}" srcOrd="0" destOrd="0" presId="urn:diagrams.loki3.com/BracketList"/>
    <dgm:cxn modelId="{9D776C67-E25A-4E61-9DFC-1C2DB5DFE7B7}" type="presParOf" srcId="{D847BE6A-43FC-4132-A39C-BE18AE3FF957}" destId="{EEBBFEE1-D5BE-4351-888E-71BDDC5BE99D}" srcOrd="0" destOrd="0" presId="urn:diagrams.loki3.com/BracketList"/>
    <dgm:cxn modelId="{3DC21603-71EF-4A97-974B-7362EB0E60FF}" type="presParOf" srcId="{D847BE6A-43FC-4132-A39C-BE18AE3FF957}" destId="{FB7C64A1-C9F6-423F-B26D-72F0EB5406C5}" srcOrd="1" destOrd="0" presId="urn:diagrams.loki3.com/BracketList"/>
    <dgm:cxn modelId="{53A7DC3F-0B96-4510-8A06-070670E26BEE}" type="presParOf" srcId="{D847BE6A-43FC-4132-A39C-BE18AE3FF957}" destId="{B3FCBCF3-02A6-47D7-A6D7-839AE407FE35}" srcOrd="2" destOrd="0" presId="urn:diagrams.loki3.com/BracketList"/>
    <dgm:cxn modelId="{7E781F6A-79D7-48D4-A74C-9914B662126F}" type="presParOf" srcId="{D847BE6A-43FC-4132-A39C-BE18AE3FF957}" destId="{D8F4E13B-77AA-4706-8F22-71A89B8FCC5B}" srcOrd="3" destOrd="0" presId="urn:diagrams.loki3.com/BracketList"/>
    <dgm:cxn modelId="{43727DF7-6538-46DF-A521-13F665503C35}" type="presParOf" srcId="{A3393C51-BE03-4882-8012-40348404B840}" destId="{35FD20AB-490F-4137-9047-AC0BD4AA67C3}" srcOrd="1" destOrd="0" presId="urn:diagrams.loki3.com/BracketList"/>
    <dgm:cxn modelId="{9EDF24A5-F9DC-43C7-BD45-96FB57C415EA}" type="presParOf" srcId="{A3393C51-BE03-4882-8012-40348404B840}" destId="{BBB5B11D-AD2F-4304-ACB5-073C41783D65}" srcOrd="2" destOrd="0" presId="urn:diagrams.loki3.com/BracketList"/>
    <dgm:cxn modelId="{C9B3A42C-9782-4C57-B2F1-69AD20DF7FDD}" type="presParOf" srcId="{BBB5B11D-AD2F-4304-ACB5-073C41783D65}" destId="{8A5102B8-210A-4D01-818C-1843E468C32B}" srcOrd="0" destOrd="0" presId="urn:diagrams.loki3.com/BracketList"/>
    <dgm:cxn modelId="{F27FA05E-8A7B-4ACF-B540-A05B56E35006}" type="presParOf" srcId="{BBB5B11D-AD2F-4304-ACB5-073C41783D65}" destId="{7311210C-3E3A-41DA-9091-AB1ED5E14020}" srcOrd="1" destOrd="0" presId="urn:diagrams.loki3.com/BracketList"/>
    <dgm:cxn modelId="{68AC48D2-B78F-437B-92CC-8305509A268D}" type="presParOf" srcId="{BBB5B11D-AD2F-4304-ACB5-073C41783D65}" destId="{87586314-E899-4743-9298-7335F0CC8EB0}" srcOrd="2" destOrd="0" presId="urn:diagrams.loki3.com/BracketList"/>
    <dgm:cxn modelId="{4FA9FF26-2D81-423F-8C83-EC295969BF60}" type="presParOf" srcId="{BBB5B11D-AD2F-4304-ACB5-073C41783D65}" destId="{92A9757C-3743-47B1-8E41-C92413AD24A7}"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B13E3-1280-4B8A-B006-9D274E1C1DA9}"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6285DD12-334B-4635-8188-8EABC2D393D2}">
      <dgm:prSet phldrT="[Text]" custT="1"/>
      <dgm:spPr/>
      <dgm:t>
        <a:bodyPr/>
        <a:lstStyle/>
        <a:p>
          <a:r>
            <a:rPr lang="en-IN" sz="3200" dirty="0"/>
            <a:t>-0.8310</a:t>
          </a:r>
        </a:p>
      </dgm:t>
    </dgm:pt>
    <dgm:pt modelId="{A41D8C90-B7B1-40E1-83DD-60ADB9FDEB42}" type="parTrans" cxnId="{66C1F38D-00B5-49E1-9F76-D0A0C751EA69}">
      <dgm:prSet/>
      <dgm:spPr/>
      <dgm:t>
        <a:bodyPr/>
        <a:lstStyle/>
        <a:p>
          <a:endParaRPr lang="en-IN"/>
        </a:p>
      </dgm:t>
    </dgm:pt>
    <dgm:pt modelId="{CE05326A-29DE-486A-B99A-FC0062F670D9}" type="sibTrans" cxnId="{66C1F38D-00B5-49E1-9F76-D0A0C751EA69}">
      <dgm:prSet/>
      <dgm:spPr/>
      <dgm:t>
        <a:bodyPr/>
        <a:lstStyle/>
        <a:p>
          <a:endParaRPr lang="en-IN"/>
        </a:p>
      </dgm:t>
    </dgm:pt>
    <dgm:pt modelId="{9D9F66AB-1C06-4AAF-8CD0-223ECA3F252A}">
      <dgm:prSet phldrT="[Text]"/>
      <dgm:spPr/>
      <dgm:t>
        <a:bodyPr/>
        <a:lstStyle/>
        <a:p>
          <a:r>
            <a:rPr lang="en-IN" dirty="0"/>
            <a:t>Pearson’s CC</a:t>
          </a:r>
        </a:p>
      </dgm:t>
    </dgm:pt>
    <dgm:pt modelId="{3196ABC9-CD72-4277-83B4-53A978DE878C}" type="parTrans" cxnId="{3B26707D-52F5-4C30-B455-6E7F4AEBC01D}">
      <dgm:prSet/>
      <dgm:spPr/>
      <dgm:t>
        <a:bodyPr/>
        <a:lstStyle/>
        <a:p>
          <a:endParaRPr lang="en-IN"/>
        </a:p>
      </dgm:t>
    </dgm:pt>
    <dgm:pt modelId="{AB5D0D79-72FE-42D0-BAAC-C47385913363}" type="sibTrans" cxnId="{3B26707D-52F5-4C30-B455-6E7F4AEBC01D}">
      <dgm:prSet/>
      <dgm:spPr/>
      <dgm:t>
        <a:bodyPr/>
        <a:lstStyle/>
        <a:p>
          <a:endParaRPr lang="en-IN"/>
        </a:p>
      </dgm:t>
    </dgm:pt>
    <dgm:pt modelId="{C5942B17-80DD-4C51-92A2-3185DC4E81F5}">
      <dgm:prSet phldrT="[Text]" custT="1"/>
      <dgm:spPr/>
      <dgm:t>
        <a:bodyPr/>
        <a:lstStyle/>
        <a:p>
          <a:r>
            <a:rPr lang="en-IN" sz="3200" dirty="0"/>
            <a:t>-0.6978</a:t>
          </a:r>
        </a:p>
      </dgm:t>
    </dgm:pt>
    <dgm:pt modelId="{9DF61D2A-334C-4924-B8B8-5C7A016D9B89}" type="parTrans" cxnId="{9403382C-33FE-4732-8902-89926E75F405}">
      <dgm:prSet/>
      <dgm:spPr/>
      <dgm:t>
        <a:bodyPr/>
        <a:lstStyle/>
        <a:p>
          <a:endParaRPr lang="en-IN"/>
        </a:p>
      </dgm:t>
    </dgm:pt>
    <dgm:pt modelId="{0C329176-D7B0-4014-852E-56805307F9AD}" type="sibTrans" cxnId="{9403382C-33FE-4732-8902-89926E75F405}">
      <dgm:prSet/>
      <dgm:spPr/>
      <dgm:t>
        <a:bodyPr/>
        <a:lstStyle/>
        <a:p>
          <a:endParaRPr lang="en-IN"/>
        </a:p>
      </dgm:t>
    </dgm:pt>
    <dgm:pt modelId="{27CABC46-E3FB-4CA5-A733-05D02F0FF127}">
      <dgm:prSet phldrT="[Text]"/>
      <dgm:spPr/>
      <dgm:t>
        <a:bodyPr/>
        <a:lstStyle/>
        <a:p>
          <a:r>
            <a:rPr lang="en-IN" dirty="0"/>
            <a:t>Spearman’s CC</a:t>
          </a:r>
        </a:p>
      </dgm:t>
    </dgm:pt>
    <dgm:pt modelId="{DFA90402-DF43-4B2C-8D53-168138D3924C}" type="parTrans" cxnId="{5932379B-8F43-4EFA-987A-565BDD4ED704}">
      <dgm:prSet/>
      <dgm:spPr/>
      <dgm:t>
        <a:bodyPr/>
        <a:lstStyle/>
        <a:p>
          <a:endParaRPr lang="en-IN"/>
        </a:p>
      </dgm:t>
    </dgm:pt>
    <dgm:pt modelId="{5EE65C91-552A-4614-BDAF-F99D8A9DFE72}" type="sibTrans" cxnId="{5932379B-8F43-4EFA-987A-565BDD4ED704}">
      <dgm:prSet/>
      <dgm:spPr/>
      <dgm:t>
        <a:bodyPr/>
        <a:lstStyle/>
        <a:p>
          <a:endParaRPr lang="en-IN"/>
        </a:p>
      </dgm:t>
    </dgm:pt>
    <dgm:pt modelId="{B406961D-4D01-493A-8A00-DEC9BADEE595}" type="pres">
      <dgm:prSet presAssocID="{474B13E3-1280-4B8A-B006-9D274E1C1DA9}" presName="Name0" presStyleCnt="0">
        <dgm:presLayoutVars>
          <dgm:dir/>
          <dgm:animLvl val="lvl"/>
          <dgm:resizeHandles val="exact"/>
        </dgm:presLayoutVars>
      </dgm:prSet>
      <dgm:spPr/>
    </dgm:pt>
    <dgm:pt modelId="{DBB3F250-7F90-494D-9939-F48944570C15}" type="pres">
      <dgm:prSet presAssocID="{6285DD12-334B-4635-8188-8EABC2D393D2}" presName="linNode" presStyleCnt="0"/>
      <dgm:spPr/>
    </dgm:pt>
    <dgm:pt modelId="{2A8F3424-AC88-41EF-BFA6-38B9EF7EA928}" type="pres">
      <dgm:prSet presAssocID="{6285DD12-334B-4635-8188-8EABC2D393D2}" presName="parTx" presStyleLbl="revTx" presStyleIdx="0" presStyleCnt="2">
        <dgm:presLayoutVars>
          <dgm:chMax val="1"/>
          <dgm:bulletEnabled val="1"/>
        </dgm:presLayoutVars>
      </dgm:prSet>
      <dgm:spPr/>
    </dgm:pt>
    <dgm:pt modelId="{5BA18786-65EB-43E9-82E9-54A40B7C4B47}" type="pres">
      <dgm:prSet presAssocID="{6285DD12-334B-4635-8188-8EABC2D393D2}" presName="bracket" presStyleLbl="parChTrans1D1" presStyleIdx="0" presStyleCnt="2"/>
      <dgm:spPr/>
    </dgm:pt>
    <dgm:pt modelId="{AF3B3CC9-5CF0-4844-BCC6-9F9D9E9E21F5}" type="pres">
      <dgm:prSet presAssocID="{6285DD12-334B-4635-8188-8EABC2D393D2}" presName="spH" presStyleCnt="0"/>
      <dgm:spPr/>
    </dgm:pt>
    <dgm:pt modelId="{C2761CAD-434A-410E-9165-3DC17DA50763}" type="pres">
      <dgm:prSet presAssocID="{6285DD12-334B-4635-8188-8EABC2D393D2}" presName="desTx" presStyleLbl="node1" presStyleIdx="0" presStyleCnt="2">
        <dgm:presLayoutVars>
          <dgm:bulletEnabled val="1"/>
        </dgm:presLayoutVars>
      </dgm:prSet>
      <dgm:spPr/>
    </dgm:pt>
    <dgm:pt modelId="{9B2B1DB6-6762-4921-A10F-0D88E5161400}" type="pres">
      <dgm:prSet presAssocID="{CE05326A-29DE-486A-B99A-FC0062F670D9}" presName="spV" presStyleCnt="0"/>
      <dgm:spPr/>
    </dgm:pt>
    <dgm:pt modelId="{A76AE19D-AC19-4BBF-8509-905EEB31B559}" type="pres">
      <dgm:prSet presAssocID="{C5942B17-80DD-4C51-92A2-3185DC4E81F5}" presName="linNode" presStyleCnt="0"/>
      <dgm:spPr/>
    </dgm:pt>
    <dgm:pt modelId="{CF55CC34-C595-45FF-A227-AA73040FCBCC}" type="pres">
      <dgm:prSet presAssocID="{C5942B17-80DD-4C51-92A2-3185DC4E81F5}" presName="parTx" presStyleLbl="revTx" presStyleIdx="1" presStyleCnt="2">
        <dgm:presLayoutVars>
          <dgm:chMax val="1"/>
          <dgm:bulletEnabled val="1"/>
        </dgm:presLayoutVars>
      </dgm:prSet>
      <dgm:spPr/>
    </dgm:pt>
    <dgm:pt modelId="{ED931850-0455-46B2-A515-97CF8AA646C5}" type="pres">
      <dgm:prSet presAssocID="{C5942B17-80DD-4C51-92A2-3185DC4E81F5}" presName="bracket" presStyleLbl="parChTrans1D1" presStyleIdx="1" presStyleCnt="2"/>
      <dgm:spPr/>
    </dgm:pt>
    <dgm:pt modelId="{39AD3B5E-649D-4D9C-B981-EC0276BF0CCA}" type="pres">
      <dgm:prSet presAssocID="{C5942B17-80DD-4C51-92A2-3185DC4E81F5}" presName="spH" presStyleCnt="0"/>
      <dgm:spPr/>
    </dgm:pt>
    <dgm:pt modelId="{D1BB2B07-D167-4911-93A4-41696898AAEF}" type="pres">
      <dgm:prSet presAssocID="{C5942B17-80DD-4C51-92A2-3185DC4E81F5}" presName="desTx" presStyleLbl="node1" presStyleIdx="1" presStyleCnt="2">
        <dgm:presLayoutVars>
          <dgm:bulletEnabled val="1"/>
        </dgm:presLayoutVars>
      </dgm:prSet>
      <dgm:spPr/>
    </dgm:pt>
  </dgm:ptLst>
  <dgm:cxnLst>
    <dgm:cxn modelId="{BFEBBB02-AF3B-4C00-AAEF-7411A196E01F}" type="presOf" srcId="{C5942B17-80DD-4C51-92A2-3185DC4E81F5}" destId="{CF55CC34-C595-45FF-A227-AA73040FCBCC}" srcOrd="0" destOrd="0" presId="urn:diagrams.loki3.com/BracketList"/>
    <dgm:cxn modelId="{9403382C-33FE-4732-8902-89926E75F405}" srcId="{474B13E3-1280-4B8A-B006-9D274E1C1DA9}" destId="{C5942B17-80DD-4C51-92A2-3185DC4E81F5}" srcOrd="1" destOrd="0" parTransId="{9DF61D2A-334C-4924-B8B8-5C7A016D9B89}" sibTransId="{0C329176-D7B0-4014-852E-56805307F9AD}"/>
    <dgm:cxn modelId="{B673B743-E4F9-4F89-A722-192CBED9DA93}" type="presOf" srcId="{474B13E3-1280-4B8A-B006-9D274E1C1DA9}" destId="{B406961D-4D01-493A-8A00-DEC9BADEE595}" srcOrd="0" destOrd="0" presId="urn:diagrams.loki3.com/BracketList"/>
    <dgm:cxn modelId="{59A75776-5B1D-409B-9DA2-15F3267A59E8}" type="presOf" srcId="{9D9F66AB-1C06-4AAF-8CD0-223ECA3F252A}" destId="{C2761CAD-434A-410E-9165-3DC17DA50763}" srcOrd="0" destOrd="0" presId="urn:diagrams.loki3.com/BracketList"/>
    <dgm:cxn modelId="{3B26707D-52F5-4C30-B455-6E7F4AEBC01D}" srcId="{6285DD12-334B-4635-8188-8EABC2D393D2}" destId="{9D9F66AB-1C06-4AAF-8CD0-223ECA3F252A}" srcOrd="0" destOrd="0" parTransId="{3196ABC9-CD72-4277-83B4-53A978DE878C}" sibTransId="{AB5D0D79-72FE-42D0-BAAC-C47385913363}"/>
    <dgm:cxn modelId="{66C1F38D-00B5-49E1-9F76-D0A0C751EA69}" srcId="{474B13E3-1280-4B8A-B006-9D274E1C1DA9}" destId="{6285DD12-334B-4635-8188-8EABC2D393D2}" srcOrd="0" destOrd="0" parTransId="{A41D8C90-B7B1-40E1-83DD-60ADB9FDEB42}" sibTransId="{CE05326A-29DE-486A-B99A-FC0062F670D9}"/>
    <dgm:cxn modelId="{5932379B-8F43-4EFA-987A-565BDD4ED704}" srcId="{C5942B17-80DD-4C51-92A2-3185DC4E81F5}" destId="{27CABC46-E3FB-4CA5-A733-05D02F0FF127}" srcOrd="0" destOrd="0" parTransId="{DFA90402-DF43-4B2C-8D53-168138D3924C}" sibTransId="{5EE65C91-552A-4614-BDAF-F99D8A9DFE72}"/>
    <dgm:cxn modelId="{C882CC9D-6757-4E27-B68D-923E77B5CA9A}" type="presOf" srcId="{27CABC46-E3FB-4CA5-A733-05D02F0FF127}" destId="{D1BB2B07-D167-4911-93A4-41696898AAEF}" srcOrd="0" destOrd="0" presId="urn:diagrams.loki3.com/BracketList"/>
    <dgm:cxn modelId="{7EF634C1-5F97-4FEC-BD5D-7D36C0FEB715}" type="presOf" srcId="{6285DD12-334B-4635-8188-8EABC2D393D2}" destId="{2A8F3424-AC88-41EF-BFA6-38B9EF7EA928}" srcOrd="0" destOrd="0" presId="urn:diagrams.loki3.com/BracketList"/>
    <dgm:cxn modelId="{A9991994-6A78-4C39-AD53-4A969AE41560}" type="presParOf" srcId="{B406961D-4D01-493A-8A00-DEC9BADEE595}" destId="{DBB3F250-7F90-494D-9939-F48944570C15}" srcOrd="0" destOrd="0" presId="urn:diagrams.loki3.com/BracketList"/>
    <dgm:cxn modelId="{2753501F-095B-4C19-A279-09B8399B7205}" type="presParOf" srcId="{DBB3F250-7F90-494D-9939-F48944570C15}" destId="{2A8F3424-AC88-41EF-BFA6-38B9EF7EA928}" srcOrd="0" destOrd="0" presId="urn:diagrams.loki3.com/BracketList"/>
    <dgm:cxn modelId="{84547E20-36AA-47BD-A833-6DFB3B7841E2}" type="presParOf" srcId="{DBB3F250-7F90-494D-9939-F48944570C15}" destId="{5BA18786-65EB-43E9-82E9-54A40B7C4B47}" srcOrd="1" destOrd="0" presId="urn:diagrams.loki3.com/BracketList"/>
    <dgm:cxn modelId="{95793744-E797-48B4-8E2F-F67A973DE430}" type="presParOf" srcId="{DBB3F250-7F90-494D-9939-F48944570C15}" destId="{AF3B3CC9-5CF0-4844-BCC6-9F9D9E9E21F5}" srcOrd="2" destOrd="0" presId="urn:diagrams.loki3.com/BracketList"/>
    <dgm:cxn modelId="{689AAACF-F306-4336-ABDD-6028F6147402}" type="presParOf" srcId="{DBB3F250-7F90-494D-9939-F48944570C15}" destId="{C2761CAD-434A-410E-9165-3DC17DA50763}" srcOrd="3" destOrd="0" presId="urn:diagrams.loki3.com/BracketList"/>
    <dgm:cxn modelId="{1D781E2F-3671-4AF1-954C-5680FDEC6016}" type="presParOf" srcId="{B406961D-4D01-493A-8A00-DEC9BADEE595}" destId="{9B2B1DB6-6762-4921-A10F-0D88E5161400}" srcOrd="1" destOrd="0" presId="urn:diagrams.loki3.com/BracketList"/>
    <dgm:cxn modelId="{F88CD501-E0EB-4E49-91A7-11C8A8638650}" type="presParOf" srcId="{B406961D-4D01-493A-8A00-DEC9BADEE595}" destId="{A76AE19D-AC19-4BBF-8509-905EEB31B559}" srcOrd="2" destOrd="0" presId="urn:diagrams.loki3.com/BracketList"/>
    <dgm:cxn modelId="{B42C3386-6975-4B8C-87E7-BA80B13D0467}" type="presParOf" srcId="{A76AE19D-AC19-4BBF-8509-905EEB31B559}" destId="{CF55CC34-C595-45FF-A227-AA73040FCBCC}" srcOrd="0" destOrd="0" presId="urn:diagrams.loki3.com/BracketList"/>
    <dgm:cxn modelId="{CE3A36E2-B192-4AEF-B555-D8632EE3996A}" type="presParOf" srcId="{A76AE19D-AC19-4BBF-8509-905EEB31B559}" destId="{ED931850-0455-46B2-A515-97CF8AA646C5}" srcOrd="1" destOrd="0" presId="urn:diagrams.loki3.com/BracketList"/>
    <dgm:cxn modelId="{3B3869E2-45B6-46BB-AFCA-FEF479A4EFD7}" type="presParOf" srcId="{A76AE19D-AC19-4BBF-8509-905EEB31B559}" destId="{39AD3B5E-649D-4D9C-B981-EC0276BF0CCA}" srcOrd="2" destOrd="0" presId="urn:diagrams.loki3.com/BracketList"/>
    <dgm:cxn modelId="{D4E9113F-EC46-442B-B475-F419BB41A634}" type="presParOf" srcId="{A76AE19D-AC19-4BBF-8509-905EEB31B559}" destId="{D1BB2B07-D167-4911-93A4-41696898AAEF}"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99A9BF-3F06-46E9-B323-91C2D07F4B72}"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3FCD8067-1871-41DA-8F5A-013F75B08221}">
      <dgm:prSet/>
      <dgm:spPr/>
      <dgm:t>
        <a:bodyPr/>
        <a:lstStyle/>
        <a:p>
          <a:r>
            <a:rPr lang="en-IN" dirty="0"/>
            <a:t>Pearson Correlation Coefficient : </a:t>
          </a:r>
        </a:p>
      </dgm:t>
    </dgm:pt>
    <dgm:pt modelId="{C4286C01-63D1-4C9F-B67F-A8BA7A02DB22}" type="parTrans" cxnId="{00C9BEB8-9CAD-4412-BFB6-F332F54A786D}">
      <dgm:prSet/>
      <dgm:spPr/>
      <dgm:t>
        <a:bodyPr/>
        <a:lstStyle/>
        <a:p>
          <a:endParaRPr lang="en-IN"/>
        </a:p>
      </dgm:t>
    </dgm:pt>
    <dgm:pt modelId="{B8CA4804-ADEF-44CD-AAA0-D65614B6DC3F}" type="sibTrans" cxnId="{00C9BEB8-9CAD-4412-BFB6-F332F54A786D}">
      <dgm:prSet/>
      <dgm:spPr/>
      <dgm:t>
        <a:bodyPr/>
        <a:lstStyle/>
        <a:p>
          <a:endParaRPr lang="en-IN"/>
        </a:p>
      </dgm:t>
    </dgm:pt>
    <dgm:pt modelId="{6299170D-00B9-41A4-B510-502887C40780}" type="pres">
      <dgm:prSet presAssocID="{FA99A9BF-3F06-46E9-B323-91C2D07F4B72}" presName="Name0" presStyleCnt="0">
        <dgm:presLayoutVars>
          <dgm:dir/>
          <dgm:resizeHandles val="exact"/>
        </dgm:presLayoutVars>
      </dgm:prSet>
      <dgm:spPr/>
    </dgm:pt>
    <dgm:pt modelId="{0334606B-8379-46B5-91AA-D3E65CB712EE}" type="pres">
      <dgm:prSet presAssocID="{3FCD8067-1871-41DA-8F5A-013F75B08221}" presName="node" presStyleLbl="node1" presStyleIdx="0" presStyleCnt="1">
        <dgm:presLayoutVars>
          <dgm:bulletEnabled val="1"/>
        </dgm:presLayoutVars>
      </dgm:prSet>
      <dgm:spPr/>
    </dgm:pt>
  </dgm:ptLst>
  <dgm:cxnLst>
    <dgm:cxn modelId="{4C111C5C-FBD4-429B-A2F5-7AFBF2ED7652}" type="presOf" srcId="{FA99A9BF-3F06-46E9-B323-91C2D07F4B72}" destId="{6299170D-00B9-41A4-B510-502887C40780}" srcOrd="0" destOrd="0" presId="urn:microsoft.com/office/officeart/2005/8/layout/process1"/>
    <dgm:cxn modelId="{00C9BEB8-9CAD-4412-BFB6-F332F54A786D}" srcId="{FA99A9BF-3F06-46E9-B323-91C2D07F4B72}" destId="{3FCD8067-1871-41DA-8F5A-013F75B08221}" srcOrd="0" destOrd="0" parTransId="{C4286C01-63D1-4C9F-B67F-A8BA7A02DB22}" sibTransId="{B8CA4804-ADEF-44CD-AAA0-D65614B6DC3F}"/>
    <dgm:cxn modelId="{534532F4-7D0E-4A13-A375-7BA512144447}" type="presOf" srcId="{3FCD8067-1871-41DA-8F5A-013F75B08221}" destId="{0334606B-8379-46B5-91AA-D3E65CB712EE}" srcOrd="0" destOrd="0" presId="urn:microsoft.com/office/officeart/2005/8/layout/process1"/>
    <dgm:cxn modelId="{EA60973B-CD82-444F-B15B-84427B3AE63C}" type="presParOf" srcId="{6299170D-00B9-41A4-B510-502887C40780}" destId="{0334606B-8379-46B5-91AA-D3E65CB712EE}"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FE5A60-4B8F-425E-8229-6D3920A3161E}"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7382224C-5C08-4CEF-BFC2-7D086276B8D4}">
      <dgm:prSet/>
      <dgm:spPr/>
      <dgm:t>
        <a:bodyPr/>
        <a:lstStyle/>
        <a:p>
          <a:r>
            <a:rPr lang="en-IN" dirty="0"/>
            <a:t>Spearman Correlation Coefficient : </a:t>
          </a:r>
        </a:p>
      </dgm:t>
    </dgm:pt>
    <dgm:pt modelId="{822D0E04-1E1F-49D8-BEA3-5513E33814CE}" type="parTrans" cxnId="{6DA2B850-F5F2-4E5C-86DC-DC5A373252E2}">
      <dgm:prSet/>
      <dgm:spPr/>
      <dgm:t>
        <a:bodyPr/>
        <a:lstStyle/>
        <a:p>
          <a:endParaRPr lang="en-IN"/>
        </a:p>
      </dgm:t>
    </dgm:pt>
    <dgm:pt modelId="{B5ECC04D-2609-4B8F-8B9C-986B1E20A8DB}" type="sibTrans" cxnId="{6DA2B850-F5F2-4E5C-86DC-DC5A373252E2}">
      <dgm:prSet/>
      <dgm:spPr/>
      <dgm:t>
        <a:bodyPr/>
        <a:lstStyle/>
        <a:p>
          <a:endParaRPr lang="en-IN"/>
        </a:p>
      </dgm:t>
    </dgm:pt>
    <dgm:pt modelId="{BFFD3C5D-A14D-4B09-BFDC-50ECF24937CD}" type="pres">
      <dgm:prSet presAssocID="{D3FE5A60-4B8F-425E-8229-6D3920A3161E}" presName="Name0" presStyleCnt="0">
        <dgm:presLayoutVars>
          <dgm:dir/>
          <dgm:resizeHandles val="exact"/>
        </dgm:presLayoutVars>
      </dgm:prSet>
      <dgm:spPr/>
    </dgm:pt>
    <dgm:pt modelId="{BFE430CB-743A-45FC-918F-792B5EB5681D}" type="pres">
      <dgm:prSet presAssocID="{7382224C-5C08-4CEF-BFC2-7D086276B8D4}" presName="node" presStyleLbl="node1" presStyleIdx="0" presStyleCnt="1" custLinFactNeighborX="4169" custLinFactNeighborY="-1733">
        <dgm:presLayoutVars>
          <dgm:bulletEnabled val="1"/>
        </dgm:presLayoutVars>
      </dgm:prSet>
      <dgm:spPr/>
    </dgm:pt>
  </dgm:ptLst>
  <dgm:cxnLst>
    <dgm:cxn modelId="{F14EE411-4D9E-4705-A003-1EC8F51980C4}" type="presOf" srcId="{D3FE5A60-4B8F-425E-8229-6D3920A3161E}" destId="{BFFD3C5D-A14D-4B09-BFDC-50ECF24937CD}" srcOrd="0" destOrd="0" presId="urn:microsoft.com/office/officeart/2005/8/layout/process1"/>
    <dgm:cxn modelId="{B7683647-35D9-4234-B979-BB0FE17900D2}" type="presOf" srcId="{7382224C-5C08-4CEF-BFC2-7D086276B8D4}" destId="{BFE430CB-743A-45FC-918F-792B5EB5681D}" srcOrd="0" destOrd="0" presId="urn:microsoft.com/office/officeart/2005/8/layout/process1"/>
    <dgm:cxn modelId="{6DA2B850-F5F2-4E5C-86DC-DC5A373252E2}" srcId="{D3FE5A60-4B8F-425E-8229-6D3920A3161E}" destId="{7382224C-5C08-4CEF-BFC2-7D086276B8D4}" srcOrd="0" destOrd="0" parTransId="{822D0E04-1E1F-49D8-BEA3-5513E33814CE}" sibTransId="{B5ECC04D-2609-4B8F-8B9C-986B1E20A8DB}"/>
    <dgm:cxn modelId="{A32B6EE1-1E85-4D0D-A816-7E97029AECC1}" type="presParOf" srcId="{BFFD3C5D-A14D-4B09-BFDC-50ECF24937CD}" destId="{BFE430CB-743A-45FC-918F-792B5EB5681D}"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D1B340-E7E9-401C-A90A-F685BF9B96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ABC25AE-57FE-411E-9627-BA0F3533FE6B}">
      <dgm:prSet/>
      <dgm:spPr/>
      <dgm:t>
        <a:bodyPr/>
        <a:lstStyle/>
        <a:p>
          <a:r>
            <a:rPr lang="en-IN" dirty="0"/>
            <a:t>Indian Mobile Phone market(IMPM) is important to the world</a:t>
          </a:r>
        </a:p>
      </dgm:t>
    </dgm:pt>
    <dgm:pt modelId="{D1222676-2810-4FBE-8BDB-0A9836DED1BD}" type="parTrans" cxnId="{C7CCA54F-B671-4145-9F0F-B74D559414DA}">
      <dgm:prSet/>
      <dgm:spPr/>
      <dgm:t>
        <a:bodyPr/>
        <a:lstStyle/>
        <a:p>
          <a:endParaRPr lang="en-IN"/>
        </a:p>
      </dgm:t>
    </dgm:pt>
    <dgm:pt modelId="{1A52364E-2477-4CA2-9909-E9CC7E73A924}" type="sibTrans" cxnId="{C7CCA54F-B671-4145-9F0F-B74D559414DA}">
      <dgm:prSet/>
      <dgm:spPr/>
      <dgm:t>
        <a:bodyPr/>
        <a:lstStyle/>
        <a:p>
          <a:endParaRPr lang="en-IN"/>
        </a:p>
      </dgm:t>
    </dgm:pt>
    <dgm:pt modelId="{DF4655F3-0338-4FA3-8E58-2E58E564DE82}">
      <dgm:prSet/>
      <dgm:spPr/>
      <dgm:t>
        <a:bodyPr/>
        <a:lstStyle/>
        <a:p>
          <a:r>
            <a:rPr lang="en-IN" dirty="0"/>
            <a:t>There are more than 40 mobile phone brands trying to sell and manufacture their products in India</a:t>
          </a:r>
        </a:p>
      </dgm:t>
    </dgm:pt>
    <dgm:pt modelId="{B468ABA2-A193-4714-BA94-D11FC2E86ABD}" type="parTrans" cxnId="{4039EC5E-1F62-4AFD-BCED-74518EAA7567}">
      <dgm:prSet/>
      <dgm:spPr/>
      <dgm:t>
        <a:bodyPr/>
        <a:lstStyle/>
        <a:p>
          <a:endParaRPr lang="en-IN"/>
        </a:p>
      </dgm:t>
    </dgm:pt>
    <dgm:pt modelId="{D22693A7-73D1-4413-8A2D-E898EE68F343}" type="sibTrans" cxnId="{4039EC5E-1F62-4AFD-BCED-74518EAA7567}">
      <dgm:prSet/>
      <dgm:spPr/>
      <dgm:t>
        <a:bodyPr/>
        <a:lstStyle/>
        <a:p>
          <a:endParaRPr lang="en-IN"/>
        </a:p>
      </dgm:t>
    </dgm:pt>
    <dgm:pt modelId="{F58EA3A5-339B-4EA6-AD41-28431664B0CD}">
      <dgm:prSet/>
      <dgm:spPr/>
      <dgm:t>
        <a:bodyPr/>
        <a:lstStyle/>
        <a:p>
          <a:r>
            <a:rPr lang="en-IN"/>
            <a:t>Nokia failed to embrace cutting edge technologies =&gt; losing the IMPM in late period of the last decade</a:t>
          </a:r>
        </a:p>
      </dgm:t>
    </dgm:pt>
    <dgm:pt modelId="{BD3746AE-04EB-4941-897E-806B778E4BDF}" type="parTrans" cxnId="{0771EB69-4E4E-4E98-907C-A126FA1C6912}">
      <dgm:prSet/>
      <dgm:spPr/>
      <dgm:t>
        <a:bodyPr/>
        <a:lstStyle/>
        <a:p>
          <a:endParaRPr lang="en-IN"/>
        </a:p>
      </dgm:t>
    </dgm:pt>
    <dgm:pt modelId="{0549271A-05BF-4FDB-8A58-44DCF7B2EC40}" type="sibTrans" cxnId="{0771EB69-4E4E-4E98-907C-A126FA1C6912}">
      <dgm:prSet/>
      <dgm:spPr/>
      <dgm:t>
        <a:bodyPr/>
        <a:lstStyle/>
        <a:p>
          <a:endParaRPr lang="en-IN"/>
        </a:p>
      </dgm:t>
    </dgm:pt>
    <dgm:pt modelId="{E7A0F6ED-479F-439A-B833-849F09D27B3C}">
      <dgm:prSet/>
      <dgm:spPr/>
      <dgm:t>
        <a:bodyPr/>
        <a:lstStyle/>
        <a:p>
          <a:r>
            <a:rPr lang="en-IN"/>
            <a:t>Chinese brands like Xiaomi,realm,vivo,Oppo are gaining in the Indian market in the late period of the last decade due to their price-quality ratio</a:t>
          </a:r>
        </a:p>
      </dgm:t>
    </dgm:pt>
    <dgm:pt modelId="{AE511438-A2C2-45B3-BB23-011FFAFE75B8}" type="parTrans" cxnId="{5A7F21F3-8B44-4D82-8A11-03E2FDBCCC13}">
      <dgm:prSet/>
      <dgm:spPr/>
      <dgm:t>
        <a:bodyPr/>
        <a:lstStyle/>
        <a:p>
          <a:endParaRPr lang="en-IN"/>
        </a:p>
      </dgm:t>
    </dgm:pt>
    <dgm:pt modelId="{9C69AF74-1AA6-485D-B7F3-32300CFE6B46}" type="sibTrans" cxnId="{5A7F21F3-8B44-4D82-8A11-03E2FDBCCC13}">
      <dgm:prSet/>
      <dgm:spPr/>
      <dgm:t>
        <a:bodyPr/>
        <a:lstStyle/>
        <a:p>
          <a:endParaRPr lang="en-IN"/>
        </a:p>
      </dgm:t>
    </dgm:pt>
    <dgm:pt modelId="{DA295E3A-B3E5-40A2-83DE-9D019C2D24D3}">
      <dgm:prSet/>
      <dgm:spPr/>
      <dgm:t>
        <a:bodyPr/>
        <a:lstStyle/>
        <a:p>
          <a:r>
            <a:rPr lang="en-IN"/>
            <a:t>Indian Brands like Micromax etc.. Need to produce something different and user-friendly and have a good price-quality ratio to become apex in the home turf. For this, it should raise more funds.</a:t>
          </a:r>
        </a:p>
      </dgm:t>
    </dgm:pt>
    <dgm:pt modelId="{26AE1DFE-8238-4357-871D-F0AC463F3EFC}" type="parTrans" cxnId="{5ACF7E14-8E98-4E55-B103-B4BA78134EAB}">
      <dgm:prSet/>
      <dgm:spPr/>
      <dgm:t>
        <a:bodyPr/>
        <a:lstStyle/>
        <a:p>
          <a:endParaRPr lang="en-IN"/>
        </a:p>
      </dgm:t>
    </dgm:pt>
    <dgm:pt modelId="{D17AD77A-4100-445C-A8BF-901E0367462C}" type="sibTrans" cxnId="{5ACF7E14-8E98-4E55-B103-B4BA78134EAB}">
      <dgm:prSet/>
      <dgm:spPr/>
      <dgm:t>
        <a:bodyPr/>
        <a:lstStyle/>
        <a:p>
          <a:endParaRPr lang="en-IN"/>
        </a:p>
      </dgm:t>
    </dgm:pt>
    <dgm:pt modelId="{F4F653DF-3436-45D6-A5FE-4FB178CC130E}" type="pres">
      <dgm:prSet presAssocID="{70D1B340-E7E9-401C-A90A-F685BF9B966D}" presName="linear" presStyleCnt="0">
        <dgm:presLayoutVars>
          <dgm:animLvl val="lvl"/>
          <dgm:resizeHandles val="exact"/>
        </dgm:presLayoutVars>
      </dgm:prSet>
      <dgm:spPr/>
    </dgm:pt>
    <dgm:pt modelId="{D62F2C3D-0F8C-4200-9C8B-03346AD51D71}" type="pres">
      <dgm:prSet presAssocID="{6ABC25AE-57FE-411E-9627-BA0F3533FE6B}" presName="parentText" presStyleLbl="node1" presStyleIdx="0" presStyleCnt="5">
        <dgm:presLayoutVars>
          <dgm:chMax val="0"/>
          <dgm:bulletEnabled val="1"/>
        </dgm:presLayoutVars>
      </dgm:prSet>
      <dgm:spPr/>
    </dgm:pt>
    <dgm:pt modelId="{1883EB3E-8BCC-4C57-A6DE-08D6064F0A5B}" type="pres">
      <dgm:prSet presAssocID="{1A52364E-2477-4CA2-9909-E9CC7E73A924}" presName="spacer" presStyleCnt="0"/>
      <dgm:spPr/>
    </dgm:pt>
    <dgm:pt modelId="{4AC675CF-185A-47AE-8B63-0B39103E82F4}" type="pres">
      <dgm:prSet presAssocID="{DF4655F3-0338-4FA3-8E58-2E58E564DE82}" presName="parentText" presStyleLbl="node1" presStyleIdx="1" presStyleCnt="5">
        <dgm:presLayoutVars>
          <dgm:chMax val="0"/>
          <dgm:bulletEnabled val="1"/>
        </dgm:presLayoutVars>
      </dgm:prSet>
      <dgm:spPr/>
    </dgm:pt>
    <dgm:pt modelId="{10660915-5CBA-4FFB-BAEB-AD4D8DBF95F4}" type="pres">
      <dgm:prSet presAssocID="{D22693A7-73D1-4413-8A2D-E898EE68F343}" presName="spacer" presStyleCnt="0"/>
      <dgm:spPr/>
    </dgm:pt>
    <dgm:pt modelId="{457DA2F5-4E7A-4B57-B458-E0E5DF1BB129}" type="pres">
      <dgm:prSet presAssocID="{F58EA3A5-339B-4EA6-AD41-28431664B0CD}" presName="parentText" presStyleLbl="node1" presStyleIdx="2" presStyleCnt="5">
        <dgm:presLayoutVars>
          <dgm:chMax val="0"/>
          <dgm:bulletEnabled val="1"/>
        </dgm:presLayoutVars>
      </dgm:prSet>
      <dgm:spPr/>
    </dgm:pt>
    <dgm:pt modelId="{40E00003-7F87-4039-83C8-F28013F533B6}" type="pres">
      <dgm:prSet presAssocID="{0549271A-05BF-4FDB-8A58-44DCF7B2EC40}" presName="spacer" presStyleCnt="0"/>
      <dgm:spPr/>
    </dgm:pt>
    <dgm:pt modelId="{E55BAAE2-9971-4B70-873B-382D628FF872}" type="pres">
      <dgm:prSet presAssocID="{E7A0F6ED-479F-439A-B833-849F09D27B3C}" presName="parentText" presStyleLbl="node1" presStyleIdx="3" presStyleCnt="5">
        <dgm:presLayoutVars>
          <dgm:chMax val="0"/>
          <dgm:bulletEnabled val="1"/>
        </dgm:presLayoutVars>
      </dgm:prSet>
      <dgm:spPr/>
    </dgm:pt>
    <dgm:pt modelId="{C907DF4C-CF94-40F1-89A3-2FC53100750D}" type="pres">
      <dgm:prSet presAssocID="{9C69AF74-1AA6-485D-B7F3-32300CFE6B46}" presName="spacer" presStyleCnt="0"/>
      <dgm:spPr/>
    </dgm:pt>
    <dgm:pt modelId="{F5D82481-317D-4E94-944D-3CCBEF7DB133}" type="pres">
      <dgm:prSet presAssocID="{DA295E3A-B3E5-40A2-83DE-9D019C2D24D3}" presName="parentText" presStyleLbl="node1" presStyleIdx="4" presStyleCnt="5">
        <dgm:presLayoutVars>
          <dgm:chMax val="0"/>
          <dgm:bulletEnabled val="1"/>
        </dgm:presLayoutVars>
      </dgm:prSet>
      <dgm:spPr/>
    </dgm:pt>
  </dgm:ptLst>
  <dgm:cxnLst>
    <dgm:cxn modelId="{5ACF7E14-8E98-4E55-B103-B4BA78134EAB}" srcId="{70D1B340-E7E9-401C-A90A-F685BF9B966D}" destId="{DA295E3A-B3E5-40A2-83DE-9D019C2D24D3}" srcOrd="4" destOrd="0" parTransId="{26AE1DFE-8238-4357-871D-F0AC463F3EFC}" sibTransId="{D17AD77A-4100-445C-A8BF-901E0367462C}"/>
    <dgm:cxn modelId="{F103A327-279D-4C93-9A2E-705A96D5CFDE}" type="presOf" srcId="{70D1B340-E7E9-401C-A90A-F685BF9B966D}" destId="{F4F653DF-3436-45D6-A5FE-4FB178CC130E}" srcOrd="0" destOrd="0" presId="urn:microsoft.com/office/officeart/2005/8/layout/vList2"/>
    <dgm:cxn modelId="{4039EC5E-1F62-4AFD-BCED-74518EAA7567}" srcId="{70D1B340-E7E9-401C-A90A-F685BF9B966D}" destId="{DF4655F3-0338-4FA3-8E58-2E58E564DE82}" srcOrd="1" destOrd="0" parTransId="{B468ABA2-A193-4714-BA94-D11FC2E86ABD}" sibTransId="{D22693A7-73D1-4413-8A2D-E898EE68F343}"/>
    <dgm:cxn modelId="{0771EB69-4E4E-4E98-907C-A126FA1C6912}" srcId="{70D1B340-E7E9-401C-A90A-F685BF9B966D}" destId="{F58EA3A5-339B-4EA6-AD41-28431664B0CD}" srcOrd="2" destOrd="0" parTransId="{BD3746AE-04EB-4941-897E-806B778E4BDF}" sibTransId="{0549271A-05BF-4FDB-8A58-44DCF7B2EC40}"/>
    <dgm:cxn modelId="{C7CCA54F-B671-4145-9F0F-B74D559414DA}" srcId="{70D1B340-E7E9-401C-A90A-F685BF9B966D}" destId="{6ABC25AE-57FE-411E-9627-BA0F3533FE6B}" srcOrd="0" destOrd="0" parTransId="{D1222676-2810-4FBE-8BDB-0A9836DED1BD}" sibTransId="{1A52364E-2477-4CA2-9909-E9CC7E73A924}"/>
    <dgm:cxn modelId="{19EE1253-731F-43CF-B745-B3E1683117B3}" type="presOf" srcId="{6ABC25AE-57FE-411E-9627-BA0F3533FE6B}" destId="{D62F2C3D-0F8C-4200-9C8B-03346AD51D71}" srcOrd="0" destOrd="0" presId="urn:microsoft.com/office/officeart/2005/8/layout/vList2"/>
    <dgm:cxn modelId="{ECC566B9-F7A4-49BD-B453-AAFF0C4FA964}" type="presOf" srcId="{F58EA3A5-339B-4EA6-AD41-28431664B0CD}" destId="{457DA2F5-4E7A-4B57-B458-E0E5DF1BB129}" srcOrd="0" destOrd="0" presId="urn:microsoft.com/office/officeart/2005/8/layout/vList2"/>
    <dgm:cxn modelId="{1DAE1BD4-2536-4D16-93E3-B63BD4DCDB7B}" type="presOf" srcId="{DF4655F3-0338-4FA3-8E58-2E58E564DE82}" destId="{4AC675CF-185A-47AE-8B63-0B39103E82F4}" srcOrd="0" destOrd="0" presId="urn:microsoft.com/office/officeart/2005/8/layout/vList2"/>
    <dgm:cxn modelId="{1103BEDF-F812-425D-89AA-FE6A25160949}" type="presOf" srcId="{DA295E3A-B3E5-40A2-83DE-9D019C2D24D3}" destId="{F5D82481-317D-4E94-944D-3CCBEF7DB133}" srcOrd="0" destOrd="0" presId="urn:microsoft.com/office/officeart/2005/8/layout/vList2"/>
    <dgm:cxn modelId="{A6223FE1-362F-433E-848B-46CC9CFAE038}" type="presOf" srcId="{E7A0F6ED-479F-439A-B833-849F09D27B3C}" destId="{E55BAAE2-9971-4B70-873B-382D628FF872}" srcOrd="0" destOrd="0" presId="urn:microsoft.com/office/officeart/2005/8/layout/vList2"/>
    <dgm:cxn modelId="{5A7F21F3-8B44-4D82-8A11-03E2FDBCCC13}" srcId="{70D1B340-E7E9-401C-A90A-F685BF9B966D}" destId="{E7A0F6ED-479F-439A-B833-849F09D27B3C}" srcOrd="3" destOrd="0" parTransId="{AE511438-A2C2-45B3-BB23-011FFAFE75B8}" sibTransId="{9C69AF74-1AA6-485D-B7F3-32300CFE6B46}"/>
    <dgm:cxn modelId="{4F46416B-8C76-417C-96F6-E4CE6AB8E1D3}" type="presParOf" srcId="{F4F653DF-3436-45D6-A5FE-4FB178CC130E}" destId="{D62F2C3D-0F8C-4200-9C8B-03346AD51D71}" srcOrd="0" destOrd="0" presId="urn:microsoft.com/office/officeart/2005/8/layout/vList2"/>
    <dgm:cxn modelId="{7C0F4894-7F8C-4B14-9573-229E1A8F0471}" type="presParOf" srcId="{F4F653DF-3436-45D6-A5FE-4FB178CC130E}" destId="{1883EB3E-8BCC-4C57-A6DE-08D6064F0A5B}" srcOrd="1" destOrd="0" presId="urn:microsoft.com/office/officeart/2005/8/layout/vList2"/>
    <dgm:cxn modelId="{3BD03B7A-B69B-4FF6-A7C7-566BC3C9EB20}" type="presParOf" srcId="{F4F653DF-3436-45D6-A5FE-4FB178CC130E}" destId="{4AC675CF-185A-47AE-8B63-0B39103E82F4}" srcOrd="2" destOrd="0" presId="urn:microsoft.com/office/officeart/2005/8/layout/vList2"/>
    <dgm:cxn modelId="{DD025DDD-6D27-45AC-91C0-990EBFC0E03E}" type="presParOf" srcId="{F4F653DF-3436-45D6-A5FE-4FB178CC130E}" destId="{10660915-5CBA-4FFB-BAEB-AD4D8DBF95F4}" srcOrd="3" destOrd="0" presId="urn:microsoft.com/office/officeart/2005/8/layout/vList2"/>
    <dgm:cxn modelId="{5E32DE26-DD5E-44ED-B9C7-A3C91FF4C214}" type="presParOf" srcId="{F4F653DF-3436-45D6-A5FE-4FB178CC130E}" destId="{457DA2F5-4E7A-4B57-B458-E0E5DF1BB129}" srcOrd="4" destOrd="0" presId="urn:microsoft.com/office/officeart/2005/8/layout/vList2"/>
    <dgm:cxn modelId="{B157C01D-521C-4D9A-8A28-EFAF339DC810}" type="presParOf" srcId="{F4F653DF-3436-45D6-A5FE-4FB178CC130E}" destId="{40E00003-7F87-4039-83C8-F28013F533B6}" srcOrd="5" destOrd="0" presId="urn:microsoft.com/office/officeart/2005/8/layout/vList2"/>
    <dgm:cxn modelId="{7D3BA033-06F7-4055-BDE2-2C48F6FFDF13}" type="presParOf" srcId="{F4F653DF-3436-45D6-A5FE-4FB178CC130E}" destId="{E55BAAE2-9971-4B70-873B-382D628FF872}" srcOrd="6" destOrd="0" presId="urn:microsoft.com/office/officeart/2005/8/layout/vList2"/>
    <dgm:cxn modelId="{8C4F13C8-D305-4A79-BE79-DC0EF80452F7}" type="presParOf" srcId="{F4F653DF-3436-45D6-A5FE-4FB178CC130E}" destId="{C907DF4C-CF94-40F1-89A3-2FC53100750D}" srcOrd="7" destOrd="0" presId="urn:microsoft.com/office/officeart/2005/8/layout/vList2"/>
    <dgm:cxn modelId="{07A44698-4E02-41D8-A709-9AAA77668019}" type="presParOf" srcId="{F4F653DF-3436-45D6-A5FE-4FB178CC130E}" destId="{F5D82481-317D-4E94-944D-3CCBEF7DB13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BFEE1-D5BE-4351-888E-71BDDC5BE99D}">
      <dsp:nvSpPr>
        <dsp:cNvPr id="0" name=""/>
        <dsp:cNvSpPr/>
      </dsp:nvSpPr>
      <dsp:spPr>
        <a:xfrm>
          <a:off x="4110" y="147566"/>
          <a:ext cx="2102499"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93980" rIns="263144" bIns="93980" numCol="1" spcCol="1270" anchor="ctr" anchorCtr="0">
          <a:noAutofit/>
        </a:bodyPr>
        <a:lstStyle/>
        <a:p>
          <a:pPr marL="0" lvl="0" indent="0" algn="r" defTabSz="1644650">
            <a:lnSpc>
              <a:spcPct val="90000"/>
            </a:lnSpc>
            <a:spcBef>
              <a:spcPct val="0"/>
            </a:spcBef>
            <a:spcAft>
              <a:spcPct val="35000"/>
            </a:spcAft>
            <a:buNone/>
          </a:pPr>
          <a:r>
            <a:rPr lang="en-US" sz="3700" b="1" kern="1200" cap="none" spc="0" dirty="0">
              <a:ln w="12700" cmpd="sng">
                <a:solidFill>
                  <a:schemeClr val="accent4"/>
                </a:solidFill>
                <a:prstDash val="solid"/>
              </a:ln>
              <a:solidFill>
                <a:schemeClr val="accent2">
                  <a:lumMod val="75000"/>
                </a:schemeClr>
              </a:solidFill>
              <a:effectLst/>
            </a:rPr>
            <a:t>14442</a:t>
          </a:r>
          <a:endParaRPr lang="en-IN" sz="3700" kern="1200" dirty="0"/>
        </a:p>
      </dsp:txBody>
      <dsp:txXfrm>
        <a:off x="4110" y="147566"/>
        <a:ext cx="2102499" cy="732600"/>
      </dsp:txXfrm>
    </dsp:sp>
    <dsp:sp modelId="{FB7C64A1-C9F6-423F-B26D-72F0EB5406C5}">
      <dsp:nvSpPr>
        <dsp:cNvPr id="0" name=""/>
        <dsp:cNvSpPr/>
      </dsp:nvSpPr>
      <dsp:spPr>
        <a:xfrm>
          <a:off x="2106609" y="101779"/>
          <a:ext cx="420499" cy="824175"/>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4E13B-77AA-4706-8F22-71A89B8FCC5B}">
      <dsp:nvSpPr>
        <dsp:cNvPr id="0" name=""/>
        <dsp:cNvSpPr/>
      </dsp:nvSpPr>
      <dsp:spPr>
        <a:xfrm>
          <a:off x="2695309" y="101779"/>
          <a:ext cx="5718798" cy="8241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TOTAL SALES OF INDIAN MOBILE PHONE BRANDS DURING COVID 19 </a:t>
          </a:r>
        </a:p>
      </dsp:txBody>
      <dsp:txXfrm>
        <a:off x="2695309" y="101779"/>
        <a:ext cx="5718798" cy="824175"/>
      </dsp:txXfrm>
    </dsp:sp>
    <dsp:sp modelId="{8A5102B8-210A-4D01-818C-1843E468C32B}">
      <dsp:nvSpPr>
        <dsp:cNvPr id="0" name=""/>
        <dsp:cNvSpPr/>
      </dsp:nvSpPr>
      <dsp:spPr>
        <a:xfrm>
          <a:off x="4110" y="1104941"/>
          <a:ext cx="2102499"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93980" rIns="263144" bIns="93980" numCol="1" spcCol="1270" anchor="ctr" anchorCtr="0">
          <a:noAutofit/>
        </a:bodyPr>
        <a:lstStyle/>
        <a:p>
          <a:pPr marL="0" lvl="0" indent="0" algn="r" defTabSz="1644650">
            <a:lnSpc>
              <a:spcPct val="90000"/>
            </a:lnSpc>
            <a:spcBef>
              <a:spcPct val="0"/>
            </a:spcBef>
            <a:spcAft>
              <a:spcPct val="35000"/>
            </a:spcAft>
            <a:buNone/>
          </a:pPr>
          <a:r>
            <a:rPr lang="en-US" sz="3700" b="1" kern="1200" dirty="0">
              <a:ln w="12700" cmpd="sng">
                <a:solidFill>
                  <a:schemeClr val="accent4"/>
                </a:solidFill>
                <a:prstDash val="solid"/>
              </a:ln>
              <a:solidFill>
                <a:schemeClr val="accent2">
                  <a:lumMod val="75000"/>
                </a:schemeClr>
              </a:solidFill>
            </a:rPr>
            <a:t>0.0128</a:t>
          </a:r>
          <a:endParaRPr lang="en-IN" sz="3700" kern="1200" dirty="0"/>
        </a:p>
      </dsp:txBody>
      <dsp:txXfrm>
        <a:off x="4110" y="1104941"/>
        <a:ext cx="2102499" cy="732600"/>
      </dsp:txXfrm>
    </dsp:sp>
    <dsp:sp modelId="{7311210C-3E3A-41DA-9091-AB1ED5E14020}">
      <dsp:nvSpPr>
        <dsp:cNvPr id="0" name=""/>
        <dsp:cNvSpPr/>
      </dsp:nvSpPr>
      <dsp:spPr>
        <a:xfrm>
          <a:off x="2106609" y="1059154"/>
          <a:ext cx="420499" cy="824175"/>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A9757C-3743-47B1-8E41-C92413AD24A7}">
      <dsp:nvSpPr>
        <dsp:cNvPr id="0" name=""/>
        <dsp:cNvSpPr/>
      </dsp:nvSpPr>
      <dsp:spPr>
        <a:xfrm>
          <a:off x="2695309" y="1059154"/>
          <a:ext cx="5718798" cy="8241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PROBABILITY OF INDIAN PHONE BRANDS SELLING DURING COVID 19 </a:t>
          </a:r>
        </a:p>
      </dsp:txBody>
      <dsp:txXfrm>
        <a:off x="2695309" y="1059154"/>
        <a:ext cx="5718798" cy="824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F3424-AC88-41EF-BFA6-38B9EF7EA928}">
      <dsp:nvSpPr>
        <dsp:cNvPr id="0" name=""/>
        <dsp:cNvSpPr/>
      </dsp:nvSpPr>
      <dsp:spPr>
        <a:xfrm>
          <a:off x="3851" y="49873"/>
          <a:ext cx="1970187" cy="9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IN" sz="3200" kern="1200" dirty="0"/>
            <a:t>-0.8310</a:t>
          </a:r>
        </a:p>
      </dsp:txBody>
      <dsp:txXfrm>
        <a:off x="3851" y="49873"/>
        <a:ext cx="1970187" cy="930600"/>
      </dsp:txXfrm>
    </dsp:sp>
    <dsp:sp modelId="{5BA18786-65EB-43E9-82E9-54A40B7C4B47}">
      <dsp:nvSpPr>
        <dsp:cNvPr id="0" name=""/>
        <dsp:cNvSpPr/>
      </dsp:nvSpPr>
      <dsp:spPr>
        <a:xfrm>
          <a:off x="1974039" y="20791"/>
          <a:ext cx="394037" cy="988762"/>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761CAD-434A-410E-9165-3DC17DA50763}">
      <dsp:nvSpPr>
        <dsp:cNvPr id="0" name=""/>
        <dsp:cNvSpPr/>
      </dsp:nvSpPr>
      <dsp:spPr>
        <a:xfrm>
          <a:off x="2525692" y="20791"/>
          <a:ext cx="5358910" cy="9887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285750" lvl="1" indent="-285750" algn="l" defTabSz="2089150">
            <a:lnSpc>
              <a:spcPct val="90000"/>
            </a:lnSpc>
            <a:spcBef>
              <a:spcPct val="0"/>
            </a:spcBef>
            <a:spcAft>
              <a:spcPct val="15000"/>
            </a:spcAft>
            <a:buChar char="•"/>
          </a:pPr>
          <a:r>
            <a:rPr lang="en-IN" sz="4700" kern="1200" dirty="0"/>
            <a:t>Pearson’s CC</a:t>
          </a:r>
        </a:p>
      </dsp:txBody>
      <dsp:txXfrm>
        <a:off x="2525692" y="20791"/>
        <a:ext cx="5358910" cy="988762"/>
      </dsp:txXfrm>
    </dsp:sp>
    <dsp:sp modelId="{CF55CC34-C595-45FF-A227-AA73040FCBCC}">
      <dsp:nvSpPr>
        <dsp:cNvPr id="0" name=""/>
        <dsp:cNvSpPr/>
      </dsp:nvSpPr>
      <dsp:spPr>
        <a:xfrm>
          <a:off x="3851" y="1207835"/>
          <a:ext cx="1970187" cy="9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IN" sz="3200" kern="1200" dirty="0"/>
            <a:t>-0.6978</a:t>
          </a:r>
        </a:p>
      </dsp:txBody>
      <dsp:txXfrm>
        <a:off x="3851" y="1207835"/>
        <a:ext cx="1970187" cy="930600"/>
      </dsp:txXfrm>
    </dsp:sp>
    <dsp:sp modelId="{ED931850-0455-46B2-A515-97CF8AA646C5}">
      <dsp:nvSpPr>
        <dsp:cNvPr id="0" name=""/>
        <dsp:cNvSpPr/>
      </dsp:nvSpPr>
      <dsp:spPr>
        <a:xfrm>
          <a:off x="1974039" y="1178754"/>
          <a:ext cx="394037" cy="988762"/>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BB2B07-D167-4911-93A4-41696898AAEF}">
      <dsp:nvSpPr>
        <dsp:cNvPr id="0" name=""/>
        <dsp:cNvSpPr/>
      </dsp:nvSpPr>
      <dsp:spPr>
        <a:xfrm>
          <a:off x="2525692" y="1178754"/>
          <a:ext cx="5358910" cy="9887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285750" lvl="1" indent="-285750" algn="l" defTabSz="2089150">
            <a:lnSpc>
              <a:spcPct val="90000"/>
            </a:lnSpc>
            <a:spcBef>
              <a:spcPct val="0"/>
            </a:spcBef>
            <a:spcAft>
              <a:spcPct val="15000"/>
            </a:spcAft>
            <a:buChar char="•"/>
          </a:pPr>
          <a:r>
            <a:rPr lang="en-IN" sz="4700" kern="1200" dirty="0"/>
            <a:t>Spearman’s CC</a:t>
          </a:r>
        </a:p>
      </dsp:txBody>
      <dsp:txXfrm>
        <a:off x="2525692" y="1178754"/>
        <a:ext cx="5358910" cy="9887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4606B-8379-46B5-91AA-D3E65CB712EE}">
      <dsp:nvSpPr>
        <dsp:cNvPr id="0" name=""/>
        <dsp:cNvSpPr/>
      </dsp:nvSpPr>
      <dsp:spPr>
        <a:xfrm>
          <a:off x="2223" y="0"/>
          <a:ext cx="4549197" cy="83198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Pearson Correlation Coefficient : </a:t>
          </a:r>
        </a:p>
      </dsp:txBody>
      <dsp:txXfrm>
        <a:off x="26591" y="24368"/>
        <a:ext cx="4500461" cy="783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430CB-743A-45FC-918F-792B5EB5681D}">
      <dsp:nvSpPr>
        <dsp:cNvPr id="0" name=""/>
        <dsp:cNvSpPr/>
      </dsp:nvSpPr>
      <dsp:spPr>
        <a:xfrm>
          <a:off x="4668" y="0"/>
          <a:ext cx="4775997" cy="83198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Spearman Correlation Coefficient : </a:t>
          </a:r>
        </a:p>
      </dsp:txBody>
      <dsp:txXfrm>
        <a:off x="29036" y="24368"/>
        <a:ext cx="4727261" cy="783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2C3D-0F8C-4200-9C8B-03346AD51D71}">
      <dsp:nvSpPr>
        <dsp:cNvPr id="0" name=""/>
        <dsp:cNvSpPr/>
      </dsp:nvSpPr>
      <dsp:spPr>
        <a:xfrm>
          <a:off x="0" y="528871"/>
          <a:ext cx="8596668" cy="5323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Indian Mobile Phone market(IMPM) is important to the world</a:t>
          </a:r>
        </a:p>
      </dsp:txBody>
      <dsp:txXfrm>
        <a:off x="25987" y="554858"/>
        <a:ext cx="8544694" cy="480376"/>
      </dsp:txXfrm>
    </dsp:sp>
    <dsp:sp modelId="{4AC675CF-185A-47AE-8B63-0B39103E82F4}">
      <dsp:nvSpPr>
        <dsp:cNvPr id="0" name=""/>
        <dsp:cNvSpPr/>
      </dsp:nvSpPr>
      <dsp:spPr>
        <a:xfrm>
          <a:off x="0" y="1101541"/>
          <a:ext cx="8596668" cy="5323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There are more than 40 mobile phone brands trying to sell and manufacture their products in India</a:t>
          </a:r>
        </a:p>
      </dsp:txBody>
      <dsp:txXfrm>
        <a:off x="25987" y="1127528"/>
        <a:ext cx="8544694" cy="480376"/>
      </dsp:txXfrm>
    </dsp:sp>
    <dsp:sp modelId="{457DA2F5-4E7A-4B57-B458-E0E5DF1BB129}">
      <dsp:nvSpPr>
        <dsp:cNvPr id="0" name=""/>
        <dsp:cNvSpPr/>
      </dsp:nvSpPr>
      <dsp:spPr>
        <a:xfrm>
          <a:off x="0" y="1674211"/>
          <a:ext cx="8596668" cy="5323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Nokia failed to embrace cutting edge technologies =&gt; losing the IMPM in late period of the last decade</a:t>
          </a:r>
        </a:p>
      </dsp:txBody>
      <dsp:txXfrm>
        <a:off x="25987" y="1700198"/>
        <a:ext cx="8544694" cy="480376"/>
      </dsp:txXfrm>
    </dsp:sp>
    <dsp:sp modelId="{E55BAAE2-9971-4B70-873B-382D628FF872}">
      <dsp:nvSpPr>
        <dsp:cNvPr id="0" name=""/>
        <dsp:cNvSpPr/>
      </dsp:nvSpPr>
      <dsp:spPr>
        <a:xfrm>
          <a:off x="0" y="2246881"/>
          <a:ext cx="8596668" cy="5323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Chinese brands like Xiaomi,realm,vivo,Oppo are gaining in the Indian market in the late period of the last decade due to their price-quality ratio</a:t>
          </a:r>
        </a:p>
      </dsp:txBody>
      <dsp:txXfrm>
        <a:off x="25987" y="2272868"/>
        <a:ext cx="8544694" cy="480376"/>
      </dsp:txXfrm>
    </dsp:sp>
    <dsp:sp modelId="{F5D82481-317D-4E94-944D-3CCBEF7DB133}">
      <dsp:nvSpPr>
        <dsp:cNvPr id="0" name=""/>
        <dsp:cNvSpPr/>
      </dsp:nvSpPr>
      <dsp:spPr>
        <a:xfrm>
          <a:off x="0" y="2819551"/>
          <a:ext cx="8596668" cy="5323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Indian Brands like Micromax etc.. Need to produce something different and user-friendly and have a good price-quality ratio to become apex in the home turf. For this, it should raise more funds.</a:t>
          </a:r>
        </a:p>
      </dsp:txBody>
      <dsp:txXfrm>
        <a:off x="25987" y="2845538"/>
        <a:ext cx="8544694" cy="48037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373187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54270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844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85167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2347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378664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1934102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106423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187523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C17E9-BF29-479B-8FDF-F7715A5665C5}"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107542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C17E9-BF29-479B-8FDF-F7715A5665C5}"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292932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C17E9-BF29-479B-8FDF-F7715A5665C5}" type="datetimeFigureOut">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28287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C17E9-BF29-479B-8FDF-F7715A5665C5}" type="datetimeFigureOut">
              <a:rPr lang="en-IN" smtClean="0"/>
              <a:t>06-04-2023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96407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C17E9-BF29-479B-8FDF-F7715A5665C5}" type="datetimeFigureOut">
              <a:rPr lang="en-IN" smtClean="0"/>
              <a:t>06-04-2023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376345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3C17E9-BF29-479B-8FDF-F7715A5665C5}"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77EAF-D9EF-4FAD-AA20-EC1FE8D450A9}" type="slidenum">
              <a:rPr lang="en-IN" smtClean="0"/>
              <a:t>‹#›</a:t>
            </a:fld>
            <a:endParaRPr lang="en-IN"/>
          </a:p>
        </p:txBody>
      </p:sp>
    </p:spTree>
    <p:extLst>
      <p:ext uri="{BB962C8B-B14F-4D97-AF65-F5344CB8AC3E}">
        <p14:creationId xmlns:p14="http://schemas.microsoft.com/office/powerpoint/2010/main" val="374244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77EAF-D9EF-4FAD-AA20-EC1FE8D450A9}" type="slidenum">
              <a:rPr lang="en-IN" smtClean="0"/>
              <a:t>‹#›</a:t>
            </a:fld>
            <a:endParaRPr lang="en-IN"/>
          </a:p>
        </p:txBody>
      </p:sp>
      <p:sp>
        <p:nvSpPr>
          <p:cNvPr id="5" name="Date Placeholder 4"/>
          <p:cNvSpPr>
            <a:spLocks noGrp="1"/>
          </p:cNvSpPr>
          <p:nvPr>
            <p:ph type="dt" sz="half" idx="10"/>
          </p:nvPr>
        </p:nvSpPr>
        <p:spPr/>
        <p:txBody>
          <a:bodyPr/>
          <a:lstStyle/>
          <a:p>
            <a:fld id="{B83C17E9-BF29-479B-8FDF-F7715A5665C5}" type="datetimeFigureOut">
              <a:rPr lang="en-IN" smtClean="0"/>
              <a:t>06-04-2023</a:t>
            </a:fld>
            <a:endParaRPr lang="en-IN"/>
          </a:p>
        </p:txBody>
      </p:sp>
    </p:spTree>
    <p:extLst>
      <p:ext uri="{BB962C8B-B14F-4D97-AF65-F5344CB8AC3E}">
        <p14:creationId xmlns:p14="http://schemas.microsoft.com/office/powerpoint/2010/main" val="224703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3C17E9-BF29-479B-8FDF-F7715A5665C5}" type="datetimeFigureOut">
              <a:rPr lang="en-IN" smtClean="0"/>
              <a:t>06-04-2023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B77EAF-D9EF-4FAD-AA20-EC1FE8D450A9}" type="slidenum">
              <a:rPr lang="en-IN" smtClean="0"/>
              <a:t>‹#›</a:t>
            </a:fld>
            <a:endParaRPr lang="en-IN"/>
          </a:p>
        </p:txBody>
      </p:sp>
    </p:spTree>
    <p:extLst>
      <p:ext uri="{BB962C8B-B14F-4D97-AF65-F5344CB8AC3E}">
        <p14:creationId xmlns:p14="http://schemas.microsoft.com/office/powerpoint/2010/main" val="34880701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emf"/><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BB12-1784-8294-AEBD-56338CFB14A6}"/>
              </a:ext>
            </a:extLst>
          </p:cNvPr>
          <p:cNvSpPr>
            <a:spLocks noGrp="1"/>
          </p:cNvSpPr>
          <p:nvPr>
            <p:ph type="ctrTitle"/>
          </p:nvPr>
        </p:nvSpPr>
        <p:spPr/>
        <p:txBody>
          <a:bodyPr/>
          <a:lstStyle/>
          <a:p>
            <a:r>
              <a:rPr lang="en-IN" sz="4000" dirty="0"/>
              <a:t>SALES ANALYSIS OF MOBILE PHONE BRANDS IN INDIA FROM 2017-2022</a:t>
            </a:r>
          </a:p>
        </p:txBody>
      </p:sp>
      <p:sp>
        <p:nvSpPr>
          <p:cNvPr id="3" name="Subtitle 2">
            <a:extLst>
              <a:ext uri="{FF2B5EF4-FFF2-40B4-BE49-F238E27FC236}">
                <a16:creationId xmlns:a16="http://schemas.microsoft.com/office/drawing/2014/main" id="{A58F1FA3-E37F-1A62-F865-C6D0EA591C31}"/>
              </a:ext>
            </a:extLst>
          </p:cNvPr>
          <p:cNvSpPr>
            <a:spLocks noGrp="1"/>
          </p:cNvSpPr>
          <p:nvPr>
            <p:ph type="subTitle" idx="1"/>
          </p:nvPr>
        </p:nvSpPr>
        <p:spPr>
          <a:xfrm>
            <a:off x="1507067" y="4191510"/>
            <a:ext cx="7766936" cy="1096899"/>
          </a:xfrm>
        </p:spPr>
        <p:txBody>
          <a:bodyPr>
            <a:normAutofit lnSpcReduction="10000"/>
          </a:bodyPr>
          <a:lstStyle/>
          <a:p>
            <a:r>
              <a:rPr lang="en-IN" dirty="0"/>
              <a:t>-Karun Pramod</a:t>
            </a:r>
          </a:p>
          <a:p>
            <a:r>
              <a:rPr lang="en-IN" dirty="0"/>
              <a:t>Dhanush S R</a:t>
            </a:r>
          </a:p>
          <a:p>
            <a:r>
              <a:rPr lang="en-IN" dirty="0"/>
              <a:t>Arun Vignesh</a:t>
            </a:r>
          </a:p>
        </p:txBody>
      </p:sp>
    </p:spTree>
    <p:extLst>
      <p:ext uri="{BB962C8B-B14F-4D97-AF65-F5344CB8AC3E}">
        <p14:creationId xmlns:p14="http://schemas.microsoft.com/office/powerpoint/2010/main" val="68762274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4656-8370-D5BE-631C-3934B04009D3}"/>
              </a:ext>
            </a:extLst>
          </p:cNvPr>
          <p:cNvSpPr>
            <a:spLocks noGrp="1"/>
          </p:cNvSpPr>
          <p:nvPr>
            <p:ph type="title"/>
          </p:nvPr>
        </p:nvSpPr>
        <p:spPr>
          <a:xfrm>
            <a:off x="677334" y="609600"/>
            <a:ext cx="8474481" cy="719015"/>
          </a:xfrm>
        </p:spPr>
        <p:txBody>
          <a:bodyPr>
            <a:normAutofit/>
          </a:bodyPr>
          <a:lstStyle/>
          <a:p>
            <a:r>
              <a:rPr lang="en-IN" dirty="0"/>
              <a:t>PIE CHARTS :</a:t>
            </a:r>
          </a:p>
        </p:txBody>
      </p:sp>
      <p:sp>
        <p:nvSpPr>
          <p:cNvPr id="6" name="Content Placeholder 5">
            <a:extLst>
              <a:ext uri="{FF2B5EF4-FFF2-40B4-BE49-F238E27FC236}">
                <a16:creationId xmlns:a16="http://schemas.microsoft.com/office/drawing/2014/main" id="{4A687CD8-2F5B-C01C-48A1-96E406C62F3B}"/>
              </a:ext>
            </a:extLst>
          </p:cNvPr>
          <p:cNvSpPr>
            <a:spLocks noGrp="1"/>
          </p:cNvSpPr>
          <p:nvPr>
            <p:ph sz="half" idx="1"/>
          </p:nvPr>
        </p:nvSpPr>
        <p:spPr>
          <a:xfrm>
            <a:off x="518028" y="1847974"/>
            <a:ext cx="4184035" cy="3880772"/>
          </a:xfrm>
        </p:spPr>
        <p:txBody>
          <a:bodyPr/>
          <a:lstStyle/>
          <a:p>
            <a:r>
              <a:rPr lang="en-IN" dirty="0"/>
              <a:t>Foreign Mobile phone brands </a:t>
            </a:r>
            <a:br>
              <a:rPr lang="en-IN" dirty="0"/>
            </a:br>
            <a:r>
              <a:rPr lang="en-IN" dirty="0"/>
              <a:t>VS Indian Mobile Phone Brands 2017 -2022</a:t>
            </a:r>
          </a:p>
        </p:txBody>
      </p:sp>
      <p:sp>
        <p:nvSpPr>
          <p:cNvPr id="7" name="Content Placeholder 6">
            <a:extLst>
              <a:ext uri="{FF2B5EF4-FFF2-40B4-BE49-F238E27FC236}">
                <a16:creationId xmlns:a16="http://schemas.microsoft.com/office/drawing/2014/main" id="{65629901-FB96-E885-9F90-DCB7E55B497C}"/>
              </a:ext>
            </a:extLst>
          </p:cNvPr>
          <p:cNvSpPr>
            <a:spLocks noGrp="1"/>
          </p:cNvSpPr>
          <p:nvPr>
            <p:ph sz="half" idx="2"/>
          </p:nvPr>
        </p:nvSpPr>
        <p:spPr>
          <a:xfrm>
            <a:off x="5082155" y="1847973"/>
            <a:ext cx="4184034" cy="3880773"/>
          </a:xfrm>
        </p:spPr>
        <p:txBody>
          <a:bodyPr/>
          <a:lstStyle/>
          <a:p>
            <a:r>
              <a:rPr lang="en-US" dirty="0"/>
              <a:t>Indian Brands Market Share in India from </a:t>
            </a:r>
            <a:br>
              <a:rPr lang="en-US" dirty="0"/>
            </a:br>
            <a:r>
              <a:rPr lang="en-US" dirty="0"/>
              <a:t>2017 - 2022</a:t>
            </a:r>
            <a:endParaRPr lang="en-IN" dirty="0"/>
          </a:p>
        </p:txBody>
      </p:sp>
      <p:pic>
        <p:nvPicPr>
          <p:cNvPr id="4" name="Picture 3">
            <a:extLst>
              <a:ext uri="{FF2B5EF4-FFF2-40B4-BE49-F238E27FC236}">
                <a16:creationId xmlns:a16="http://schemas.microsoft.com/office/drawing/2014/main" id="{FE5AD947-D107-CDA5-5167-CFFAD26A3905}"/>
              </a:ext>
            </a:extLst>
          </p:cNvPr>
          <p:cNvPicPr>
            <a:picLocks noChangeAspect="1"/>
          </p:cNvPicPr>
          <p:nvPr/>
        </p:nvPicPr>
        <p:blipFill rotWithShape="1">
          <a:blip r:embed="rId2"/>
          <a:srcRect t="19691"/>
          <a:stretch/>
        </p:blipFill>
        <p:spPr>
          <a:xfrm>
            <a:off x="844722" y="3266669"/>
            <a:ext cx="3171142" cy="2231243"/>
          </a:xfrm>
          <a:prstGeom prst="rect">
            <a:avLst/>
          </a:prstGeom>
        </p:spPr>
      </p:pic>
      <p:pic>
        <p:nvPicPr>
          <p:cNvPr id="8" name="Picture 7">
            <a:extLst>
              <a:ext uri="{FF2B5EF4-FFF2-40B4-BE49-F238E27FC236}">
                <a16:creationId xmlns:a16="http://schemas.microsoft.com/office/drawing/2014/main" id="{850CFF5F-602D-3525-EFB0-D24F305A86FB}"/>
              </a:ext>
            </a:extLst>
          </p:cNvPr>
          <p:cNvPicPr>
            <a:picLocks noChangeAspect="1"/>
          </p:cNvPicPr>
          <p:nvPr/>
        </p:nvPicPr>
        <p:blipFill rotWithShape="1">
          <a:blip r:embed="rId3"/>
          <a:srcRect l="-1" t="15795" r="109"/>
          <a:stretch/>
        </p:blipFill>
        <p:spPr>
          <a:xfrm>
            <a:off x="5028757" y="3207731"/>
            <a:ext cx="4184035" cy="2290181"/>
          </a:xfrm>
          <a:prstGeom prst="rect">
            <a:avLst/>
          </a:prstGeom>
        </p:spPr>
      </p:pic>
    </p:spTree>
    <p:extLst>
      <p:ext uri="{BB962C8B-B14F-4D97-AF65-F5344CB8AC3E}">
        <p14:creationId xmlns:p14="http://schemas.microsoft.com/office/powerpoint/2010/main" val="359918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B7B5-E14E-5931-7898-E2CE0666C1F8}"/>
              </a:ext>
            </a:extLst>
          </p:cNvPr>
          <p:cNvSpPr>
            <a:spLocks noGrp="1"/>
          </p:cNvSpPr>
          <p:nvPr>
            <p:ph type="title"/>
          </p:nvPr>
        </p:nvSpPr>
        <p:spPr>
          <a:xfrm>
            <a:off x="664310" y="1726275"/>
            <a:ext cx="9988060" cy="1032557"/>
          </a:xfrm>
        </p:spPr>
        <p:txBody>
          <a:bodyPr>
            <a:normAutofit fontScale="90000"/>
          </a:bodyPr>
          <a:lstStyle/>
          <a:p>
            <a:r>
              <a:rPr lang="en-IN" b="1" dirty="0"/>
              <a:t>Analysis of Leading Indian Mobile Phone Brand</a:t>
            </a:r>
            <a:br>
              <a:rPr lang="en-IN" sz="4000" b="1" dirty="0"/>
            </a:br>
            <a:endParaRPr lang="en-IN" sz="4000" b="1" dirty="0"/>
          </a:p>
        </p:txBody>
      </p:sp>
      <p:pic>
        <p:nvPicPr>
          <p:cNvPr id="4" name="Picture 3">
            <a:extLst>
              <a:ext uri="{FF2B5EF4-FFF2-40B4-BE49-F238E27FC236}">
                <a16:creationId xmlns:a16="http://schemas.microsoft.com/office/drawing/2014/main" id="{F4DBC857-30A8-669D-DED8-070C932BD710}"/>
              </a:ext>
            </a:extLst>
          </p:cNvPr>
          <p:cNvPicPr>
            <a:picLocks noChangeAspect="1"/>
          </p:cNvPicPr>
          <p:nvPr/>
        </p:nvPicPr>
        <p:blipFill>
          <a:blip r:embed="rId2"/>
          <a:stretch>
            <a:fillRect/>
          </a:stretch>
        </p:blipFill>
        <p:spPr>
          <a:xfrm>
            <a:off x="2007368" y="2863845"/>
            <a:ext cx="5931205" cy="1587582"/>
          </a:xfrm>
          <a:prstGeom prst="rect">
            <a:avLst/>
          </a:prstGeom>
        </p:spPr>
      </p:pic>
    </p:spTree>
    <p:extLst>
      <p:ext uri="{BB962C8B-B14F-4D97-AF65-F5344CB8AC3E}">
        <p14:creationId xmlns:p14="http://schemas.microsoft.com/office/powerpoint/2010/main" val="106783212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E4B5-D443-2A67-A576-EA1F631CEA48}"/>
              </a:ext>
            </a:extLst>
          </p:cNvPr>
          <p:cNvSpPr>
            <a:spLocks noGrp="1"/>
          </p:cNvSpPr>
          <p:nvPr>
            <p:ph type="title"/>
          </p:nvPr>
        </p:nvSpPr>
        <p:spPr>
          <a:xfrm>
            <a:off x="589266" y="99461"/>
            <a:ext cx="8596668" cy="728312"/>
          </a:xfrm>
        </p:spPr>
        <p:txBody>
          <a:bodyPr>
            <a:normAutofit/>
          </a:bodyPr>
          <a:lstStyle/>
          <a:p>
            <a:r>
              <a:rPr lang="en-IN" dirty="0"/>
              <a:t>Mean and SD Sales of Micromax</a:t>
            </a:r>
          </a:p>
        </p:txBody>
      </p:sp>
      <p:pic>
        <p:nvPicPr>
          <p:cNvPr id="4" name="Picture 3">
            <a:extLst>
              <a:ext uri="{FF2B5EF4-FFF2-40B4-BE49-F238E27FC236}">
                <a16:creationId xmlns:a16="http://schemas.microsoft.com/office/drawing/2014/main" id="{E75FECC9-246A-6FDD-E1E0-0DE805C9D0D0}"/>
              </a:ext>
            </a:extLst>
          </p:cNvPr>
          <p:cNvPicPr>
            <a:picLocks noChangeAspect="1"/>
          </p:cNvPicPr>
          <p:nvPr/>
        </p:nvPicPr>
        <p:blipFill rotWithShape="1">
          <a:blip r:embed="rId2"/>
          <a:srcRect b="14569"/>
          <a:stretch/>
        </p:blipFill>
        <p:spPr>
          <a:xfrm>
            <a:off x="386067" y="1463102"/>
            <a:ext cx="5111336" cy="3358990"/>
          </a:xfrm>
          <a:prstGeom prst="rect">
            <a:avLst/>
          </a:prstGeom>
        </p:spPr>
      </p:pic>
      <p:pic>
        <p:nvPicPr>
          <p:cNvPr id="12" name="Picture 11">
            <a:extLst>
              <a:ext uri="{FF2B5EF4-FFF2-40B4-BE49-F238E27FC236}">
                <a16:creationId xmlns:a16="http://schemas.microsoft.com/office/drawing/2014/main" id="{8F698096-BE1D-C48B-CA42-1F0D418200E1}"/>
              </a:ext>
            </a:extLst>
          </p:cNvPr>
          <p:cNvPicPr>
            <a:picLocks noChangeAspect="1"/>
          </p:cNvPicPr>
          <p:nvPr/>
        </p:nvPicPr>
        <p:blipFill>
          <a:blip r:embed="rId3"/>
          <a:stretch>
            <a:fillRect/>
          </a:stretch>
        </p:blipFill>
        <p:spPr>
          <a:xfrm>
            <a:off x="3227078" y="5856005"/>
            <a:ext cx="3739734" cy="513534"/>
          </a:xfrm>
          <a:prstGeom prst="rect">
            <a:avLst/>
          </a:prstGeom>
        </p:spPr>
      </p:pic>
      <p:pic>
        <p:nvPicPr>
          <p:cNvPr id="3" name="Picture 2">
            <a:extLst>
              <a:ext uri="{FF2B5EF4-FFF2-40B4-BE49-F238E27FC236}">
                <a16:creationId xmlns:a16="http://schemas.microsoft.com/office/drawing/2014/main" id="{B6E1D0FD-EFDF-2CAB-5A7E-D85608ECC8F1}"/>
              </a:ext>
            </a:extLst>
          </p:cNvPr>
          <p:cNvPicPr>
            <a:picLocks noChangeAspect="1"/>
          </p:cNvPicPr>
          <p:nvPr/>
        </p:nvPicPr>
        <p:blipFill rotWithShape="1">
          <a:blip r:embed="rId4"/>
          <a:srcRect b="16618"/>
          <a:stretch/>
        </p:blipFill>
        <p:spPr>
          <a:xfrm>
            <a:off x="5320026" y="1463101"/>
            <a:ext cx="4433574" cy="3437145"/>
          </a:xfrm>
          <a:prstGeom prst="rect">
            <a:avLst/>
          </a:prstGeom>
        </p:spPr>
      </p:pic>
      <p:sp>
        <p:nvSpPr>
          <p:cNvPr id="5" name="TextBox 4">
            <a:extLst>
              <a:ext uri="{FF2B5EF4-FFF2-40B4-BE49-F238E27FC236}">
                <a16:creationId xmlns:a16="http://schemas.microsoft.com/office/drawing/2014/main" id="{67C6B170-3232-9A20-0492-5BD481FAD2A8}"/>
              </a:ext>
            </a:extLst>
          </p:cNvPr>
          <p:cNvSpPr txBox="1"/>
          <p:nvPr/>
        </p:nvSpPr>
        <p:spPr>
          <a:xfrm>
            <a:off x="1266093" y="4753696"/>
            <a:ext cx="679938" cy="369332"/>
          </a:xfrm>
          <a:prstGeom prst="rect">
            <a:avLst/>
          </a:prstGeom>
          <a:noFill/>
        </p:spPr>
        <p:txBody>
          <a:bodyPr wrap="square" rtlCol="0">
            <a:spAutoFit/>
          </a:bodyPr>
          <a:lstStyle/>
          <a:p>
            <a:r>
              <a:rPr lang="en-IN" dirty="0"/>
              <a:t>2017  </a:t>
            </a:r>
          </a:p>
        </p:txBody>
      </p:sp>
      <p:sp>
        <p:nvSpPr>
          <p:cNvPr id="6" name="TextBox 5">
            <a:extLst>
              <a:ext uri="{FF2B5EF4-FFF2-40B4-BE49-F238E27FC236}">
                <a16:creationId xmlns:a16="http://schemas.microsoft.com/office/drawing/2014/main" id="{B7301CD1-1EAD-09B2-749C-B519BF6D141C}"/>
              </a:ext>
            </a:extLst>
          </p:cNvPr>
          <p:cNvSpPr txBox="1"/>
          <p:nvPr/>
        </p:nvSpPr>
        <p:spPr>
          <a:xfrm>
            <a:off x="1805355" y="4764448"/>
            <a:ext cx="679938" cy="369332"/>
          </a:xfrm>
          <a:prstGeom prst="rect">
            <a:avLst/>
          </a:prstGeom>
          <a:noFill/>
        </p:spPr>
        <p:txBody>
          <a:bodyPr wrap="square" rtlCol="0">
            <a:spAutoFit/>
          </a:bodyPr>
          <a:lstStyle/>
          <a:p>
            <a:r>
              <a:rPr lang="en-IN" dirty="0"/>
              <a:t>2018  </a:t>
            </a:r>
          </a:p>
        </p:txBody>
      </p:sp>
      <p:sp>
        <p:nvSpPr>
          <p:cNvPr id="7" name="TextBox 6">
            <a:extLst>
              <a:ext uri="{FF2B5EF4-FFF2-40B4-BE49-F238E27FC236}">
                <a16:creationId xmlns:a16="http://schemas.microsoft.com/office/drawing/2014/main" id="{AC5143A1-5DFE-E7FE-67CD-8D39445793B2}"/>
              </a:ext>
            </a:extLst>
          </p:cNvPr>
          <p:cNvSpPr txBox="1"/>
          <p:nvPr/>
        </p:nvSpPr>
        <p:spPr>
          <a:xfrm>
            <a:off x="2351306" y="4771302"/>
            <a:ext cx="679938" cy="369332"/>
          </a:xfrm>
          <a:prstGeom prst="rect">
            <a:avLst/>
          </a:prstGeom>
          <a:noFill/>
        </p:spPr>
        <p:txBody>
          <a:bodyPr wrap="square" rtlCol="0">
            <a:spAutoFit/>
          </a:bodyPr>
          <a:lstStyle/>
          <a:p>
            <a:r>
              <a:rPr lang="en-IN" dirty="0"/>
              <a:t>2019  </a:t>
            </a:r>
          </a:p>
        </p:txBody>
      </p:sp>
      <p:sp>
        <p:nvSpPr>
          <p:cNvPr id="8" name="TextBox 7">
            <a:extLst>
              <a:ext uri="{FF2B5EF4-FFF2-40B4-BE49-F238E27FC236}">
                <a16:creationId xmlns:a16="http://schemas.microsoft.com/office/drawing/2014/main" id="{C8060FB7-01D4-0CE9-BC1E-1EAD8C219251}"/>
              </a:ext>
            </a:extLst>
          </p:cNvPr>
          <p:cNvSpPr txBox="1"/>
          <p:nvPr/>
        </p:nvSpPr>
        <p:spPr>
          <a:xfrm>
            <a:off x="2941735" y="4771302"/>
            <a:ext cx="679938" cy="369332"/>
          </a:xfrm>
          <a:prstGeom prst="rect">
            <a:avLst/>
          </a:prstGeom>
          <a:noFill/>
        </p:spPr>
        <p:txBody>
          <a:bodyPr wrap="square" rtlCol="0">
            <a:spAutoFit/>
          </a:bodyPr>
          <a:lstStyle/>
          <a:p>
            <a:r>
              <a:rPr lang="en-IN" dirty="0"/>
              <a:t>2020  </a:t>
            </a:r>
          </a:p>
        </p:txBody>
      </p:sp>
      <p:sp>
        <p:nvSpPr>
          <p:cNvPr id="9" name="TextBox 8">
            <a:extLst>
              <a:ext uri="{FF2B5EF4-FFF2-40B4-BE49-F238E27FC236}">
                <a16:creationId xmlns:a16="http://schemas.microsoft.com/office/drawing/2014/main" id="{121EC974-F67A-2ACA-A17B-241825B40637}"/>
              </a:ext>
            </a:extLst>
          </p:cNvPr>
          <p:cNvSpPr txBox="1"/>
          <p:nvPr/>
        </p:nvSpPr>
        <p:spPr>
          <a:xfrm>
            <a:off x="3540451" y="4758110"/>
            <a:ext cx="679938" cy="369332"/>
          </a:xfrm>
          <a:prstGeom prst="rect">
            <a:avLst/>
          </a:prstGeom>
          <a:noFill/>
        </p:spPr>
        <p:txBody>
          <a:bodyPr wrap="square" rtlCol="0">
            <a:spAutoFit/>
          </a:bodyPr>
          <a:lstStyle/>
          <a:p>
            <a:r>
              <a:rPr lang="en-IN" dirty="0"/>
              <a:t>2021  </a:t>
            </a:r>
          </a:p>
        </p:txBody>
      </p:sp>
      <p:sp>
        <p:nvSpPr>
          <p:cNvPr id="10" name="TextBox 9">
            <a:extLst>
              <a:ext uri="{FF2B5EF4-FFF2-40B4-BE49-F238E27FC236}">
                <a16:creationId xmlns:a16="http://schemas.microsoft.com/office/drawing/2014/main" id="{F8262260-C3FF-8022-EDED-D6B33072C2C6}"/>
              </a:ext>
            </a:extLst>
          </p:cNvPr>
          <p:cNvSpPr txBox="1"/>
          <p:nvPr/>
        </p:nvSpPr>
        <p:spPr>
          <a:xfrm>
            <a:off x="4139167" y="4757594"/>
            <a:ext cx="679938" cy="369332"/>
          </a:xfrm>
          <a:prstGeom prst="rect">
            <a:avLst/>
          </a:prstGeom>
          <a:noFill/>
        </p:spPr>
        <p:txBody>
          <a:bodyPr wrap="square" rtlCol="0">
            <a:spAutoFit/>
          </a:bodyPr>
          <a:lstStyle/>
          <a:p>
            <a:r>
              <a:rPr lang="en-IN" dirty="0"/>
              <a:t>2022  </a:t>
            </a:r>
          </a:p>
        </p:txBody>
      </p:sp>
      <p:pic>
        <p:nvPicPr>
          <p:cNvPr id="13" name="Picture 12">
            <a:extLst>
              <a:ext uri="{FF2B5EF4-FFF2-40B4-BE49-F238E27FC236}">
                <a16:creationId xmlns:a16="http://schemas.microsoft.com/office/drawing/2014/main" id="{44F3513D-9DE8-1B8C-4E64-96FBEDC27BE4}"/>
              </a:ext>
            </a:extLst>
          </p:cNvPr>
          <p:cNvPicPr>
            <a:picLocks noChangeAspect="1"/>
          </p:cNvPicPr>
          <p:nvPr/>
        </p:nvPicPr>
        <p:blipFill>
          <a:blip r:embed="rId5"/>
          <a:stretch>
            <a:fillRect/>
          </a:stretch>
        </p:blipFill>
        <p:spPr>
          <a:xfrm>
            <a:off x="6096000" y="4829907"/>
            <a:ext cx="3361184" cy="338374"/>
          </a:xfrm>
          <a:prstGeom prst="rect">
            <a:avLst/>
          </a:prstGeom>
        </p:spPr>
      </p:pic>
    </p:spTree>
    <p:extLst>
      <p:ext uri="{BB962C8B-B14F-4D97-AF65-F5344CB8AC3E}">
        <p14:creationId xmlns:p14="http://schemas.microsoft.com/office/powerpoint/2010/main" val="282225055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374B-F90E-AFD0-2F8B-EDEE68DC4515}"/>
              </a:ext>
            </a:extLst>
          </p:cNvPr>
          <p:cNvSpPr>
            <a:spLocks noGrp="1"/>
          </p:cNvSpPr>
          <p:nvPr>
            <p:ph type="title"/>
          </p:nvPr>
        </p:nvSpPr>
        <p:spPr>
          <a:xfrm>
            <a:off x="609957" y="128336"/>
            <a:ext cx="8596668" cy="1320800"/>
          </a:xfrm>
        </p:spPr>
        <p:txBody>
          <a:bodyPr/>
          <a:lstStyle/>
          <a:p>
            <a:r>
              <a:rPr lang="en-IN" dirty="0"/>
              <a:t>Probability Distribution Curve for Sales in Specific Years</a:t>
            </a:r>
          </a:p>
        </p:txBody>
      </p:sp>
      <p:pic>
        <p:nvPicPr>
          <p:cNvPr id="4" name="Picture 3">
            <a:extLst>
              <a:ext uri="{FF2B5EF4-FFF2-40B4-BE49-F238E27FC236}">
                <a16:creationId xmlns:a16="http://schemas.microsoft.com/office/drawing/2014/main" id="{8E662E8E-C79C-DA4A-90BF-4DB42A6FC2D7}"/>
              </a:ext>
            </a:extLst>
          </p:cNvPr>
          <p:cNvPicPr>
            <a:picLocks noChangeAspect="1"/>
          </p:cNvPicPr>
          <p:nvPr/>
        </p:nvPicPr>
        <p:blipFill>
          <a:blip r:embed="rId2"/>
          <a:stretch>
            <a:fillRect/>
          </a:stretch>
        </p:blipFill>
        <p:spPr>
          <a:xfrm>
            <a:off x="0" y="1540582"/>
            <a:ext cx="4311872" cy="2502029"/>
          </a:xfrm>
          <a:prstGeom prst="rect">
            <a:avLst/>
          </a:prstGeom>
        </p:spPr>
      </p:pic>
      <p:pic>
        <p:nvPicPr>
          <p:cNvPr id="6" name="Picture 5">
            <a:extLst>
              <a:ext uri="{FF2B5EF4-FFF2-40B4-BE49-F238E27FC236}">
                <a16:creationId xmlns:a16="http://schemas.microsoft.com/office/drawing/2014/main" id="{3CFBE2F5-44B2-1A53-7DA2-8CA65D8247D6}"/>
              </a:ext>
            </a:extLst>
          </p:cNvPr>
          <p:cNvPicPr>
            <a:picLocks noChangeAspect="1"/>
          </p:cNvPicPr>
          <p:nvPr/>
        </p:nvPicPr>
        <p:blipFill>
          <a:blip r:embed="rId3"/>
          <a:stretch>
            <a:fillRect/>
          </a:stretch>
        </p:blipFill>
        <p:spPr>
          <a:xfrm>
            <a:off x="4629158" y="1472328"/>
            <a:ext cx="4899852" cy="2638536"/>
          </a:xfrm>
          <a:prstGeom prst="rect">
            <a:avLst/>
          </a:prstGeom>
        </p:spPr>
      </p:pic>
      <p:pic>
        <p:nvPicPr>
          <p:cNvPr id="8" name="Picture 7">
            <a:extLst>
              <a:ext uri="{FF2B5EF4-FFF2-40B4-BE49-F238E27FC236}">
                <a16:creationId xmlns:a16="http://schemas.microsoft.com/office/drawing/2014/main" id="{69058F75-34FD-0F94-CAA0-BDE1BC8DC829}"/>
              </a:ext>
            </a:extLst>
          </p:cNvPr>
          <p:cNvPicPr>
            <a:picLocks noChangeAspect="1"/>
          </p:cNvPicPr>
          <p:nvPr/>
        </p:nvPicPr>
        <p:blipFill>
          <a:blip r:embed="rId4"/>
          <a:stretch>
            <a:fillRect/>
          </a:stretch>
        </p:blipFill>
        <p:spPr>
          <a:xfrm>
            <a:off x="1799806" y="4105709"/>
            <a:ext cx="6035158" cy="2352546"/>
          </a:xfrm>
          <a:prstGeom prst="rect">
            <a:avLst/>
          </a:prstGeom>
        </p:spPr>
      </p:pic>
    </p:spTree>
    <p:extLst>
      <p:ext uri="{BB962C8B-B14F-4D97-AF65-F5344CB8AC3E}">
        <p14:creationId xmlns:p14="http://schemas.microsoft.com/office/powerpoint/2010/main" val="85002530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508C-1287-8CD2-8BBB-B3B6CD6D3FD7}"/>
              </a:ext>
            </a:extLst>
          </p:cNvPr>
          <p:cNvSpPr>
            <a:spLocks noGrp="1"/>
          </p:cNvSpPr>
          <p:nvPr>
            <p:ph type="title"/>
          </p:nvPr>
        </p:nvSpPr>
        <p:spPr>
          <a:xfrm>
            <a:off x="871743" y="103801"/>
            <a:ext cx="8596668" cy="1320800"/>
          </a:xfrm>
        </p:spPr>
        <p:txBody>
          <a:bodyPr/>
          <a:lstStyle/>
          <a:p>
            <a:r>
              <a:rPr lang="en-IN" dirty="0"/>
              <a:t>%/prob , Overall of Sales in the Indian Market</a:t>
            </a:r>
          </a:p>
        </p:txBody>
      </p:sp>
      <p:pic>
        <p:nvPicPr>
          <p:cNvPr id="3" name="Picture 2">
            <a:extLst>
              <a:ext uri="{FF2B5EF4-FFF2-40B4-BE49-F238E27FC236}">
                <a16:creationId xmlns:a16="http://schemas.microsoft.com/office/drawing/2014/main" id="{280C9CD3-001C-717F-EE0B-DFB32230A30C}"/>
              </a:ext>
            </a:extLst>
          </p:cNvPr>
          <p:cNvPicPr>
            <a:picLocks noChangeAspect="1"/>
          </p:cNvPicPr>
          <p:nvPr/>
        </p:nvPicPr>
        <p:blipFill rotWithShape="1">
          <a:blip r:embed="rId2"/>
          <a:srcRect l="3982" r="2763"/>
          <a:stretch/>
        </p:blipFill>
        <p:spPr>
          <a:xfrm>
            <a:off x="76690" y="1342539"/>
            <a:ext cx="4707038" cy="2768353"/>
          </a:xfrm>
          <a:prstGeom prst="rect">
            <a:avLst/>
          </a:prstGeom>
        </p:spPr>
      </p:pic>
      <p:pic>
        <p:nvPicPr>
          <p:cNvPr id="4" name="Picture 3">
            <a:extLst>
              <a:ext uri="{FF2B5EF4-FFF2-40B4-BE49-F238E27FC236}">
                <a16:creationId xmlns:a16="http://schemas.microsoft.com/office/drawing/2014/main" id="{7E413066-10D9-BC76-5CE7-347B97E51B78}"/>
              </a:ext>
            </a:extLst>
          </p:cNvPr>
          <p:cNvPicPr>
            <a:picLocks noChangeAspect="1"/>
          </p:cNvPicPr>
          <p:nvPr/>
        </p:nvPicPr>
        <p:blipFill rotWithShape="1">
          <a:blip r:embed="rId3"/>
          <a:srcRect l="2285"/>
          <a:stretch/>
        </p:blipFill>
        <p:spPr>
          <a:xfrm>
            <a:off x="4875336" y="1342539"/>
            <a:ext cx="4917340" cy="2792488"/>
          </a:xfrm>
          <a:prstGeom prst="rect">
            <a:avLst/>
          </a:prstGeom>
        </p:spPr>
      </p:pic>
      <p:pic>
        <p:nvPicPr>
          <p:cNvPr id="5" name="Picture 4">
            <a:extLst>
              <a:ext uri="{FF2B5EF4-FFF2-40B4-BE49-F238E27FC236}">
                <a16:creationId xmlns:a16="http://schemas.microsoft.com/office/drawing/2014/main" id="{1F2BCBE8-EBD5-CD87-1AA7-2D16C2E3A014}"/>
              </a:ext>
            </a:extLst>
          </p:cNvPr>
          <p:cNvPicPr>
            <a:picLocks noChangeAspect="1"/>
          </p:cNvPicPr>
          <p:nvPr/>
        </p:nvPicPr>
        <p:blipFill>
          <a:blip r:embed="rId4"/>
          <a:stretch>
            <a:fillRect/>
          </a:stretch>
        </p:blipFill>
        <p:spPr>
          <a:xfrm>
            <a:off x="3462617" y="4365461"/>
            <a:ext cx="3414921" cy="2300000"/>
          </a:xfrm>
          <a:prstGeom prst="rect">
            <a:avLst/>
          </a:prstGeom>
        </p:spPr>
      </p:pic>
    </p:spTree>
    <p:extLst>
      <p:ext uri="{BB962C8B-B14F-4D97-AF65-F5344CB8AC3E}">
        <p14:creationId xmlns:p14="http://schemas.microsoft.com/office/powerpoint/2010/main" val="132592350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ACF1-2A4F-25D3-FF6C-3B07ED22B149}"/>
              </a:ext>
            </a:extLst>
          </p:cNvPr>
          <p:cNvSpPr>
            <a:spLocks noGrp="1"/>
          </p:cNvSpPr>
          <p:nvPr>
            <p:ph type="title"/>
          </p:nvPr>
        </p:nvSpPr>
        <p:spPr>
          <a:xfrm>
            <a:off x="685149" y="900709"/>
            <a:ext cx="8716758" cy="923330"/>
          </a:xfrm>
        </p:spPr>
        <p:txBody>
          <a:bodyPr>
            <a:normAutofit fontScale="90000"/>
          </a:bodyPr>
          <a:lstStyle/>
          <a:p>
            <a:r>
              <a:rPr lang="en-IN" dirty="0"/>
              <a:t>Correlation Coefficient of Micromax with Other Brands</a:t>
            </a:r>
          </a:p>
        </p:txBody>
      </p:sp>
      <p:graphicFrame>
        <p:nvGraphicFramePr>
          <p:cNvPr id="15" name="Diagram 14">
            <a:extLst>
              <a:ext uri="{FF2B5EF4-FFF2-40B4-BE49-F238E27FC236}">
                <a16:creationId xmlns:a16="http://schemas.microsoft.com/office/drawing/2014/main" id="{5C0851AB-5C7A-1FC0-46EC-B7E214EB5123}"/>
              </a:ext>
            </a:extLst>
          </p:cNvPr>
          <p:cNvGraphicFramePr/>
          <p:nvPr>
            <p:extLst>
              <p:ext uri="{D42A27DB-BD31-4B8C-83A1-F6EECF244321}">
                <p14:modId xmlns:p14="http://schemas.microsoft.com/office/powerpoint/2010/main" val="4027214477"/>
              </p:ext>
            </p:extLst>
          </p:nvPr>
        </p:nvGraphicFramePr>
        <p:xfrm>
          <a:off x="1323151" y="2278541"/>
          <a:ext cx="4553644" cy="831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27292F2C-CD41-4C60-6FE9-B8E921D04B89}"/>
              </a:ext>
            </a:extLst>
          </p:cNvPr>
          <p:cNvGraphicFramePr/>
          <p:nvPr>
            <p:extLst>
              <p:ext uri="{D42A27DB-BD31-4B8C-83A1-F6EECF244321}">
                <p14:modId xmlns:p14="http://schemas.microsoft.com/office/powerpoint/2010/main" val="2380560969"/>
              </p:ext>
            </p:extLst>
          </p:nvPr>
        </p:nvGraphicFramePr>
        <p:xfrm>
          <a:off x="1159549" y="3514395"/>
          <a:ext cx="4780666" cy="8319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Rectangle 18">
            <a:extLst>
              <a:ext uri="{FF2B5EF4-FFF2-40B4-BE49-F238E27FC236}">
                <a16:creationId xmlns:a16="http://schemas.microsoft.com/office/drawing/2014/main" id="{769D2F68-ED6E-0C07-5443-647111803F80}"/>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20" name="Rectangle 19">
            <a:extLst>
              <a:ext uri="{FF2B5EF4-FFF2-40B4-BE49-F238E27FC236}">
                <a16:creationId xmlns:a16="http://schemas.microsoft.com/office/drawing/2014/main" id="{5A0C344C-EE3D-D02D-D12B-067FA73289A9}"/>
              </a:ext>
            </a:extLst>
          </p:cNvPr>
          <p:cNvSpPr/>
          <p:nvPr/>
        </p:nvSpPr>
        <p:spPr>
          <a:xfrm>
            <a:off x="6003634" y="2218605"/>
            <a:ext cx="2722220" cy="923330"/>
          </a:xfrm>
          <a:prstGeom prst="rect">
            <a:avLst/>
          </a:prstGeom>
          <a:noFill/>
        </p:spPr>
        <p:txBody>
          <a:bodyPr wrap="none" lIns="91440" tIns="45720" rIns="91440" bIns="45720">
            <a:spAutoFit/>
          </a:bodyPr>
          <a:lstStyle/>
          <a:p>
            <a:pPr algn="ctr"/>
            <a:r>
              <a:rPr lang="en-IN" sz="5400" b="1" cap="none" spc="0" dirty="0">
                <a:ln w="22225">
                  <a:solidFill>
                    <a:srgbClr val="FFC000"/>
                  </a:solidFill>
                  <a:prstDash val="solid"/>
                </a:ln>
                <a:solidFill>
                  <a:srgbClr val="FFC000"/>
                </a:solidFill>
                <a:effectLst/>
              </a:rPr>
              <a:t>-0.8149</a:t>
            </a:r>
          </a:p>
        </p:txBody>
      </p:sp>
      <p:sp>
        <p:nvSpPr>
          <p:cNvPr id="21" name="Rectangle 20">
            <a:extLst>
              <a:ext uri="{FF2B5EF4-FFF2-40B4-BE49-F238E27FC236}">
                <a16:creationId xmlns:a16="http://schemas.microsoft.com/office/drawing/2014/main" id="{EE8BD3E1-11D4-22C8-FE09-10DC8B504733}"/>
              </a:ext>
            </a:extLst>
          </p:cNvPr>
          <p:cNvSpPr/>
          <p:nvPr/>
        </p:nvSpPr>
        <p:spPr>
          <a:xfrm>
            <a:off x="6003634" y="3421837"/>
            <a:ext cx="2722220" cy="923330"/>
          </a:xfrm>
          <a:prstGeom prst="rect">
            <a:avLst/>
          </a:prstGeom>
          <a:noFill/>
        </p:spPr>
        <p:txBody>
          <a:bodyPr wrap="none" lIns="91440" tIns="45720" rIns="91440" bIns="45720">
            <a:spAutoFit/>
          </a:bodyPr>
          <a:lstStyle/>
          <a:p>
            <a:pPr algn="ctr"/>
            <a:r>
              <a:rPr lang="en-IN" sz="5400" b="1" cap="none" spc="0" dirty="0">
                <a:ln w="22225">
                  <a:solidFill>
                    <a:srgbClr val="FFC000"/>
                  </a:solidFill>
                  <a:prstDash val="solid"/>
                </a:ln>
                <a:solidFill>
                  <a:srgbClr val="FFC000"/>
                </a:solidFill>
                <a:effectLst/>
              </a:rPr>
              <a:t>-0.6823</a:t>
            </a:r>
          </a:p>
        </p:txBody>
      </p:sp>
    </p:spTree>
    <p:extLst>
      <p:ext uri="{BB962C8B-B14F-4D97-AF65-F5344CB8AC3E}">
        <p14:creationId xmlns:p14="http://schemas.microsoft.com/office/powerpoint/2010/main" val="326286127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1923-43FD-7204-3B3F-DB43CAE59B19}"/>
              </a:ext>
            </a:extLst>
          </p:cNvPr>
          <p:cNvSpPr>
            <a:spLocks noGrp="1"/>
          </p:cNvSpPr>
          <p:nvPr>
            <p:ph type="title"/>
          </p:nvPr>
        </p:nvSpPr>
        <p:spPr>
          <a:xfrm>
            <a:off x="677334" y="609600"/>
            <a:ext cx="8615158" cy="719015"/>
          </a:xfrm>
        </p:spPr>
        <p:txBody>
          <a:bodyPr/>
          <a:lstStyle/>
          <a:p>
            <a:r>
              <a:rPr lang="en-IN" dirty="0"/>
              <a:t>Hypothesis Testing for Micromax</a:t>
            </a:r>
          </a:p>
        </p:txBody>
      </p:sp>
      <p:sp>
        <p:nvSpPr>
          <p:cNvPr id="4" name="TextBox 3">
            <a:extLst>
              <a:ext uri="{FF2B5EF4-FFF2-40B4-BE49-F238E27FC236}">
                <a16:creationId xmlns:a16="http://schemas.microsoft.com/office/drawing/2014/main" id="{F76570D7-5813-8185-92CC-6C649E838CAE}"/>
              </a:ext>
            </a:extLst>
          </p:cNvPr>
          <p:cNvSpPr txBox="1"/>
          <p:nvPr/>
        </p:nvSpPr>
        <p:spPr>
          <a:xfrm>
            <a:off x="986691" y="1772252"/>
            <a:ext cx="8313615" cy="1754326"/>
          </a:xfrm>
          <a:prstGeom prst="rect">
            <a:avLst/>
          </a:prstGeom>
          <a:noFill/>
        </p:spPr>
        <p:txBody>
          <a:bodyPr wrap="square">
            <a:spAutoFit/>
          </a:bodyPr>
          <a:lstStyle/>
          <a:p>
            <a:pPr marL="342900" indent="-342900">
              <a:buFont typeface="+mj-lt"/>
              <a:buAutoNum type="arabicPeriod"/>
            </a:pPr>
            <a:r>
              <a:rPr lang="en-US" dirty="0">
                <a:solidFill>
                  <a:srgbClr val="000000"/>
                </a:solidFill>
                <a:latin typeface="Calibri" panose="020F0502020204030204" pitchFamily="34" charset="0"/>
              </a:rPr>
              <a:t>I</a:t>
            </a:r>
            <a:r>
              <a:rPr lang="en-US" sz="1800" b="0" i="0" u="none" strike="noStrike" baseline="0" dirty="0">
                <a:solidFill>
                  <a:srgbClr val="000000"/>
                </a:solidFill>
                <a:latin typeface="Calibri" panose="020F0502020204030204" pitchFamily="34" charset="0"/>
              </a:rPr>
              <a:t>f the mean sales of Micromax for the year 2022 is some value(k22) </a:t>
            </a: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in a sample{January 2023 , February 2023} the mean sales of Micromax  is some value(k23) </a:t>
            </a:r>
          </a:p>
          <a:p>
            <a:pPr marL="342900" indent="-342900">
              <a:buFont typeface="+mj-lt"/>
              <a:buAutoNum type="arabicPeriod"/>
            </a:pPr>
            <a:r>
              <a:rPr lang="en-US" dirty="0">
                <a:solidFill>
                  <a:srgbClr val="000000"/>
                </a:solidFill>
                <a:latin typeface="Calibri" panose="020F0502020204030204" pitchFamily="34" charset="0"/>
              </a:rPr>
              <a:t>The Marketing Director of Micromax say that the expected sales of Micromax this year 2023 will be greater than last year</a:t>
            </a:r>
            <a:endParaRPr lang="en-US"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At 0.05 significance level , can we accept his statement</a:t>
            </a:r>
            <a:endParaRPr lang="en-IN" dirty="0"/>
          </a:p>
        </p:txBody>
      </p:sp>
      <p:pic>
        <p:nvPicPr>
          <p:cNvPr id="6" name="Picture 5">
            <a:extLst>
              <a:ext uri="{FF2B5EF4-FFF2-40B4-BE49-F238E27FC236}">
                <a16:creationId xmlns:a16="http://schemas.microsoft.com/office/drawing/2014/main" id="{9FC4154D-F48E-1CE6-E89F-F810C491B65F}"/>
              </a:ext>
            </a:extLst>
          </p:cNvPr>
          <p:cNvPicPr>
            <a:picLocks noChangeAspect="1"/>
          </p:cNvPicPr>
          <p:nvPr/>
        </p:nvPicPr>
        <p:blipFill>
          <a:blip r:embed="rId2"/>
          <a:stretch>
            <a:fillRect/>
          </a:stretch>
        </p:blipFill>
        <p:spPr>
          <a:xfrm>
            <a:off x="667236" y="3853071"/>
            <a:ext cx="4476262" cy="2129125"/>
          </a:xfrm>
          <a:prstGeom prst="rect">
            <a:avLst/>
          </a:prstGeom>
        </p:spPr>
      </p:pic>
      <p:pic>
        <p:nvPicPr>
          <p:cNvPr id="8" name="Picture 7">
            <a:extLst>
              <a:ext uri="{FF2B5EF4-FFF2-40B4-BE49-F238E27FC236}">
                <a16:creationId xmlns:a16="http://schemas.microsoft.com/office/drawing/2014/main" id="{A8920126-3525-7D11-5F56-35E09AF69025}"/>
              </a:ext>
            </a:extLst>
          </p:cNvPr>
          <p:cNvPicPr>
            <a:picLocks noChangeAspect="1"/>
          </p:cNvPicPr>
          <p:nvPr/>
        </p:nvPicPr>
        <p:blipFill>
          <a:blip r:embed="rId3"/>
          <a:stretch>
            <a:fillRect/>
          </a:stretch>
        </p:blipFill>
        <p:spPr>
          <a:xfrm>
            <a:off x="677334" y="5982196"/>
            <a:ext cx="6452471" cy="532408"/>
          </a:xfrm>
          <a:prstGeom prst="rect">
            <a:avLst/>
          </a:prstGeom>
        </p:spPr>
      </p:pic>
      <p:sp>
        <p:nvSpPr>
          <p:cNvPr id="9" name="TextBox 8">
            <a:extLst>
              <a:ext uri="{FF2B5EF4-FFF2-40B4-BE49-F238E27FC236}">
                <a16:creationId xmlns:a16="http://schemas.microsoft.com/office/drawing/2014/main" id="{CBE5DC47-DCCC-106B-EF79-F43C68626395}"/>
              </a:ext>
            </a:extLst>
          </p:cNvPr>
          <p:cNvSpPr txBox="1"/>
          <p:nvPr/>
        </p:nvSpPr>
        <p:spPr>
          <a:xfrm rot="19759839">
            <a:off x="6210087" y="3987774"/>
            <a:ext cx="2747184" cy="923330"/>
          </a:xfrm>
          <a:prstGeom prst="rect">
            <a:avLst/>
          </a:prstGeom>
          <a:noFill/>
        </p:spPr>
        <p:txBody>
          <a:bodyPr wrap="square" rtlCol="0">
            <a:spAutoFit/>
          </a:bodyPr>
          <a:lstStyle/>
          <a:p>
            <a:r>
              <a:rPr lang="en-IN" dirty="0">
                <a:solidFill>
                  <a:srgbClr val="92D050"/>
                </a:solidFill>
                <a:latin typeface="Impact" panose="020B0806030902050204" pitchFamily="34" charset="0"/>
              </a:rPr>
              <a:t>THEREFORE HIS/HER STATEMENT IS TRUE and POSSIBLE !!!</a:t>
            </a:r>
          </a:p>
        </p:txBody>
      </p:sp>
    </p:spTree>
    <p:extLst>
      <p:ext uri="{BB962C8B-B14F-4D97-AF65-F5344CB8AC3E}">
        <p14:creationId xmlns:p14="http://schemas.microsoft.com/office/powerpoint/2010/main" val="201014526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709D-6F7E-B9A2-AC93-F0518E2CCD04}"/>
              </a:ext>
            </a:extLst>
          </p:cNvPr>
          <p:cNvSpPr>
            <a:spLocks noGrp="1"/>
          </p:cNvSpPr>
          <p:nvPr>
            <p:ph type="title"/>
          </p:nvPr>
        </p:nvSpPr>
        <p:spPr>
          <a:xfrm>
            <a:off x="792836" y="968676"/>
            <a:ext cx="9390692" cy="1320800"/>
          </a:xfrm>
        </p:spPr>
        <p:txBody>
          <a:bodyPr>
            <a:noAutofit/>
          </a:bodyPr>
          <a:lstStyle/>
          <a:p>
            <a:r>
              <a:rPr lang="en-IN" sz="4000" dirty="0"/>
              <a:t>Analysis of Foreign Companies </a:t>
            </a:r>
            <a:br>
              <a:rPr lang="en-IN" sz="4000" dirty="0"/>
            </a:br>
            <a:endParaRPr lang="en-IN" sz="4000" dirty="0"/>
          </a:p>
        </p:txBody>
      </p:sp>
      <p:pic>
        <p:nvPicPr>
          <p:cNvPr id="5" name="Picture 4">
            <a:extLst>
              <a:ext uri="{FF2B5EF4-FFF2-40B4-BE49-F238E27FC236}">
                <a16:creationId xmlns:a16="http://schemas.microsoft.com/office/drawing/2014/main" id="{60FC34CA-B8B8-7B80-BC8E-8BFFE69B5132}"/>
              </a:ext>
            </a:extLst>
          </p:cNvPr>
          <p:cNvPicPr>
            <a:picLocks noChangeAspect="1"/>
          </p:cNvPicPr>
          <p:nvPr/>
        </p:nvPicPr>
        <p:blipFill>
          <a:blip r:embed="rId2"/>
          <a:stretch>
            <a:fillRect/>
          </a:stretch>
        </p:blipFill>
        <p:spPr>
          <a:xfrm>
            <a:off x="1017295" y="1835240"/>
            <a:ext cx="7687748" cy="3953427"/>
          </a:xfrm>
          <a:prstGeom prst="rect">
            <a:avLst/>
          </a:prstGeom>
        </p:spPr>
      </p:pic>
    </p:spTree>
    <p:extLst>
      <p:ext uri="{BB962C8B-B14F-4D97-AF65-F5344CB8AC3E}">
        <p14:creationId xmlns:p14="http://schemas.microsoft.com/office/powerpoint/2010/main" val="308445577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1BD9-F301-03B8-4291-27EAB500E4FB}"/>
              </a:ext>
            </a:extLst>
          </p:cNvPr>
          <p:cNvSpPr>
            <a:spLocks noGrp="1"/>
          </p:cNvSpPr>
          <p:nvPr>
            <p:ph type="title"/>
          </p:nvPr>
        </p:nvSpPr>
        <p:spPr>
          <a:xfrm>
            <a:off x="493219" y="426479"/>
            <a:ext cx="8596668" cy="699436"/>
          </a:xfrm>
        </p:spPr>
        <p:txBody>
          <a:bodyPr>
            <a:normAutofit fontScale="90000"/>
          </a:bodyPr>
          <a:lstStyle/>
          <a:p>
            <a:r>
              <a:rPr lang="en-IN" dirty="0" err="1"/>
              <a:t>Mean,Median,SD</a:t>
            </a:r>
            <a:r>
              <a:rPr lang="en-IN" dirty="0"/>
              <a:t> of Sales of Foreign Brands</a:t>
            </a:r>
          </a:p>
        </p:txBody>
      </p:sp>
      <p:pic>
        <p:nvPicPr>
          <p:cNvPr id="4" name="Picture 3">
            <a:extLst>
              <a:ext uri="{FF2B5EF4-FFF2-40B4-BE49-F238E27FC236}">
                <a16:creationId xmlns:a16="http://schemas.microsoft.com/office/drawing/2014/main" id="{3C588A8C-2594-028B-108E-90D13370176D}"/>
              </a:ext>
            </a:extLst>
          </p:cNvPr>
          <p:cNvPicPr>
            <a:picLocks noChangeAspect="1"/>
          </p:cNvPicPr>
          <p:nvPr/>
        </p:nvPicPr>
        <p:blipFill>
          <a:blip r:embed="rId2"/>
          <a:stretch>
            <a:fillRect/>
          </a:stretch>
        </p:blipFill>
        <p:spPr>
          <a:xfrm>
            <a:off x="389397" y="1476644"/>
            <a:ext cx="4753126" cy="3174555"/>
          </a:xfrm>
          <a:prstGeom prst="rect">
            <a:avLst/>
          </a:prstGeom>
        </p:spPr>
      </p:pic>
      <p:pic>
        <p:nvPicPr>
          <p:cNvPr id="6" name="Picture 5">
            <a:extLst>
              <a:ext uri="{FF2B5EF4-FFF2-40B4-BE49-F238E27FC236}">
                <a16:creationId xmlns:a16="http://schemas.microsoft.com/office/drawing/2014/main" id="{764BA4AC-A5EE-324B-60EF-AEB29BB0EAD9}"/>
              </a:ext>
            </a:extLst>
          </p:cNvPr>
          <p:cNvPicPr>
            <a:picLocks noChangeAspect="1"/>
          </p:cNvPicPr>
          <p:nvPr/>
        </p:nvPicPr>
        <p:blipFill>
          <a:blip r:embed="rId3"/>
          <a:stretch>
            <a:fillRect/>
          </a:stretch>
        </p:blipFill>
        <p:spPr>
          <a:xfrm>
            <a:off x="2826206" y="5701364"/>
            <a:ext cx="5050111" cy="874552"/>
          </a:xfrm>
          <a:prstGeom prst="rect">
            <a:avLst/>
          </a:prstGeom>
        </p:spPr>
      </p:pic>
      <p:pic>
        <p:nvPicPr>
          <p:cNvPr id="3" name="Picture 2">
            <a:extLst>
              <a:ext uri="{FF2B5EF4-FFF2-40B4-BE49-F238E27FC236}">
                <a16:creationId xmlns:a16="http://schemas.microsoft.com/office/drawing/2014/main" id="{21B47606-6E2A-DDD2-F181-8F6A5DE48C81}"/>
              </a:ext>
            </a:extLst>
          </p:cNvPr>
          <p:cNvPicPr>
            <a:picLocks noChangeAspect="1"/>
          </p:cNvPicPr>
          <p:nvPr/>
        </p:nvPicPr>
        <p:blipFill>
          <a:blip r:embed="rId4"/>
          <a:stretch>
            <a:fillRect/>
          </a:stretch>
        </p:blipFill>
        <p:spPr>
          <a:xfrm>
            <a:off x="5142523" y="1693240"/>
            <a:ext cx="4462585" cy="2866408"/>
          </a:xfrm>
          <a:prstGeom prst="rect">
            <a:avLst/>
          </a:prstGeom>
        </p:spPr>
      </p:pic>
    </p:spTree>
    <p:extLst>
      <p:ext uri="{BB962C8B-B14F-4D97-AF65-F5344CB8AC3E}">
        <p14:creationId xmlns:p14="http://schemas.microsoft.com/office/powerpoint/2010/main" val="385714890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7843-ADCA-4B38-6E4D-C88868AB0FFD}"/>
              </a:ext>
            </a:extLst>
          </p:cNvPr>
          <p:cNvSpPr>
            <a:spLocks noGrp="1"/>
          </p:cNvSpPr>
          <p:nvPr>
            <p:ph type="title"/>
          </p:nvPr>
        </p:nvSpPr>
        <p:spPr>
          <a:xfrm>
            <a:off x="638833" y="224589"/>
            <a:ext cx="8596668" cy="1320800"/>
          </a:xfrm>
        </p:spPr>
        <p:txBody>
          <a:bodyPr/>
          <a:lstStyle/>
          <a:p>
            <a:r>
              <a:rPr lang="en-IN" dirty="0"/>
              <a:t>%/prob of Sales in the World Market</a:t>
            </a:r>
          </a:p>
        </p:txBody>
      </p:sp>
      <p:pic>
        <p:nvPicPr>
          <p:cNvPr id="4" name="Picture 3">
            <a:extLst>
              <a:ext uri="{FF2B5EF4-FFF2-40B4-BE49-F238E27FC236}">
                <a16:creationId xmlns:a16="http://schemas.microsoft.com/office/drawing/2014/main" id="{B647A751-A4AF-B403-A89B-1AA96A1FE237}"/>
              </a:ext>
            </a:extLst>
          </p:cNvPr>
          <p:cNvPicPr>
            <a:picLocks noChangeAspect="1"/>
          </p:cNvPicPr>
          <p:nvPr/>
        </p:nvPicPr>
        <p:blipFill>
          <a:blip r:embed="rId2"/>
          <a:stretch>
            <a:fillRect/>
          </a:stretch>
        </p:blipFill>
        <p:spPr>
          <a:xfrm>
            <a:off x="175837" y="1432874"/>
            <a:ext cx="5170553" cy="3342326"/>
          </a:xfrm>
          <a:prstGeom prst="rect">
            <a:avLst/>
          </a:prstGeom>
        </p:spPr>
      </p:pic>
      <p:pic>
        <p:nvPicPr>
          <p:cNvPr id="3" name="Picture 2">
            <a:extLst>
              <a:ext uri="{FF2B5EF4-FFF2-40B4-BE49-F238E27FC236}">
                <a16:creationId xmlns:a16="http://schemas.microsoft.com/office/drawing/2014/main" id="{F62A52B3-9DEC-4A16-1D17-B9A53B8DA4AF}"/>
              </a:ext>
            </a:extLst>
          </p:cNvPr>
          <p:cNvPicPr>
            <a:picLocks noChangeAspect="1"/>
          </p:cNvPicPr>
          <p:nvPr/>
        </p:nvPicPr>
        <p:blipFill>
          <a:blip r:embed="rId3"/>
          <a:stretch>
            <a:fillRect/>
          </a:stretch>
        </p:blipFill>
        <p:spPr>
          <a:xfrm>
            <a:off x="5221344" y="1245304"/>
            <a:ext cx="4653885" cy="3529896"/>
          </a:xfrm>
          <a:prstGeom prst="rect">
            <a:avLst/>
          </a:prstGeom>
        </p:spPr>
      </p:pic>
    </p:spTree>
    <p:extLst>
      <p:ext uri="{BB962C8B-B14F-4D97-AF65-F5344CB8AC3E}">
        <p14:creationId xmlns:p14="http://schemas.microsoft.com/office/powerpoint/2010/main" val="339634807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153-030A-CDE2-606D-504AE6645C9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2F637EE-8E3C-9544-02A7-137F0E3CAE59}"/>
              </a:ext>
            </a:extLst>
          </p:cNvPr>
          <p:cNvSpPr>
            <a:spLocks noGrp="1"/>
          </p:cNvSpPr>
          <p:nvPr>
            <p:ph idx="1"/>
          </p:nvPr>
        </p:nvSpPr>
        <p:spPr>
          <a:xfrm>
            <a:off x="677334" y="1722928"/>
            <a:ext cx="8596668" cy="3880773"/>
          </a:xfrm>
        </p:spPr>
        <p:txBody>
          <a:bodyPr>
            <a:normAutofit/>
          </a:bodyPr>
          <a:lstStyle/>
          <a:p>
            <a:r>
              <a:rPr lang="en-IN" sz="2400" i="1" dirty="0"/>
              <a:t>The </a:t>
            </a:r>
            <a:r>
              <a:rPr lang="en-IN" sz="2400" b="1" i="1" u="sng" dirty="0"/>
              <a:t>aim</a:t>
            </a:r>
            <a:r>
              <a:rPr lang="en-IN" sz="2400" i="1" dirty="0"/>
              <a:t> of this project is to compare the sales of various mobile phone companies for the past six years and predict which company is the most dominant and consistent in the Indian market from 2017 - 2022</a:t>
            </a:r>
          </a:p>
          <a:p>
            <a:r>
              <a:rPr lang="en-IN" sz="2400" dirty="0"/>
              <a:t>The dataset has been imported from </a:t>
            </a:r>
            <a:r>
              <a:rPr lang="en-IN" sz="2400" b="1" u="sng" dirty="0"/>
              <a:t>Kaggle</a:t>
            </a:r>
          </a:p>
          <a:p>
            <a:r>
              <a:rPr lang="en-IN" sz="2400" dirty="0"/>
              <a:t>For analysis of the Dataset </a:t>
            </a:r>
            <a:r>
              <a:rPr lang="en-IN" sz="2400" b="1" u="sng" dirty="0"/>
              <a:t>R Programming language </a:t>
            </a:r>
            <a:r>
              <a:rPr lang="en-IN" sz="2400" dirty="0"/>
              <a:t>is used and the software used for the analysis is </a:t>
            </a:r>
            <a:r>
              <a:rPr lang="en-IN" sz="2400" b="1" u="sng" dirty="0"/>
              <a:t>R Studio</a:t>
            </a:r>
          </a:p>
        </p:txBody>
      </p:sp>
    </p:spTree>
    <p:extLst>
      <p:ext uri="{BB962C8B-B14F-4D97-AF65-F5344CB8AC3E}">
        <p14:creationId xmlns:p14="http://schemas.microsoft.com/office/powerpoint/2010/main" val="76692615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63E8-9955-796C-02F1-A5A2B6EEA4F4}"/>
              </a:ext>
            </a:extLst>
          </p:cNvPr>
          <p:cNvSpPr>
            <a:spLocks noGrp="1"/>
          </p:cNvSpPr>
          <p:nvPr>
            <p:ph type="title"/>
          </p:nvPr>
        </p:nvSpPr>
        <p:spPr>
          <a:xfrm>
            <a:off x="505149" y="436755"/>
            <a:ext cx="8334051" cy="1126321"/>
          </a:xfrm>
        </p:spPr>
        <p:txBody>
          <a:bodyPr>
            <a:noAutofit/>
          </a:bodyPr>
          <a:lstStyle/>
          <a:p>
            <a:r>
              <a:rPr lang="en-IN" sz="3200" dirty="0"/>
              <a:t>Probability Distribution Curve for Sales during COVID-19</a:t>
            </a:r>
          </a:p>
        </p:txBody>
      </p:sp>
      <p:pic>
        <p:nvPicPr>
          <p:cNvPr id="4" name="Picture 3">
            <a:extLst>
              <a:ext uri="{FF2B5EF4-FFF2-40B4-BE49-F238E27FC236}">
                <a16:creationId xmlns:a16="http://schemas.microsoft.com/office/drawing/2014/main" id="{84ED70D2-2ABE-43E2-C718-576854D8ECBF}"/>
              </a:ext>
            </a:extLst>
          </p:cNvPr>
          <p:cNvPicPr>
            <a:picLocks noChangeAspect="1"/>
          </p:cNvPicPr>
          <p:nvPr/>
        </p:nvPicPr>
        <p:blipFill>
          <a:blip r:embed="rId2"/>
          <a:stretch>
            <a:fillRect/>
          </a:stretch>
        </p:blipFill>
        <p:spPr>
          <a:xfrm>
            <a:off x="928037" y="1949830"/>
            <a:ext cx="5058548" cy="3180975"/>
          </a:xfrm>
          <a:prstGeom prst="rect">
            <a:avLst/>
          </a:prstGeom>
        </p:spPr>
      </p:pic>
    </p:spTree>
    <p:extLst>
      <p:ext uri="{BB962C8B-B14F-4D97-AF65-F5344CB8AC3E}">
        <p14:creationId xmlns:p14="http://schemas.microsoft.com/office/powerpoint/2010/main" val="332840276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A03D-09B7-FE5C-EBFB-E732B884654B}"/>
              </a:ext>
            </a:extLst>
          </p:cNvPr>
          <p:cNvSpPr>
            <a:spLocks noGrp="1"/>
          </p:cNvSpPr>
          <p:nvPr>
            <p:ph type="title"/>
          </p:nvPr>
        </p:nvSpPr>
        <p:spPr>
          <a:xfrm>
            <a:off x="234571" y="224589"/>
            <a:ext cx="9053808" cy="702520"/>
          </a:xfrm>
        </p:spPr>
        <p:txBody>
          <a:bodyPr>
            <a:normAutofit fontScale="90000"/>
          </a:bodyPr>
          <a:lstStyle/>
          <a:p>
            <a:r>
              <a:rPr lang="en-IN" dirty="0"/>
              <a:t>Analysis of Sales of Individual Foreign Brands</a:t>
            </a:r>
          </a:p>
        </p:txBody>
      </p:sp>
      <p:pic>
        <p:nvPicPr>
          <p:cNvPr id="4" name="Picture 3">
            <a:extLst>
              <a:ext uri="{FF2B5EF4-FFF2-40B4-BE49-F238E27FC236}">
                <a16:creationId xmlns:a16="http://schemas.microsoft.com/office/drawing/2014/main" id="{663DF2E1-8C29-D83B-271A-B29E74D04241}"/>
              </a:ext>
            </a:extLst>
          </p:cNvPr>
          <p:cNvPicPr>
            <a:picLocks noChangeAspect="1"/>
          </p:cNvPicPr>
          <p:nvPr/>
        </p:nvPicPr>
        <p:blipFill>
          <a:blip r:embed="rId2"/>
          <a:stretch>
            <a:fillRect/>
          </a:stretch>
        </p:blipFill>
        <p:spPr>
          <a:xfrm>
            <a:off x="808156" y="1091233"/>
            <a:ext cx="4865814" cy="4992016"/>
          </a:xfrm>
          <a:prstGeom prst="rect">
            <a:avLst/>
          </a:prstGeom>
        </p:spPr>
      </p:pic>
      <p:sp>
        <p:nvSpPr>
          <p:cNvPr id="5" name="TextBox 4">
            <a:extLst>
              <a:ext uri="{FF2B5EF4-FFF2-40B4-BE49-F238E27FC236}">
                <a16:creationId xmlns:a16="http://schemas.microsoft.com/office/drawing/2014/main" id="{1E3F120E-F050-EF7D-676E-9571615DC495}"/>
              </a:ext>
            </a:extLst>
          </p:cNvPr>
          <p:cNvSpPr txBox="1"/>
          <p:nvPr/>
        </p:nvSpPr>
        <p:spPr>
          <a:xfrm>
            <a:off x="5926016" y="1805353"/>
            <a:ext cx="2905369" cy="3862596"/>
          </a:xfrm>
          <a:prstGeom prst="rect">
            <a:avLst/>
          </a:prstGeom>
          <a:noFill/>
        </p:spPr>
        <p:txBody>
          <a:bodyPr wrap="square">
            <a:spAutoFit/>
          </a:bodyPr>
          <a:lstStyle/>
          <a:p>
            <a:r>
              <a:rPr lang="en-IN" sz="1400" dirty="0"/>
              <a:t>Others =</a:t>
            </a:r>
          </a:p>
          <a:p>
            <a:r>
              <a:rPr lang="en-IN" sz="1400" dirty="0"/>
              <a:t> {</a:t>
            </a:r>
          </a:p>
          <a:p>
            <a:pPr>
              <a:lnSpc>
                <a:spcPct val="250000"/>
              </a:lnSpc>
            </a:pPr>
            <a:r>
              <a:rPr lang="en-IN" sz="1400" dirty="0"/>
              <a:t>Vivo,Realme,Sony,BBK,HTC,Asus,LG,Spice,Tenco,Panasonic,Itel,LeEco,Infinix,RIM,Alcatel,InFocus,ZTE,Comio,Infinex,Mobiistar,HP,Opp,QMobile,Meizu</a:t>
            </a:r>
          </a:p>
          <a:p>
            <a:endParaRPr lang="en-IN" sz="1400" dirty="0"/>
          </a:p>
          <a:p>
            <a:r>
              <a:rPr lang="en-IN" sz="1400" dirty="0"/>
              <a:t>}</a:t>
            </a:r>
          </a:p>
          <a:p>
            <a:endParaRPr lang="en-IN" sz="1400" dirty="0"/>
          </a:p>
        </p:txBody>
      </p:sp>
    </p:spTree>
    <p:extLst>
      <p:ext uri="{BB962C8B-B14F-4D97-AF65-F5344CB8AC3E}">
        <p14:creationId xmlns:p14="http://schemas.microsoft.com/office/powerpoint/2010/main" val="3848587538"/>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EB48-0A1A-F747-7310-8D7454514057}"/>
              </a:ext>
            </a:extLst>
          </p:cNvPr>
          <p:cNvSpPr>
            <a:spLocks noGrp="1"/>
          </p:cNvSpPr>
          <p:nvPr>
            <p:ph type="title"/>
          </p:nvPr>
        </p:nvSpPr>
        <p:spPr>
          <a:xfrm>
            <a:off x="465578" y="157212"/>
            <a:ext cx="8596668" cy="747562"/>
          </a:xfrm>
        </p:spPr>
        <p:txBody>
          <a:bodyPr/>
          <a:lstStyle/>
          <a:p>
            <a:r>
              <a:rPr lang="en-IN" dirty="0"/>
              <a:t>Correlation with Other Companies </a:t>
            </a:r>
          </a:p>
        </p:txBody>
      </p:sp>
      <p:sp>
        <p:nvSpPr>
          <p:cNvPr id="3" name="Content Placeholder 2">
            <a:extLst>
              <a:ext uri="{FF2B5EF4-FFF2-40B4-BE49-F238E27FC236}">
                <a16:creationId xmlns:a16="http://schemas.microsoft.com/office/drawing/2014/main" id="{725A8FEB-E2AC-5C71-C549-DF210B9010E4}"/>
              </a:ext>
            </a:extLst>
          </p:cNvPr>
          <p:cNvSpPr>
            <a:spLocks noGrp="1"/>
          </p:cNvSpPr>
          <p:nvPr>
            <p:ph sz="half" idx="1"/>
          </p:nvPr>
        </p:nvSpPr>
        <p:spPr>
          <a:xfrm>
            <a:off x="465578" y="1198063"/>
            <a:ext cx="4184035" cy="3880772"/>
          </a:xfrm>
        </p:spPr>
        <p:txBody>
          <a:bodyPr/>
          <a:lstStyle/>
          <a:p>
            <a:r>
              <a:rPr lang="en-IN" dirty="0"/>
              <a:t>Pearson’s Correlation Coefficient </a:t>
            </a:r>
          </a:p>
          <a:p>
            <a:endParaRPr lang="en-IN" dirty="0"/>
          </a:p>
        </p:txBody>
      </p:sp>
      <p:sp>
        <p:nvSpPr>
          <p:cNvPr id="4" name="Content Placeholder 3">
            <a:extLst>
              <a:ext uri="{FF2B5EF4-FFF2-40B4-BE49-F238E27FC236}">
                <a16:creationId xmlns:a16="http://schemas.microsoft.com/office/drawing/2014/main" id="{1178B15E-FCDA-F356-1FC7-FDD50222B906}"/>
              </a:ext>
            </a:extLst>
          </p:cNvPr>
          <p:cNvSpPr>
            <a:spLocks noGrp="1"/>
          </p:cNvSpPr>
          <p:nvPr>
            <p:ph sz="half" idx="2"/>
          </p:nvPr>
        </p:nvSpPr>
        <p:spPr>
          <a:xfrm>
            <a:off x="5051469" y="1198063"/>
            <a:ext cx="4184034" cy="3880773"/>
          </a:xfrm>
        </p:spPr>
        <p:txBody>
          <a:bodyPr/>
          <a:lstStyle/>
          <a:p>
            <a:r>
              <a:rPr lang="en-IN" dirty="0"/>
              <a:t>Spearman’s Rank Coefficient</a:t>
            </a:r>
          </a:p>
          <a:p>
            <a:endParaRPr lang="en-IN" dirty="0"/>
          </a:p>
        </p:txBody>
      </p:sp>
      <p:pic>
        <p:nvPicPr>
          <p:cNvPr id="6" name="Picture 5">
            <a:extLst>
              <a:ext uri="{FF2B5EF4-FFF2-40B4-BE49-F238E27FC236}">
                <a16:creationId xmlns:a16="http://schemas.microsoft.com/office/drawing/2014/main" id="{D8081961-C0A1-98C0-91C5-044DAD4569D4}"/>
              </a:ext>
            </a:extLst>
          </p:cNvPr>
          <p:cNvPicPr>
            <a:picLocks noChangeAspect="1"/>
          </p:cNvPicPr>
          <p:nvPr/>
        </p:nvPicPr>
        <p:blipFill>
          <a:blip r:embed="rId2"/>
          <a:stretch>
            <a:fillRect/>
          </a:stretch>
        </p:blipFill>
        <p:spPr>
          <a:xfrm>
            <a:off x="374356" y="2204466"/>
            <a:ext cx="4399775" cy="3281934"/>
          </a:xfrm>
          <a:prstGeom prst="rect">
            <a:avLst/>
          </a:prstGeom>
        </p:spPr>
      </p:pic>
      <p:pic>
        <p:nvPicPr>
          <p:cNvPr id="8" name="Picture 7">
            <a:extLst>
              <a:ext uri="{FF2B5EF4-FFF2-40B4-BE49-F238E27FC236}">
                <a16:creationId xmlns:a16="http://schemas.microsoft.com/office/drawing/2014/main" id="{63310113-DB34-D1BA-E3B3-EBCC010D83AC}"/>
              </a:ext>
            </a:extLst>
          </p:cNvPr>
          <p:cNvPicPr>
            <a:picLocks noChangeAspect="1"/>
          </p:cNvPicPr>
          <p:nvPr/>
        </p:nvPicPr>
        <p:blipFill>
          <a:blip r:embed="rId3"/>
          <a:stretch>
            <a:fillRect/>
          </a:stretch>
        </p:blipFill>
        <p:spPr>
          <a:xfrm>
            <a:off x="5051469" y="2204465"/>
            <a:ext cx="4465030" cy="3167660"/>
          </a:xfrm>
          <a:prstGeom prst="rect">
            <a:avLst/>
          </a:prstGeom>
        </p:spPr>
      </p:pic>
    </p:spTree>
    <p:extLst>
      <p:ext uri="{BB962C8B-B14F-4D97-AF65-F5344CB8AC3E}">
        <p14:creationId xmlns:p14="http://schemas.microsoft.com/office/powerpoint/2010/main" val="3156101033"/>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4AEC-CB68-DF85-32FB-F5272EB8D27D}"/>
              </a:ext>
            </a:extLst>
          </p:cNvPr>
          <p:cNvSpPr>
            <a:spLocks noGrp="1"/>
          </p:cNvSpPr>
          <p:nvPr>
            <p:ph type="title"/>
          </p:nvPr>
        </p:nvSpPr>
        <p:spPr>
          <a:xfrm>
            <a:off x="494454" y="243840"/>
            <a:ext cx="8596668" cy="1320800"/>
          </a:xfrm>
        </p:spPr>
        <p:txBody>
          <a:bodyPr/>
          <a:lstStyle/>
          <a:p>
            <a:r>
              <a:rPr lang="en-IN" dirty="0"/>
              <a:t>Regression of Foreign vs Indian Brands</a:t>
            </a:r>
          </a:p>
        </p:txBody>
      </p:sp>
      <p:pic>
        <p:nvPicPr>
          <p:cNvPr id="4" name="Picture 3">
            <a:extLst>
              <a:ext uri="{FF2B5EF4-FFF2-40B4-BE49-F238E27FC236}">
                <a16:creationId xmlns:a16="http://schemas.microsoft.com/office/drawing/2014/main" id="{F3AB85BD-7861-8050-D678-B17A3FBC4AE2}"/>
              </a:ext>
            </a:extLst>
          </p:cNvPr>
          <p:cNvPicPr>
            <a:picLocks noChangeAspect="1"/>
          </p:cNvPicPr>
          <p:nvPr/>
        </p:nvPicPr>
        <p:blipFill>
          <a:blip r:embed="rId2"/>
          <a:stretch>
            <a:fillRect/>
          </a:stretch>
        </p:blipFill>
        <p:spPr>
          <a:xfrm>
            <a:off x="760869" y="1462159"/>
            <a:ext cx="6398023" cy="3907190"/>
          </a:xfrm>
          <a:prstGeom prst="rect">
            <a:avLst/>
          </a:prstGeom>
        </p:spPr>
      </p:pic>
    </p:spTree>
    <p:extLst>
      <p:ext uri="{BB962C8B-B14F-4D97-AF65-F5344CB8AC3E}">
        <p14:creationId xmlns:p14="http://schemas.microsoft.com/office/powerpoint/2010/main" val="154975248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E0F5-7635-1520-BB25-9F9765E7D97C}"/>
              </a:ext>
            </a:extLst>
          </p:cNvPr>
          <p:cNvSpPr>
            <a:spLocks noGrp="1"/>
          </p:cNvSpPr>
          <p:nvPr>
            <p:ph type="title"/>
          </p:nvPr>
        </p:nvSpPr>
        <p:spPr>
          <a:xfrm>
            <a:off x="916895" y="1946977"/>
            <a:ext cx="9766077" cy="1482023"/>
          </a:xfrm>
        </p:spPr>
        <p:txBody>
          <a:bodyPr>
            <a:normAutofit/>
          </a:bodyPr>
          <a:lstStyle/>
          <a:p>
            <a:r>
              <a:rPr lang="en-IN" sz="2800" b="1" dirty="0"/>
              <a:t>Analysis of Samsung Phones Sold in India 2017 - 2022</a:t>
            </a:r>
          </a:p>
        </p:txBody>
      </p:sp>
      <p:pic>
        <p:nvPicPr>
          <p:cNvPr id="6" name="Picture 5">
            <a:extLst>
              <a:ext uri="{FF2B5EF4-FFF2-40B4-BE49-F238E27FC236}">
                <a16:creationId xmlns:a16="http://schemas.microsoft.com/office/drawing/2014/main" id="{BDA8EB02-B93E-3249-0C29-FD3830B8189C}"/>
              </a:ext>
            </a:extLst>
          </p:cNvPr>
          <p:cNvPicPr>
            <a:picLocks noChangeAspect="1"/>
          </p:cNvPicPr>
          <p:nvPr/>
        </p:nvPicPr>
        <p:blipFill>
          <a:blip r:embed="rId2"/>
          <a:stretch>
            <a:fillRect/>
          </a:stretch>
        </p:blipFill>
        <p:spPr>
          <a:xfrm>
            <a:off x="1588061" y="2898760"/>
            <a:ext cx="7158936" cy="2416658"/>
          </a:xfrm>
          <a:prstGeom prst="rect">
            <a:avLst/>
          </a:prstGeom>
        </p:spPr>
      </p:pic>
    </p:spTree>
    <p:extLst>
      <p:ext uri="{BB962C8B-B14F-4D97-AF65-F5344CB8AC3E}">
        <p14:creationId xmlns:p14="http://schemas.microsoft.com/office/powerpoint/2010/main" val="434214912"/>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2B3D-B8B2-1BEE-ABA0-90027635447D}"/>
              </a:ext>
            </a:extLst>
          </p:cNvPr>
          <p:cNvSpPr>
            <a:spLocks noGrp="1"/>
          </p:cNvSpPr>
          <p:nvPr>
            <p:ph type="title"/>
          </p:nvPr>
        </p:nvSpPr>
        <p:spPr>
          <a:xfrm>
            <a:off x="717974" y="507753"/>
            <a:ext cx="8596668" cy="1320800"/>
          </a:xfrm>
        </p:spPr>
        <p:txBody>
          <a:bodyPr/>
          <a:lstStyle/>
          <a:p>
            <a:r>
              <a:rPr lang="en-IN" dirty="0"/>
              <a:t>Mean Sales of Samsung Phones</a:t>
            </a:r>
          </a:p>
        </p:txBody>
      </p:sp>
      <p:pic>
        <p:nvPicPr>
          <p:cNvPr id="3" name="Picture 2">
            <a:extLst>
              <a:ext uri="{FF2B5EF4-FFF2-40B4-BE49-F238E27FC236}">
                <a16:creationId xmlns:a16="http://schemas.microsoft.com/office/drawing/2014/main" id="{01CE76F5-EDC5-5ACE-EA5F-219FF56DCFAA}"/>
              </a:ext>
            </a:extLst>
          </p:cNvPr>
          <p:cNvPicPr>
            <a:picLocks noChangeAspect="1"/>
          </p:cNvPicPr>
          <p:nvPr/>
        </p:nvPicPr>
        <p:blipFill>
          <a:blip r:embed="rId2"/>
          <a:stretch>
            <a:fillRect/>
          </a:stretch>
        </p:blipFill>
        <p:spPr>
          <a:xfrm>
            <a:off x="283493" y="1234584"/>
            <a:ext cx="6594045" cy="3369349"/>
          </a:xfrm>
          <a:prstGeom prst="rect">
            <a:avLst/>
          </a:prstGeom>
        </p:spPr>
      </p:pic>
    </p:spTree>
    <p:extLst>
      <p:ext uri="{BB962C8B-B14F-4D97-AF65-F5344CB8AC3E}">
        <p14:creationId xmlns:p14="http://schemas.microsoft.com/office/powerpoint/2010/main" val="1343350505"/>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2271-498D-FAEC-4E48-A98005B803AB}"/>
              </a:ext>
            </a:extLst>
          </p:cNvPr>
          <p:cNvSpPr>
            <a:spLocks noGrp="1"/>
          </p:cNvSpPr>
          <p:nvPr>
            <p:ph type="title"/>
          </p:nvPr>
        </p:nvSpPr>
        <p:spPr>
          <a:xfrm>
            <a:off x="619582" y="243840"/>
            <a:ext cx="8596668" cy="1320800"/>
          </a:xfrm>
        </p:spPr>
        <p:txBody>
          <a:bodyPr/>
          <a:lstStyle/>
          <a:p>
            <a:r>
              <a:rPr lang="en-IN" dirty="0"/>
              <a:t>Percentage of Sales in Indian Market</a:t>
            </a:r>
          </a:p>
        </p:txBody>
      </p:sp>
      <p:pic>
        <p:nvPicPr>
          <p:cNvPr id="3" name="Picture 2">
            <a:extLst>
              <a:ext uri="{FF2B5EF4-FFF2-40B4-BE49-F238E27FC236}">
                <a16:creationId xmlns:a16="http://schemas.microsoft.com/office/drawing/2014/main" id="{29C81362-0A5E-0A9D-C05B-26A07750E153}"/>
              </a:ext>
            </a:extLst>
          </p:cNvPr>
          <p:cNvPicPr>
            <a:picLocks noChangeAspect="1"/>
          </p:cNvPicPr>
          <p:nvPr/>
        </p:nvPicPr>
        <p:blipFill>
          <a:blip r:embed="rId2"/>
          <a:stretch>
            <a:fillRect/>
          </a:stretch>
        </p:blipFill>
        <p:spPr>
          <a:xfrm>
            <a:off x="377154" y="1082221"/>
            <a:ext cx="4838019" cy="3864918"/>
          </a:xfrm>
          <a:prstGeom prst="rect">
            <a:avLst/>
          </a:prstGeom>
        </p:spPr>
      </p:pic>
    </p:spTree>
    <p:extLst>
      <p:ext uri="{BB962C8B-B14F-4D97-AF65-F5344CB8AC3E}">
        <p14:creationId xmlns:p14="http://schemas.microsoft.com/office/powerpoint/2010/main" val="223667774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D737-0EC7-1083-B5EE-503C1EA85CFA}"/>
              </a:ext>
            </a:extLst>
          </p:cNvPr>
          <p:cNvSpPr>
            <a:spLocks noGrp="1"/>
          </p:cNvSpPr>
          <p:nvPr>
            <p:ph type="title"/>
          </p:nvPr>
        </p:nvSpPr>
        <p:spPr>
          <a:xfrm>
            <a:off x="301373" y="250092"/>
            <a:ext cx="8596668" cy="1320800"/>
          </a:xfrm>
        </p:spPr>
        <p:txBody>
          <a:bodyPr/>
          <a:lstStyle/>
          <a:p>
            <a:r>
              <a:rPr lang="en-IN" dirty="0"/>
              <a:t>Probability Distribution Curve of Samsung </a:t>
            </a:r>
          </a:p>
        </p:txBody>
      </p:sp>
      <p:pic>
        <p:nvPicPr>
          <p:cNvPr id="4" name="Picture 3">
            <a:extLst>
              <a:ext uri="{FF2B5EF4-FFF2-40B4-BE49-F238E27FC236}">
                <a16:creationId xmlns:a16="http://schemas.microsoft.com/office/drawing/2014/main" id="{7A6D4F19-FC89-9BE6-F2FD-8345017CD0BB}"/>
              </a:ext>
            </a:extLst>
          </p:cNvPr>
          <p:cNvPicPr>
            <a:picLocks noChangeAspect="1"/>
          </p:cNvPicPr>
          <p:nvPr/>
        </p:nvPicPr>
        <p:blipFill rotWithShape="1">
          <a:blip r:embed="rId2"/>
          <a:srcRect t="17871"/>
          <a:stretch/>
        </p:blipFill>
        <p:spPr>
          <a:xfrm>
            <a:off x="381762" y="4376616"/>
            <a:ext cx="5797474" cy="2157046"/>
          </a:xfrm>
          <a:prstGeom prst="rect">
            <a:avLst/>
          </a:prstGeom>
        </p:spPr>
      </p:pic>
      <p:pic>
        <p:nvPicPr>
          <p:cNvPr id="5" name="Picture 4">
            <a:extLst>
              <a:ext uri="{FF2B5EF4-FFF2-40B4-BE49-F238E27FC236}">
                <a16:creationId xmlns:a16="http://schemas.microsoft.com/office/drawing/2014/main" id="{04412D5B-0D3E-DAE5-3E1F-0F8C09B44D8A}"/>
              </a:ext>
            </a:extLst>
          </p:cNvPr>
          <p:cNvPicPr>
            <a:picLocks noChangeAspect="1"/>
          </p:cNvPicPr>
          <p:nvPr/>
        </p:nvPicPr>
        <p:blipFill rotWithShape="1">
          <a:blip r:embed="rId3"/>
          <a:srcRect t="12603"/>
          <a:stretch/>
        </p:blipFill>
        <p:spPr>
          <a:xfrm>
            <a:off x="200595" y="1783828"/>
            <a:ext cx="6497190" cy="2059421"/>
          </a:xfrm>
          <a:prstGeom prst="rect">
            <a:avLst/>
          </a:prstGeom>
        </p:spPr>
      </p:pic>
      <p:sp>
        <p:nvSpPr>
          <p:cNvPr id="6" name="TextBox 5">
            <a:extLst>
              <a:ext uri="{FF2B5EF4-FFF2-40B4-BE49-F238E27FC236}">
                <a16:creationId xmlns:a16="http://schemas.microsoft.com/office/drawing/2014/main" id="{B800B204-1004-9BCC-618B-627B3525B347}"/>
              </a:ext>
            </a:extLst>
          </p:cNvPr>
          <p:cNvSpPr txBox="1"/>
          <p:nvPr/>
        </p:nvSpPr>
        <p:spPr>
          <a:xfrm>
            <a:off x="5900615" y="1215695"/>
            <a:ext cx="3860800" cy="923330"/>
          </a:xfrm>
          <a:prstGeom prst="rect">
            <a:avLst/>
          </a:prstGeom>
          <a:noFill/>
        </p:spPr>
        <p:txBody>
          <a:bodyPr wrap="square" rtlCol="0">
            <a:spAutoFit/>
          </a:bodyPr>
          <a:lstStyle/>
          <a:p>
            <a:r>
              <a:rPr lang="en-IN" dirty="0"/>
              <a:t>Overall Probability of sales ,distribution curve for Samsung from 2017 to 2022</a:t>
            </a:r>
          </a:p>
        </p:txBody>
      </p:sp>
      <p:sp>
        <p:nvSpPr>
          <p:cNvPr id="7" name="TextBox 6">
            <a:extLst>
              <a:ext uri="{FF2B5EF4-FFF2-40B4-BE49-F238E27FC236}">
                <a16:creationId xmlns:a16="http://schemas.microsoft.com/office/drawing/2014/main" id="{CB29A837-A204-6BCC-59EE-32DAF4A334AB}"/>
              </a:ext>
            </a:extLst>
          </p:cNvPr>
          <p:cNvSpPr txBox="1"/>
          <p:nvPr/>
        </p:nvSpPr>
        <p:spPr>
          <a:xfrm>
            <a:off x="6275755" y="4462585"/>
            <a:ext cx="2836984" cy="923330"/>
          </a:xfrm>
          <a:prstGeom prst="rect">
            <a:avLst/>
          </a:prstGeom>
          <a:noFill/>
        </p:spPr>
        <p:txBody>
          <a:bodyPr wrap="square" rtlCol="0">
            <a:spAutoFit/>
          </a:bodyPr>
          <a:lstStyle/>
          <a:p>
            <a:r>
              <a:rPr lang="en-IN" dirty="0"/>
              <a:t>Probability distribution curve for Samsung during COVID-19</a:t>
            </a:r>
          </a:p>
        </p:txBody>
      </p:sp>
    </p:spTree>
    <p:extLst>
      <p:ext uri="{BB962C8B-B14F-4D97-AF65-F5344CB8AC3E}">
        <p14:creationId xmlns:p14="http://schemas.microsoft.com/office/powerpoint/2010/main" val="2519704197"/>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5BBA-94E9-3206-4C5E-BA68DCC411FD}"/>
              </a:ext>
            </a:extLst>
          </p:cNvPr>
          <p:cNvSpPr>
            <a:spLocks noGrp="1"/>
          </p:cNvSpPr>
          <p:nvPr>
            <p:ph type="title"/>
          </p:nvPr>
        </p:nvSpPr>
        <p:spPr/>
        <p:txBody>
          <a:bodyPr/>
          <a:lstStyle/>
          <a:p>
            <a:r>
              <a:rPr lang="en-IN" dirty="0"/>
              <a:t>Correlation with Other Companies</a:t>
            </a:r>
          </a:p>
        </p:txBody>
      </p:sp>
      <p:sp>
        <p:nvSpPr>
          <p:cNvPr id="3" name="Content Placeholder 2">
            <a:extLst>
              <a:ext uri="{FF2B5EF4-FFF2-40B4-BE49-F238E27FC236}">
                <a16:creationId xmlns:a16="http://schemas.microsoft.com/office/drawing/2014/main" id="{320D7A82-15DF-A165-A7D9-F24AA06CC91A}"/>
              </a:ext>
            </a:extLst>
          </p:cNvPr>
          <p:cNvSpPr>
            <a:spLocks noGrp="1"/>
          </p:cNvSpPr>
          <p:nvPr>
            <p:ph sz="half" idx="1"/>
          </p:nvPr>
        </p:nvSpPr>
        <p:spPr>
          <a:xfrm>
            <a:off x="544797" y="1274529"/>
            <a:ext cx="4184035" cy="3880772"/>
          </a:xfrm>
        </p:spPr>
        <p:txBody>
          <a:bodyPr/>
          <a:lstStyle/>
          <a:p>
            <a:r>
              <a:rPr lang="en-IN" dirty="0"/>
              <a:t>Pearson’s Correlation Coefficient </a:t>
            </a:r>
          </a:p>
        </p:txBody>
      </p:sp>
      <p:sp>
        <p:nvSpPr>
          <p:cNvPr id="4" name="Content Placeholder 3">
            <a:extLst>
              <a:ext uri="{FF2B5EF4-FFF2-40B4-BE49-F238E27FC236}">
                <a16:creationId xmlns:a16="http://schemas.microsoft.com/office/drawing/2014/main" id="{50737647-534A-2D7A-C303-6274C8A13E0D}"/>
              </a:ext>
            </a:extLst>
          </p:cNvPr>
          <p:cNvSpPr>
            <a:spLocks noGrp="1"/>
          </p:cNvSpPr>
          <p:nvPr>
            <p:ph sz="half" idx="2"/>
          </p:nvPr>
        </p:nvSpPr>
        <p:spPr>
          <a:xfrm>
            <a:off x="4854214" y="1274528"/>
            <a:ext cx="4184034" cy="3880773"/>
          </a:xfrm>
        </p:spPr>
        <p:txBody>
          <a:bodyPr/>
          <a:lstStyle/>
          <a:p>
            <a:r>
              <a:rPr lang="en-IN" dirty="0"/>
              <a:t>Spearman’s Rank Coefficient</a:t>
            </a:r>
          </a:p>
          <a:p>
            <a:endParaRPr lang="en-IN" dirty="0"/>
          </a:p>
        </p:txBody>
      </p:sp>
      <p:pic>
        <p:nvPicPr>
          <p:cNvPr id="5" name="Picture 4">
            <a:extLst>
              <a:ext uri="{FF2B5EF4-FFF2-40B4-BE49-F238E27FC236}">
                <a16:creationId xmlns:a16="http://schemas.microsoft.com/office/drawing/2014/main" id="{F5F47929-E423-62A9-3CE4-F40A0E180726}"/>
              </a:ext>
            </a:extLst>
          </p:cNvPr>
          <p:cNvPicPr>
            <a:picLocks noChangeAspect="1"/>
          </p:cNvPicPr>
          <p:nvPr/>
        </p:nvPicPr>
        <p:blipFill>
          <a:blip r:embed="rId2"/>
          <a:stretch>
            <a:fillRect/>
          </a:stretch>
        </p:blipFill>
        <p:spPr>
          <a:xfrm>
            <a:off x="309041" y="1733981"/>
            <a:ext cx="4309417" cy="4204806"/>
          </a:xfrm>
          <a:prstGeom prst="rect">
            <a:avLst/>
          </a:prstGeom>
        </p:spPr>
      </p:pic>
      <p:pic>
        <p:nvPicPr>
          <p:cNvPr id="6" name="Picture 5">
            <a:extLst>
              <a:ext uri="{FF2B5EF4-FFF2-40B4-BE49-F238E27FC236}">
                <a16:creationId xmlns:a16="http://schemas.microsoft.com/office/drawing/2014/main" id="{8E9D24B7-C6B4-E980-F7BC-5BF0C4054D0C}"/>
              </a:ext>
            </a:extLst>
          </p:cNvPr>
          <p:cNvPicPr>
            <a:picLocks noChangeAspect="1"/>
          </p:cNvPicPr>
          <p:nvPr/>
        </p:nvPicPr>
        <p:blipFill>
          <a:blip r:embed="rId3"/>
          <a:stretch>
            <a:fillRect/>
          </a:stretch>
        </p:blipFill>
        <p:spPr>
          <a:xfrm>
            <a:off x="4736336" y="1733981"/>
            <a:ext cx="4419790" cy="4204806"/>
          </a:xfrm>
          <a:prstGeom prst="rect">
            <a:avLst/>
          </a:prstGeom>
        </p:spPr>
      </p:pic>
    </p:spTree>
    <p:extLst>
      <p:ext uri="{BB962C8B-B14F-4D97-AF65-F5344CB8AC3E}">
        <p14:creationId xmlns:p14="http://schemas.microsoft.com/office/powerpoint/2010/main" val="1898562406"/>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4F29-4689-21FB-0A37-9DAE2454D1C2}"/>
              </a:ext>
            </a:extLst>
          </p:cNvPr>
          <p:cNvSpPr>
            <a:spLocks noGrp="1"/>
          </p:cNvSpPr>
          <p:nvPr>
            <p:ph type="title"/>
          </p:nvPr>
        </p:nvSpPr>
        <p:spPr>
          <a:xfrm>
            <a:off x="837505" y="814280"/>
            <a:ext cx="8025141" cy="1030151"/>
          </a:xfrm>
        </p:spPr>
        <p:txBody>
          <a:bodyPr>
            <a:normAutofit fontScale="90000"/>
          </a:bodyPr>
          <a:lstStyle/>
          <a:p>
            <a:r>
              <a:rPr lang="en-IN" dirty="0"/>
              <a:t>Overall Indian Market Share of Samsung</a:t>
            </a:r>
          </a:p>
        </p:txBody>
      </p:sp>
      <p:pic>
        <p:nvPicPr>
          <p:cNvPr id="3" name="Picture 2">
            <a:extLst>
              <a:ext uri="{FF2B5EF4-FFF2-40B4-BE49-F238E27FC236}">
                <a16:creationId xmlns:a16="http://schemas.microsoft.com/office/drawing/2014/main" id="{632A8F29-1CED-D633-E29D-2C5396266C0E}"/>
              </a:ext>
            </a:extLst>
          </p:cNvPr>
          <p:cNvPicPr>
            <a:picLocks noChangeAspect="1"/>
          </p:cNvPicPr>
          <p:nvPr/>
        </p:nvPicPr>
        <p:blipFill rotWithShape="1">
          <a:blip r:embed="rId2"/>
          <a:srcRect t="19191"/>
          <a:stretch/>
        </p:blipFill>
        <p:spPr>
          <a:xfrm>
            <a:off x="2453075" y="2112921"/>
            <a:ext cx="4197818" cy="2492125"/>
          </a:xfrm>
          <a:prstGeom prst="rect">
            <a:avLst/>
          </a:prstGeom>
        </p:spPr>
      </p:pic>
    </p:spTree>
    <p:extLst>
      <p:ext uri="{BB962C8B-B14F-4D97-AF65-F5344CB8AC3E}">
        <p14:creationId xmlns:p14="http://schemas.microsoft.com/office/powerpoint/2010/main" val="156101818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8E89-29DF-4D1F-455B-F8F9F9234782}"/>
              </a:ext>
            </a:extLst>
          </p:cNvPr>
          <p:cNvSpPr>
            <a:spLocks noGrp="1"/>
          </p:cNvSpPr>
          <p:nvPr>
            <p:ph type="title"/>
          </p:nvPr>
        </p:nvSpPr>
        <p:spPr>
          <a:xfrm>
            <a:off x="677334" y="609600"/>
            <a:ext cx="6551897" cy="812800"/>
          </a:xfrm>
        </p:spPr>
        <p:txBody>
          <a:bodyPr/>
          <a:lstStyle/>
          <a:p>
            <a:r>
              <a:rPr lang="en-IN" dirty="0"/>
              <a:t>Project Division</a:t>
            </a:r>
          </a:p>
        </p:txBody>
      </p:sp>
      <p:sp>
        <p:nvSpPr>
          <p:cNvPr id="3" name="Content Placeholder 2">
            <a:extLst>
              <a:ext uri="{FF2B5EF4-FFF2-40B4-BE49-F238E27FC236}">
                <a16:creationId xmlns:a16="http://schemas.microsoft.com/office/drawing/2014/main" id="{D310A6D8-CBC1-3725-B360-8A974CA2C1E6}"/>
              </a:ext>
            </a:extLst>
          </p:cNvPr>
          <p:cNvSpPr>
            <a:spLocks noGrp="1"/>
          </p:cNvSpPr>
          <p:nvPr>
            <p:ph idx="1"/>
          </p:nvPr>
        </p:nvSpPr>
        <p:spPr>
          <a:xfrm>
            <a:off x="677334" y="2004283"/>
            <a:ext cx="6700389" cy="2020642"/>
          </a:xfrm>
        </p:spPr>
        <p:txBody>
          <a:bodyPr>
            <a:normAutofit/>
          </a:bodyPr>
          <a:lstStyle/>
          <a:p>
            <a:pPr marL="0" indent="0">
              <a:buNone/>
            </a:pPr>
            <a:r>
              <a:rPr lang="en-IN" sz="2400" dirty="0"/>
              <a:t>This project has been divided into three parts:</a:t>
            </a:r>
          </a:p>
          <a:p>
            <a:r>
              <a:rPr lang="en-IN" sz="2400" dirty="0"/>
              <a:t>Analysis of Indian Phone Companies</a:t>
            </a:r>
          </a:p>
          <a:p>
            <a:r>
              <a:rPr lang="en-IN" sz="2400" dirty="0"/>
              <a:t>Analysis of Other foreign Companies </a:t>
            </a:r>
          </a:p>
          <a:p>
            <a:r>
              <a:rPr lang="en-IN" sz="2400" dirty="0"/>
              <a:t>Analysis of Samsung </a:t>
            </a:r>
          </a:p>
        </p:txBody>
      </p:sp>
    </p:spTree>
    <p:extLst>
      <p:ext uri="{BB962C8B-B14F-4D97-AF65-F5344CB8AC3E}">
        <p14:creationId xmlns:p14="http://schemas.microsoft.com/office/powerpoint/2010/main" val="1993093550"/>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A607-DADB-A443-59B8-5BD54DB2C1A5}"/>
              </a:ext>
            </a:extLst>
          </p:cNvPr>
          <p:cNvSpPr>
            <a:spLocks noGrp="1"/>
          </p:cNvSpPr>
          <p:nvPr>
            <p:ph type="title"/>
          </p:nvPr>
        </p:nvSpPr>
        <p:spPr>
          <a:xfrm>
            <a:off x="638184" y="79676"/>
            <a:ext cx="8412031" cy="740939"/>
          </a:xfrm>
        </p:spPr>
        <p:txBody>
          <a:bodyPr/>
          <a:lstStyle/>
          <a:p>
            <a:r>
              <a:rPr lang="en-IN" dirty="0"/>
              <a:t>Regression of Samsung vs Other Brands</a:t>
            </a:r>
          </a:p>
        </p:txBody>
      </p:sp>
      <p:pic>
        <p:nvPicPr>
          <p:cNvPr id="3" name="Picture 2">
            <a:extLst>
              <a:ext uri="{FF2B5EF4-FFF2-40B4-BE49-F238E27FC236}">
                <a16:creationId xmlns:a16="http://schemas.microsoft.com/office/drawing/2014/main" id="{99DFB1C6-BE42-DB01-C6C6-75D4AFADDB18}"/>
              </a:ext>
            </a:extLst>
          </p:cNvPr>
          <p:cNvPicPr>
            <a:picLocks noChangeAspect="1"/>
          </p:cNvPicPr>
          <p:nvPr/>
        </p:nvPicPr>
        <p:blipFill>
          <a:blip r:embed="rId2"/>
          <a:stretch>
            <a:fillRect/>
          </a:stretch>
        </p:blipFill>
        <p:spPr>
          <a:xfrm>
            <a:off x="200596" y="1964434"/>
            <a:ext cx="4532059" cy="2795136"/>
          </a:xfrm>
          <a:prstGeom prst="rect">
            <a:avLst/>
          </a:prstGeom>
        </p:spPr>
      </p:pic>
      <p:sp>
        <p:nvSpPr>
          <p:cNvPr id="4" name="TextBox 3">
            <a:extLst>
              <a:ext uri="{FF2B5EF4-FFF2-40B4-BE49-F238E27FC236}">
                <a16:creationId xmlns:a16="http://schemas.microsoft.com/office/drawing/2014/main" id="{492DCFC6-AEFA-E30C-B12D-7333DBB577BC}"/>
              </a:ext>
            </a:extLst>
          </p:cNvPr>
          <p:cNvSpPr txBox="1"/>
          <p:nvPr/>
        </p:nvSpPr>
        <p:spPr>
          <a:xfrm>
            <a:off x="1414585" y="1571656"/>
            <a:ext cx="3024553" cy="369332"/>
          </a:xfrm>
          <a:prstGeom prst="rect">
            <a:avLst/>
          </a:prstGeom>
          <a:noFill/>
        </p:spPr>
        <p:txBody>
          <a:bodyPr wrap="square" rtlCol="0">
            <a:spAutoFit/>
          </a:bodyPr>
          <a:lstStyle/>
          <a:p>
            <a:r>
              <a:rPr lang="en-IN" dirty="0"/>
              <a:t>LINEAR REGRESSION</a:t>
            </a:r>
          </a:p>
        </p:txBody>
      </p:sp>
      <p:pic>
        <p:nvPicPr>
          <p:cNvPr id="5" name="Picture 4">
            <a:extLst>
              <a:ext uri="{FF2B5EF4-FFF2-40B4-BE49-F238E27FC236}">
                <a16:creationId xmlns:a16="http://schemas.microsoft.com/office/drawing/2014/main" id="{E9F56E82-FE6A-FB78-D16C-0C5B188619C1}"/>
              </a:ext>
            </a:extLst>
          </p:cNvPr>
          <p:cNvPicPr>
            <a:picLocks noChangeAspect="1"/>
          </p:cNvPicPr>
          <p:nvPr/>
        </p:nvPicPr>
        <p:blipFill rotWithShape="1">
          <a:blip r:embed="rId3"/>
          <a:srcRect r="20295"/>
          <a:stretch/>
        </p:blipFill>
        <p:spPr>
          <a:xfrm>
            <a:off x="5099192" y="2084568"/>
            <a:ext cx="4532059" cy="2277616"/>
          </a:xfrm>
          <a:prstGeom prst="rect">
            <a:avLst/>
          </a:prstGeom>
        </p:spPr>
      </p:pic>
      <p:sp>
        <p:nvSpPr>
          <p:cNvPr id="6" name="TextBox 5">
            <a:extLst>
              <a:ext uri="{FF2B5EF4-FFF2-40B4-BE49-F238E27FC236}">
                <a16:creationId xmlns:a16="http://schemas.microsoft.com/office/drawing/2014/main" id="{EC194CAF-4A1E-3EC1-B3CA-226EC01D15C6}"/>
              </a:ext>
            </a:extLst>
          </p:cNvPr>
          <p:cNvSpPr txBox="1"/>
          <p:nvPr/>
        </p:nvSpPr>
        <p:spPr>
          <a:xfrm rot="20467572">
            <a:off x="8568358" y="3561414"/>
            <a:ext cx="2125785" cy="215444"/>
          </a:xfrm>
          <a:prstGeom prst="rect">
            <a:avLst/>
          </a:prstGeom>
          <a:noFill/>
          <a:scene3d>
            <a:camera prst="isometricOffAxis1Right"/>
            <a:lightRig rig="threePt" dir="t"/>
          </a:scene3d>
        </p:spPr>
        <p:txBody>
          <a:bodyPr wrap="square" rtlCol="0">
            <a:spAutoFit/>
          </a:bodyPr>
          <a:lstStyle/>
          <a:p>
            <a:r>
              <a:rPr lang="en-IN" sz="800" dirty="0">
                <a:latin typeface="Arial" panose="020B0604020202020204" pitchFamily="34" charset="0"/>
                <a:cs typeface="Arial" panose="020B0604020202020204" pitchFamily="34" charset="0"/>
              </a:rPr>
              <a:t>Micromax</a:t>
            </a:r>
          </a:p>
        </p:txBody>
      </p:sp>
      <p:sp>
        <p:nvSpPr>
          <p:cNvPr id="7" name="TextBox 6">
            <a:extLst>
              <a:ext uri="{FF2B5EF4-FFF2-40B4-BE49-F238E27FC236}">
                <a16:creationId xmlns:a16="http://schemas.microsoft.com/office/drawing/2014/main" id="{5BEEF473-F7BE-BDA1-7D32-36B7F31ED4DF}"/>
              </a:ext>
            </a:extLst>
          </p:cNvPr>
          <p:cNvSpPr txBox="1"/>
          <p:nvPr/>
        </p:nvSpPr>
        <p:spPr>
          <a:xfrm>
            <a:off x="6500044" y="1636257"/>
            <a:ext cx="2643957" cy="646331"/>
          </a:xfrm>
          <a:prstGeom prst="rect">
            <a:avLst/>
          </a:prstGeom>
          <a:noFill/>
        </p:spPr>
        <p:txBody>
          <a:bodyPr wrap="square" rtlCol="0">
            <a:spAutoFit/>
          </a:bodyPr>
          <a:lstStyle/>
          <a:p>
            <a:r>
              <a:rPr lang="en-IN" dirty="0"/>
              <a:t>MULTIPLE REGRESSION </a:t>
            </a:r>
            <a:br>
              <a:rPr lang="en-IN" dirty="0"/>
            </a:br>
            <a:r>
              <a:rPr lang="en-IN" dirty="0"/>
              <a:t>	</a:t>
            </a:r>
          </a:p>
        </p:txBody>
      </p:sp>
      <p:sp>
        <p:nvSpPr>
          <p:cNvPr id="9" name="TextBox 8">
            <a:extLst>
              <a:ext uri="{FF2B5EF4-FFF2-40B4-BE49-F238E27FC236}">
                <a16:creationId xmlns:a16="http://schemas.microsoft.com/office/drawing/2014/main" id="{FED95FFE-A20D-2AC5-8478-093C74BC184A}"/>
              </a:ext>
            </a:extLst>
          </p:cNvPr>
          <p:cNvSpPr txBox="1"/>
          <p:nvPr/>
        </p:nvSpPr>
        <p:spPr>
          <a:xfrm>
            <a:off x="7384322" y="4330374"/>
            <a:ext cx="1862015" cy="923330"/>
          </a:xfrm>
          <a:prstGeom prst="rect">
            <a:avLst/>
          </a:prstGeom>
          <a:noFill/>
        </p:spPr>
        <p:txBody>
          <a:bodyPr wrap="square">
            <a:spAutoFit/>
          </a:bodyPr>
          <a:lstStyle/>
          <a:p>
            <a:pPr algn="r"/>
            <a:r>
              <a:rPr lang="en-IN" dirty="0"/>
              <a:t>	-Samsung</a:t>
            </a:r>
          </a:p>
          <a:p>
            <a:pPr algn="r"/>
            <a:r>
              <a:rPr lang="en-IN" dirty="0"/>
              <a:t>	-Apple</a:t>
            </a:r>
          </a:p>
          <a:p>
            <a:pPr algn="r"/>
            <a:r>
              <a:rPr lang="en-IN" dirty="0"/>
              <a:t>	-Micromax</a:t>
            </a:r>
          </a:p>
        </p:txBody>
      </p:sp>
      <p:pic>
        <p:nvPicPr>
          <p:cNvPr id="10" name="Picture 9">
            <a:extLst>
              <a:ext uri="{FF2B5EF4-FFF2-40B4-BE49-F238E27FC236}">
                <a16:creationId xmlns:a16="http://schemas.microsoft.com/office/drawing/2014/main" id="{8C97FFB4-80CE-C449-CBE2-2E92DF129F84}"/>
              </a:ext>
            </a:extLst>
          </p:cNvPr>
          <p:cNvPicPr>
            <a:picLocks noChangeAspect="1"/>
          </p:cNvPicPr>
          <p:nvPr/>
        </p:nvPicPr>
        <p:blipFill>
          <a:blip r:embed="rId4"/>
          <a:stretch>
            <a:fillRect/>
          </a:stretch>
        </p:blipFill>
        <p:spPr>
          <a:xfrm>
            <a:off x="5219372" y="5253704"/>
            <a:ext cx="3221244" cy="821526"/>
          </a:xfrm>
          <a:prstGeom prst="rect">
            <a:avLst/>
          </a:prstGeom>
        </p:spPr>
      </p:pic>
      <p:cxnSp>
        <p:nvCxnSpPr>
          <p:cNvPr id="12" name="Straight Connector 11">
            <a:extLst>
              <a:ext uri="{FF2B5EF4-FFF2-40B4-BE49-F238E27FC236}">
                <a16:creationId xmlns:a16="http://schemas.microsoft.com/office/drawing/2014/main" id="{6DA5DB05-DAFB-1B66-8CF1-E750988DDD15}"/>
              </a:ext>
            </a:extLst>
          </p:cNvPr>
          <p:cNvCxnSpPr>
            <a:cxnSpLocks/>
          </p:cNvCxnSpPr>
          <p:nvPr/>
        </p:nvCxnSpPr>
        <p:spPr>
          <a:xfrm>
            <a:off x="4980188" y="1017953"/>
            <a:ext cx="0" cy="482209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5151109"/>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CDBB-FC0E-41D0-88E3-61D5894C49F0}"/>
              </a:ext>
            </a:extLst>
          </p:cNvPr>
          <p:cNvSpPr>
            <a:spLocks noGrp="1"/>
          </p:cNvSpPr>
          <p:nvPr>
            <p:ph type="title"/>
          </p:nvPr>
        </p:nvSpPr>
        <p:spPr>
          <a:xfrm>
            <a:off x="677334" y="609600"/>
            <a:ext cx="8596668" cy="664308"/>
          </a:xfrm>
        </p:spPr>
        <p:txBody>
          <a:bodyPr/>
          <a:lstStyle/>
          <a:p>
            <a:r>
              <a:rPr lang="en-IN" dirty="0"/>
              <a:t>CONCULSION</a:t>
            </a:r>
          </a:p>
        </p:txBody>
      </p:sp>
      <p:graphicFrame>
        <p:nvGraphicFramePr>
          <p:cNvPr id="8" name="Content Placeholder 7">
            <a:extLst>
              <a:ext uri="{FF2B5EF4-FFF2-40B4-BE49-F238E27FC236}">
                <a16:creationId xmlns:a16="http://schemas.microsoft.com/office/drawing/2014/main" id="{59FD97E8-5EC4-9C9B-E8DB-A4CB85A9240E}"/>
              </a:ext>
            </a:extLst>
          </p:cNvPr>
          <p:cNvGraphicFramePr>
            <a:graphicFrameLocks noGrp="1"/>
          </p:cNvGraphicFramePr>
          <p:nvPr>
            <p:ph idx="1"/>
            <p:extLst>
              <p:ext uri="{D42A27DB-BD31-4B8C-83A1-F6EECF244321}">
                <p14:modId xmlns:p14="http://schemas.microsoft.com/office/powerpoint/2010/main" val="4280734209"/>
              </p:ext>
            </p:extLst>
          </p:nvPr>
        </p:nvGraphicFramePr>
        <p:xfrm>
          <a:off x="606995" y="1762004"/>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683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263EE-B24B-16D1-85D0-2CBB6066B80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076" b="89273" l="8309" r="91395">
                        <a14:foregroundMark x1="38576" y1="3114" x2="41246" y2="8997"/>
                        <a14:foregroundMark x1="8309" y1="20761" x2="9199" y2="35640"/>
                        <a14:foregroundMark x1="90801" y1="67474" x2="91395" y2="79931"/>
                        <a14:foregroundMark x1="91395" y1="79931" x2="91691" y2="80277"/>
                        <a14:foregroundMark x1="35905" y1="89965" x2="50445" y2="89273"/>
                        <a14:foregroundMark x1="50445" y1="89273" x2="54599" y2="89273"/>
                      </a14:backgroundRemoval>
                    </a14:imgEffect>
                  </a14:imgLayer>
                </a14:imgProps>
              </a:ext>
            </a:extLst>
          </a:blip>
          <a:stretch>
            <a:fillRect/>
          </a:stretch>
        </p:blipFill>
        <p:spPr>
          <a:xfrm>
            <a:off x="2110154" y="974584"/>
            <a:ext cx="5439508" cy="4664741"/>
          </a:xfrm>
          <a:prstGeom prst="rect">
            <a:avLst/>
          </a:prstGeom>
        </p:spPr>
      </p:pic>
    </p:spTree>
    <p:extLst>
      <p:ext uri="{BB962C8B-B14F-4D97-AF65-F5344CB8AC3E}">
        <p14:creationId xmlns:p14="http://schemas.microsoft.com/office/powerpoint/2010/main" val="374454652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3596-46F6-BE19-337B-335F0DEF489D}"/>
              </a:ext>
            </a:extLst>
          </p:cNvPr>
          <p:cNvSpPr>
            <a:spLocks noGrp="1"/>
          </p:cNvSpPr>
          <p:nvPr>
            <p:ph type="title"/>
          </p:nvPr>
        </p:nvSpPr>
        <p:spPr>
          <a:xfrm>
            <a:off x="454718" y="226646"/>
            <a:ext cx="8596668" cy="664143"/>
          </a:xfrm>
        </p:spPr>
        <p:txBody>
          <a:bodyPr/>
          <a:lstStyle/>
          <a:p>
            <a:r>
              <a:rPr lang="en-IN" dirty="0"/>
              <a:t>Dataset in Raw Form</a:t>
            </a:r>
          </a:p>
        </p:txBody>
      </p:sp>
      <p:pic>
        <p:nvPicPr>
          <p:cNvPr id="5" name="Picture 4">
            <a:extLst>
              <a:ext uri="{FF2B5EF4-FFF2-40B4-BE49-F238E27FC236}">
                <a16:creationId xmlns:a16="http://schemas.microsoft.com/office/drawing/2014/main" id="{8FE21726-C353-E0CC-313D-BB15D9701795}"/>
              </a:ext>
            </a:extLst>
          </p:cNvPr>
          <p:cNvPicPr>
            <a:picLocks noChangeAspect="1"/>
          </p:cNvPicPr>
          <p:nvPr/>
        </p:nvPicPr>
        <p:blipFill>
          <a:blip r:embed="rId2"/>
          <a:stretch>
            <a:fillRect/>
          </a:stretch>
        </p:blipFill>
        <p:spPr>
          <a:xfrm>
            <a:off x="2983217" y="3966310"/>
            <a:ext cx="6496844" cy="2555794"/>
          </a:xfrm>
          <a:prstGeom prst="rect">
            <a:avLst/>
          </a:prstGeom>
        </p:spPr>
      </p:pic>
      <p:pic>
        <p:nvPicPr>
          <p:cNvPr id="7" name="Picture 6">
            <a:extLst>
              <a:ext uri="{FF2B5EF4-FFF2-40B4-BE49-F238E27FC236}">
                <a16:creationId xmlns:a16="http://schemas.microsoft.com/office/drawing/2014/main" id="{9942575D-9673-C707-61BE-C9627234991F}"/>
              </a:ext>
            </a:extLst>
          </p:cNvPr>
          <p:cNvPicPr>
            <a:picLocks noChangeAspect="1"/>
          </p:cNvPicPr>
          <p:nvPr/>
        </p:nvPicPr>
        <p:blipFill>
          <a:blip r:embed="rId3"/>
          <a:stretch>
            <a:fillRect/>
          </a:stretch>
        </p:blipFill>
        <p:spPr>
          <a:xfrm>
            <a:off x="286909" y="948658"/>
            <a:ext cx="6496844" cy="2555795"/>
          </a:xfrm>
          <a:prstGeom prst="rect">
            <a:avLst/>
          </a:prstGeom>
        </p:spPr>
      </p:pic>
      <p:sp>
        <p:nvSpPr>
          <p:cNvPr id="3" name="TextBox 2">
            <a:extLst>
              <a:ext uri="{FF2B5EF4-FFF2-40B4-BE49-F238E27FC236}">
                <a16:creationId xmlns:a16="http://schemas.microsoft.com/office/drawing/2014/main" id="{E05AB102-F6D5-A73B-286F-90556B3A3DA4}"/>
              </a:ext>
            </a:extLst>
          </p:cNvPr>
          <p:cNvSpPr txBox="1"/>
          <p:nvPr/>
        </p:nvSpPr>
        <p:spPr>
          <a:xfrm>
            <a:off x="855226" y="4644042"/>
            <a:ext cx="2485292" cy="1200329"/>
          </a:xfrm>
          <a:prstGeom prst="rect">
            <a:avLst/>
          </a:prstGeom>
          <a:noFill/>
        </p:spPr>
        <p:txBody>
          <a:bodyPr wrap="square" rtlCol="0">
            <a:spAutoFit/>
          </a:bodyPr>
          <a:lstStyle/>
          <a:p>
            <a:r>
              <a:rPr lang="en-IN" dirty="0"/>
              <a:t>DATASET : pbmsi_percentage</a:t>
            </a:r>
          </a:p>
          <a:p>
            <a:r>
              <a:rPr lang="en-IN" dirty="0"/>
              <a:t>Elements/cells : percentage form</a:t>
            </a:r>
          </a:p>
        </p:txBody>
      </p:sp>
      <p:sp>
        <p:nvSpPr>
          <p:cNvPr id="4" name="TextBox 3">
            <a:extLst>
              <a:ext uri="{FF2B5EF4-FFF2-40B4-BE49-F238E27FC236}">
                <a16:creationId xmlns:a16="http://schemas.microsoft.com/office/drawing/2014/main" id="{A0AB78B4-CDD8-D335-B213-8E3F1127D4B5}"/>
              </a:ext>
            </a:extLst>
          </p:cNvPr>
          <p:cNvSpPr txBox="1"/>
          <p:nvPr/>
        </p:nvSpPr>
        <p:spPr>
          <a:xfrm>
            <a:off x="6962392" y="1228220"/>
            <a:ext cx="2334540" cy="1200329"/>
          </a:xfrm>
          <a:prstGeom prst="rect">
            <a:avLst/>
          </a:prstGeom>
          <a:noFill/>
        </p:spPr>
        <p:txBody>
          <a:bodyPr wrap="square" rtlCol="0">
            <a:spAutoFit/>
          </a:bodyPr>
          <a:lstStyle/>
          <a:p>
            <a:r>
              <a:rPr lang="en-IN" dirty="0"/>
              <a:t>DATASET : </a:t>
            </a:r>
          </a:p>
          <a:p>
            <a:r>
              <a:rPr lang="en-IN" dirty="0"/>
              <a:t>pbmsi_values</a:t>
            </a:r>
          </a:p>
          <a:p>
            <a:r>
              <a:rPr lang="en-IN" dirty="0"/>
              <a:t>Elements / cells : integers</a:t>
            </a:r>
          </a:p>
        </p:txBody>
      </p:sp>
    </p:spTree>
    <p:extLst>
      <p:ext uri="{BB962C8B-B14F-4D97-AF65-F5344CB8AC3E}">
        <p14:creationId xmlns:p14="http://schemas.microsoft.com/office/powerpoint/2010/main" val="205798209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F660-1EC8-C405-AE6B-FD7EBCD9C632}"/>
              </a:ext>
            </a:extLst>
          </p:cNvPr>
          <p:cNvSpPr>
            <a:spLocks noGrp="1"/>
          </p:cNvSpPr>
          <p:nvPr>
            <p:ph type="title"/>
          </p:nvPr>
        </p:nvSpPr>
        <p:spPr/>
        <p:txBody>
          <a:bodyPr/>
          <a:lstStyle/>
          <a:p>
            <a:r>
              <a:rPr lang="en-IN" dirty="0"/>
              <a:t>Analysis of Indian Mobile Phone Brands from 2017-2022 in Indian Market</a:t>
            </a:r>
          </a:p>
        </p:txBody>
      </p:sp>
      <p:pic>
        <p:nvPicPr>
          <p:cNvPr id="4" name="Picture 3">
            <a:extLst>
              <a:ext uri="{FF2B5EF4-FFF2-40B4-BE49-F238E27FC236}">
                <a16:creationId xmlns:a16="http://schemas.microsoft.com/office/drawing/2014/main" id="{F9C34AA9-A4E7-BEAF-C0CD-67A5E79C2E50}"/>
              </a:ext>
            </a:extLst>
          </p:cNvPr>
          <p:cNvPicPr>
            <a:picLocks noChangeAspect="1"/>
          </p:cNvPicPr>
          <p:nvPr/>
        </p:nvPicPr>
        <p:blipFill>
          <a:blip r:embed="rId2"/>
          <a:stretch>
            <a:fillRect/>
          </a:stretch>
        </p:blipFill>
        <p:spPr>
          <a:xfrm>
            <a:off x="806937" y="2026066"/>
            <a:ext cx="7399218" cy="4347380"/>
          </a:xfrm>
          <a:prstGeom prst="rect">
            <a:avLst/>
          </a:prstGeom>
        </p:spPr>
      </p:pic>
    </p:spTree>
    <p:extLst>
      <p:ext uri="{BB962C8B-B14F-4D97-AF65-F5344CB8AC3E}">
        <p14:creationId xmlns:p14="http://schemas.microsoft.com/office/powerpoint/2010/main" val="67369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DCC8-60D2-7323-6FEB-B2ACC8E1FDE4}"/>
              </a:ext>
            </a:extLst>
          </p:cNvPr>
          <p:cNvSpPr>
            <a:spLocks noGrp="1"/>
          </p:cNvSpPr>
          <p:nvPr>
            <p:ph type="title"/>
          </p:nvPr>
        </p:nvSpPr>
        <p:spPr/>
        <p:txBody>
          <a:bodyPr>
            <a:normAutofit fontScale="90000"/>
          </a:bodyPr>
          <a:lstStyle/>
          <a:p>
            <a:r>
              <a:rPr lang="en-IN" dirty="0"/>
              <a:t>Year wise analysis of Mean and Standard deviation of Indian mobile phone brand</a:t>
            </a:r>
            <a:br>
              <a:rPr lang="en-IN" dirty="0"/>
            </a:br>
            <a:br>
              <a:rPr lang="en-IN" dirty="0"/>
            </a:br>
            <a:endParaRPr lang="en-IN" dirty="0"/>
          </a:p>
        </p:txBody>
      </p:sp>
      <p:pic>
        <p:nvPicPr>
          <p:cNvPr id="4" name="Picture 3">
            <a:extLst>
              <a:ext uri="{FF2B5EF4-FFF2-40B4-BE49-F238E27FC236}">
                <a16:creationId xmlns:a16="http://schemas.microsoft.com/office/drawing/2014/main" id="{61F1FCDF-7597-8FF4-7F3B-A3B7EBEB1327}"/>
              </a:ext>
            </a:extLst>
          </p:cNvPr>
          <p:cNvPicPr>
            <a:picLocks noChangeAspect="1"/>
          </p:cNvPicPr>
          <p:nvPr/>
        </p:nvPicPr>
        <p:blipFill rotWithShape="1">
          <a:blip r:embed="rId2"/>
          <a:srcRect t="8914"/>
          <a:stretch/>
        </p:blipFill>
        <p:spPr>
          <a:xfrm>
            <a:off x="1091549" y="2211754"/>
            <a:ext cx="6522253" cy="3626337"/>
          </a:xfrm>
          <a:prstGeom prst="rect">
            <a:avLst/>
          </a:prstGeom>
        </p:spPr>
      </p:pic>
    </p:spTree>
    <p:extLst>
      <p:ext uri="{BB962C8B-B14F-4D97-AF65-F5344CB8AC3E}">
        <p14:creationId xmlns:p14="http://schemas.microsoft.com/office/powerpoint/2010/main" val="268565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5D96-2E38-E73C-53E4-7C8FB03ECF05}"/>
              </a:ext>
            </a:extLst>
          </p:cNvPr>
          <p:cNvSpPr>
            <a:spLocks noGrp="1"/>
          </p:cNvSpPr>
          <p:nvPr>
            <p:ph type="title"/>
          </p:nvPr>
        </p:nvSpPr>
        <p:spPr>
          <a:xfrm>
            <a:off x="583549" y="257908"/>
            <a:ext cx="8596668" cy="1320800"/>
          </a:xfrm>
        </p:spPr>
        <p:txBody>
          <a:bodyPr/>
          <a:lstStyle/>
          <a:p>
            <a:r>
              <a:rPr lang="en-IN" dirty="0"/>
              <a:t>% / Prob market share of Indian brands from 2017-2022 in Indian market </a:t>
            </a:r>
          </a:p>
        </p:txBody>
      </p:sp>
      <p:pic>
        <p:nvPicPr>
          <p:cNvPr id="4" name="Picture 3">
            <a:extLst>
              <a:ext uri="{FF2B5EF4-FFF2-40B4-BE49-F238E27FC236}">
                <a16:creationId xmlns:a16="http://schemas.microsoft.com/office/drawing/2014/main" id="{3313FF3F-1786-4C9F-5307-F933E68310C4}"/>
              </a:ext>
            </a:extLst>
          </p:cNvPr>
          <p:cNvPicPr>
            <a:picLocks noChangeAspect="1"/>
          </p:cNvPicPr>
          <p:nvPr/>
        </p:nvPicPr>
        <p:blipFill>
          <a:blip r:embed="rId2"/>
          <a:stretch>
            <a:fillRect/>
          </a:stretch>
        </p:blipFill>
        <p:spPr>
          <a:xfrm>
            <a:off x="257577" y="1847265"/>
            <a:ext cx="4687842" cy="2732550"/>
          </a:xfrm>
          <a:prstGeom prst="rect">
            <a:avLst/>
          </a:prstGeom>
        </p:spPr>
      </p:pic>
      <p:pic>
        <p:nvPicPr>
          <p:cNvPr id="3" name="Picture 2">
            <a:extLst>
              <a:ext uri="{FF2B5EF4-FFF2-40B4-BE49-F238E27FC236}">
                <a16:creationId xmlns:a16="http://schemas.microsoft.com/office/drawing/2014/main" id="{C00215FE-F3AE-34B3-0569-262E23C83F93}"/>
              </a:ext>
            </a:extLst>
          </p:cNvPr>
          <p:cNvPicPr>
            <a:picLocks noChangeAspect="1"/>
          </p:cNvPicPr>
          <p:nvPr/>
        </p:nvPicPr>
        <p:blipFill>
          <a:blip r:embed="rId3"/>
          <a:stretch>
            <a:fillRect/>
          </a:stretch>
        </p:blipFill>
        <p:spPr>
          <a:xfrm>
            <a:off x="5136688" y="1767737"/>
            <a:ext cx="4827928" cy="2812078"/>
          </a:xfrm>
          <a:prstGeom prst="rect">
            <a:avLst/>
          </a:prstGeom>
        </p:spPr>
      </p:pic>
    </p:spTree>
    <p:extLst>
      <p:ext uri="{BB962C8B-B14F-4D97-AF65-F5344CB8AC3E}">
        <p14:creationId xmlns:p14="http://schemas.microsoft.com/office/powerpoint/2010/main" val="252101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59FE-5AF1-7EE2-648A-18E25F408A0D}"/>
              </a:ext>
            </a:extLst>
          </p:cNvPr>
          <p:cNvSpPr>
            <a:spLocks noGrp="1"/>
          </p:cNvSpPr>
          <p:nvPr>
            <p:ph type="title"/>
          </p:nvPr>
        </p:nvSpPr>
        <p:spPr>
          <a:xfrm>
            <a:off x="661703" y="250093"/>
            <a:ext cx="8596668" cy="1320800"/>
          </a:xfrm>
        </p:spPr>
        <p:txBody>
          <a:bodyPr/>
          <a:lstStyle/>
          <a:p>
            <a:r>
              <a:rPr lang="en-IN" dirty="0"/>
              <a:t>Indian Mobile Brand sales Analysis during </a:t>
            </a:r>
            <a:br>
              <a:rPr lang="en-IN" dirty="0"/>
            </a:br>
            <a:r>
              <a:rPr lang="en-IN" dirty="0"/>
              <a:t>COVID-19 phase </a:t>
            </a:r>
          </a:p>
        </p:txBody>
      </p:sp>
      <p:graphicFrame>
        <p:nvGraphicFramePr>
          <p:cNvPr id="10" name="Diagram 9">
            <a:extLst>
              <a:ext uri="{FF2B5EF4-FFF2-40B4-BE49-F238E27FC236}">
                <a16:creationId xmlns:a16="http://schemas.microsoft.com/office/drawing/2014/main" id="{9BC2B02D-56E2-62C2-0D86-23EBB8647B49}"/>
              </a:ext>
            </a:extLst>
          </p:cNvPr>
          <p:cNvGraphicFramePr/>
          <p:nvPr>
            <p:extLst>
              <p:ext uri="{D42A27DB-BD31-4B8C-83A1-F6EECF244321}">
                <p14:modId xmlns:p14="http://schemas.microsoft.com/office/powerpoint/2010/main" val="1454779783"/>
              </p:ext>
            </p:extLst>
          </p:nvPr>
        </p:nvGraphicFramePr>
        <p:xfrm>
          <a:off x="840153" y="1512277"/>
          <a:ext cx="8418218" cy="1985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F7070ACC-661C-87C8-AD9F-E941CD978CC3}"/>
              </a:ext>
            </a:extLst>
          </p:cNvPr>
          <p:cNvPicPr>
            <a:picLocks noChangeAspect="1"/>
          </p:cNvPicPr>
          <p:nvPr/>
        </p:nvPicPr>
        <p:blipFill>
          <a:blip r:embed="rId7"/>
          <a:stretch>
            <a:fillRect/>
          </a:stretch>
        </p:blipFill>
        <p:spPr>
          <a:xfrm>
            <a:off x="528841" y="3640281"/>
            <a:ext cx="5207651" cy="3150629"/>
          </a:xfrm>
          <a:prstGeom prst="rect">
            <a:avLst/>
          </a:prstGeom>
        </p:spPr>
      </p:pic>
      <p:sp>
        <p:nvSpPr>
          <p:cNvPr id="13" name="TextBox 12">
            <a:extLst>
              <a:ext uri="{FF2B5EF4-FFF2-40B4-BE49-F238E27FC236}">
                <a16:creationId xmlns:a16="http://schemas.microsoft.com/office/drawing/2014/main" id="{0644FEB6-D1BB-A112-664F-75BFC7D79AAB}"/>
              </a:ext>
            </a:extLst>
          </p:cNvPr>
          <p:cNvSpPr txBox="1"/>
          <p:nvPr/>
        </p:nvSpPr>
        <p:spPr>
          <a:xfrm>
            <a:off x="5495265" y="4569265"/>
            <a:ext cx="4406827" cy="646331"/>
          </a:xfrm>
          <a:prstGeom prst="rect">
            <a:avLst/>
          </a:prstGeom>
          <a:noFill/>
        </p:spPr>
        <p:txBody>
          <a:bodyPr wrap="square">
            <a:spAutoFit/>
          </a:bodyPr>
          <a:lstStyle/>
          <a:p>
            <a:r>
              <a:rPr lang="en-US" dirty="0"/>
              <a:t>PROBABILITY OF INDIAN PHONE BRAND SELLING DURING COVID 19 PHASE GRAPH </a:t>
            </a:r>
            <a:endParaRPr lang="en-IN" dirty="0"/>
          </a:p>
        </p:txBody>
      </p:sp>
    </p:spTree>
    <p:extLst>
      <p:ext uri="{BB962C8B-B14F-4D97-AF65-F5344CB8AC3E}">
        <p14:creationId xmlns:p14="http://schemas.microsoft.com/office/powerpoint/2010/main" val="172065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F386-9007-C1BE-8C5D-32E08E71BDF9}"/>
              </a:ext>
            </a:extLst>
          </p:cNvPr>
          <p:cNvSpPr>
            <a:spLocks noGrp="1"/>
          </p:cNvSpPr>
          <p:nvPr>
            <p:ph type="title"/>
          </p:nvPr>
        </p:nvSpPr>
        <p:spPr/>
        <p:txBody>
          <a:bodyPr>
            <a:normAutofit fontScale="90000"/>
          </a:bodyPr>
          <a:lstStyle/>
          <a:p>
            <a:r>
              <a:rPr lang="en-IN" dirty="0"/>
              <a:t>Coefficient Of Correlation between Indian and Foreign Brands from 2017 - 2022</a:t>
            </a:r>
          </a:p>
        </p:txBody>
      </p:sp>
      <p:graphicFrame>
        <p:nvGraphicFramePr>
          <p:cNvPr id="5" name="Diagram 4">
            <a:extLst>
              <a:ext uri="{FF2B5EF4-FFF2-40B4-BE49-F238E27FC236}">
                <a16:creationId xmlns:a16="http://schemas.microsoft.com/office/drawing/2014/main" id="{6E782574-5F06-2D6A-17D8-4AE221DC6E82}"/>
              </a:ext>
            </a:extLst>
          </p:cNvPr>
          <p:cNvGraphicFramePr/>
          <p:nvPr>
            <p:extLst>
              <p:ext uri="{D42A27DB-BD31-4B8C-83A1-F6EECF244321}">
                <p14:modId xmlns:p14="http://schemas.microsoft.com/office/powerpoint/2010/main" val="3569182072"/>
              </p:ext>
            </p:extLst>
          </p:nvPr>
        </p:nvGraphicFramePr>
        <p:xfrm>
          <a:off x="958560" y="2133599"/>
          <a:ext cx="7888455" cy="2188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984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524</TotalTime>
  <Words>701</Words>
  <Application>Microsoft Office PowerPoint</Application>
  <PresentationFormat>Widescreen</PresentationFormat>
  <Paragraphs>94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Impact</vt:lpstr>
      <vt:lpstr>Trebuchet MS</vt:lpstr>
      <vt:lpstr>Wingdings 3</vt:lpstr>
      <vt:lpstr>Facet</vt:lpstr>
      <vt:lpstr>SALES ANALYSIS OF MOBILE PHONE BRANDS IN INDIA FROM 2017-2022</vt:lpstr>
      <vt:lpstr>Introduction</vt:lpstr>
      <vt:lpstr>Project Division</vt:lpstr>
      <vt:lpstr>Dataset in Raw Form</vt:lpstr>
      <vt:lpstr>Analysis of Indian Mobile Phone Brands from 2017-2022 in Indian Market</vt:lpstr>
      <vt:lpstr>Year wise analysis of Mean and Standard deviation of Indian mobile phone brand  </vt:lpstr>
      <vt:lpstr>% / Prob market share of Indian brands from 2017-2022 in Indian market </vt:lpstr>
      <vt:lpstr>Indian Mobile Brand sales Analysis during  COVID-19 phase </vt:lpstr>
      <vt:lpstr>Coefficient Of Correlation between Indian and Foreign Brands from 2017 - 2022</vt:lpstr>
      <vt:lpstr>PIE CHARTS :</vt:lpstr>
      <vt:lpstr>Analysis of Leading Indian Mobile Phone Brand </vt:lpstr>
      <vt:lpstr>Mean and SD Sales of Micromax</vt:lpstr>
      <vt:lpstr>Probability Distribution Curve for Sales in Specific Years</vt:lpstr>
      <vt:lpstr>%/prob , Overall of Sales in the Indian Market</vt:lpstr>
      <vt:lpstr>Correlation Coefficient of Micromax with Other Brands</vt:lpstr>
      <vt:lpstr>Hypothesis Testing for Micromax</vt:lpstr>
      <vt:lpstr>Analysis of Foreign Companies  </vt:lpstr>
      <vt:lpstr>Mean,Median,SD of Sales of Foreign Brands</vt:lpstr>
      <vt:lpstr>%/prob of Sales in the World Market</vt:lpstr>
      <vt:lpstr>Probability Distribution Curve for Sales during COVID-19</vt:lpstr>
      <vt:lpstr>Analysis of Sales of Individual Foreign Brands</vt:lpstr>
      <vt:lpstr>Correlation with Other Companies </vt:lpstr>
      <vt:lpstr>Regression of Foreign vs Indian Brands</vt:lpstr>
      <vt:lpstr>Analysis of Samsung Phones Sold in India 2017 - 2022</vt:lpstr>
      <vt:lpstr>Mean Sales of Samsung Phones</vt:lpstr>
      <vt:lpstr>Percentage of Sales in Indian Market</vt:lpstr>
      <vt:lpstr>Probability Distribution Curve of Samsung </vt:lpstr>
      <vt:lpstr>Correlation with Other Companies</vt:lpstr>
      <vt:lpstr>Overall Indian Market Share of Samsung</vt:lpstr>
      <vt:lpstr>Regression of Samsung vs Other Brands</vt:lpstr>
      <vt:lpstr>CONCULSION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 Of Mobile Phone Companies</dc:title>
  <dc:creator>Karun Pramod</dc:creator>
  <cp:lastModifiedBy>Dhanush SR</cp:lastModifiedBy>
  <cp:revision>22</cp:revision>
  <dcterms:created xsi:type="dcterms:W3CDTF">2023-03-30T12:33:22Z</dcterms:created>
  <dcterms:modified xsi:type="dcterms:W3CDTF">2023-04-06T17:53:30Z</dcterms:modified>
</cp:coreProperties>
</file>