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3" r:id="rId7"/>
    <p:sldId id="260" r:id="rId8"/>
    <p:sldId id="261" r:id="rId9"/>
    <p:sldId id="262" r:id="rId10"/>
    <p:sldId id="265" r:id="rId11"/>
    <p:sldId id="266" r:id="rId12"/>
    <p:sldId id="267" r:id="rId13"/>
    <p:sldId id="268" r:id="rId14"/>
    <p:sldId id="269" r:id="rId15"/>
    <p:sldId id="270" r:id="rId16"/>
    <p:sldId id="271" r:id="rId17"/>
    <p:sldId id="275" r:id="rId18"/>
    <p:sldId id="276"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E8DBB-4BD1-4FAA-AB1A-B028F4F67A2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383C2887-5865-4AD3-BA38-6AB8D890A640}">
      <dgm:prSet phldrT="[Text]"/>
      <dgm:spPr/>
      <dgm:t>
        <a:bodyPr/>
        <a:lstStyle/>
        <a:p>
          <a:r>
            <a:rPr lang="en-GB" dirty="0" smtClean="0"/>
            <a:t>March16</a:t>
          </a:r>
          <a:endParaRPr lang="en-GB" dirty="0"/>
        </a:p>
      </dgm:t>
    </dgm:pt>
    <dgm:pt modelId="{50C05A2F-C876-497D-901B-30A42A03CF56}" type="parTrans" cxnId="{775FF80A-C758-461F-9175-3328DEED7C76}">
      <dgm:prSet/>
      <dgm:spPr/>
      <dgm:t>
        <a:bodyPr/>
        <a:lstStyle/>
        <a:p>
          <a:endParaRPr lang="en-GB"/>
        </a:p>
      </dgm:t>
    </dgm:pt>
    <dgm:pt modelId="{C7F3031C-0F6A-4FF8-BFEB-217AFCD676C0}" type="sibTrans" cxnId="{775FF80A-C758-461F-9175-3328DEED7C76}">
      <dgm:prSet/>
      <dgm:spPr/>
      <dgm:t>
        <a:bodyPr/>
        <a:lstStyle/>
        <a:p>
          <a:endParaRPr lang="en-GB"/>
        </a:p>
      </dgm:t>
    </dgm:pt>
    <dgm:pt modelId="{79CF5F73-AE86-4503-BC95-FAD1CD303186}">
      <dgm:prSet phldrT="[Text]"/>
      <dgm:spPr/>
      <dgm:t>
        <a:bodyPr/>
        <a:lstStyle/>
        <a:p>
          <a:r>
            <a:rPr lang="en-GB" dirty="0" smtClean="0"/>
            <a:t>Sufficient dataset is provided to train the system</a:t>
          </a:r>
          <a:endParaRPr lang="en-GB" dirty="0"/>
        </a:p>
      </dgm:t>
    </dgm:pt>
    <dgm:pt modelId="{AEE472CB-F6B9-4897-A142-372765B1F0F6}" type="parTrans" cxnId="{B06A4CA3-6B97-4736-9349-AEA0CDD05540}">
      <dgm:prSet/>
      <dgm:spPr/>
      <dgm:t>
        <a:bodyPr/>
        <a:lstStyle/>
        <a:p>
          <a:endParaRPr lang="en-GB"/>
        </a:p>
      </dgm:t>
    </dgm:pt>
    <dgm:pt modelId="{8B242718-09D1-4495-90DA-CC6C4F106170}" type="sibTrans" cxnId="{B06A4CA3-6B97-4736-9349-AEA0CDD05540}">
      <dgm:prSet/>
      <dgm:spPr/>
      <dgm:t>
        <a:bodyPr/>
        <a:lstStyle/>
        <a:p>
          <a:endParaRPr lang="en-GB"/>
        </a:p>
      </dgm:t>
    </dgm:pt>
    <dgm:pt modelId="{E4EE7D33-F80E-4DCE-853E-A2B75CA687B9}">
      <dgm:prSet phldrT="[Text]"/>
      <dgm:spPr/>
      <dgm:t>
        <a:bodyPr/>
        <a:lstStyle/>
        <a:p>
          <a:r>
            <a:rPr lang="en-GB" dirty="0" smtClean="0"/>
            <a:t>March 29</a:t>
          </a:r>
          <a:endParaRPr lang="en-GB" dirty="0"/>
        </a:p>
      </dgm:t>
    </dgm:pt>
    <dgm:pt modelId="{191CE45D-0AE8-4A70-A120-6A77E95FB68E}" type="parTrans" cxnId="{29CB0293-683D-4F5A-A567-B582C13DFF42}">
      <dgm:prSet/>
      <dgm:spPr/>
      <dgm:t>
        <a:bodyPr/>
        <a:lstStyle/>
        <a:p>
          <a:endParaRPr lang="en-GB"/>
        </a:p>
      </dgm:t>
    </dgm:pt>
    <dgm:pt modelId="{B559E937-E681-4B28-AA6F-15F7ED57A54A}" type="sibTrans" cxnId="{29CB0293-683D-4F5A-A567-B582C13DFF42}">
      <dgm:prSet/>
      <dgm:spPr/>
      <dgm:t>
        <a:bodyPr/>
        <a:lstStyle/>
        <a:p>
          <a:endParaRPr lang="en-GB"/>
        </a:p>
      </dgm:t>
    </dgm:pt>
    <dgm:pt modelId="{0A276D36-EB3E-45D6-951D-66128FE3A259}">
      <dgm:prSet phldrT="[Text]"/>
      <dgm:spPr/>
      <dgm:t>
        <a:bodyPr/>
        <a:lstStyle/>
        <a:p>
          <a:r>
            <a:rPr lang="en-GB" dirty="0" err="1" smtClean="0"/>
            <a:t>Preprocessed</a:t>
          </a:r>
          <a:r>
            <a:rPr lang="en-GB" dirty="0" smtClean="0"/>
            <a:t> image is given as input to the system</a:t>
          </a:r>
          <a:endParaRPr lang="en-GB" dirty="0"/>
        </a:p>
      </dgm:t>
    </dgm:pt>
    <dgm:pt modelId="{B09AEF31-8E2D-4C05-B2FA-8EF02506E92D}" type="parTrans" cxnId="{0380AAB8-AA3A-431F-9642-D546FC062FBF}">
      <dgm:prSet/>
      <dgm:spPr/>
      <dgm:t>
        <a:bodyPr/>
        <a:lstStyle/>
        <a:p>
          <a:endParaRPr lang="en-GB"/>
        </a:p>
      </dgm:t>
    </dgm:pt>
    <dgm:pt modelId="{FFB28409-9D98-4F46-AD30-CB006A3D2208}" type="sibTrans" cxnId="{0380AAB8-AA3A-431F-9642-D546FC062FBF}">
      <dgm:prSet/>
      <dgm:spPr/>
      <dgm:t>
        <a:bodyPr/>
        <a:lstStyle/>
        <a:p>
          <a:endParaRPr lang="en-GB"/>
        </a:p>
      </dgm:t>
    </dgm:pt>
    <dgm:pt modelId="{02F7B02F-C592-4124-91C7-7FC98BD55840}">
      <dgm:prSet phldrT="[Text]"/>
      <dgm:spPr/>
      <dgm:t>
        <a:bodyPr/>
        <a:lstStyle/>
        <a:p>
          <a:r>
            <a:rPr lang="en-GB" dirty="0" smtClean="0"/>
            <a:t>April 17</a:t>
          </a:r>
          <a:endParaRPr lang="en-GB" dirty="0"/>
        </a:p>
      </dgm:t>
    </dgm:pt>
    <dgm:pt modelId="{2E45B7CC-EB3A-4CB9-AAFA-5D6A38A72DEA}" type="parTrans" cxnId="{5DE10C23-E08F-46F6-94D5-F6511571FCB7}">
      <dgm:prSet/>
      <dgm:spPr/>
      <dgm:t>
        <a:bodyPr/>
        <a:lstStyle/>
        <a:p>
          <a:endParaRPr lang="en-GB"/>
        </a:p>
      </dgm:t>
    </dgm:pt>
    <dgm:pt modelId="{9EB34257-6EFD-4C10-97D5-B561D7635D08}" type="sibTrans" cxnId="{5DE10C23-E08F-46F6-94D5-F6511571FCB7}">
      <dgm:prSet/>
      <dgm:spPr/>
      <dgm:t>
        <a:bodyPr/>
        <a:lstStyle/>
        <a:p>
          <a:endParaRPr lang="en-GB"/>
        </a:p>
      </dgm:t>
    </dgm:pt>
    <dgm:pt modelId="{F6E472B0-5D61-4559-BF61-F58EFE220D91}">
      <dgm:prSet phldrT="[Text]"/>
      <dgm:spPr/>
      <dgm:t>
        <a:bodyPr/>
        <a:lstStyle/>
        <a:p>
          <a:r>
            <a:rPr lang="en-GB" dirty="0" smtClean="0"/>
            <a:t>Integrating image processing node with vehicle.</a:t>
          </a:r>
          <a:endParaRPr lang="en-GB" dirty="0"/>
        </a:p>
      </dgm:t>
    </dgm:pt>
    <dgm:pt modelId="{45E32017-0A5B-4B9B-B484-FAC6196B7DF7}" type="parTrans" cxnId="{E2765AA9-0A8F-495F-A7CB-0AFE2260DBFA}">
      <dgm:prSet/>
      <dgm:spPr/>
      <dgm:t>
        <a:bodyPr/>
        <a:lstStyle/>
        <a:p>
          <a:endParaRPr lang="en-GB"/>
        </a:p>
      </dgm:t>
    </dgm:pt>
    <dgm:pt modelId="{287CC26B-7F13-4628-A6A0-B17C800FBB98}" type="sibTrans" cxnId="{E2765AA9-0A8F-495F-A7CB-0AFE2260DBFA}">
      <dgm:prSet/>
      <dgm:spPr/>
      <dgm:t>
        <a:bodyPr/>
        <a:lstStyle/>
        <a:p>
          <a:endParaRPr lang="en-GB"/>
        </a:p>
      </dgm:t>
    </dgm:pt>
    <dgm:pt modelId="{44BD1171-5530-4845-9877-91CC925A5235}" type="pres">
      <dgm:prSet presAssocID="{131E8DBB-4BD1-4FAA-AB1A-B028F4F67A2F}" presName="Name0" presStyleCnt="0">
        <dgm:presLayoutVars>
          <dgm:dir/>
          <dgm:animLvl val="lvl"/>
          <dgm:resizeHandles val="exact"/>
        </dgm:presLayoutVars>
      </dgm:prSet>
      <dgm:spPr/>
    </dgm:pt>
    <dgm:pt modelId="{E482BA3C-6F51-4B96-99F0-8A8160EA60B8}" type="pres">
      <dgm:prSet presAssocID="{383C2887-5865-4AD3-BA38-6AB8D890A640}" presName="composite" presStyleCnt="0"/>
      <dgm:spPr/>
    </dgm:pt>
    <dgm:pt modelId="{7C150636-8F87-4C50-B224-0678492C1ED7}" type="pres">
      <dgm:prSet presAssocID="{383C2887-5865-4AD3-BA38-6AB8D890A640}" presName="parTx" presStyleLbl="alignNode1" presStyleIdx="0" presStyleCnt="3">
        <dgm:presLayoutVars>
          <dgm:chMax val="0"/>
          <dgm:chPref val="0"/>
          <dgm:bulletEnabled val="1"/>
        </dgm:presLayoutVars>
      </dgm:prSet>
      <dgm:spPr/>
      <dgm:t>
        <a:bodyPr/>
        <a:lstStyle/>
        <a:p>
          <a:endParaRPr lang="en-GB"/>
        </a:p>
      </dgm:t>
    </dgm:pt>
    <dgm:pt modelId="{776F8FF8-D5AF-47C9-B171-D61C9F9BD20B}" type="pres">
      <dgm:prSet presAssocID="{383C2887-5865-4AD3-BA38-6AB8D890A640}" presName="desTx" presStyleLbl="alignAccFollowNode1" presStyleIdx="0" presStyleCnt="3">
        <dgm:presLayoutVars>
          <dgm:bulletEnabled val="1"/>
        </dgm:presLayoutVars>
      </dgm:prSet>
      <dgm:spPr/>
      <dgm:t>
        <a:bodyPr/>
        <a:lstStyle/>
        <a:p>
          <a:endParaRPr lang="en-GB"/>
        </a:p>
      </dgm:t>
    </dgm:pt>
    <dgm:pt modelId="{6BD08F37-2F70-4F6F-B24A-1424ED7B1D38}" type="pres">
      <dgm:prSet presAssocID="{C7F3031C-0F6A-4FF8-BFEB-217AFCD676C0}" presName="space" presStyleCnt="0"/>
      <dgm:spPr/>
    </dgm:pt>
    <dgm:pt modelId="{8D6F4D8A-B11C-4D6F-ACFB-C459AC3479DB}" type="pres">
      <dgm:prSet presAssocID="{E4EE7D33-F80E-4DCE-853E-A2B75CA687B9}" presName="composite" presStyleCnt="0"/>
      <dgm:spPr/>
    </dgm:pt>
    <dgm:pt modelId="{22CEDA50-AD5F-4509-8151-F6024F4C0D60}" type="pres">
      <dgm:prSet presAssocID="{E4EE7D33-F80E-4DCE-853E-A2B75CA687B9}" presName="parTx" presStyleLbl="alignNode1" presStyleIdx="1" presStyleCnt="3">
        <dgm:presLayoutVars>
          <dgm:chMax val="0"/>
          <dgm:chPref val="0"/>
          <dgm:bulletEnabled val="1"/>
        </dgm:presLayoutVars>
      </dgm:prSet>
      <dgm:spPr/>
      <dgm:t>
        <a:bodyPr/>
        <a:lstStyle/>
        <a:p>
          <a:endParaRPr lang="en-GB"/>
        </a:p>
      </dgm:t>
    </dgm:pt>
    <dgm:pt modelId="{7BD69BA7-266A-4714-9411-52CC276ADE84}" type="pres">
      <dgm:prSet presAssocID="{E4EE7D33-F80E-4DCE-853E-A2B75CA687B9}" presName="desTx" presStyleLbl="alignAccFollowNode1" presStyleIdx="1" presStyleCnt="3">
        <dgm:presLayoutVars>
          <dgm:bulletEnabled val="1"/>
        </dgm:presLayoutVars>
      </dgm:prSet>
      <dgm:spPr/>
      <dgm:t>
        <a:bodyPr/>
        <a:lstStyle/>
        <a:p>
          <a:endParaRPr lang="en-GB"/>
        </a:p>
      </dgm:t>
    </dgm:pt>
    <dgm:pt modelId="{73951201-0B59-478C-B018-1BF10A37ACB6}" type="pres">
      <dgm:prSet presAssocID="{B559E937-E681-4B28-AA6F-15F7ED57A54A}" presName="space" presStyleCnt="0"/>
      <dgm:spPr/>
    </dgm:pt>
    <dgm:pt modelId="{481B93BC-F372-49EB-9B37-B13945BAE792}" type="pres">
      <dgm:prSet presAssocID="{02F7B02F-C592-4124-91C7-7FC98BD55840}" presName="composite" presStyleCnt="0"/>
      <dgm:spPr/>
    </dgm:pt>
    <dgm:pt modelId="{814FFC2E-9749-4379-B3DD-E80A94A9A76E}" type="pres">
      <dgm:prSet presAssocID="{02F7B02F-C592-4124-91C7-7FC98BD55840}" presName="parTx" presStyleLbl="alignNode1" presStyleIdx="2" presStyleCnt="3">
        <dgm:presLayoutVars>
          <dgm:chMax val="0"/>
          <dgm:chPref val="0"/>
          <dgm:bulletEnabled val="1"/>
        </dgm:presLayoutVars>
      </dgm:prSet>
      <dgm:spPr/>
    </dgm:pt>
    <dgm:pt modelId="{5EC09F30-14CB-4CCB-A23A-EB343CB23DEE}" type="pres">
      <dgm:prSet presAssocID="{02F7B02F-C592-4124-91C7-7FC98BD55840}" presName="desTx" presStyleLbl="alignAccFollowNode1" presStyleIdx="2" presStyleCnt="3">
        <dgm:presLayoutVars>
          <dgm:bulletEnabled val="1"/>
        </dgm:presLayoutVars>
      </dgm:prSet>
      <dgm:spPr/>
      <dgm:t>
        <a:bodyPr/>
        <a:lstStyle/>
        <a:p>
          <a:endParaRPr lang="en-GB"/>
        </a:p>
      </dgm:t>
    </dgm:pt>
  </dgm:ptLst>
  <dgm:cxnLst>
    <dgm:cxn modelId="{FDBD166D-9516-44A8-8C0A-B46E0F862854}" type="presOf" srcId="{E4EE7D33-F80E-4DCE-853E-A2B75CA687B9}" destId="{22CEDA50-AD5F-4509-8151-F6024F4C0D60}" srcOrd="0" destOrd="0" presId="urn:microsoft.com/office/officeart/2005/8/layout/hList1"/>
    <dgm:cxn modelId="{E0722E3D-6D0F-4D32-8D84-13DD551BE243}" type="presOf" srcId="{F6E472B0-5D61-4559-BF61-F58EFE220D91}" destId="{5EC09F30-14CB-4CCB-A23A-EB343CB23DEE}" srcOrd="0" destOrd="0" presId="urn:microsoft.com/office/officeart/2005/8/layout/hList1"/>
    <dgm:cxn modelId="{C71FB92A-BA93-4238-8EC3-B5E16FA28071}" type="presOf" srcId="{383C2887-5865-4AD3-BA38-6AB8D890A640}" destId="{7C150636-8F87-4C50-B224-0678492C1ED7}" srcOrd="0" destOrd="0" presId="urn:microsoft.com/office/officeart/2005/8/layout/hList1"/>
    <dgm:cxn modelId="{B06A4CA3-6B97-4736-9349-AEA0CDD05540}" srcId="{383C2887-5865-4AD3-BA38-6AB8D890A640}" destId="{79CF5F73-AE86-4503-BC95-FAD1CD303186}" srcOrd="0" destOrd="0" parTransId="{AEE472CB-F6B9-4897-A142-372765B1F0F6}" sibTransId="{8B242718-09D1-4495-90DA-CC6C4F106170}"/>
    <dgm:cxn modelId="{775FF80A-C758-461F-9175-3328DEED7C76}" srcId="{131E8DBB-4BD1-4FAA-AB1A-B028F4F67A2F}" destId="{383C2887-5865-4AD3-BA38-6AB8D890A640}" srcOrd="0" destOrd="0" parTransId="{50C05A2F-C876-497D-901B-30A42A03CF56}" sibTransId="{C7F3031C-0F6A-4FF8-BFEB-217AFCD676C0}"/>
    <dgm:cxn modelId="{29CB0293-683D-4F5A-A567-B582C13DFF42}" srcId="{131E8DBB-4BD1-4FAA-AB1A-B028F4F67A2F}" destId="{E4EE7D33-F80E-4DCE-853E-A2B75CA687B9}" srcOrd="1" destOrd="0" parTransId="{191CE45D-0AE8-4A70-A120-6A77E95FB68E}" sibTransId="{B559E937-E681-4B28-AA6F-15F7ED57A54A}"/>
    <dgm:cxn modelId="{56581C76-36D2-4075-80F4-1796C057B813}" type="presOf" srcId="{02F7B02F-C592-4124-91C7-7FC98BD55840}" destId="{814FFC2E-9749-4379-B3DD-E80A94A9A76E}" srcOrd="0" destOrd="0" presId="urn:microsoft.com/office/officeart/2005/8/layout/hList1"/>
    <dgm:cxn modelId="{E2765AA9-0A8F-495F-A7CB-0AFE2260DBFA}" srcId="{02F7B02F-C592-4124-91C7-7FC98BD55840}" destId="{F6E472B0-5D61-4559-BF61-F58EFE220D91}" srcOrd="0" destOrd="0" parTransId="{45E32017-0A5B-4B9B-B484-FAC6196B7DF7}" sibTransId="{287CC26B-7F13-4628-A6A0-B17C800FBB98}"/>
    <dgm:cxn modelId="{88E4B100-66E1-4846-8D93-61E98840E4B2}" type="presOf" srcId="{131E8DBB-4BD1-4FAA-AB1A-B028F4F67A2F}" destId="{44BD1171-5530-4845-9877-91CC925A5235}" srcOrd="0" destOrd="0" presId="urn:microsoft.com/office/officeart/2005/8/layout/hList1"/>
    <dgm:cxn modelId="{0380AAB8-AA3A-431F-9642-D546FC062FBF}" srcId="{E4EE7D33-F80E-4DCE-853E-A2B75CA687B9}" destId="{0A276D36-EB3E-45D6-951D-66128FE3A259}" srcOrd="0" destOrd="0" parTransId="{B09AEF31-8E2D-4C05-B2FA-8EF02506E92D}" sibTransId="{FFB28409-9D98-4F46-AD30-CB006A3D2208}"/>
    <dgm:cxn modelId="{499BE94F-030D-4F2E-AD05-9454DEDA494F}" type="presOf" srcId="{79CF5F73-AE86-4503-BC95-FAD1CD303186}" destId="{776F8FF8-D5AF-47C9-B171-D61C9F9BD20B}" srcOrd="0" destOrd="0" presId="urn:microsoft.com/office/officeart/2005/8/layout/hList1"/>
    <dgm:cxn modelId="{5DE10C23-E08F-46F6-94D5-F6511571FCB7}" srcId="{131E8DBB-4BD1-4FAA-AB1A-B028F4F67A2F}" destId="{02F7B02F-C592-4124-91C7-7FC98BD55840}" srcOrd="2" destOrd="0" parTransId="{2E45B7CC-EB3A-4CB9-AAFA-5D6A38A72DEA}" sibTransId="{9EB34257-6EFD-4C10-97D5-B561D7635D08}"/>
    <dgm:cxn modelId="{CC5DF091-5A07-41D1-A14F-5FDB04CA9A5E}" type="presOf" srcId="{0A276D36-EB3E-45D6-951D-66128FE3A259}" destId="{7BD69BA7-266A-4714-9411-52CC276ADE84}" srcOrd="0" destOrd="0" presId="urn:microsoft.com/office/officeart/2005/8/layout/hList1"/>
    <dgm:cxn modelId="{9A2EA891-29BB-471D-B0B8-BB1B7271833B}" type="presParOf" srcId="{44BD1171-5530-4845-9877-91CC925A5235}" destId="{E482BA3C-6F51-4B96-99F0-8A8160EA60B8}" srcOrd="0" destOrd="0" presId="urn:microsoft.com/office/officeart/2005/8/layout/hList1"/>
    <dgm:cxn modelId="{BDC06441-A6A2-4AA8-803A-FC7A2D39E2A5}" type="presParOf" srcId="{E482BA3C-6F51-4B96-99F0-8A8160EA60B8}" destId="{7C150636-8F87-4C50-B224-0678492C1ED7}" srcOrd="0" destOrd="0" presId="urn:microsoft.com/office/officeart/2005/8/layout/hList1"/>
    <dgm:cxn modelId="{A3AEA8C8-5B1C-455E-8F81-58E547B6A1EC}" type="presParOf" srcId="{E482BA3C-6F51-4B96-99F0-8A8160EA60B8}" destId="{776F8FF8-D5AF-47C9-B171-D61C9F9BD20B}" srcOrd="1" destOrd="0" presId="urn:microsoft.com/office/officeart/2005/8/layout/hList1"/>
    <dgm:cxn modelId="{305126FE-6CCE-4CD3-AABC-DFAB7AADE7A6}" type="presParOf" srcId="{44BD1171-5530-4845-9877-91CC925A5235}" destId="{6BD08F37-2F70-4F6F-B24A-1424ED7B1D38}" srcOrd="1" destOrd="0" presId="urn:microsoft.com/office/officeart/2005/8/layout/hList1"/>
    <dgm:cxn modelId="{9A23925E-A8E4-4087-AA3C-B003E509F71C}" type="presParOf" srcId="{44BD1171-5530-4845-9877-91CC925A5235}" destId="{8D6F4D8A-B11C-4D6F-ACFB-C459AC3479DB}" srcOrd="2" destOrd="0" presId="urn:microsoft.com/office/officeart/2005/8/layout/hList1"/>
    <dgm:cxn modelId="{73F1B139-38AC-4954-B241-CEF76643A672}" type="presParOf" srcId="{8D6F4D8A-B11C-4D6F-ACFB-C459AC3479DB}" destId="{22CEDA50-AD5F-4509-8151-F6024F4C0D60}" srcOrd="0" destOrd="0" presId="urn:microsoft.com/office/officeart/2005/8/layout/hList1"/>
    <dgm:cxn modelId="{43CE1AAB-4166-4962-A98E-CE1AC56BEE98}" type="presParOf" srcId="{8D6F4D8A-B11C-4D6F-ACFB-C459AC3479DB}" destId="{7BD69BA7-266A-4714-9411-52CC276ADE84}" srcOrd="1" destOrd="0" presId="urn:microsoft.com/office/officeart/2005/8/layout/hList1"/>
    <dgm:cxn modelId="{5D74BED9-2F3A-484E-8C76-4ED2F787A213}" type="presParOf" srcId="{44BD1171-5530-4845-9877-91CC925A5235}" destId="{73951201-0B59-478C-B018-1BF10A37ACB6}" srcOrd="3" destOrd="0" presId="urn:microsoft.com/office/officeart/2005/8/layout/hList1"/>
    <dgm:cxn modelId="{52140239-3AC9-4F11-B540-A9CBC5DD3175}" type="presParOf" srcId="{44BD1171-5530-4845-9877-91CC925A5235}" destId="{481B93BC-F372-49EB-9B37-B13945BAE792}" srcOrd="4" destOrd="0" presId="urn:microsoft.com/office/officeart/2005/8/layout/hList1"/>
    <dgm:cxn modelId="{D3DB17FB-4589-4EC0-97F6-3DABFA06CE0A}" type="presParOf" srcId="{481B93BC-F372-49EB-9B37-B13945BAE792}" destId="{814FFC2E-9749-4379-B3DD-E80A94A9A76E}" srcOrd="0" destOrd="0" presId="urn:microsoft.com/office/officeart/2005/8/layout/hList1"/>
    <dgm:cxn modelId="{D199BEDF-3487-4D47-BE84-13CE5FAB9D8E}" type="presParOf" srcId="{481B93BC-F372-49EB-9B37-B13945BAE792}" destId="{5EC09F30-14CB-4CCB-A23A-EB343CB23DE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50636-8F87-4C50-B224-0678492C1ED7}">
      <dsp:nvSpPr>
        <dsp:cNvPr id="0" name=""/>
        <dsp:cNvSpPr/>
      </dsp:nvSpPr>
      <dsp:spPr>
        <a:xfrm>
          <a:off x="2686" y="458722"/>
          <a:ext cx="2619188" cy="777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GB" sz="2700" kern="1200" dirty="0" smtClean="0"/>
            <a:t>March16</a:t>
          </a:r>
          <a:endParaRPr lang="en-GB" sz="2700" kern="1200" dirty="0"/>
        </a:p>
      </dsp:txBody>
      <dsp:txXfrm>
        <a:off x="2686" y="458722"/>
        <a:ext cx="2619188" cy="777600"/>
      </dsp:txXfrm>
    </dsp:sp>
    <dsp:sp modelId="{776F8FF8-D5AF-47C9-B171-D61C9F9BD20B}">
      <dsp:nvSpPr>
        <dsp:cNvPr id="0" name=""/>
        <dsp:cNvSpPr/>
      </dsp:nvSpPr>
      <dsp:spPr>
        <a:xfrm>
          <a:off x="2686" y="1236322"/>
          <a:ext cx="2619188" cy="21863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GB" sz="2700" kern="1200" dirty="0" smtClean="0"/>
            <a:t>Sufficient dataset is provided to train the system</a:t>
          </a:r>
          <a:endParaRPr lang="en-GB" sz="2700" kern="1200" dirty="0"/>
        </a:p>
      </dsp:txBody>
      <dsp:txXfrm>
        <a:off x="2686" y="1236322"/>
        <a:ext cx="2619188" cy="2186392"/>
      </dsp:txXfrm>
    </dsp:sp>
    <dsp:sp modelId="{22CEDA50-AD5F-4509-8151-F6024F4C0D60}">
      <dsp:nvSpPr>
        <dsp:cNvPr id="0" name=""/>
        <dsp:cNvSpPr/>
      </dsp:nvSpPr>
      <dsp:spPr>
        <a:xfrm>
          <a:off x="2988561" y="458722"/>
          <a:ext cx="2619188" cy="777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GB" sz="2700" kern="1200" dirty="0" smtClean="0"/>
            <a:t>March 29</a:t>
          </a:r>
          <a:endParaRPr lang="en-GB" sz="2700" kern="1200" dirty="0"/>
        </a:p>
      </dsp:txBody>
      <dsp:txXfrm>
        <a:off x="2988561" y="458722"/>
        <a:ext cx="2619188" cy="777600"/>
      </dsp:txXfrm>
    </dsp:sp>
    <dsp:sp modelId="{7BD69BA7-266A-4714-9411-52CC276ADE84}">
      <dsp:nvSpPr>
        <dsp:cNvPr id="0" name=""/>
        <dsp:cNvSpPr/>
      </dsp:nvSpPr>
      <dsp:spPr>
        <a:xfrm>
          <a:off x="2988561" y="1236322"/>
          <a:ext cx="2619188" cy="21863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GB" sz="2700" kern="1200" dirty="0" err="1" smtClean="0"/>
            <a:t>Preprocessed</a:t>
          </a:r>
          <a:r>
            <a:rPr lang="en-GB" sz="2700" kern="1200" dirty="0" smtClean="0"/>
            <a:t> image is given as input to the system</a:t>
          </a:r>
          <a:endParaRPr lang="en-GB" sz="2700" kern="1200" dirty="0"/>
        </a:p>
      </dsp:txBody>
      <dsp:txXfrm>
        <a:off x="2988561" y="1236322"/>
        <a:ext cx="2619188" cy="2186392"/>
      </dsp:txXfrm>
    </dsp:sp>
    <dsp:sp modelId="{814FFC2E-9749-4379-B3DD-E80A94A9A76E}">
      <dsp:nvSpPr>
        <dsp:cNvPr id="0" name=""/>
        <dsp:cNvSpPr/>
      </dsp:nvSpPr>
      <dsp:spPr>
        <a:xfrm>
          <a:off x="5974436" y="458722"/>
          <a:ext cx="2619188" cy="777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GB" sz="2700" kern="1200" dirty="0" smtClean="0"/>
            <a:t>April 17</a:t>
          </a:r>
          <a:endParaRPr lang="en-GB" sz="2700" kern="1200" dirty="0"/>
        </a:p>
      </dsp:txBody>
      <dsp:txXfrm>
        <a:off x="5974436" y="458722"/>
        <a:ext cx="2619188" cy="777600"/>
      </dsp:txXfrm>
    </dsp:sp>
    <dsp:sp modelId="{5EC09F30-14CB-4CCB-A23A-EB343CB23DEE}">
      <dsp:nvSpPr>
        <dsp:cNvPr id="0" name=""/>
        <dsp:cNvSpPr/>
      </dsp:nvSpPr>
      <dsp:spPr>
        <a:xfrm>
          <a:off x="5974436" y="1236322"/>
          <a:ext cx="2619188" cy="21863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GB" sz="2700" kern="1200" dirty="0" smtClean="0"/>
            <a:t>Integrating image processing node with vehicle.</a:t>
          </a:r>
          <a:endParaRPr lang="en-GB" sz="2700" kern="1200" dirty="0"/>
        </a:p>
      </dsp:txBody>
      <dsp:txXfrm>
        <a:off x="5974436" y="1236322"/>
        <a:ext cx="2619188" cy="218639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AUTOMATED BUS SYSTEM</a:t>
            </a:r>
            <a:endParaRPr lang="en-GB" dirty="0"/>
          </a:p>
        </p:txBody>
      </p:sp>
      <p:sp>
        <p:nvSpPr>
          <p:cNvPr id="3" name="Subtitle 2"/>
          <p:cNvSpPr>
            <a:spLocks noGrp="1"/>
          </p:cNvSpPr>
          <p:nvPr>
            <p:ph type="subTitle" idx="1"/>
          </p:nvPr>
        </p:nvSpPr>
        <p:spPr/>
        <p:txBody>
          <a:bodyPr>
            <a:normAutofit lnSpcReduction="10000"/>
          </a:bodyPr>
          <a:lstStyle/>
          <a:p>
            <a:r>
              <a:rPr lang="en-GB" dirty="0" smtClean="0"/>
              <a:t>Submitted by,</a:t>
            </a:r>
          </a:p>
          <a:p>
            <a:r>
              <a:rPr lang="en-GB" dirty="0" smtClean="0"/>
              <a:t>SREELEKSHMI S</a:t>
            </a:r>
          </a:p>
          <a:p>
            <a:r>
              <a:rPr lang="en-GB" dirty="0" smtClean="0"/>
              <a:t>Roll.No:44</a:t>
            </a:r>
          </a:p>
        </p:txBody>
      </p:sp>
    </p:spTree>
    <p:extLst>
      <p:ext uri="{BB962C8B-B14F-4D97-AF65-F5344CB8AC3E}">
        <p14:creationId xmlns:p14="http://schemas.microsoft.com/office/powerpoint/2010/main" val="783283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DESIGN</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57" y="1766655"/>
            <a:ext cx="7949673" cy="4532545"/>
          </a:xfrm>
          <a:prstGeom prst="rect">
            <a:avLst/>
          </a:prstGeom>
        </p:spPr>
      </p:pic>
    </p:spTree>
    <p:extLst>
      <p:ext uri="{BB962C8B-B14F-4D97-AF65-F5344CB8AC3E}">
        <p14:creationId xmlns:p14="http://schemas.microsoft.com/office/powerpoint/2010/main" val="384309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a:t>
            </a:r>
            <a:endParaRPr lang="en-GB" dirty="0"/>
          </a:p>
        </p:txBody>
      </p:sp>
      <p:sp>
        <p:nvSpPr>
          <p:cNvPr id="3" name="Content Placeholder 2"/>
          <p:cNvSpPr>
            <a:spLocks noGrp="1"/>
          </p:cNvSpPr>
          <p:nvPr>
            <p:ph idx="1"/>
          </p:nvPr>
        </p:nvSpPr>
        <p:spPr>
          <a:xfrm>
            <a:off x="489397" y="1930400"/>
            <a:ext cx="8784606" cy="4927600"/>
          </a:xfrm>
        </p:spPr>
        <p:txBody>
          <a:bodyPr>
            <a:noAutofit/>
          </a:bodyPr>
          <a:lstStyle/>
          <a:p>
            <a:pPr>
              <a:lnSpc>
                <a:spcPct val="150000"/>
              </a:lnSpc>
            </a:pPr>
            <a:r>
              <a:rPr lang="en-GB" b="1" dirty="0" smtClean="0"/>
              <a:t>Automated </a:t>
            </a:r>
            <a:r>
              <a:rPr lang="en-GB" b="1" dirty="0"/>
              <a:t>movement of </a:t>
            </a:r>
            <a:r>
              <a:rPr lang="en-GB" b="1" dirty="0" smtClean="0"/>
              <a:t>bus</a:t>
            </a:r>
            <a:endParaRPr lang="en-GB" dirty="0" smtClean="0"/>
          </a:p>
          <a:p>
            <a:pPr>
              <a:lnSpc>
                <a:spcPct val="150000"/>
              </a:lnSpc>
            </a:pPr>
            <a:r>
              <a:rPr lang="en-GB" b="1" dirty="0" smtClean="0"/>
              <a:t>Bus </a:t>
            </a:r>
            <a:r>
              <a:rPr lang="en-GB" b="1" dirty="0"/>
              <a:t>line </a:t>
            </a:r>
            <a:r>
              <a:rPr lang="en-GB" b="1" dirty="0" smtClean="0"/>
              <a:t>follower</a:t>
            </a:r>
            <a:endParaRPr lang="en-GB" dirty="0"/>
          </a:p>
          <a:p>
            <a:pPr>
              <a:lnSpc>
                <a:spcPct val="150000"/>
              </a:lnSpc>
            </a:pPr>
            <a:r>
              <a:rPr lang="en-GB" b="1" dirty="0" smtClean="0"/>
              <a:t>Safety </a:t>
            </a:r>
            <a:r>
              <a:rPr lang="en-GB" b="1" dirty="0"/>
              <a:t>module</a:t>
            </a:r>
            <a:r>
              <a:rPr lang="en-GB" dirty="0"/>
              <a:t> </a:t>
            </a:r>
            <a:endParaRPr lang="en-GB" dirty="0"/>
          </a:p>
          <a:p>
            <a:pPr>
              <a:lnSpc>
                <a:spcPct val="150000"/>
              </a:lnSpc>
            </a:pPr>
            <a:r>
              <a:rPr lang="en-GB" b="1" dirty="0" smtClean="0"/>
              <a:t>Stop </a:t>
            </a:r>
            <a:r>
              <a:rPr lang="en-GB" b="1" dirty="0" smtClean="0"/>
              <a:t>sign</a:t>
            </a:r>
            <a:endParaRPr lang="en-GB" dirty="0"/>
          </a:p>
          <a:p>
            <a:pPr>
              <a:lnSpc>
                <a:spcPct val="150000"/>
              </a:lnSpc>
            </a:pPr>
            <a:r>
              <a:rPr lang="en-GB" b="1" dirty="0" smtClean="0"/>
              <a:t>Integration</a:t>
            </a:r>
            <a:r>
              <a:rPr lang="en-GB" sz="2000" dirty="0"/>
              <a:t/>
            </a:r>
            <a:br>
              <a:rPr lang="en-GB" sz="2000" dirty="0"/>
            </a:br>
            <a:endParaRPr lang="en-GB" sz="2000" dirty="0"/>
          </a:p>
        </p:txBody>
      </p:sp>
    </p:spTree>
    <p:extLst>
      <p:ext uri="{BB962C8B-B14F-4D97-AF65-F5344CB8AC3E}">
        <p14:creationId xmlns:p14="http://schemas.microsoft.com/office/powerpoint/2010/main" val="358284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Automated movement of bus</a:t>
            </a:r>
            <a:endParaRPr lang="en-GB" dirty="0"/>
          </a:p>
        </p:txBody>
      </p:sp>
      <p:sp>
        <p:nvSpPr>
          <p:cNvPr id="3" name="Content Placeholder 2"/>
          <p:cNvSpPr>
            <a:spLocks noGrp="1"/>
          </p:cNvSpPr>
          <p:nvPr>
            <p:ph idx="1"/>
          </p:nvPr>
        </p:nvSpPr>
        <p:spPr>
          <a:xfrm>
            <a:off x="677334" y="1930401"/>
            <a:ext cx="8596668" cy="4110962"/>
          </a:xfrm>
        </p:spPr>
        <p:txBody>
          <a:bodyPr>
            <a:normAutofit lnSpcReduction="10000"/>
          </a:bodyPr>
          <a:lstStyle/>
          <a:p>
            <a:pPr marL="0" indent="0">
              <a:buNone/>
            </a:pPr>
            <a:r>
              <a:rPr lang="en-GB" sz="2000" dirty="0"/>
              <a:t>This module involves building a basic prototype vehicle. For implementing the automated bus system</a:t>
            </a:r>
            <a:r>
              <a:rPr lang="en-GB" sz="2000" dirty="0" smtClean="0"/>
              <a:t>.</a:t>
            </a:r>
          </a:p>
          <a:p>
            <a:pPr marL="0" indent="0">
              <a:buNone/>
            </a:pPr>
            <a:endParaRPr lang="en-GB" sz="2000" dirty="0"/>
          </a:p>
          <a:p>
            <a:pPr marL="0" indent="0" fontAlgn="base">
              <a:lnSpc>
                <a:spcPct val="150000"/>
              </a:lnSpc>
              <a:buNone/>
            </a:pPr>
            <a:r>
              <a:rPr lang="en-GB" sz="2000" dirty="0" smtClean="0"/>
              <a:t>		Acrylic </a:t>
            </a:r>
            <a:r>
              <a:rPr lang="en-GB" sz="2000" dirty="0"/>
              <a:t>sheet for body</a:t>
            </a:r>
          </a:p>
          <a:p>
            <a:pPr marL="0" indent="0" fontAlgn="base">
              <a:lnSpc>
                <a:spcPct val="150000"/>
              </a:lnSpc>
              <a:buNone/>
            </a:pPr>
            <a:r>
              <a:rPr lang="en-GB" sz="2000" dirty="0" smtClean="0"/>
              <a:t>		4 </a:t>
            </a:r>
            <a:r>
              <a:rPr lang="en-GB" sz="2000" dirty="0"/>
              <a:t>motor for control movement</a:t>
            </a:r>
          </a:p>
          <a:p>
            <a:pPr marL="0" indent="0" fontAlgn="base">
              <a:lnSpc>
                <a:spcPct val="150000"/>
              </a:lnSpc>
              <a:buNone/>
            </a:pPr>
            <a:r>
              <a:rPr lang="en-GB" sz="2000" dirty="0" smtClean="0"/>
              <a:t>		Battery</a:t>
            </a:r>
            <a:endParaRPr lang="en-GB" sz="2000" dirty="0"/>
          </a:p>
          <a:p>
            <a:pPr marL="0" indent="0" fontAlgn="base">
              <a:lnSpc>
                <a:spcPct val="150000"/>
              </a:lnSpc>
              <a:buNone/>
            </a:pPr>
            <a:r>
              <a:rPr lang="en-GB" sz="2000" dirty="0" smtClean="0"/>
              <a:t>		</a:t>
            </a:r>
            <a:r>
              <a:rPr lang="en-GB" sz="2000" dirty="0" err="1" smtClean="0"/>
              <a:t>Arduino</a:t>
            </a:r>
            <a:r>
              <a:rPr lang="en-GB" sz="2000" dirty="0" smtClean="0"/>
              <a:t> </a:t>
            </a:r>
            <a:r>
              <a:rPr lang="en-GB" sz="2000" dirty="0"/>
              <a:t>is the main motherboard</a:t>
            </a:r>
          </a:p>
          <a:p>
            <a:pPr marL="0" indent="0">
              <a:buNone/>
            </a:pPr>
            <a:r>
              <a:rPr lang="en-GB" dirty="0"/>
              <a:t/>
            </a:r>
            <a:br>
              <a:rPr lang="en-GB" dirty="0"/>
            </a:br>
            <a:endParaRPr lang="en-GB" dirty="0"/>
          </a:p>
        </p:txBody>
      </p:sp>
    </p:spTree>
    <p:extLst>
      <p:ext uri="{BB962C8B-B14F-4D97-AF65-F5344CB8AC3E}">
        <p14:creationId xmlns:p14="http://schemas.microsoft.com/office/powerpoint/2010/main" val="3262610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GB" b="1" dirty="0"/>
              <a:t>Bus line follower</a:t>
            </a:r>
          </a:p>
        </p:txBody>
      </p:sp>
      <p:sp>
        <p:nvSpPr>
          <p:cNvPr id="3" name="Content Placeholder 2"/>
          <p:cNvSpPr>
            <a:spLocks noGrp="1"/>
          </p:cNvSpPr>
          <p:nvPr>
            <p:ph idx="1"/>
          </p:nvPr>
        </p:nvSpPr>
        <p:spPr/>
        <p:txBody>
          <a:bodyPr/>
          <a:lstStyle/>
          <a:p>
            <a:r>
              <a:rPr lang="en-GB" sz="2400" dirty="0"/>
              <a:t>Developed countries like US have specific line for driving bus. </a:t>
            </a:r>
            <a:endParaRPr lang="en-GB" sz="2400" dirty="0" smtClean="0"/>
          </a:p>
          <a:p>
            <a:r>
              <a:rPr lang="en-GB" sz="2400" dirty="0" smtClean="0"/>
              <a:t>This </a:t>
            </a:r>
            <a:r>
              <a:rPr lang="en-GB" sz="2400" dirty="0"/>
              <a:t>module detects and make sure it stays inside the line. </a:t>
            </a:r>
            <a:endParaRPr lang="en-GB" sz="2400" dirty="0" smtClean="0"/>
          </a:p>
          <a:p>
            <a:r>
              <a:rPr lang="en-GB" sz="2400" dirty="0" smtClean="0"/>
              <a:t>This </a:t>
            </a:r>
            <a:r>
              <a:rPr lang="en-GB" sz="2400" dirty="0"/>
              <a:t>system involves the use of IR sensor set, complex mathematical functions like Fourier transformation and other mathematical functions.</a:t>
            </a:r>
          </a:p>
        </p:txBody>
      </p:sp>
    </p:spTree>
    <p:extLst>
      <p:ext uri="{BB962C8B-B14F-4D97-AF65-F5344CB8AC3E}">
        <p14:creationId xmlns:p14="http://schemas.microsoft.com/office/powerpoint/2010/main" val="3611747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Safety module</a:t>
            </a:r>
            <a:endParaRPr lang="en-GB" dirty="0"/>
          </a:p>
        </p:txBody>
      </p:sp>
      <p:sp>
        <p:nvSpPr>
          <p:cNvPr id="3" name="Content Placeholder 2"/>
          <p:cNvSpPr>
            <a:spLocks noGrp="1"/>
          </p:cNvSpPr>
          <p:nvPr>
            <p:ph idx="1"/>
          </p:nvPr>
        </p:nvSpPr>
        <p:spPr/>
        <p:txBody>
          <a:bodyPr>
            <a:normAutofit/>
          </a:bodyPr>
          <a:lstStyle/>
          <a:p>
            <a:pPr>
              <a:lnSpc>
                <a:spcPct val="150000"/>
              </a:lnSpc>
            </a:pPr>
            <a:r>
              <a:rPr lang="en-GB" sz="2400" dirty="0"/>
              <a:t>This module is used to detect any obstruction or any vehicles that comes </a:t>
            </a:r>
            <a:r>
              <a:rPr lang="en-GB" sz="2400" dirty="0" smtClean="0"/>
              <a:t>in front </a:t>
            </a:r>
            <a:r>
              <a:rPr lang="en-GB" sz="2400" dirty="0"/>
              <a:t>of bus. </a:t>
            </a:r>
            <a:endParaRPr lang="en-GB" sz="2400" dirty="0" smtClean="0"/>
          </a:p>
          <a:p>
            <a:pPr>
              <a:lnSpc>
                <a:spcPct val="150000"/>
              </a:lnSpc>
            </a:pPr>
            <a:r>
              <a:rPr lang="en-GB" sz="2400" dirty="0" smtClean="0"/>
              <a:t>This </a:t>
            </a:r>
            <a:r>
              <a:rPr lang="en-GB" sz="2400" dirty="0"/>
              <a:t>can be </a:t>
            </a:r>
            <a:r>
              <a:rPr lang="en-GB" sz="2400" dirty="0" smtClean="0"/>
              <a:t>achieved </a:t>
            </a:r>
            <a:r>
              <a:rPr lang="en-GB" sz="2400" dirty="0"/>
              <a:t>using sonar technology</a:t>
            </a:r>
            <a:r>
              <a:rPr lang="en-GB" sz="2400" dirty="0" smtClean="0"/>
              <a:t>.</a:t>
            </a:r>
          </a:p>
          <a:p>
            <a:pPr>
              <a:lnSpc>
                <a:spcPct val="150000"/>
              </a:lnSpc>
            </a:pPr>
            <a:r>
              <a:rPr lang="en-GB" sz="2400" dirty="0" smtClean="0"/>
              <a:t> </a:t>
            </a:r>
            <a:r>
              <a:rPr lang="en-GB" sz="2400" dirty="0"/>
              <a:t>We will be using ultrasonic sensor to detect obstructions.</a:t>
            </a:r>
          </a:p>
          <a:p>
            <a:pPr marL="0" indent="0">
              <a:lnSpc>
                <a:spcPct val="150000"/>
              </a:lnSpc>
              <a:buNone/>
            </a:pPr>
            <a:r>
              <a:rPr lang="en-GB" sz="2400" dirty="0"/>
              <a:t/>
            </a:r>
            <a:br>
              <a:rPr lang="en-GB" sz="2400" dirty="0"/>
            </a:br>
            <a:endParaRPr lang="en-GB" sz="2400" dirty="0"/>
          </a:p>
        </p:txBody>
      </p:sp>
    </p:spTree>
    <p:extLst>
      <p:ext uri="{BB962C8B-B14F-4D97-AF65-F5344CB8AC3E}">
        <p14:creationId xmlns:p14="http://schemas.microsoft.com/office/powerpoint/2010/main" val="406089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nSpc>
                <a:spcPct val="150000"/>
              </a:lnSpc>
            </a:pPr>
            <a:r>
              <a:rPr lang="en-GB" b="1" dirty="0"/>
              <a:t>Stop sign</a:t>
            </a:r>
            <a:endParaRPr lang="en-GB" dirty="0"/>
          </a:p>
        </p:txBody>
      </p:sp>
      <p:sp>
        <p:nvSpPr>
          <p:cNvPr id="3" name="Content Placeholder 2"/>
          <p:cNvSpPr>
            <a:spLocks noGrp="1"/>
          </p:cNvSpPr>
          <p:nvPr>
            <p:ph idx="1"/>
          </p:nvPr>
        </p:nvSpPr>
        <p:spPr/>
        <p:txBody>
          <a:bodyPr>
            <a:normAutofit/>
          </a:bodyPr>
          <a:lstStyle/>
          <a:p>
            <a:pPr>
              <a:lnSpc>
                <a:spcPct val="150000"/>
              </a:lnSpc>
            </a:pPr>
            <a:r>
              <a:rPr lang="en-GB" sz="2400" dirty="0"/>
              <a:t>This module involves detecting bus stop signs using image </a:t>
            </a:r>
            <a:r>
              <a:rPr lang="en-GB" sz="2400" dirty="0" smtClean="0"/>
              <a:t>processing.</a:t>
            </a:r>
          </a:p>
          <a:p>
            <a:pPr>
              <a:lnSpc>
                <a:spcPct val="150000"/>
              </a:lnSpc>
            </a:pPr>
            <a:r>
              <a:rPr lang="en-GB" sz="2400" dirty="0" smtClean="0"/>
              <a:t>It moves </a:t>
            </a:r>
            <a:r>
              <a:rPr lang="en-GB" sz="2400" dirty="0"/>
              <a:t>after pre </a:t>
            </a:r>
            <a:r>
              <a:rPr lang="en-GB" sz="2400" dirty="0" smtClean="0"/>
              <a:t>allotted </a:t>
            </a:r>
            <a:r>
              <a:rPr lang="en-GB" sz="2400" dirty="0"/>
              <a:t>time.</a:t>
            </a:r>
          </a:p>
          <a:p>
            <a:pPr marL="0" indent="0">
              <a:lnSpc>
                <a:spcPct val="150000"/>
              </a:lnSpc>
              <a:buNone/>
            </a:pPr>
            <a:endParaRPr lang="en-GB" sz="2400" dirty="0"/>
          </a:p>
          <a:p>
            <a:pPr>
              <a:lnSpc>
                <a:spcPct val="150000"/>
              </a:lnSpc>
            </a:pPr>
            <a:endParaRPr lang="en-GB" sz="2400" dirty="0"/>
          </a:p>
        </p:txBody>
      </p:sp>
    </p:spTree>
    <p:extLst>
      <p:ext uri="{BB962C8B-B14F-4D97-AF65-F5344CB8AC3E}">
        <p14:creationId xmlns:p14="http://schemas.microsoft.com/office/powerpoint/2010/main" val="225170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Integration</a:t>
            </a:r>
            <a:endParaRPr lang="en-GB" dirty="0"/>
          </a:p>
        </p:txBody>
      </p:sp>
      <p:sp>
        <p:nvSpPr>
          <p:cNvPr id="3" name="Content Placeholder 2"/>
          <p:cNvSpPr>
            <a:spLocks noGrp="1"/>
          </p:cNvSpPr>
          <p:nvPr>
            <p:ph idx="1"/>
          </p:nvPr>
        </p:nvSpPr>
        <p:spPr/>
        <p:txBody>
          <a:bodyPr>
            <a:normAutofit/>
          </a:bodyPr>
          <a:lstStyle/>
          <a:p>
            <a:pPr>
              <a:lnSpc>
                <a:spcPct val="150000"/>
              </a:lnSpc>
            </a:pPr>
            <a:r>
              <a:rPr lang="en-GB" sz="2400" dirty="0"/>
              <a:t>It involves integrating image processing node with vehicle</a:t>
            </a:r>
            <a:r>
              <a:rPr lang="en-GB" sz="2400" dirty="0" smtClean="0"/>
              <a:t>.</a:t>
            </a:r>
          </a:p>
          <a:p>
            <a:pPr>
              <a:lnSpc>
                <a:spcPct val="150000"/>
              </a:lnSpc>
            </a:pPr>
            <a:r>
              <a:rPr lang="en-GB" sz="2400" dirty="0" smtClean="0"/>
              <a:t>This </a:t>
            </a:r>
            <a:r>
              <a:rPr lang="en-GB" sz="2400" dirty="0"/>
              <a:t>can be </a:t>
            </a:r>
            <a:r>
              <a:rPr lang="en-GB" sz="2400" dirty="0" smtClean="0"/>
              <a:t>achieved </a:t>
            </a:r>
            <a:r>
              <a:rPr lang="en-GB" sz="2400" dirty="0"/>
              <a:t>by using </a:t>
            </a:r>
            <a:r>
              <a:rPr lang="en-GB" sz="2400" dirty="0" smtClean="0"/>
              <a:t>raspberry </a:t>
            </a:r>
            <a:r>
              <a:rPr lang="en-GB" sz="2400" dirty="0"/>
              <a:t>pi and ZERO W and pi camera</a:t>
            </a:r>
          </a:p>
        </p:txBody>
      </p:sp>
    </p:spTree>
    <p:extLst>
      <p:ext uri="{BB962C8B-B14F-4D97-AF65-F5344CB8AC3E}">
        <p14:creationId xmlns:p14="http://schemas.microsoft.com/office/powerpoint/2010/main" val="999356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SCOPE</a:t>
            </a:r>
            <a:endParaRPr lang="en-GB" dirty="0"/>
          </a:p>
        </p:txBody>
      </p:sp>
      <p:sp>
        <p:nvSpPr>
          <p:cNvPr id="3" name="Content Placeholder 2"/>
          <p:cNvSpPr>
            <a:spLocks noGrp="1"/>
          </p:cNvSpPr>
          <p:nvPr>
            <p:ph idx="1"/>
          </p:nvPr>
        </p:nvSpPr>
        <p:spPr/>
        <p:txBody>
          <a:bodyPr/>
          <a:lstStyle/>
          <a:p>
            <a:r>
              <a:rPr lang="en-GB" dirty="0" smtClean="0"/>
              <a:t>As per knowledge, there are currently no existing system like ours is. Only robots using line followers are familiar, but no system is present like ours.</a:t>
            </a:r>
            <a:endParaRPr lang="en-GB" dirty="0"/>
          </a:p>
        </p:txBody>
      </p:sp>
    </p:spTree>
    <p:extLst>
      <p:ext uri="{BB962C8B-B14F-4D97-AF65-F5344CB8AC3E}">
        <p14:creationId xmlns:p14="http://schemas.microsoft.com/office/powerpoint/2010/main" val="2071973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PROGRESS OF WORK</a:t>
            </a:r>
            <a:endParaRPr lang="en-GB" dirty="0"/>
          </a:p>
        </p:txBody>
      </p:sp>
      <p:sp>
        <p:nvSpPr>
          <p:cNvPr id="3" name="Content Placeholder 2"/>
          <p:cNvSpPr>
            <a:spLocks noGrp="1"/>
          </p:cNvSpPr>
          <p:nvPr>
            <p:ph idx="1"/>
          </p:nvPr>
        </p:nvSpPr>
        <p:spPr/>
        <p:txBody>
          <a:bodyPr>
            <a:normAutofit/>
          </a:bodyPr>
          <a:lstStyle/>
          <a:p>
            <a:r>
              <a:rPr lang="en-GB" sz="2800" dirty="0" smtClean="0"/>
              <a:t>Complete the hardware part</a:t>
            </a:r>
          </a:p>
          <a:p>
            <a:r>
              <a:rPr lang="en-GB" sz="2800" dirty="0"/>
              <a:t>B</a:t>
            </a:r>
            <a:r>
              <a:rPr lang="en-GB" sz="2800" dirty="0" smtClean="0"/>
              <a:t>uild </a:t>
            </a:r>
            <a:r>
              <a:rPr lang="en-GB" sz="2800" dirty="0"/>
              <a:t>a basic prototype vehicle</a:t>
            </a:r>
          </a:p>
        </p:txBody>
      </p:sp>
    </p:spTree>
    <p:extLst>
      <p:ext uri="{BB962C8B-B14F-4D97-AF65-F5344CB8AC3E}">
        <p14:creationId xmlns:p14="http://schemas.microsoft.com/office/powerpoint/2010/main" val="2740971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TIMELINE OF </a:t>
            </a:r>
            <a:r>
              <a:rPr lang="en-GB" dirty="0" smtClean="0"/>
              <a:t>WORKS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1361558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311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panose="020B0502020202020204" pitchFamily="34" charset="0"/>
              </a:rPr>
              <a:t>Abstract</a:t>
            </a:r>
            <a:endParaRPr lang="en-GB" dirty="0"/>
          </a:p>
        </p:txBody>
      </p:sp>
      <p:sp>
        <p:nvSpPr>
          <p:cNvPr id="3" name="Content Placeholder 2"/>
          <p:cNvSpPr>
            <a:spLocks noGrp="1"/>
          </p:cNvSpPr>
          <p:nvPr>
            <p:ph idx="1"/>
          </p:nvPr>
        </p:nvSpPr>
        <p:spPr>
          <a:xfrm>
            <a:off x="919646" y="1598409"/>
            <a:ext cx="8354356" cy="4673601"/>
          </a:xfrm>
        </p:spPr>
        <p:txBody>
          <a:bodyPr>
            <a:noAutofit/>
          </a:bodyPr>
          <a:lstStyle/>
          <a:p>
            <a:r>
              <a:rPr lang="en-GB" sz="2400" dirty="0" smtClean="0"/>
              <a:t> </a:t>
            </a:r>
            <a:r>
              <a:rPr lang="en-GB" sz="2400" dirty="0"/>
              <a:t>This topic is an attempt to automate bus using the concept of line </a:t>
            </a:r>
            <a:r>
              <a:rPr lang="en-GB" sz="2400" dirty="0" smtClean="0"/>
              <a:t>follower. The resultant </a:t>
            </a:r>
            <a:r>
              <a:rPr lang="en-GB" sz="2400" dirty="0"/>
              <a:t>system doesn’t require a driver for controlling the bus. </a:t>
            </a:r>
            <a:endParaRPr lang="en-GB" sz="2400" dirty="0" smtClean="0"/>
          </a:p>
          <a:p>
            <a:pPr marL="0" indent="0">
              <a:buNone/>
            </a:pPr>
            <a:endParaRPr lang="en-GB" sz="2400" dirty="0" smtClean="0"/>
          </a:p>
          <a:p>
            <a:r>
              <a:rPr lang="en-GB" sz="2400" dirty="0" smtClean="0"/>
              <a:t>The </a:t>
            </a:r>
            <a:r>
              <a:rPr lang="en-GB" sz="2400" dirty="0"/>
              <a:t>bus uses image processing </a:t>
            </a:r>
            <a:r>
              <a:rPr lang="en-GB" sz="2400" dirty="0" smtClean="0"/>
              <a:t>to detect </a:t>
            </a:r>
            <a:r>
              <a:rPr lang="en-GB" sz="2400" dirty="0"/>
              <a:t>bus stops and moves after pre </a:t>
            </a:r>
            <a:r>
              <a:rPr lang="en-GB" sz="2400" dirty="0" err="1"/>
              <a:t>alloted</a:t>
            </a:r>
            <a:r>
              <a:rPr lang="en-GB" sz="2400" dirty="0"/>
              <a:t> time</a:t>
            </a:r>
            <a:r>
              <a:rPr lang="en-GB" sz="2400" dirty="0" smtClean="0"/>
              <a:t>.</a:t>
            </a:r>
          </a:p>
          <a:p>
            <a:pPr marL="0" indent="0">
              <a:buNone/>
            </a:pPr>
            <a:endParaRPr lang="en-GB" sz="2400" dirty="0" smtClean="0"/>
          </a:p>
          <a:p>
            <a:r>
              <a:rPr lang="en-GB" sz="2400" dirty="0" smtClean="0"/>
              <a:t> </a:t>
            </a:r>
            <a:r>
              <a:rPr lang="en-GB" sz="2400" dirty="0"/>
              <a:t>It uses sound waves to detect obstruction </a:t>
            </a:r>
            <a:r>
              <a:rPr lang="en-GB" sz="2400" dirty="0" smtClean="0"/>
              <a:t>and stops </a:t>
            </a:r>
            <a:r>
              <a:rPr lang="en-GB" sz="2400" dirty="0"/>
              <a:t>if it finds an obstruction nearby</a:t>
            </a:r>
            <a:r>
              <a:rPr lang="en-GB" sz="2400" dirty="0" smtClean="0"/>
              <a:t>.</a:t>
            </a:r>
          </a:p>
          <a:p>
            <a:pPr marL="0" indent="0">
              <a:buNone/>
            </a:pPr>
            <a:endParaRPr lang="en-GB" sz="2400" dirty="0" smtClean="0"/>
          </a:p>
        </p:txBody>
      </p:sp>
    </p:spTree>
    <p:extLst>
      <p:ext uri="{BB962C8B-B14F-4D97-AF65-F5344CB8AC3E}">
        <p14:creationId xmlns:p14="http://schemas.microsoft.com/office/powerpoint/2010/main" val="1527975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a:t>
            </a:r>
            <a:endParaRPr lang="en-GB" dirty="0"/>
          </a:p>
        </p:txBody>
      </p:sp>
      <p:sp>
        <p:nvSpPr>
          <p:cNvPr id="3" name="Content Placeholder 2"/>
          <p:cNvSpPr>
            <a:spLocks noGrp="1"/>
          </p:cNvSpPr>
          <p:nvPr>
            <p:ph idx="1"/>
          </p:nvPr>
        </p:nvSpPr>
        <p:spPr/>
        <p:txBody>
          <a:bodyPr/>
          <a:lstStyle/>
          <a:p>
            <a:r>
              <a:rPr lang="en-GB" dirty="0" err="1"/>
              <a:t>Hasan</a:t>
            </a:r>
            <a:r>
              <a:rPr lang="en-GB" dirty="0"/>
              <a:t>, K.M. and Al </a:t>
            </a:r>
            <a:r>
              <a:rPr lang="en-GB" dirty="0" err="1"/>
              <a:t>Mamun</a:t>
            </a:r>
            <a:r>
              <a:rPr lang="en-GB" dirty="0"/>
              <a:t>, A., 2012, May. Implementation of autonomous line follower robot. In </a:t>
            </a:r>
            <a:r>
              <a:rPr lang="en-GB" i="1" dirty="0"/>
              <a:t>2012 International Conference on Informatics, Electronics &amp; Vision (ICIEV)</a:t>
            </a:r>
            <a:r>
              <a:rPr lang="en-GB" dirty="0"/>
              <a:t> (pp. 865-869). IEEE</a:t>
            </a:r>
            <a:r>
              <a:rPr lang="en-GB" dirty="0" smtClean="0"/>
              <a:t>.</a:t>
            </a:r>
          </a:p>
          <a:p>
            <a:r>
              <a:rPr lang="en-GB" dirty="0"/>
              <a:t>Kaiser, F., Islam, S., Imran, W., Khan, K.H. and Islam, K.M.A., 2014, April. Line follower robot: Fabrication and accuracy measurement by data acquisition. In </a:t>
            </a:r>
            <a:r>
              <a:rPr lang="en-GB" i="1" dirty="0"/>
              <a:t>2014 International Conference on Electrical Engineering and Information &amp; Communication Technology</a:t>
            </a:r>
            <a:r>
              <a:rPr lang="en-GB" dirty="0"/>
              <a:t> (pp. 1-6). IEEE</a:t>
            </a:r>
            <a:r>
              <a:rPr lang="en-GB" dirty="0" smtClean="0"/>
              <a:t>.</a:t>
            </a:r>
          </a:p>
          <a:p>
            <a:r>
              <a:rPr lang="en-GB" dirty="0" err="1"/>
              <a:t>Pakdaman</a:t>
            </a:r>
            <a:r>
              <a:rPr lang="en-GB" dirty="0"/>
              <a:t>, M., </a:t>
            </a:r>
            <a:r>
              <a:rPr lang="en-GB" dirty="0" err="1"/>
              <a:t>Sanaatiyan</a:t>
            </a:r>
            <a:r>
              <a:rPr lang="en-GB" dirty="0"/>
              <a:t>, M.M. and </a:t>
            </a:r>
            <a:r>
              <a:rPr lang="en-GB" dirty="0" err="1"/>
              <a:t>Ghahroudi</a:t>
            </a:r>
            <a:r>
              <a:rPr lang="en-GB" dirty="0"/>
              <a:t>, M.R., 2010, February. A line follower robot from design to implementation: Technical issues and problems. In </a:t>
            </a:r>
            <a:r>
              <a:rPr lang="en-GB" i="1" dirty="0"/>
              <a:t>2010 The 2nd International Conference on Computer and Automation Engineering (ICCAE)</a:t>
            </a:r>
            <a:r>
              <a:rPr lang="en-GB" dirty="0"/>
              <a:t> (Vol. 1, pp. 5-9). IEEE.</a:t>
            </a:r>
            <a:endParaRPr lang="en-GB" dirty="0" smtClean="0"/>
          </a:p>
          <a:p>
            <a:endParaRPr lang="en-GB" dirty="0"/>
          </a:p>
        </p:txBody>
      </p:sp>
    </p:spTree>
    <p:extLst>
      <p:ext uri="{BB962C8B-B14F-4D97-AF65-F5344CB8AC3E}">
        <p14:creationId xmlns:p14="http://schemas.microsoft.com/office/powerpoint/2010/main" val="2637151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GB" dirty="0" smtClean="0"/>
          </a:p>
          <a:p>
            <a:pPr marL="0" indent="0" algn="ctr">
              <a:buNone/>
            </a:pPr>
            <a:endParaRPr lang="en-GB"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val="3975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851" y="296215"/>
            <a:ext cx="8939151" cy="5745148"/>
          </a:xfrm>
        </p:spPr>
        <p:txBody>
          <a:bodyPr>
            <a:normAutofit/>
          </a:bodyPr>
          <a:lstStyle/>
          <a:p>
            <a:r>
              <a:rPr lang="en-GB" sz="2400" dirty="0"/>
              <a:t>Driverless buses are poised to decongest personal traffic , shrink our eco footprint and reduce the frequency of collisions by about 90%. </a:t>
            </a:r>
          </a:p>
          <a:p>
            <a:pPr marL="0" indent="0">
              <a:buNone/>
            </a:pPr>
            <a:endParaRPr lang="en-GB" sz="2400" dirty="0"/>
          </a:p>
          <a:p>
            <a:r>
              <a:rPr lang="en-GB" sz="2400" dirty="0"/>
              <a:t>Since it avoid the involvement of a driver, it reduces fare.</a:t>
            </a:r>
          </a:p>
          <a:p>
            <a:pPr marL="0" indent="0">
              <a:buNone/>
            </a:pPr>
            <a:endParaRPr lang="en-GB" sz="2400" dirty="0" smtClean="0"/>
          </a:p>
          <a:p>
            <a:r>
              <a:rPr lang="en-GB" sz="2400" dirty="0" smtClean="0"/>
              <a:t>Presently</a:t>
            </a:r>
            <a:r>
              <a:rPr lang="en-GB" sz="2400" dirty="0"/>
              <a:t>, there is no such system for public transportation. Everyone is behind automating cars but still the frequency of traffic and accidents are not reduced as intended</a:t>
            </a:r>
            <a:r>
              <a:rPr lang="en-GB" sz="2400" dirty="0" smtClean="0"/>
              <a:t>.</a:t>
            </a:r>
          </a:p>
          <a:p>
            <a:pPr marL="0" indent="0">
              <a:buNone/>
            </a:pPr>
            <a:endParaRPr lang="en-GB" sz="2400" dirty="0"/>
          </a:p>
          <a:p>
            <a:r>
              <a:rPr lang="en-GB" sz="2400" dirty="0"/>
              <a:t> But, automating a public transport will help in this.</a:t>
            </a:r>
          </a:p>
          <a:p>
            <a:endParaRPr lang="en-GB" sz="2400" dirty="0"/>
          </a:p>
        </p:txBody>
      </p:sp>
    </p:spTree>
    <p:extLst>
      <p:ext uri="{BB962C8B-B14F-4D97-AF65-F5344CB8AC3E}">
        <p14:creationId xmlns:p14="http://schemas.microsoft.com/office/powerpoint/2010/main" val="75170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MOTIVATION</a:t>
            </a:r>
            <a:endParaRPr lang="en-GB" dirty="0"/>
          </a:p>
        </p:txBody>
      </p:sp>
      <p:sp>
        <p:nvSpPr>
          <p:cNvPr id="3" name="Content Placeholder 2"/>
          <p:cNvSpPr>
            <a:spLocks noGrp="1"/>
          </p:cNvSpPr>
          <p:nvPr>
            <p:ph idx="1"/>
          </p:nvPr>
        </p:nvSpPr>
        <p:spPr/>
        <p:txBody>
          <a:bodyPr>
            <a:normAutofit/>
          </a:bodyPr>
          <a:lstStyle/>
          <a:p>
            <a:r>
              <a:rPr lang="en-GB" sz="2400" dirty="0" smtClean="0"/>
              <a:t>Now a days more accidents are reported due to over speed and ruthless driving.</a:t>
            </a:r>
          </a:p>
          <a:p>
            <a:endParaRPr lang="en-GB" sz="2400" dirty="0"/>
          </a:p>
          <a:p>
            <a:r>
              <a:rPr lang="en-GB" sz="2400" dirty="0" smtClean="0"/>
              <a:t>Traffic congestion at busy roads makes the drivers prone to fatigue that results in lousy driving.</a:t>
            </a:r>
          </a:p>
          <a:p>
            <a:endParaRPr lang="en-GB" sz="2400" dirty="0"/>
          </a:p>
          <a:p>
            <a:r>
              <a:rPr lang="en-GB" sz="2400" dirty="0" smtClean="0"/>
              <a:t>On the long run, automated system replacing the drivers are far more economically feasible.</a:t>
            </a:r>
            <a:endParaRPr lang="en-GB" sz="2400" dirty="0"/>
          </a:p>
        </p:txBody>
      </p:sp>
    </p:spTree>
    <p:extLst>
      <p:ext uri="{BB962C8B-B14F-4D97-AF65-F5344CB8AC3E}">
        <p14:creationId xmlns:p14="http://schemas.microsoft.com/office/powerpoint/2010/main" val="219468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5865"/>
          </a:xfrm>
        </p:spPr>
        <p:txBody>
          <a:bodyPr/>
          <a:lstStyle/>
          <a:p>
            <a:r>
              <a:rPr lang="en-US" dirty="0">
                <a:latin typeface="Century Gothic" panose="020B0502020202020204" pitchFamily="34" charset="0"/>
                <a:cs typeface="Times New Roman" pitchFamily="18" charset="0"/>
              </a:rPr>
              <a:t>Literature Survey</a:t>
            </a:r>
            <a:endParaRPr lang="en-GB" dirty="0"/>
          </a:p>
        </p:txBody>
      </p:sp>
      <p:sp>
        <p:nvSpPr>
          <p:cNvPr id="3" name="Content Placeholder 2"/>
          <p:cNvSpPr>
            <a:spLocks noGrp="1"/>
          </p:cNvSpPr>
          <p:nvPr>
            <p:ph idx="1"/>
          </p:nvPr>
        </p:nvSpPr>
        <p:spPr>
          <a:xfrm>
            <a:off x="677334" y="1545465"/>
            <a:ext cx="8596668" cy="4495897"/>
          </a:xfrm>
        </p:spPr>
        <p:txBody>
          <a:bodyPr>
            <a:noAutofit/>
          </a:bodyPr>
          <a:lstStyle/>
          <a:p>
            <a:r>
              <a:rPr lang="en-GB" sz="2400" dirty="0"/>
              <a:t>A wheeled robot is an autonomous robot and it can independently plan and manipulate its peculiar motion to facilitate the completion of particular tasks. It is controlled by various techniques</a:t>
            </a:r>
            <a:r>
              <a:rPr lang="en-GB" sz="2400" dirty="0" smtClean="0"/>
              <a:t>.</a:t>
            </a:r>
          </a:p>
          <a:p>
            <a:endParaRPr lang="en-GB" sz="2400" dirty="0"/>
          </a:p>
          <a:p>
            <a:r>
              <a:rPr lang="en-GB" sz="2400" dirty="0"/>
              <a:t>There is a lot of research on control of the robot. The literature on the control of the robot is classified </a:t>
            </a:r>
            <a:r>
              <a:rPr lang="en-GB" sz="2400" dirty="0" smtClean="0"/>
              <a:t>as</a:t>
            </a:r>
          </a:p>
          <a:p>
            <a:endParaRPr lang="en-GB" sz="2400" dirty="0"/>
          </a:p>
          <a:p>
            <a:pPr algn="just">
              <a:buFont typeface="Wingdings" panose="05000000000000000000" pitchFamily="2" charset="2"/>
              <a:buChar char="v"/>
            </a:pPr>
            <a:r>
              <a:rPr lang="en-GB" sz="2400" dirty="0"/>
              <a:t>Control of mobile robots using Taguchi method </a:t>
            </a:r>
            <a:endParaRPr lang="en-GB" sz="2400" dirty="0" smtClean="0"/>
          </a:p>
          <a:p>
            <a:pPr marL="0" indent="0" algn="just">
              <a:buNone/>
            </a:pPr>
            <a:endParaRPr lang="en-GB" sz="2400" dirty="0" smtClean="0"/>
          </a:p>
          <a:p>
            <a:pPr algn="just">
              <a:buFont typeface="Wingdings" panose="05000000000000000000" pitchFamily="2" charset="2"/>
              <a:buChar char="v"/>
            </a:pPr>
            <a:r>
              <a:rPr lang="en-GB" sz="2400" dirty="0" smtClean="0"/>
              <a:t>Control </a:t>
            </a:r>
            <a:r>
              <a:rPr lang="en-GB" sz="2400" dirty="0"/>
              <a:t>of mobile robots using Fuzzy logic controller </a:t>
            </a:r>
          </a:p>
        </p:txBody>
      </p:sp>
    </p:spTree>
    <p:extLst>
      <p:ext uri="{BB962C8B-B14F-4D97-AF65-F5344CB8AC3E}">
        <p14:creationId xmlns:p14="http://schemas.microsoft.com/office/powerpoint/2010/main" val="65633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639" y="605307"/>
            <a:ext cx="8810363" cy="5436055"/>
          </a:xfrm>
        </p:spPr>
        <p:txBody>
          <a:bodyPr>
            <a:normAutofit/>
          </a:bodyPr>
          <a:lstStyle/>
          <a:p>
            <a:pPr algn="just">
              <a:buFont typeface="Wingdings" panose="05000000000000000000" pitchFamily="2" charset="2"/>
              <a:buChar char="v"/>
            </a:pPr>
            <a:r>
              <a:rPr lang="en-GB" sz="2400" dirty="0"/>
              <a:t>Control of mobile robots using a Neural Network </a:t>
            </a:r>
            <a:r>
              <a:rPr lang="en-GB" sz="2400" dirty="0" smtClean="0"/>
              <a:t>controller</a:t>
            </a:r>
          </a:p>
          <a:p>
            <a:pPr marL="0" indent="0" algn="just">
              <a:buNone/>
            </a:pPr>
            <a:r>
              <a:rPr lang="en-GB" sz="2400" dirty="0" smtClean="0"/>
              <a:t> </a:t>
            </a:r>
            <a:endParaRPr lang="en-GB" sz="2400" dirty="0"/>
          </a:p>
          <a:p>
            <a:pPr algn="just">
              <a:buFont typeface="Wingdings" panose="05000000000000000000" pitchFamily="2" charset="2"/>
              <a:buChar char="v"/>
            </a:pPr>
            <a:r>
              <a:rPr lang="en-GB" sz="2400" dirty="0" smtClean="0"/>
              <a:t>Control </a:t>
            </a:r>
            <a:r>
              <a:rPr lang="en-GB" sz="2400" dirty="0"/>
              <a:t>of line follower robots </a:t>
            </a:r>
            <a:endParaRPr lang="en-GB" sz="2400" dirty="0" smtClean="0"/>
          </a:p>
          <a:p>
            <a:pPr marL="0" indent="0" algn="just">
              <a:buNone/>
            </a:pPr>
            <a:endParaRPr lang="en-GB" sz="2400" dirty="0"/>
          </a:p>
          <a:p>
            <a:pPr algn="just">
              <a:buFont typeface="Wingdings" panose="05000000000000000000" pitchFamily="2" charset="2"/>
              <a:buChar char="v"/>
            </a:pPr>
            <a:r>
              <a:rPr lang="en-GB" sz="2400" dirty="0"/>
              <a:t>Control of Cell phone operated robots </a:t>
            </a:r>
            <a:endParaRPr lang="en-GB" sz="2400" dirty="0" smtClean="0"/>
          </a:p>
          <a:p>
            <a:pPr marL="0" indent="0" algn="just">
              <a:buNone/>
            </a:pPr>
            <a:endParaRPr lang="en-GB" sz="2400" dirty="0"/>
          </a:p>
          <a:p>
            <a:pPr algn="just">
              <a:buFont typeface="Wingdings" panose="05000000000000000000" pitchFamily="2" charset="2"/>
              <a:buChar char="v"/>
            </a:pPr>
            <a:r>
              <a:rPr lang="en-GB" sz="2400" dirty="0"/>
              <a:t>Control of Wall following robots </a:t>
            </a:r>
          </a:p>
        </p:txBody>
      </p:sp>
    </p:spTree>
    <p:extLst>
      <p:ext uri="{BB962C8B-B14F-4D97-AF65-F5344CB8AC3E}">
        <p14:creationId xmlns:p14="http://schemas.microsoft.com/office/powerpoint/2010/main" val="402887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EXISTING SYSTEM</a:t>
            </a:r>
            <a:endParaRPr lang="en-GB" dirty="0"/>
          </a:p>
        </p:txBody>
      </p:sp>
      <p:sp>
        <p:nvSpPr>
          <p:cNvPr id="3" name="Content Placeholder 2"/>
          <p:cNvSpPr>
            <a:spLocks noGrp="1"/>
          </p:cNvSpPr>
          <p:nvPr>
            <p:ph idx="1"/>
          </p:nvPr>
        </p:nvSpPr>
        <p:spPr/>
        <p:txBody>
          <a:bodyPr/>
          <a:lstStyle/>
          <a:p>
            <a:r>
              <a:rPr lang="en-GB" sz="2400" dirty="0" smtClean="0"/>
              <a:t>Manual Driving.</a:t>
            </a:r>
          </a:p>
          <a:p>
            <a:pPr marL="0" indent="0">
              <a:buNone/>
            </a:pPr>
            <a:endParaRPr lang="en-GB" sz="2400" dirty="0" smtClean="0"/>
          </a:p>
          <a:p>
            <a:r>
              <a:rPr lang="en-GB" sz="2400" dirty="0" smtClean="0"/>
              <a:t>Traffic congestion.</a:t>
            </a:r>
          </a:p>
          <a:p>
            <a:pPr marL="0" indent="0">
              <a:buNone/>
            </a:pPr>
            <a:endParaRPr lang="en-GB" sz="2400" dirty="0" smtClean="0"/>
          </a:p>
          <a:p>
            <a:r>
              <a:rPr lang="en-GB" sz="2400" dirty="0" smtClean="0"/>
              <a:t>Over speed and ruthless driving.</a:t>
            </a:r>
          </a:p>
          <a:p>
            <a:endParaRPr lang="en-GB" dirty="0" smtClean="0"/>
          </a:p>
          <a:p>
            <a:endParaRPr lang="en-GB" dirty="0" smtClean="0"/>
          </a:p>
          <a:p>
            <a:endParaRPr lang="en-GB" dirty="0"/>
          </a:p>
        </p:txBody>
      </p:sp>
    </p:spTree>
    <p:extLst>
      <p:ext uri="{BB962C8B-B14F-4D97-AF65-F5344CB8AC3E}">
        <p14:creationId xmlns:p14="http://schemas.microsoft.com/office/powerpoint/2010/main" val="60073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SYSTEM</a:t>
            </a:r>
            <a:endParaRPr lang="en-GB" dirty="0"/>
          </a:p>
        </p:txBody>
      </p:sp>
      <p:sp>
        <p:nvSpPr>
          <p:cNvPr id="3" name="Content Placeholder 2"/>
          <p:cNvSpPr>
            <a:spLocks noGrp="1"/>
          </p:cNvSpPr>
          <p:nvPr>
            <p:ph idx="1"/>
          </p:nvPr>
        </p:nvSpPr>
        <p:spPr>
          <a:xfrm>
            <a:off x="677334" y="2160589"/>
            <a:ext cx="8596668" cy="4697411"/>
          </a:xfrm>
        </p:spPr>
        <p:txBody>
          <a:bodyPr>
            <a:normAutofit lnSpcReduction="10000"/>
          </a:bodyPr>
          <a:lstStyle/>
          <a:p>
            <a:r>
              <a:rPr lang="en-GB" sz="2400" dirty="0" smtClean="0"/>
              <a:t>This proposed system is used to automate the current bus system.</a:t>
            </a:r>
          </a:p>
          <a:p>
            <a:endParaRPr lang="en-GB" sz="2400" dirty="0" smtClean="0"/>
          </a:p>
          <a:p>
            <a:r>
              <a:rPr lang="en-GB" sz="2400" dirty="0" smtClean="0"/>
              <a:t>This system uses </a:t>
            </a:r>
            <a:r>
              <a:rPr lang="en-GB" sz="2400" dirty="0"/>
              <a:t>the concept of line follower. I</a:t>
            </a:r>
            <a:r>
              <a:rPr lang="en-GB" sz="2400" dirty="0" smtClean="0"/>
              <a:t>t </a:t>
            </a:r>
            <a:r>
              <a:rPr lang="en-GB" sz="2400" dirty="0"/>
              <a:t>doesn’t require a driver for controlling the bus. </a:t>
            </a:r>
            <a:endParaRPr lang="en-GB" sz="2400" dirty="0" smtClean="0"/>
          </a:p>
          <a:p>
            <a:endParaRPr lang="en-GB" sz="2400" dirty="0" smtClean="0"/>
          </a:p>
          <a:p>
            <a:r>
              <a:rPr lang="en-GB" sz="2400" dirty="0" smtClean="0"/>
              <a:t>This system uses two motors to control rear wheels and two motors for front wheels</a:t>
            </a:r>
          </a:p>
          <a:p>
            <a:endParaRPr lang="en-GB" sz="2400" dirty="0" smtClean="0"/>
          </a:p>
          <a:p>
            <a:r>
              <a:rPr lang="en-GB" sz="2400" dirty="0" smtClean="0"/>
              <a:t>It has infrared sensors on the bottom for detection of black tracking line.</a:t>
            </a:r>
          </a:p>
          <a:p>
            <a:endParaRPr lang="en-GB" dirty="0" smtClean="0"/>
          </a:p>
          <a:p>
            <a:endParaRPr lang="en-GB" dirty="0"/>
          </a:p>
          <a:p>
            <a:endParaRPr lang="en-GB" dirty="0"/>
          </a:p>
        </p:txBody>
      </p:sp>
    </p:spTree>
    <p:extLst>
      <p:ext uri="{BB962C8B-B14F-4D97-AF65-F5344CB8AC3E}">
        <p14:creationId xmlns:p14="http://schemas.microsoft.com/office/powerpoint/2010/main" val="80658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913" y="218941"/>
            <a:ext cx="8733089" cy="5822421"/>
          </a:xfrm>
        </p:spPr>
        <p:txBody>
          <a:bodyPr/>
          <a:lstStyle/>
          <a:p>
            <a:r>
              <a:rPr lang="en-GB" sz="2400" dirty="0"/>
              <a:t>This sensors detects the black colour and output is given to the comparator</a:t>
            </a:r>
            <a:r>
              <a:rPr lang="en-GB" sz="2400" dirty="0" smtClean="0"/>
              <a:t>.</a:t>
            </a:r>
          </a:p>
          <a:p>
            <a:endParaRPr lang="en-GB" sz="2400" dirty="0"/>
          </a:p>
          <a:p>
            <a:r>
              <a:rPr lang="en-GB" sz="2400" dirty="0"/>
              <a:t>This system also detect any obstruction or any vehicles that comes in front of bus. This can be achieved using sonar technology. We will be using ultrasonic sensor to detect obstructions</a:t>
            </a:r>
            <a:r>
              <a:rPr lang="en-GB" sz="2400" dirty="0" smtClean="0"/>
              <a:t>.</a:t>
            </a:r>
          </a:p>
          <a:p>
            <a:endParaRPr lang="en-GB" sz="2400" dirty="0"/>
          </a:p>
          <a:p>
            <a:r>
              <a:rPr lang="en-GB" sz="2400" dirty="0" smtClean="0"/>
              <a:t>Also it detects </a:t>
            </a:r>
            <a:r>
              <a:rPr lang="en-GB" sz="2400" dirty="0"/>
              <a:t>bus stop signs using image </a:t>
            </a:r>
            <a:r>
              <a:rPr lang="en-GB" sz="2400" dirty="0" smtClean="0"/>
              <a:t>processing </a:t>
            </a:r>
            <a:r>
              <a:rPr lang="en-GB" sz="2400" dirty="0"/>
              <a:t>and moves after pre </a:t>
            </a:r>
            <a:r>
              <a:rPr lang="en-GB" sz="2400" dirty="0" smtClean="0"/>
              <a:t>allotted </a:t>
            </a:r>
            <a:r>
              <a:rPr lang="en-GB" sz="2400" dirty="0"/>
              <a:t>time</a:t>
            </a:r>
            <a:r>
              <a:rPr lang="en-GB" sz="2400" dirty="0" smtClean="0"/>
              <a:t>.</a:t>
            </a:r>
          </a:p>
          <a:p>
            <a:endParaRPr lang="en-GB" dirty="0"/>
          </a:p>
          <a:p>
            <a:endParaRPr lang="en-GB" dirty="0" smtClean="0"/>
          </a:p>
          <a:p>
            <a:pPr marL="0" indent="0">
              <a:buNone/>
            </a:pPr>
            <a:endParaRPr lang="en-GB" dirty="0" smtClean="0"/>
          </a:p>
          <a:p>
            <a:endParaRPr lang="en-GB" dirty="0"/>
          </a:p>
        </p:txBody>
      </p:sp>
    </p:spTree>
    <p:extLst>
      <p:ext uri="{BB962C8B-B14F-4D97-AF65-F5344CB8AC3E}">
        <p14:creationId xmlns:p14="http://schemas.microsoft.com/office/powerpoint/2010/main" val="16395833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323</TotalTime>
  <Words>654</Words>
  <Application>Microsoft Office PowerPoint</Application>
  <PresentationFormat>Widescreen</PresentationFormat>
  <Paragraphs>110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Century Gothic</vt:lpstr>
      <vt:lpstr>Times New Roman</vt:lpstr>
      <vt:lpstr>Trebuchet MS</vt:lpstr>
      <vt:lpstr>Wingdings</vt:lpstr>
      <vt:lpstr>Wingdings 3</vt:lpstr>
      <vt:lpstr>Facet</vt:lpstr>
      <vt:lpstr>AUTOMATED BUS SYSTEM</vt:lpstr>
      <vt:lpstr>Abstract</vt:lpstr>
      <vt:lpstr>PowerPoint Presentation</vt:lpstr>
      <vt:lpstr>MOTIVATION</vt:lpstr>
      <vt:lpstr>Literature Survey</vt:lpstr>
      <vt:lpstr>PowerPoint Presentation</vt:lpstr>
      <vt:lpstr>EXISTING SYSTEM</vt:lpstr>
      <vt:lpstr>PROPOSED SYSTEM</vt:lpstr>
      <vt:lpstr>PowerPoint Presentation</vt:lpstr>
      <vt:lpstr>DESIGN</vt:lpstr>
      <vt:lpstr>METHODOLOGY</vt:lpstr>
      <vt:lpstr>Automated movement of bus</vt:lpstr>
      <vt:lpstr>Bus line follower</vt:lpstr>
      <vt:lpstr>Safety module</vt:lpstr>
      <vt:lpstr>Stop sign</vt:lpstr>
      <vt:lpstr>Integration</vt:lpstr>
      <vt:lpstr>FUTURE SCOPE</vt:lpstr>
      <vt:lpstr>PROGRESS OF WORK</vt:lpstr>
      <vt:lpstr>TIMELINE OF WORKS</vt:lpstr>
      <vt:lpstr>REFERENCE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BUS SYSTEM</dc:title>
  <dc:creator>srii abhi</dc:creator>
  <cp:lastModifiedBy>srii abhi</cp:lastModifiedBy>
  <cp:revision>22</cp:revision>
  <dcterms:created xsi:type="dcterms:W3CDTF">2020-02-27T05:23:37Z</dcterms:created>
  <dcterms:modified xsi:type="dcterms:W3CDTF">2020-03-02T10:25:07Z</dcterms:modified>
</cp:coreProperties>
</file>