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17"/>
  </p:notesMasterIdLst>
  <p:sldIdLst>
    <p:sldId id="256" r:id="rId2"/>
    <p:sldId id="265" r:id="rId3"/>
    <p:sldId id="266" r:id="rId4"/>
    <p:sldId id="267" r:id="rId5"/>
    <p:sldId id="257" r:id="rId6"/>
    <p:sldId id="258" r:id="rId7"/>
    <p:sldId id="259" r:id="rId8"/>
    <p:sldId id="262" r:id="rId9"/>
    <p:sldId id="268" r:id="rId10"/>
    <p:sldId id="269" r:id="rId11"/>
    <p:sldId id="272" r:id="rId12"/>
    <p:sldId id="270" r:id="rId13"/>
    <p:sldId id="271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0775" autoAdjust="0"/>
  </p:normalViewPr>
  <p:slideViewPr>
    <p:cSldViewPr snapToGrid="0" showGuides="1">
      <p:cViewPr varScale="1">
        <p:scale>
          <a:sx n="66" d="100"/>
          <a:sy n="66" d="100"/>
        </p:scale>
        <p:origin x="894" y="60"/>
      </p:cViewPr>
      <p:guideLst>
        <p:guide orient="horz" pos="2208"/>
        <p:guide pos="3840"/>
      </p:guideLst>
    </p:cSldViewPr>
  </p:slideViewPr>
  <p:outlineViewPr>
    <p:cViewPr>
      <p:scale>
        <a:sx n="33" d="100"/>
        <a:sy n="33" d="100"/>
      </p:scale>
      <p:origin x="0" y="-840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058EF-91F2-47D8-8DE3-1DD6540920FA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5A8CE-15E4-469E-AFCE-77A038BA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58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5A8CE-15E4-469E-AFCE-77A038BA62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81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5A8CE-15E4-469E-AFCE-77A038BA62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5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/>
              <a:t>20/10/2016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Dept of Electronics and Communication, MBCET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8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20/10/2016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Electronics and Communication, MBCET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5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20/10/2016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Electronics and Communication, MBCET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0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20/10/2016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Electronics and Communication, MBCET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1667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20/10/2016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Electronics and Communication, MBCET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661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20/10/2016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Electronics and Communication, MBCET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48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20/10/2016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Electronics and Communication, MBCET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92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20/10/2016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Electronics and Communication, MBCET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98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20/10/2016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Electronics and Communication, MBCET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13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20/10/2016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Electronics and Communication, MBCET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9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20/10/2016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Electronics and Communication, MBCET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67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20/10/2016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Electronics and Communication, MBCET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85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20/10/2016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Electronics and Communication, MBCET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6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20/10/2016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Electronics and Communication, MBCET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5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20/10/2016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Electronics and Communication, MBCET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10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20/10/2016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Electronics and Communication, MBCET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20/10/2016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Electronics and Communication, MBCET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6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20/10/2016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 of Electronics and Communication, MBCET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230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9226"/>
                    </a14:imgEffect>
                    <a14:imgEffect>
                      <a14:saturation sat="8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0212" y="766448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Interact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3102" y="3882887"/>
            <a:ext cx="8791575" cy="2395329"/>
          </a:xfrm>
        </p:spPr>
        <p:txBody>
          <a:bodyPr/>
          <a:lstStyle/>
          <a:p>
            <a:r>
              <a:rPr lang="en-US" dirty="0"/>
              <a:t>					By: 	</a:t>
            </a:r>
            <a:r>
              <a:rPr lang="en-US" dirty="0" err="1"/>
              <a:t>Jeffin</a:t>
            </a:r>
            <a:r>
              <a:rPr lang="en-US" dirty="0"/>
              <a:t> Alex George</a:t>
            </a:r>
          </a:p>
          <a:p>
            <a:r>
              <a:rPr lang="en-US" dirty="0"/>
              <a:t>						R. </a:t>
            </a:r>
            <a:r>
              <a:rPr lang="en-US" dirty="0" err="1"/>
              <a:t>sreehari</a:t>
            </a:r>
            <a:endParaRPr lang="en-US" dirty="0"/>
          </a:p>
          <a:p>
            <a:r>
              <a:rPr lang="en-US" dirty="0"/>
              <a:t>						</a:t>
            </a:r>
            <a:r>
              <a:rPr lang="en-US" dirty="0" err="1"/>
              <a:t>shilpa</a:t>
            </a:r>
            <a:r>
              <a:rPr lang="en-US" dirty="0"/>
              <a:t> s. j. </a:t>
            </a:r>
            <a:r>
              <a:rPr lang="en-US" dirty="0" err="1"/>
              <a:t>nair</a:t>
            </a:r>
            <a:endParaRPr lang="en-US" dirty="0"/>
          </a:p>
          <a:p>
            <a:r>
              <a:rPr lang="en-US" dirty="0"/>
              <a:t>						</a:t>
            </a:r>
            <a:r>
              <a:rPr lang="en-US" dirty="0" err="1"/>
              <a:t>sruthi</a:t>
            </a:r>
            <a:r>
              <a:rPr lang="en-US" dirty="0"/>
              <a:t> Mariam </a:t>
            </a:r>
            <a:r>
              <a:rPr lang="en-US" dirty="0" err="1"/>
              <a:t>thomas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1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41641" y="255038"/>
            <a:ext cx="3508717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KINECT</a:t>
            </a:r>
          </a:p>
        </p:txBody>
      </p:sp>
      <p:pic>
        <p:nvPicPr>
          <p:cNvPr id="12" name="Picture 3" descr="C:\Users\Admin\Desktop\Seminar\sreehari\f1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3" b="3147"/>
          <a:stretch/>
        </p:blipFill>
        <p:spPr bwMode="auto">
          <a:xfrm>
            <a:off x="7436878" y="2932365"/>
            <a:ext cx="3916921" cy="244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838200" y="1446666"/>
            <a:ext cx="110915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Kinect</a:t>
            </a:r>
            <a:r>
              <a:rPr lang="en-US" sz="2400" dirty="0"/>
              <a:t> is a line of motion sensing input devices by Microsoft for Xbox 360 and Xbox One video game consoles and Windows PCs.</a:t>
            </a:r>
          </a:p>
          <a:p>
            <a:r>
              <a:rPr lang="en-US" sz="2400" dirty="0"/>
              <a:t>It projects an IR pattern on to a surface and the pattern is read by a camera and the depth can be obtained.</a:t>
            </a:r>
          </a:p>
        </p:txBody>
      </p:sp>
      <p:pic>
        <p:nvPicPr>
          <p:cNvPr id="18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37919"/>
            <a:ext cx="2436600" cy="21374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514" y="3237919"/>
            <a:ext cx="2466430" cy="21374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8200" y="5454755"/>
            <a:ext cx="2646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Infrared image showing depth measurement 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02338" y="5475757"/>
            <a:ext cx="3872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depth map visualized using color gradients from white (near) to blue (far).</a:t>
            </a:r>
          </a:p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085405" y="5474834"/>
            <a:ext cx="32683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Essential KINECT Working</a:t>
            </a:r>
          </a:p>
        </p:txBody>
      </p:sp>
    </p:spTree>
    <p:extLst>
      <p:ext uri="{BB962C8B-B14F-4D97-AF65-F5344CB8AC3E}">
        <p14:creationId xmlns:p14="http://schemas.microsoft.com/office/powerpoint/2010/main" val="3102243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226633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CAMERA</a:t>
            </a:r>
          </a:p>
        </p:txBody>
      </p:sp>
      <p:pic>
        <p:nvPicPr>
          <p:cNvPr id="4" name="Content Placeholder 3" descr="C:\Users\SRUTHI\AppData\Local\Microsoft\Windows\INetCacheContent.Word\Captur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6988" y="2991500"/>
            <a:ext cx="5734850" cy="20576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596571" y="1705203"/>
            <a:ext cx="9452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camera contains a wireless transmitter. This transmitter broadcasts the camera's video, which can be picked up by a receiver, which will be connected to a monitor. </a:t>
            </a:r>
          </a:p>
        </p:txBody>
      </p:sp>
    </p:spTree>
    <p:extLst>
      <p:ext uri="{BB962C8B-B14F-4D97-AF65-F5344CB8AC3E}">
        <p14:creationId xmlns:p14="http://schemas.microsoft.com/office/powerpoint/2010/main" val="1654745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315" y="13295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 The Raspberry Pi is a single-board, low-cost, high-performance computer.</a:t>
            </a:r>
          </a:p>
          <a:p>
            <a:r>
              <a:rPr lang="en-US" sz="2400" dirty="0"/>
              <a:t>It is a credit card-sized computer that plugs into TV and  keyboard. It is a capable little computer which can be used for many of the things that </a:t>
            </a:r>
            <a:r>
              <a:rPr lang="en-US" dirty="0"/>
              <a:t>the</a:t>
            </a:r>
            <a:r>
              <a:rPr lang="en-US" sz="2400" dirty="0"/>
              <a:t> desktop PC does.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321" y="3148220"/>
            <a:ext cx="4182794" cy="31370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121" y="3148220"/>
            <a:ext cx="2360072" cy="298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21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250218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555" y="1478364"/>
            <a:ext cx="9905999" cy="3541714"/>
          </a:xfrm>
        </p:spPr>
        <p:txBody>
          <a:bodyPr/>
          <a:lstStyle/>
          <a:p>
            <a:r>
              <a:rPr lang="en-US" b="1" dirty="0"/>
              <a:t>OpenCV</a:t>
            </a:r>
            <a:r>
              <a:rPr lang="en-US" dirty="0"/>
              <a:t> (Open Source Computer Vision) is a library of programming functions mainly aimed at real-time computer vision.</a:t>
            </a:r>
          </a:p>
          <a:p>
            <a:r>
              <a:rPr lang="en-US" dirty="0"/>
              <a:t>It is an open source computer vision and machine learning software library.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26" y="3505200"/>
            <a:ext cx="2101947" cy="258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85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234204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PLAN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933" y="1857917"/>
            <a:ext cx="10752134" cy="3991340"/>
          </a:xfrm>
        </p:spPr>
      </p:pic>
    </p:spTree>
    <p:extLst>
      <p:ext uri="{BB962C8B-B14F-4D97-AF65-F5344CB8AC3E}">
        <p14:creationId xmlns:p14="http://schemas.microsoft.com/office/powerpoint/2010/main" val="890751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229691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43429"/>
            <a:ext cx="9905999" cy="435468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J. Dai and R. Chung, "Making any planar surface into a touch-sensitive display by a mere projector and camera," in Computer Vision and Pattern Recognition Workshops (CVPRW), 2012 IEEE Computer Society Conference on, 2012, pp. 35-42.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Ming He and Jun Cheng, “Self-Adaptive Coding-based Touch Detection for Interactive Projector System”, in 4</a:t>
            </a:r>
            <a:r>
              <a:rPr lang="en-US" sz="2000" baseline="30000" dirty="0"/>
              <a:t>th</a:t>
            </a:r>
            <a:r>
              <a:rPr lang="en-US" sz="2000" dirty="0"/>
              <a:t> IEEE International Conference on information Science and Technology (ICIST),2014.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Ramsundar</a:t>
            </a:r>
            <a:r>
              <a:rPr lang="en-US" sz="2000" dirty="0"/>
              <a:t> K G, “Interactive Touch Board using IR Camera”, in IEEE Sponsored 2nd International Conference On Electronics And Communication System (ICECS 2015).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Xilei</a:t>
            </a:r>
            <a:r>
              <a:rPr lang="en-US" sz="2000" dirty="0"/>
              <a:t> Cai, Xiang </a:t>
            </a:r>
            <a:r>
              <a:rPr lang="en-US" sz="2000" dirty="0" err="1"/>
              <a:t>Xie</a:t>
            </a:r>
            <a:r>
              <a:rPr lang="en-US" sz="2000" dirty="0"/>
              <a:t>, </a:t>
            </a:r>
            <a:r>
              <a:rPr lang="en-US" sz="2000" dirty="0" err="1"/>
              <a:t>Guolin</a:t>
            </a:r>
            <a:r>
              <a:rPr lang="en-US" sz="2000" dirty="0"/>
              <a:t> Li, Wei Song, Yi Zheng, and </a:t>
            </a:r>
            <a:r>
              <a:rPr lang="en-US" sz="2000" dirty="0" err="1"/>
              <a:t>Zhihua</a:t>
            </a:r>
            <a:r>
              <a:rPr lang="en-US" sz="2000" dirty="0"/>
              <a:t> Wang, “ A New Method Of Detecting Fingertip Touch For The Projector-Camera HCI System”, in IEEE International Symposium on Circuits and Systems (ISCAS),2014.</a:t>
            </a:r>
            <a:r>
              <a:rPr lang="en-US" sz="2000" u="sng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fi-FI" sz="2000" dirty="0"/>
              <a:t>C. Keskin, A. Erkan, and L. Akarun, ”</a:t>
            </a:r>
            <a:r>
              <a:rPr lang="en-US" sz="2000" dirty="0"/>
              <a:t> Real time hand tracking and 3D Gesture Recognition for Interactive interfaces using HMM”, in IEEE International Conference on Robotics and Biometrics (ROBIO),2015. </a:t>
            </a:r>
          </a:p>
        </p:txBody>
      </p:sp>
    </p:spTree>
    <p:extLst>
      <p:ext uri="{BB962C8B-B14F-4D97-AF65-F5344CB8AC3E}">
        <p14:creationId xmlns:p14="http://schemas.microsoft.com/office/powerpoint/2010/main" val="254205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Our project aims to change any existing projector system gesture enabled by attaching a detection and processing unit to it. This will enable users to interact with computers using gestures(touch/finger tracking)on projected screens.</a:t>
            </a:r>
          </a:p>
        </p:txBody>
      </p:sp>
    </p:spTree>
    <p:extLst>
      <p:ext uri="{BB962C8B-B14F-4D97-AF65-F5344CB8AC3E}">
        <p14:creationId xmlns:p14="http://schemas.microsoft.com/office/powerpoint/2010/main" val="249505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Making projected screens gesture enabled will eliminate the difficulty faced while using conventional input devices.</a:t>
            </a:r>
          </a:p>
        </p:txBody>
      </p:sp>
    </p:spTree>
    <p:extLst>
      <p:ext uri="{BB962C8B-B14F-4D97-AF65-F5344CB8AC3E}">
        <p14:creationId xmlns:p14="http://schemas.microsoft.com/office/powerpoint/2010/main" val="348532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universal </a:t>
            </a:r>
            <a:r>
              <a:rPr lang="en-US" dirty="0" err="1"/>
              <a:t>snap-on</a:t>
            </a:r>
            <a:r>
              <a:rPr lang="en-US" dirty="0"/>
              <a:t> is provided which can be added, making the projected screens gesture enabled. Other existing technologies cannot be used as an add-on.</a:t>
            </a:r>
          </a:p>
        </p:txBody>
      </p:sp>
    </p:spTree>
    <p:extLst>
      <p:ext uri="{BB962C8B-B14F-4D97-AF65-F5344CB8AC3E}">
        <p14:creationId xmlns:p14="http://schemas.microsoft.com/office/powerpoint/2010/main" val="2902852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206" y="864799"/>
            <a:ext cx="9907587" cy="1229044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Ref 1:	</a:t>
            </a:r>
            <a:r>
              <a:rPr lang="en-US" sz="2000" cap="none" dirty="0">
                <a:latin typeface="Arial" panose="020B0604020202020204" pitchFamily="34" charset="0"/>
                <a:cs typeface="Arial" panose="020B0604020202020204" pitchFamily="34" charset="0"/>
              </a:rPr>
              <a:t>Making any planar surface into a touch-sensitive display by a mere projector 	and camera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cap="none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Jingwen</a:t>
            </a:r>
            <a:r>
              <a:rPr lang="en-US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Dai and Ronald Chung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206" y="2093843"/>
            <a:ext cx="9905203" cy="462500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random binary pattern is employed to code structured light, which is embedded into the regular projection display.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observed image data, plus the known projection content, can work together to decide if there is a finger present and if the finger touches the table surface, and if so at what position of the table surface the finger tip makes the contact. 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REF 2:	Real time hand tracking and 3D gesture recognition for interactive interfaces 	using HMM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By 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C. Keskin, A. Erkan, L. Akarun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gestural interface based on real-time hand tracking and 3D gesture recognition.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uses two color cameras for 3D reconstruction, 2D and 3D Kalman filters for noise elimination, and HMM for gesture recognition.</a:t>
            </a:r>
          </a:p>
          <a:p>
            <a:pPr marL="0" indent="0" algn="just">
              <a:buNone/>
            </a:pPr>
            <a:endParaRPr lang="fi-FI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955234" y="102353"/>
            <a:ext cx="6281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223574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99204"/>
            <a:ext cx="9905998" cy="147857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REF 3: </a:t>
            </a:r>
            <a:r>
              <a:rPr lang="en-US" sz="2000" cap="none" dirty="0">
                <a:latin typeface="Arial" panose="020B0604020202020204" pitchFamily="34" charset="0"/>
                <a:cs typeface="Arial" panose="020B0604020202020204" pitchFamily="34" charset="0"/>
              </a:rPr>
              <a:t>Self-adaptive coding-based touch detection for interactive projector system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cap="none" dirty="0">
                <a:latin typeface="Arial" panose="020B0604020202020204" pitchFamily="34" charset="0"/>
                <a:cs typeface="Arial" panose="020B0604020202020204" pitchFamily="34" charset="0"/>
              </a:rPr>
              <a:t>By Ming He and Jun Cheng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36687"/>
            <a:ext cx="9905999" cy="5123770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approach to extract hand region and detect fingertips, removing the influence of hand shadow.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touch detection without complex 3D reconstruction to compute the depth information of the fingertips.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Precise performance of hand region extraction and touch detection under different conditions, including static and dynamic backgrounds, bright and dark environment light.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REF 4: A new method of detecting fingertip touch for the projector-camera HCI system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By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Xilei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Cai , Xiang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Xie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Guolin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Li , Wei Song , Yi Zheng ,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Zhihua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Wang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finger model composed of a quarter-sphere and half a cylinder is introduced and the geometry of fingertip point and its shadow point is presented.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distance between the finger and the projected surface. 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28593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37322"/>
            <a:ext cx="9905998" cy="131196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REF 5: 	</a:t>
            </a:r>
            <a:r>
              <a:rPr lang="en-US" sz="2000" cap="none" dirty="0">
                <a:latin typeface="Arial" panose="020B0604020202020204" pitchFamily="34" charset="0"/>
                <a:cs typeface="Arial" panose="020B0604020202020204" pitchFamily="34" charset="0"/>
              </a:rPr>
              <a:t>Interactive touch board using IR camera</a:t>
            </a:r>
            <a:br>
              <a:rPr lang="en-US" sz="20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cap="none" dirty="0">
                <a:latin typeface="Arial" panose="020B0604020202020204" pitchFamily="34" charset="0"/>
                <a:cs typeface="Arial" panose="020B0604020202020204" pitchFamily="34" charset="0"/>
              </a:rPr>
              <a:t>	By </a:t>
            </a:r>
            <a:r>
              <a:rPr lang="en-US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Ramsundar</a:t>
            </a:r>
            <a:r>
              <a:rPr lang="en-US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K 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49287"/>
            <a:ext cx="9905999" cy="4041914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Interacts with the project display using IR camera and IR stylus.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stylus has an infrared LED at its tip and is capable of producing a tiny spot of light on the projected surface, which is invisible to human eyes.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IR camera with IR pass filter is used to capture the light spot and is processed further.</a:t>
            </a:r>
          </a:p>
        </p:txBody>
      </p:sp>
    </p:spTree>
    <p:extLst>
      <p:ext uri="{BB962C8B-B14F-4D97-AF65-F5344CB8AC3E}">
        <p14:creationId xmlns:p14="http://schemas.microsoft.com/office/powerpoint/2010/main" val="1866716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pic>
        <p:nvPicPr>
          <p:cNvPr id="6" name="Picture 5" descr="block Diagram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075" y="1824038"/>
            <a:ext cx="5679849" cy="37784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2907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44346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&amp; SOFTWARE REQUIRED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18116"/>
            <a:ext cx="9905999" cy="4455887"/>
          </a:xfrm>
        </p:spPr>
        <p:txBody>
          <a:bodyPr/>
          <a:lstStyle/>
          <a:p>
            <a:r>
              <a:rPr lang="en-US" dirty="0"/>
              <a:t>Kinect</a:t>
            </a:r>
          </a:p>
          <a:p>
            <a:r>
              <a:rPr lang="en-US" dirty="0"/>
              <a:t>Wireless camera</a:t>
            </a:r>
          </a:p>
          <a:p>
            <a:r>
              <a:rPr lang="en-US" dirty="0"/>
              <a:t>Raspberry Pi</a:t>
            </a:r>
          </a:p>
          <a:p>
            <a:r>
              <a:rPr lang="en-US" dirty="0"/>
              <a:t>OpenCV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92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453</TotalTime>
  <Words>592</Words>
  <Application>Microsoft Office PowerPoint</Application>
  <PresentationFormat>Widescreen</PresentationFormat>
  <Paragraphs>60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Tw Cen MT</vt:lpstr>
      <vt:lpstr>Circuit</vt:lpstr>
      <vt:lpstr>Interact</vt:lpstr>
      <vt:lpstr>OBJECTIVE</vt:lpstr>
      <vt:lpstr>MOTIVATION</vt:lpstr>
      <vt:lpstr>NOVELTY</vt:lpstr>
      <vt:lpstr>Ref 1: Making any planar surface into a touch-sensitive display by a mere projector  and camera   By Jingwen Dai and Ronald Chung</vt:lpstr>
      <vt:lpstr>REF 3: Self-adaptive coding-based touch detection for interactive projector system  By Ming He and Jun Cheng</vt:lpstr>
      <vt:lpstr>REF 5:  Interactive touch board using IR camera  By Ramsundar K G</vt:lpstr>
      <vt:lpstr>BLOCK DIAGRAM</vt:lpstr>
      <vt:lpstr>HARDWARE &amp; SOFTWARE REQUIRED </vt:lpstr>
      <vt:lpstr>KINECT</vt:lpstr>
      <vt:lpstr>WIRELESS CAMERA</vt:lpstr>
      <vt:lpstr>RASPBERRY PI</vt:lpstr>
      <vt:lpstr>OPENCV</vt:lpstr>
      <vt:lpstr>WORK PLAN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SRUTHI</dc:creator>
  <cp:lastModifiedBy>SRUTHI</cp:lastModifiedBy>
  <cp:revision>40</cp:revision>
  <dcterms:created xsi:type="dcterms:W3CDTF">2016-11-03T00:55:31Z</dcterms:created>
  <dcterms:modified xsi:type="dcterms:W3CDTF">2017-01-17T07:17:56Z</dcterms:modified>
</cp:coreProperties>
</file>