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86" r:id="rId3"/>
    <p:sldId id="319" r:id="rId4"/>
    <p:sldId id="320" r:id="rId5"/>
    <p:sldId id="321" r:id="rId6"/>
    <p:sldId id="290" r:id="rId7"/>
    <p:sldId id="309" r:id="rId8"/>
    <p:sldId id="291" r:id="rId9"/>
    <p:sldId id="310" r:id="rId10"/>
    <p:sldId id="295" r:id="rId11"/>
    <p:sldId id="292" r:id="rId12"/>
    <p:sldId id="293" r:id="rId13"/>
    <p:sldId id="296" r:id="rId14"/>
    <p:sldId id="294" r:id="rId15"/>
    <p:sldId id="281" r:id="rId16"/>
    <p:sldId id="311" r:id="rId17"/>
    <p:sldId id="289" r:id="rId18"/>
    <p:sldId id="297" r:id="rId19"/>
    <p:sldId id="288" r:id="rId20"/>
    <p:sldId id="287" r:id="rId21"/>
    <p:sldId id="314" r:id="rId22"/>
    <p:sldId id="316" r:id="rId23"/>
    <p:sldId id="318" r:id="rId24"/>
    <p:sldId id="300" r:id="rId25"/>
    <p:sldId id="317" r:id="rId26"/>
    <p:sldId id="315" r:id="rId27"/>
    <p:sldId id="306" r:id="rId28"/>
    <p:sldId id="313" r:id="rId29"/>
    <p:sldId id="279" r:id="rId30"/>
  </p:sldIdLst>
  <p:sldSz cx="9144000" cy="5143500" type="screen16x9"/>
  <p:notesSz cx="6858000" cy="9144000"/>
  <p:embeddedFontLst>
    <p:embeddedFont>
      <p:font typeface="Dosis ExtraLight" panose="020B0604020202020204" charset="0"/>
      <p:regular r:id="rId32"/>
      <p:bold r:id="rId33"/>
    </p:embeddedFont>
    <p:embeddedFont>
      <p:font typeface="Raleway Thin" panose="020B0604020202020204" charset="0"/>
      <p:regular r:id="rId34"/>
      <p:bold r:id="rId35"/>
      <p:italic r:id="rId36"/>
      <p:boldItalic r:id="rId37"/>
    </p:embeddedFont>
    <p:embeddedFont>
      <p:font typeface="Titillium Web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08" d="100"/>
          <a:sy n="108"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howtomechatronics.com/tutorials/arduino/dht11-dht22-sensors-temperature-and-humidity-tutorial-using-arduino/" TargetMode="External"/><Relationship Id="rId2" Type="http://schemas.openxmlformats.org/officeDocument/2006/relationships/hyperlink" Target="https://beagleboard.org/black"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dafruit/Adafruit_CircuitPython_DHT" TargetMode="External"/><Relationship Id="rId2" Type="http://schemas.openxmlformats.org/officeDocument/2006/relationships/hyperlink" Target="https://www.adafruit.com/product/386"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5396700" cy="32305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b="1" dirty="0">
                <a:solidFill>
                  <a:schemeClr val="bg1"/>
                </a:solidFill>
                <a:latin typeface="Times New Roman" panose="02020603050405020304" pitchFamily="18" charset="0"/>
                <a:cs typeface="Times New Roman" panose="02020603050405020304" pitchFamily="18" charset="0"/>
              </a:rPr>
              <a:t>Automatic irrigation system for plants</a:t>
            </a:r>
            <a:endParaRPr sz="5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1470-8913-4C42-A5DC-F00575402DA3}"/>
              </a:ext>
            </a:extLst>
          </p:cNvPr>
          <p:cNvSpPr>
            <a:spLocks noGrp="1"/>
          </p:cNvSpPr>
          <p:nvPr>
            <p:ph type="title"/>
          </p:nvPr>
        </p:nvSpPr>
        <p:spPr>
          <a:xfrm>
            <a:off x="718300" y="107376"/>
            <a:ext cx="6761100" cy="857400"/>
          </a:xfrm>
        </p:spPr>
        <p:txBody>
          <a:bodyPr/>
          <a:lstStyle/>
          <a:p>
            <a:r>
              <a:rPr lang="en-CA" b="1" dirty="0">
                <a:solidFill>
                  <a:schemeClr val="tx1"/>
                </a:solidFill>
                <a:latin typeface="Times New Roman" panose="02020603050405020304" pitchFamily="18" charset="0"/>
                <a:cs typeface="Times New Roman" panose="02020603050405020304" pitchFamily="18" charset="0"/>
              </a:rPr>
              <a:t>Specifications</a:t>
            </a:r>
          </a:p>
        </p:txBody>
      </p:sp>
      <p:sp>
        <p:nvSpPr>
          <p:cNvPr id="3" name="Text Placeholder 2">
            <a:extLst>
              <a:ext uri="{FF2B5EF4-FFF2-40B4-BE49-F238E27FC236}">
                <a16:creationId xmlns:a16="http://schemas.microsoft.com/office/drawing/2014/main" id="{E1D901F0-9FC4-4BCD-9A3B-F2784DDA8FB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FC294763-5C59-4FFE-B9F6-2DA8AE8EF50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7D77F022-C86F-4D69-B058-A6D8A4D4689F}"/>
              </a:ext>
            </a:extLst>
          </p:cNvPr>
          <p:cNvPicPr>
            <a:picLocks noChangeAspect="1"/>
          </p:cNvPicPr>
          <p:nvPr/>
        </p:nvPicPr>
        <p:blipFill>
          <a:blip r:embed="rId2"/>
          <a:stretch>
            <a:fillRect/>
          </a:stretch>
        </p:blipFill>
        <p:spPr>
          <a:xfrm>
            <a:off x="718300" y="964775"/>
            <a:ext cx="7447454" cy="3940377"/>
          </a:xfrm>
          <a:prstGeom prst="rect">
            <a:avLst/>
          </a:prstGeom>
        </p:spPr>
      </p:pic>
    </p:spTree>
    <p:extLst>
      <p:ext uri="{BB962C8B-B14F-4D97-AF65-F5344CB8AC3E}">
        <p14:creationId xmlns:p14="http://schemas.microsoft.com/office/powerpoint/2010/main" val="339713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B9CF-2BDB-4426-854F-D82D2A5AAA45}"/>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Specifications</a:t>
            </a:r>
          </a:p>
        </p:txBody>
      </p:sp>
      <p:sp>
        <p:nvSpPr>
          <p:cNvPr id="3" name="Text Placeholder 2">
            <a:extLst>
              <a:ext uri="{FF2B5EF4-FFF2-40B4-BE49-F238E27FC236}">
                <a16:creationId xmlns:a16="http://schemas.microsoft.com/office/drawing/2014/main" id="{95F5E99C-4BFA-43C3-AC4D-116D9191E44A}"/>
              </a:ext>
            </a:extLst>
          </p:cNvPr>
          <p:cNvSpPr>
            <a:spLocks noGrp="1"/>
          </p:cNvSpPr>
          <p:nvPr>
            <p:ph type="body" idx="1"/>
          </p:nvPr>
        </p:nvSpPr>
        <p:spPr/>
        <p:txBody>
          <a:bodyPr/>
          <a:lstStyle/>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Processor: Sitara AM3358BZCZ100 1GHz, 2000 MIPS</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Graphics Engine: SGX530 3D, 20M Polygons/S</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SDRAM Memory: 512MB DDR3L 606MHZ</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Onboard Flash: 4GB, 8bit Embedded MMC</a:t>
            </a:r>
          </a:p>
          <a:p>
            <a:endParaRPr lang="en-CA" sz="20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a:extLst>
              <a:ext uri="{FF2B5EF4-FFF2-40B4-BE49-F238E27FC236}">
                <a16:creationId xmlns:a16="http://schemas.microsoft.com/office/drawing/2014/main" id="{52B60ED4-E6DC-473B-9C3E-79B1B17EA0E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55111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D72C-28B3-4203-930F-48D68420C80A}"/>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p>
        </p:txBody>
      </p:sp>
      <p:sp>
        <p:nvSpPr>
          <p:cNvPr id="3" name="Text Placeholder 2">
            <a:extLst>
              <a:ext uri="{FF2B5EF4-FFF2-40B4-BE49-F238E27FC236}">
                <a16:creationId xmlns:a16="http://schemas.microsoft.com/office/drawing/2014/main" id="{FD2D1768-0E6C-42B8-B1E8-A8E514AE5484}"/>
              </a:ext>
            </a:extLst>
          </p:cNvPr>
          <p:cNvSpPr>
            <a:spLocks noGrp="1"/>
          </p:cNvSpPr>
          <p:nvPr>
            <p:ph type="body" idx="1"/>
          </p:nvPr>
        </p:nvSpPr>
        <p:spPr/>
        <p: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Power Source: </a:t>
            </a:r>
            <a:r>
              <a:rPr lang="en-US" sz="2000" b="0" i="0" dirty="0" err="1">
                <a:solidFill>
                  <a:srgbClr val="000000"/>
                </a:solidFill>
                <a:effectLst/>
                <a:latin typeface="Times New Roman" panose="02020603050405020304" pitchFamily="18" charset="0"/>
                <a:cs typeface="Times New Roman" panose="02020603050405020304" pitchFamily="18" charset="0"/>
              </a:rPr>
              <a:t>miniUSB</a:t>
            </a:r>
            <a:r>
              <a:rPr lang="en-US" sz="2000" b="0" i="0" dirty="0">
                <a:solidFill>
                  <a:srgbClr val="000000"/>
                </a:solidFill>
                <a:effectLst/>
                <a:latin typeface="Times New Roman" panose="02020603050405020304" pitchFamily="18" charset="0"/>
                <a:cs typeface="Times New Roman" panose="02020603050405020304" pitchFamily="18" charset="0"/>
              </a:rPr>
              <a:t> USB or DC Jack, 5VDC External Via Expansion Header</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indicators 1-Power, 2-Ethernet, 4-User Controllable LEDs</a:t>
            </a:r>
          </a:p>
          <a:p>
            <a:pPr algn="l">
              <a:buFont typeface="Arial" panose="020B0604020202020204" pitchFamily="34" charset="0"/>
              <a:buChar char="•"/>
            </a:pPr>
            <a:r>
              <a:rPr lang="en-CA" sz="2000" b="0" i="0" dirty="0" err="1">
                <a:solidFill>
                  <a:srgbClr val="000000"/>
                </a:solidFill>
                <a:effectLst/>
                <a:latin typeface="Times New Roman" panose="02020603050405020304" pitchFamily="18" charset="0"/>
                <a:cs typeface="Times New Roman" panose="02020603050405020304" pitchFamily="18" charset="0"/>
              </a:rPr>
              <a:t>HiSpeed</a:t>
            </a:r>
            <a:r>
              <a:rPr lang="en-CA" sz="2000" b="0" i="0" dirty="0">
                <a:solidFill>
                  <a:srgbClr val="000000"/>
                </a:solidFill>
                <a:effectLst/>
                <a:latin typeface="Times New Roman" panose="02020603050405020304" pitchFamily="18" charset="0"/>
                <a:cs typeface="Times New Roman" panose="02020603050405020304" pitchFamily="18" charset="0"/>
              </a:rPr>
              <a:t> USB 2.0 Client Port: Access to USB0, Client mode via </a:t>
            </a:r>
            <a:r>
              <a:rPr lang="en-CA" sz="2000" b="0" i="0" dirty="0" err="1">
                <a:solidFill>
                  <a:srgbClr val="000000"/>
                </a:solidFill>
                <a:effectLst/>
                <a:latin typeface="Times New Roman" panose="02020603050405020304" pitchFamily="18" charset="0"/>
                <a:cs typeface="Times New Roman" panose="02020603050405020304" pitchFamily="18" charset="0"/>
              </a:rPr>
              <a:t>miniUSB</a:t>
            </a:r>
            <a:endParaRPr lang="en-CA"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CA" sz="2000" b="0" i="0" dirty="0" err="1">
                <a:solidFill>
                  <a:srgbClr val="000000"/>
                </a:solidFill>
                <a:effectLst/>
                <a:latin typeface="Times New Roman" panose="02020603050405020304" pitchFamily="18" charset="0"/>
                <a:cs typeface="Times New Roman" panose="02020603050405020304" pitchFamily="18" charset="0"/>
              </a:rPr>
              <a:t>HiSpeed</a:t>
            </a:r>
            <a:r>
              <a:rPr lang="en-CA" sz="2000" b="0" i="0" dirty="0">
                <a:solidFill>
                  <a:srgbClr val="000000"/>
                </a:solidFill>
                <a:effectLst/>
                <a:latin typeface="Times New Roman" panose="02020603050405020304" pitchFamily="18" charset="0"/>
                <a:cs typeface="Times New Roman" panose="02020603050405020304" pitchFamily="18" charset="0"/>
              </a:rPr>
              <a:t> USB 2.0 Host Port Access to USB1, Type A Socket, 500mA LS/FS/HS</a:t>
            </a:r>
          </a:p>
          <a:p>
            <a:endParaRPr lang="en-CA" dirty="0"/>
          </a:p>
        </p:txBody>
      </p:sp>
      <p:sp>
        <p:nvSpPr>
          <p:cNvPr id="4" name="Slide Number Placeholder 3">
            <a:extLst>
              <a:ext uri="{FF2B5EF4-FFF2-40B4-BE49-F238E27FC236}">
                <a16:creationId xmlns:a16="http://schemas.microsoft.com/office/drawing/2014/main" id="{4C6B4FF2-D66F-49A4-810B-467EA738566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94780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596A-C9F5-4B27-830B-CE29B0A40B8C}"/>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p>
        </p:txBody>
      </p:sp>
      <p:sp>
        <p:nvSpPr>
          <p:cNvPr id="3" name="Text Placeholder 2">
            <a:extLst>
              <a:ext uri="{FF2B5EF4-FFF2-40B4-BE49-F238E27FC236}">
                <a16:creationId xmlns:a16="http://schemas.microsoft.com/office/drawing/2014/main" id="{C0F65B8D-9EF2-4B06-B22B-32158EF62641}"/>
              </a:ext>
            </a:extLst>
          </p:cNvPr>
          <p:cNvSpPr>
            <a:spLocks noGrp="1"/>
          </p:cNvSpPr>
          <p:nvPr>
            <p:ph type="body" idx="1"/>
          </p:nvPr>
        </p:nvSpPr>
        <p:spPr/>
        <p:txBody>
          <a:bodyPr/>
          <a:lstStyle/>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Serial Port UART0 access via 6 pin 3.3V TTL Header. Header is populated</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Ethernet 10/100, RJ45</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SD/MMC Connector microSD , 3.3V</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User Input: Reset Button, Boot Button, Power Button</a:t>
            </a:r>
          </a:p>
          <a:p>
            <a:endParaRPr lang="en-CA" dirty="0"/>
          </a:p>
        </p:txBody>
      </p:sp>
      <p:sp>
        <p:nvSpPr>
          <p:cNvPr id="4" name="Slide Number Placeholder 3">
            <a:extLst>
              <a:ext uri="{FF2B5EF4-FFF2-40B4-BE49-F238E27FC236}">
                <a16:creationId xmlns:a16="http://schemas.microsoft.com/office/drawing/2014/main" id="{10AC6645-D8A3-46FA-B411-43DEE88CEA3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79567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60CA-B1CB-4A1F-8116-126F2593E6CE}"/>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p>
        </p:txBody>
      </p:sp>
      <p:sp>
        <p:nvSpPr>
          <p:cNvPr id="3" name="Text Placeholder 2">
            <a:extLst>
              <a:ext uri="{FF2B5EF4-FFF2-40B4-BE49-F238E27FC236}">
                <a16:creationId xmlns:a16="http://schemas.microsoft.com/office/drawing/2014/main" id="{45028D65-DA1B-4919-8863-D8B944C3E4DA}"/>
              </a:ext>
            </a:extLst>
          </p:cNvPr>
          <p:cNvSpPr>
            <a:spLocks noGrp="1"/>
          </p:cNvSpPr>
          <p:nvPr>
            <p:ph type="body" idx="1"/>
          </p:nvPr>
        </p:nvSpPr>
        <p:spPr/>
        <p:txBody>
          <a:bodyPr/>
          <a:lstStyle/>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Expansion Connectors: Power 5V, 3.3V ,VDD_ADC(1.8V)</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3.3V I/O on all signals</a:t>
            </a:r>
          </a:p>
          <a:p>
            <a:pPr algn="l">
              <a:buFont typeface="Arial" panose="020B0604020202020204" pitchFamily="34" charset="0"/>
              <a:buChar char="•"/>
            </a:pPr>
            <a:r>
              <a:rPr lang="en-CA" sz="2000" b="0" i="0" dirty="0">
                <a:solidFill>
                  <a:srgbClr val="000000"/>
                </a:solidFill>
                <a:effectLst/>
                <a:latin typeface="Times New Roman" panose="02020603050405020304" pitchFamily="18" charset="0"/>
                <a:cs typeface="Times New Roman" panose="02020603050405020304" pitchFamily="18" charset="0"/>
              </a:rPr>
              <a:t>McASP0, SPI1, I2C, GPIO(65), LCD, GPMC, MMC1, MMC2, 7 AIN(1.8V MAX), 4 Timers, 3 Serial Ports, CAN0, EHRPWM(0,2),XDMA Interrupt, Power button, Expansion Board ID (Up to 4 can be stacked)</a:t>
            </a:r>
          </a:p>
          <a:p>
            <a:endParaRPr lang="en-CA" dirty="0"/>
          </a:p>
        </p:txBody>
      </p:sp>
      <p:sp>
        <p:nvSpPr>
          <p:cNvPr id="4" name="Slide Number Placeholder 3">
            <a:extLst>
              <a:ext uri="{FF2B5EF4-FFF2-40B4-BE49-F238E27FC236}">
                <a16:creationId xmlns:a16="http://schemas.microsoft.com/office/drawing/2014/main" id="{E83B9831-FA31-40E1-A90B-F1F64FFC795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94631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sp>
        <p:nvSpPr>
          <p:cNvPr id="2" name="Title 1">
            <a:extLst>
              <a:ext uri="{FF2B5EF4-FFF2-40B4-BE49-F238E27FC236}">
                <a16:creationId xmlns:a16="http://schemas.microsoft.com/office/drawing/2014/main" id="{7FAD0EC7-05C4-47CD-A9CD-77AEF21E5677}"/>
              </a:ext>
            </a:extLst>
          </p:cNvPr>
          <p:cNvSpPr>
            <a:spLocks noGrp="1"/>
          </p:cNvSpPr>
          <p:nvPr>
            <p:ph type="title"/>
          </p:nvPr>
        </p:nvSpPr>
        <p:spPr/>
        <p:txBody>
          <a:bodyPr/>
          <a:lstStyle/>
          <a:p>
            <a:r>
              <a:rPr lang="en-CA" sz="2800" dirty="0">
                <a:solidFill>
                  <a:schemeClr val="tx1"/>
                </a:solidFill>
                <a:latin typeface="Times New Roman" panose="02020603050405020304" pitchFamily="18" charset="0"/>
                <a:cs typeface="Times New Roman" panose="02020603050405020304" pitchFamily="18" charset="0"/>
              </a:rPr>
              <a:t>Temperature and Humidity Sensor (DHT11)</a:t>
            </a:r>
          </a:p>
        </p:txBody>
      </p:sp>
      <p:sp>
        <p:nvSpPr>
          <p:cNvPr id="3" name="Text Placeholder 2">
            <a:extLst>
              <a:ext uri="{FF2B5EF4-FFF2-40B4-BE49-F238E27FC236}">
                <a16:creationId xmlns:a16="http://schemas.microsoft.com/office/drawing/2014/main" id="{727B7725-D983-4BD1-BC97-DB9190741B49}"/>
              </a:ext>
            </a:extLst>
          </p:cNvPr>
          <p:cNvSpPr>
            <a:spLocks noGrp="1"/>
          </p:cNvSpPr>
          <p:nvPr>
            <p:ph type="body" idx="1"/>
          </p:nvPr>
        </p:nvSpPr>
        <p:spPr/>
        <p: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DHT11 is a basic, low-cost digital temperature and humidity sensor.</a:t>
            </a:r>
          </a:p>
          <a:p>
            <a:pPr marL="76200" indent="0">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p:txBody>
      </p:sp>
      <p:sp>
        <p:nvSpPr>
          <p:cNvPr id="4056" name="Google Shape;4056;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2050" name="Picture 2" descr="GitHub - Erriez/ErriezDHT22: DHT22 - AM2303 temperature and relative  humidity sensor library for Arduino">
            <a:extLst>
              <a:ext uri="{FF2B5EF4-FFF2-40B4-BE49-F238E27FC236}">
                <a16:creationId xmlns:a16="http://schemas.microsoft.com/office/drawing/2014/main" id="{ECD4D064-D49D-4D95-A171-B9E735072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071" y="2764185"/>
            <a:ext cx="2924175"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5795-A1B1-4019-8CF9-763A2FA58028}"/>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endParaRPr lang="en-CA" dirty="0"/>
          </a:p>
        </p:txBody>
      </p:sp>
      <p:sp>
        <p:nvSpPr>
          <p:cNvPr id="3" name="Text Placeholder 2">
            <a:extLst>
              <a:ext uri="{FF2B5EF4-FFF2-40B4-BE49-F238E27FC236}">
                <a16:creationId xmlns:a16="http://schemas.microsoft.com/office/drawing/2014/main" id="{9918775A-6287-4695-B440-57F18EF0217B}"/>
              </a:ext>
            </a:extLst>
          </p:cNvPr>
          <p:cNvSpPr>
            <a:spLocks noGrp="1"/>
          </p:cNvSpPr>
          <p:nvPr>
            <p:ph type="body" idx="1"/>
          </p:nvPr>
        </p:nvSpPr>
        <p:spPr/>
        <p:txBody>
          <a:bodyPr/>
          <a:lstStyle/>
          <a:p>
            <a:r>
              <a:rPr lang="en-US" sz="2400" b="0" i="0" dirty="0">
                <a:solidFill>
                  <a:srgbClr val="000000"/>
                </a:solidFill>
                <a:effectLst/>
                <a:latin typeface="Times New Roman" panose="02020603050405020304" pitchFamily="18" charset="0"/>
                <a:cs typeface="Times New Roman" panose="02020603050405020304" pitchFamily="18" charset="0"/>
              </a:rPr>
              <a:t>It uses a capacitive humidity sensor and a thermistor to measure the surrounding air, and spits out a digital signal on the data pin (no analog input pins needed)</a:t>
            </a:r>
          </a:p>
          <a:p>
            <a:r>
              <a:rPr lang="en-US" sz="2400" b="0" i="0" dirty="0">
                <a:solidFill>
                  <a:srgbClr val="3A3A3A"/>
                </a:solidFill>
                <a:effectLst/>
                <a:latin typeface="Times New Roman" panose="02020603050405020304" pitchFamily="18" charset="0"/>
                <a:cs typeface="Times New Roman" panose="02020603050405020304" pitchFamily="18" charset="0"/>
              </a:rPr>
              <a:t>They consist of a humidity sensing component, a NTC temperature sensor (or thermistor) </a:t>
            </a:r>
          </a:p>
          <a:p>
            <a:pPr marL="76200" indent="0">
              <a:buNone/>
            </a:pPr>
            <a:r>
              <a:rPr lang="en-US" sz="2400" b="0" i="0" dirty="0">
                <a:solidFill>
                  <a:srgbClr val="3A3A3A"/>
                </a:solidFill>
                <a:effectLst/>
                <a:latin typeface="Times New Roman" panose="02020603050405020304" pitchFamily="18" charset="0"/>
                <a:cs typeface="Times New Roman" panose="02020603050405020304" pitchFamily="18" charset="0"/>
              </a:rPr>
              <a:t>     and an IC on the back side of the sensor.</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CA" dirty="0"/>
          </a:p>
        </p:txBody>
      </p:sp>
      <p:sp>
        <p:nvSpPr>
          <p:cNvPr id="4" name="Slide Number Placeholder 3">
            <a:extLst>
              <a:ext uri="{FF2B5EF4-FFF2-40B4-BE49-F238E27FC236}">
                <a16:creationId xmlns:a16="http://schemas.microsoft.com/office/drawing/2014/main" id="{A587EE06-4313-4B03-8568-3B74279D3DF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699315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EEFB-C625-49B4-9A33-AAA165295DE2}"/>
              </a:ext>
            </a:extLst>
          </p:cNvPr>
          <p:cNvSpPr>
            <a:spLocks noGrp="1"/>
          </p:cNvSpPr>
          <p:nvPr>
            <p:ph type="title"/>
          </p:nvPr>
        </p:nvSpPr>
        <p:spPr/>
        <p:txBody>
          <a:bodyPr/>
          <a:lstStyle/>
          <a:p>
            <a:r>
              <a:rPr lang="en-CA" b="1" dirty="0" err="1">
                <a:solidFill>
                  <a:schemeClr val="tx1"/>
                </a:solidFill>
                <a:latin typeface="Times New Roman" panose="02020603050405020304" pitchFamily="18" charset="0"/>
                <a:cs typeface="Times New Roman" panose="02020603050405020304" pitchFamily="18" charset="0"/>
              </a:rPr>
              <a:t>Cont</a:t>
            </a:r>
            <a:r>
              <a:rPr lang="en-CA" b="1" dirty="0">
                <a:solidFill>
                  <a:schemeClr val="tx1"/>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CCA5D726-2C22-4921-9ADD-197F4AE5451B}"/>
              </a:ext>
            </a:extLst>
          </p:cNvPr>
          <p:cNvSpPr>
            <a:spLocks noGrp="1"/>
          </p:cNvSpPr>
          <p:nvPr>
            <p:ph type="body" idx="1"/>
          </p:nvPr>
        </p:nvSpPr>
        <p:spPr/>
        <p:txBody>
          <a:bodyPr/>
          <a:lstStyle/>
          <a:p>
            <a:pPr marL="76200" indent="0">
              <a:buNone/>
            </a:pPr>
            <a:r>
              <a:rPr lang="en-US" sz="2000" b="0" i="0" dirty="0">
                <a:solidFill>
                  <a:srgbClr val="3A3A3A"/>
                </a:solidFill>
                <a:effectLst/>
                <a:latin typeface="Times New Roman" panose="02020603050405020304" pitchFamily="18" charset="0"/>
                <a:cs typeface="Times New Roman" panose="02020603050405020304" pitchFamily="18" charset="0"/>
              </a:rPr>
              <a:t>For measuring humidity they use the</a:t>
            </a:r>
          </a:p>
          <a:p>
            <a:pPr marL="76200" indent="0">
              <a:buNone/>
            </a:pPr>
            <a:r>
              <a:rPr lang="en-US" sz="2000" b="0" i="0" dirty="0">
                <a:solidFill>
                  <a:srgbClr val="3A3A3A"/>
                </a:solidFill>
                <a:effectLst/>
                <a:latin typeface="Times New Roman" panose="02020603050405020304" pitchFamily="18" charset="0"/>
                <a:cs typeface="Times New Roman" panose="02020603050405020304" pitchFamily="18" charset="0"/>
              </a:rPr>
              <a:t> humidity sensing component which</a:t>
            </a:r>
          </a:p>
          <a:p>
            <a:pPr marL="76200" indent="0">
              <a:buNone/>
            </a:pPr>
            <a:r>
              <a:rPr lang="en-US" sz="2000" b="0" i="0" dirty="0">
                <a:solidFill>
                  <a:srgbClr val="3A3A3A"/>
                </a:solidFill>
                <a:effectLst/>
                <a:latin typeface="Times New Roman" panose="02020603050405020304" pitchFamily="18" charset="0"/>
                <a:cs typeface="Times New Roman" panose="02020603050405020304" pitchFamily="18" charset="0"/>
              </a:rPr>
              <a:t> has two electrodes with moisture </a:t>
            </a:r>
          </a:p>
          <a:p>
            <a:pPr marL="76200" indent="0">
              <a:buNone/>
            </a:pPr>
            <a:r>
              <a:rPr lang="en-US" sz="2000" b="0" i="0" dirty="0">
                <a:solidFill>
                  <a:srgbClr val="3A3A3A"/>
                </a:solidFill>
                <a:effectLst/>
                <a:latin typeface="Times New Roman" panose="02020603050405020304" pitchFamily="18" charset="0"/>
                <a:cs typeface="Times New Roman" panose="02020603050405020304" pitchFamily="18" charset="0"/>
              </a:rPr>
              <a:t>holding substrate between them</a:t>
            </a:r>
            <a:r>
              <a:rPr lang="en-US" sz="1800" b="0" i="0" dirty="0">
                <a:solidFill>
                  <a:srgbClr val="3A3A3A"/>
                </a:solidFill>
                <a:effectLst/>
                <a:latin typeface="Times New Roman" panose="02020603050405020304" pitchFamily="18" charset="0"/>
                <a:cs typeface="Times New Roman" panose="02020603050405020304" pitchFamily="18" charset="0"/>
              </a:rPr>
              <a:t>.</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C1F63E-A16A-455A-86A6-2D137B59900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52F7D005-1A0A-4120-80D2-4BBED575681C}"/>
              </a:ext>
            </a:extLst>
          </p:cNvPr>
          <p:cNvPicPr>
            <a:picLocks noChangeAspect="1"/>
          </p:cNvPicPr>
          <p:nvPr/>
        </p:nvPicPr>
        <p:blipFill>
          <a:blip r:embed="rId2"/>
          <a:stretch>
            <a:fillRect/>
          </a:stretch>
        </p:blipFill>
        <p:spPr>
          <a:xfrm>
            <a:off x="4657058" y="2424335"/>
            <a:ext cx="2440837" cy="1979790"/>
          </a:xfrm>
          <a:prstGeom prst="rect">
            <a:avLst/>
          </a:prstGeom>
        </p:spPr>
      </p:pic>
    </p:spTree>
    <p:extLst>
      <p:ext uri="{BB962C8B-B14F-4D97-AF65-F5344CB8AC3E}">
        <p14:creationId xmlns:p14="http://schemas.microsoft.com/office/powerpoint/2010/main" val="375636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F452-BA88-42D0-8027-A81660A022F6}"/>
              </a:ext>
            </a:extLst>
          </p:cNvPr>
          <p:cNvSpPr>
            <a:spLocks noGrp="1"/>
          </p:cNvSpPr>
          <p:nvPr>
            <p:ph type="title"/>
          </p:nvPr>
        </p:nvSpPr>
        <p:spPr/>
        <p:txBody>
          <a:bodyPr/>
          <a:lstStyle/>
          <a:p>
            <a:r>
              <a:rPr lang="en-CA" b="1" dirty="0" err="1">
                <a:solidFill>
                  <a:schemeClr val="tx1"/>
                </a:solidFill>
                <a:latin typeface="Times New Roman" panose="02020603050405020304" pitchFamily="18" charset="0"/>
                <a:cs typeface="Times New Roman" panose="02020603050405020304" pitchFamily="18" charset="0"/>
              </a:rPr>
              <a:t>Cont</a:t>
            </a:r>
            <a:r>
              <a:rPr lang="en-CA" b="1" dirty="0">
                <a:solidFill>
                  <a:schemeClr val="tx1"/>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ADFD08A4-EF68-47FD-A07F-67F54C403851}"/>
              </a:ext>
            </a:extLst>
          </p:cNvPr>
          <p:cNvSpPr>
            <a:spLocks noGrp="1"/>
          </p:cNvSpPr>
          <p:nvPr>
            <p:ph type="body" idx="1"/>
          </p:nvPr>
        </p:nvSpPr>
        <p:spPr/>
        <p:txBody>
          <a:bodyPr/>
          <a:lstStyle/>
          <a:p>
            <a:r>
              <a:rPr lang="en-US" sz="2000" b="0" i="0" dirty="0">
                <a:solidFill>
                  <a:srgbClr val="3A3A3A"/>
                </a:solidFill>
                <a:effectLst/>
                <a:latin typeface="Times New Roman" panose="02020603050405020304" pitchFamily="18" charset="0"/>
                <a:cs typeface="Times New Roman" panose="02020603050405020304" pitchFamily="18" charset="0"/>
              </a:rPr>
              <a:t>So as the humidity changes, the conductivity of the substrate changes or the resistance between these electrodes changes. This change in resistance is measured and processed by the IC which makes it ready to be read by a microcontroller.</a:t>
            </a:r>
            <a:endParaRPr lang="en-CA"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2487FF-F67F-4126-9F8D-7784203867F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17A85A95-746C-41A5-A4C0-1BB20035E73E}"/>
              </a:ext>
            </a:extLst>
          </p:cNvPr>
          <p:cNvPicPr>
            <a:picLocks noChangeAspect="1"/>
          </p:cNvPicPr>
          <p:nvPr/>
        </p:nvPicPr>
        <p:blipFill>
          <a:blip r:embed="rId2"/>
          <a:stretch>
            <a:fillRect/>
          </a:stretch>
        </p:blipFill>
        <p:spPr>
          <a:xfrm>
            <a:off x="3147237" y="3223800"/>
            <a:ext cx="3553488" cy="1717519"/>
          </a:xfrm>
          <a:prstGeom prst="rect">
            <a:avLst/>
          </a:prstGeom>
        </p:spPr>
      </p:pic>
    </p:spTree>
    <p:extLst>
      <p:ext uri="{BB962C8B-B14F-4D97-AF65-F5344CB8AC3E}">
        <p14:creationId xmlns:p14="http://schemas.microsoft.com/office/powerpoint/2010/main" val="148893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EC7B-B77B-48DB-826E-FAA17AE53101}"/>
              </a:ext>
            </a:extLst>
          </p:cNvPr>
          <p:cNvSpPr>
            <a:spLocks noGrp="1"/>
          </p:cNvSpPr>
          <p:nvPr>
            <p:ph type="title"/>
          </p:nvPr>
        </p:nvSpPr>
        <p:spPr/>
        <p:txBody>
          <a:bodyPr/>
          <a:lstStyle/>
          <a:p>
            <a:r>
              <a:rPr lang="en-CA" b="1" dirty="0" err="1">
                <a:solidFill>
                  <a:schemeClr val="tx1"/>
                </a:solidFill>
                <a:latin typeface="Times New Roman" panose="02020603050405020304" pitchFamily="18" charset="0"/>
                <a:cs typeface="Times New Roman" panose="02020603050405020304" pitchFamily="18" charset="0"/>
              </a:rPr>
              <a:t>Cont</a:t>
            </a:r>
            <a:r>
              <a:rPr lang="en-CA" b="1" dirty="0">
                <a:solidFill>
                  <a:schemeClr val="tx1"/>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E2901F8B-5CC9-4B77-BC09-6DC020B8BA94}"/>
              </a:ext>
            </a:extLst>
          </p:cNvPr>
          <p:cNvSpPr>
            <a:spLocks noGrp="1"/>
          </p:cNvSpPr>
          <p:nvPr>
            <p:ph type="body" idx="1"/>
          </p:nvPr>
        </p:nvSpPr>
        <p:spPr/>
        <p:txBody>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There is also a very basic chip inside that does some analog to digital conversion and spits out a digital signal with the temperature and humidity.</a:t>
            </a:r>
          </a:p>
          <a:p>
            <a:r>
              <a:rPr lang="en-US" sz="2000" b="0" i="0" u="sng" dirty="0">
                <a:solidFill>
                  <a:srgbClr val="555555"/>
                </a:solidFill>
                <a:effectLst/>
                <a:latin typeface="Times New Roman" panose="02020603050405020304" pitchFamily="18" charset="0"/>
                <a:cs typeface="Times New Roman" panose="02020603050405020304" pitchFamily="18" charset="0"/>
              </a:rPr>
              <a:t>Technical details:</a:t>
            </a:r>
            <a:endParaRPr lang="en-US" sz="2000" b="0" i="0" dirty="0">
              <a:solidFill>
                <a:srgbClr val="555555"/>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Power: 3-5V</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Max Current: 2.5mA</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Humidity: 0-100%, 2-5% accuracy</a:t>
            </a:r>
          </a:p>
          <a:p>
            <a:pPr algn="l">
              <a:buFont typeface="Arial" panose="020B0604020202020204" pitchFamily="34" charset="0"/>
              <a:buChar char="•"/>
            </a:pPr>
            <a:r>
              <a:rPr lang="en-US" sz="2000" b="0" i="0" dirty="0">
                <a:solidFill>
                  <a:srgbClr val="555555"/>
                </a:solidFill>
                <a:effectLst/>
                <a:latin typeface="Times New Roman" panose="02020603050405020304" pitchFamily="18" charset="0"/>
                <a:cs typeface="Times New Roman" panose="02020603050405020304" pitchFamily="18" charset="0"/>
              </a:rPr>
              <a:t>Temperature: -40 to 80°C, ±0.5°C accuracy</a:t>
            </a:r>
          </a:p>
          <a:p>
            <a:endParaRPr lang="en-CA" dirty="0"/>
          </a:p>
        </p:txBody>
      </p:sp>
      <p:sp>
        <p:nvSpPr>
          <p:cNvPr id="4" name="Slide Number Placeholder 3">
            <a:extLst>
              <a:ext uri="{FF2B5EF4-FFF2-40B4-BE49-F238E27FC236}">
                <a16:creationId xmlns:a16="http://schemas.microsoft.com/office/drawing/2014/main" id="{1EE7E985-6724-414C-9DCB-8EFF1F4602D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75362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6F7C-CACF-42F0-806F-71047CA0FF89}"/>
              </a:ext>
            </a:extLst>
          </p:cNvPr>
          <p:cNvSpPr>
            <a:spLocks noGrp="1"/>
          </p:cNvSpPr>
          <p:nvPr>
            <p:ph type="ctrTitle"/>
          </p:nvPr>
        </p:nvSpPr>
        <p:spPr>
          <a:xfrm>
            <a:off x="554850" y="779721"/>
            <a:ext cx="5268900" cy="2330252"/>
          </a:xfrm>
        </p:spPr>
        <p:txBody>
          <a:bodyPr/>
          <a:lstStyle/>
          <a:p>
            <a:r>
              <a:rPr lang="en-CA" sz="4000" dirty="0">
                <a:solidFill>
                  <a:schemeClr val="tx1"/>
                </a:solidFill>
                <a:latin typeface="Times New Roman" panose="02020603050405020304" pitchFamily="18" charset="0"/>
                <a:cs typeface="Times New Roman" panose="02020603050405020304" pitchFamily="18" charset="0"/>
              </a:rPr>
              <a:t>Interfacing of DHT11 with Beagle bone black</a:t>
            </a:r>
          </a:p>
        </p:txBody>
      </p:sp>
      <p:sp>
        <p:nvSpPr>
          <p:cNvPr id="3" name="Subtitle 2">
            <a:extLst>
              <a:ext uri="{FF2B5EF4-FFF2-40B4-BE49-F238E27FC236}">
                <a16:creationId xmlns:a16="http://schemas.microsoft.com/office/drawing/2014/main" id="{48DA3374-A428-4A71-B790-8898D073A5DF}"/>
              </a:ext>
            </a:extLst>
          </p:cNvPr>
          <p:cNvSpPr>
            <a:spLocks noGrp="1"/>
          </p:cNvSpPr>
          <p:nvPr>
            <p:ph type="subTitle" idx="1"/>
          </p:nvPr>
        </p:nvSpPr>
        <p:spPr>
          <a:xfrm>
            <a:off x="3189300" y="3646150"/>
            <a:ext cx="5268900" cy="784800"/>
          </a:xfrm>
        </p:spPr>
        <p:txBody>
          <a:bodyPr/>
          <a:lstStyle/>
          <a:p>
            <a:r>
              <a:rPr lang="en-CA" dirty="0">
                <a:solidFill>
                  <a:schemeClr val="tx1"/>
                </a:solidFill>
                <a:latin typeface="Times New Roman" panose="02020603050405020304" pitchFamily="18" charset="0"/>
                <a:cs typeface="Times New Roman" panose="02020603050405020304" pitchFamily="18" charset="0"/>
              </a:rPr>
              <a:t>Submitted by….,</a:t>
            </a:r>
          </a:p>
          <a:p>
            <a:r>
              <a:rPr lang="en-CA" dirty="0">
                <a:solidFill>
                  <a:schemeClr val="tx1"/>
                </a:solidFill>
                <a:latin typeface="Times New Roman" panose="02020603050405020304" pitchFamily="18" charset="0"/>
                <a:cs typeface="Times New Roman" panose="02020603050405020304" pitchFamily="18" charset="0"/>
              </a:rPr>
              <a:t>Induja Sudhish(c0769921)</a:t>
            </a:r>
          </a:p>
          <a:p>
            <a:r>
              <a:rPr lang="en-CA" dirty="0">
                <a:solidFill>
                  <a:schemeClr val="tx1"/>
                </a:solidFill>
                <a:latin typeface="Times New Roman" panose="02020603050405020304" pitchFamily="18" charset="0"/>
                <a:cs typeface="Times New Roman" panose="02020603050405020304" pitchFamily="18" charset="0"/>
              </a:rPr>
              <a:t>Group 6</a:t>
            </a:r>
          </a:p>
        </p:txBody>
      </p:sp>
    </p:spTree>
    <p:extLst>
      <p:ext uri="{BB962C8B-B14F-4D97-AF65-F5344CB8AC3E}">
        <p14:creationId xmlns:p14="http://schemas.microsoft.com/office/powerpoint/2010/main" val="400545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028A-30D8-421E-AF12-BF8DE4F57AB1}"/>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p>
        </p:txBody>
      </p:sp>
      <p:sp>
        <p:nvSpPr>
          <p:cNvPr id="3" name="Text Placeholder 2">
            <a:extLst>
              <a:ext uri="{FF2B5EF4-FFF2-40B4-BE49-F238E27FC236}">
                <a16:creationId xmlns:a16="http://schemas.microsoft.com/office/drawing/2014/main" id="{35B2EF81-63C7-4364-89CB-2BB87EB1BD01}"/>
              </a:ext>
            </a:extLst>
          </p:cNvPr>
          <p:cNvSpPr>
            <a:spLocks noGrp="1"/>
          </p:cNvSpPr>
          <p:nvPr>
            <p:ph type="body" idx="1"/>
          </p:nvPr>
        </p:nvSpPr>
        <p:spPr/>
        <p:txBody>
          <a:bodyPr/>
          <a:lstStyle/>
          <a:p>
            <a:r>
              <a:rPr lang="en-US" sz="2000" b="0" i="0" dirty="0">
                <a:solidFill>
                  <a:srgbClr val="555555"/>
                </a:solidFill>
                <a:effectLst/>
                <a:latin typeface="Times New Roman" panose="02020603050405020304" pitchFamily="18" charset="0"/>
                <a:cs typeface="Times New Roman" panose="02020603050405020304" pitchFamily="18" charset="0"/>
              </a:rPr>
              <a:t>Connections are simple, the first</a:t>
            </a:r>
          </a:p>
          <a:p>
            <a:pPr marL="76200" indent="0">
              <a:buNone/>
            </a:pPr>
            <a:r>
              <a:rPr lang="en-US" sz="2000" b="0" i="0" dirty="0">
                <a:solidFill>
                  <a:srgbClr val="555555"/>
                </a:solidFill>
                <a:effectLst/>
                <a:latin typeface="Times New Roman" panose="02020603050405020304" pitchFamily="18" charset="0"/>
                <a:cs typeface="Times New Roman" panose="02020603050405020304" pitchFamily="18" charset="0"/>
              </a:rPr>
              <a:t> pin on the left to 3-5V power, </a:t>
            </a:r>
          </a:p>
          <a:p>
            <a:pPr marL="76200" indent="0">
              <a:buNone/>
            </a:pPr>
            <a:r>
              <a:rPr lang="en-US" sz="2000" b="0" i="0" dirty="0">
                <a:solidFill>
                  <a:srgbClr val="555555"/>
                </a:solidFill>
                <a:effectLst/>
                <a:latin typeface="Times New Roman" panose="02020603050405020304" pitchFamily="18" charset="0"/>
                <a:cs typeface="Times New Roman" panose="02020603050405020304" pitchFamily="18" charset="0"/>
              </a:rPr>
              <a:t>the second pin to your data input pin</a:t>
            </a:r>
          </a:p>
          <a:p>
            <a:pPr marL="76200" indent="0">
              <a:buNone/>
            </a:pPr>
            <a:r>
              <a:rPr lang="en-US" sz="2000" b="0" i="0" dirty="0">
                <a:solidFill>
                  <a:srgbClr val="555555"/>
                </a:solidFill>
                <a:effectLst/>
                <a:latin typeface="Times New Roman" panose="02020603050405020304" pitchFamily="18" charset="0"/>
                <a:cs typeface="Times New Roman" panose="02020603050405020304" pitchFamily="18" charset="0"/>
              </a:rPr>
              <a:t>and the right most pin to ground.</a:t>
            </a:r>
            <a:endParaRPr lang="en-CA"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C714A0-242B-41AA-82F2-89DC0BF6133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0581BB61-57DC-45A7-B787-6729D8E8C301}"/>
              </a:ext>
            </a:extLst>
          </p:cNvPr>
          <p:cNvPicPr>
            <a:picLocks noChangeAspect="1"/>
          </p:cNvPicPr>
          <p:nvPr/>
        </p:nvPicPr>
        <p:blipFill>
          <a:blip r:embed="rId2"/>
          <a:stretch>
            <a:fillRect/>
          </a:stretch>
        </p:blipFill>
        <p:spPr>
          <a:xfrm>
            <a:off x="4877367" y="2037826"/>
            <a:ext cx="2878576" cy="2371947"/>
          </a:xfrm>
          <a:prstGeom prst="rect">
            <a:avLst/>
          </a:prstGeom>
        </p:spPr>
      </p:pic>
    </p:spTree>
    <p:extLst>
      <p:ext uri="{BB962C8B-B14F-4D97-AF65-F5344CB8AC3E}">
        <p14:creationId xmlns:p14="http://schemas.microsoft.com/office/powerpoint/2010/main" val="346481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8172-EEAD-44E9-9534-4E1D35E0A7FE}"/>
              </a:ext>
            </a:extLst>
          </p:cNvPr>
          <p:cNvSpPr>
            <a:spLocks noGrp="1"/>
          </p:cNvSpPr>
          <p:nvPr>
            <p:ph type="title"/>
          </p:nvPr>
        </p:nvSpPr>
        <p:spPr/>
        <p:txBody>
          <a:bodyPr/>
          <a:lstStyle/>
          <a:p>
            <a:r>
              <a:rPr lang="en-CA" dirty="0"/>
              <a:t>Interfacing</a:t>
            </a:r>
          </a:p>
        </p:txBody>
      </p:sp>
      <p:sp>
        <p:nvSpPr>
          <p:cNvPr id="3" name="Text Placeholder 2">
            <a:extLst>
              <a:ext uri="{FF2B5EF4-FFF2-40B4-BE49-F238E27FC236}">
                <a16:creationId xmlns:a16="http://schemas.microsoft.com/office/drawing/2014/main" id="{02F8B234-6E7D-409F-AC89-AFE9A6D54026}"/>
              </a:ext>
            </a:extLst>
          </p:cNvPr>
          <p:cNvSpPr>
            <a:spLocks noGrp="1"/>
          </p:cNvSpPr>
          <p:nvPr>
            <p:ph type="body" idx="1"/>
          </p:nvPr>
        </p:nvSpPr>
        <p:spPr/>
        <p:txBody>
          <a:bodyPr/>
          <a:lstStyle/>
          <a:p>
            <a:endParaRPr lang="en-CA" dirty="0"/>
          </a:p>
          <a:p>
            <a:endParaRPr lang="en-CA" dirty="0"/>
          </a:p>
        </p:txBody>
      </p:sp>
      <p:sp>
        <p:nvSpPr>
          <p:cNvPr id="4" name="Slide Number Placeholder 3">
            <a:extLst>
              <a:ext uri="{FF2B5EF4-FFF2-40B4-BE49-F238E27FC236}">
                <a16:creationId xmlns:a16="http://schemas.microsoft.com/office/drawing/2014/main" id="{C6276874-A89F-4928-B3B3-491C24A05B3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E39F785F-9416-4031-913A-8DD5FF0215D8}"/>
              </a:ext>
            </a:extLst>
          </p:cNvPr>
          <p:cNvPicPr>
            <a:picLocks noChangeAspect="1"/>
          </p:cNvPicPr>
          <p:nvPr/>
        </p:nvPicPr>
        <p:blipFill>
          <a:blip r:embed="rId2"/>
          <a:stretch>
            <a:fillRect/>
          </a:stretch>
        </p:blipFill>
        <p:spPr>
          <a:xfrm rot="5400000">
            <a:off x="3006164" y="1187053"/>
            <a:ext cx="2764628" cy="3857625"/>
          </a:xfrm>
          <a:prstGeom prst="rect">
            <a:avLst/>
          </a:prstGeom>
        </p:spPr>
      </p:pic>
    </p:spTree>
    <p:extLst>
      <p:ext uri="{BB962C8B-B14F-4D97-AF65-F5344CB8AC3E}">
        <p14:creationId xmlns:p14="http://schemas.microsoft.com/office/powerpoint/2010/main" val="2700445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0D72-642B-4446-AF71-FE63CC050315}"/>
              </a:ext>
            </a:extLst>
          </p:cNvPr>
          <p:cNvSpPr>
            <a:spLocks noGrp="1"/>
          </p:cNvSpPr>
          <p:nvPr>
            <p:ph type="title"/>
          </p:nvPr>
        </p:nvSpPr>
        <p:spPr/>
        <p:txBody>
          <a:bodyPr/>
          <a:lstStyle/>
          <a:p>
            <a:endParaRPr lang="en-CA" dirty="0"/>
          </a:p>
        </p:txBody>
      </p:sp>
      <p:sp>
        <p:nvSpPr>
          <p:cNvPr id="3" name="Text Placeholder 2">
            <a:extLst>
              <a:ext uri="{FF2B5EF4-FFF2-40B4-BE49-F238E27FC236}">
                <a16:creationId xmlns:a16="http://schemas.microsoft.com/office/drawing/2014/main" id="{5A578C5C-9B6C-49F3-BA9B-C820574A481E}"/>
              </a:ext>
            </a:extLst>
          </p:cNvPr>
          <p:cNvSpPr>
            <a:spLocks noGrp="1"/>
          </p:cNvSpPr>
          <p:nvPr>
            <p:ph type="body" idx="1"/>
          </p:nvPr>
        </p:nvSpPr>
        <p:spPr/>
        <p:txBody>
          <a:bodyPr/>
          <a:lstStyle/>
          <a:p>
            <a:r>
              <a:rPr lang="en-CA" dirty="0"/>
              <a:t>The dht11 sensor is connected to the BBB as a first step.</a:t>
            </a:r>
          </a:p>
          <a:p>
            <a:endParaRPr lang="en-CA" dirty="0"/>
          </a:p>
        </p:txBody>
      </p:sp>
      <p:sp>
        <p:nvSpPr>
          <p:cNvPr id="4" name="Slide Number Placeholder 3">
            <a:extLst>
              <a:ext uri="{FF2B5EF4-FFF2-40B4-BE49-F238E27FC236}">
                <a16:creationId xmlns:a16="http://schemas.microsoft.com/office/drawing/2014/main" id="{161C7556-F527-4D56-800D-B8F908A786D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graphicFrame>
        <p:nvGraphicFramePr>
          <p:cNvPr id="6" name="Table 6">
            <a:extLst>
              <a:ext uri="{FF2B5EF4-FFF2-40B4-BE49-F238E27FC236}">
                <a16:creationId xmlns:a16="http://schemas.microsoft.com/office/drawing/2014/main" id="{067F4C50-FDD4-439A-8435-C1DACF4088BA}"/>
              </a:ext>
            </a:extLst>
          </p:cNvPr>
          <p:cNvGraphicFramePr>
            <a:graphicFrameLocks noGrp="1"/>
          </p:cNvGraphicFramePr>
          <p:nvPr>
            <p:extLst>
              <p:ext uri="{D42A27DB-BD31-4B8C-83A1-F6EECF244321}">
                <p14:modId xmlns:p14="http://schemas.microsoft.com/office/powerpoint/2010/main" val="3638469682"/>
              </p:ext>
            </p:extLst>
          </p:nvPr>
        </p:nvGraphicFramePr>
        <p:xfrm>
          <a:off x="1183758" y="2920765"/>
          <a:ext cx="6096000" cy="1483360"/>
        </p:xfrm>
        <a:graphic>
          <a:graphicData uri="http://schemas.openxmlformats.org/drawingml/2006/table">
            <a:tbl>
              <a:tblPr firstRow="1" bandRow="1">
                <a:tableStyleId>{F5A28EFD-C747-4B63-B342-DE6663AAD031}</a:tableStyleId>
              </a:tblPr>
              <a:tblGrid>
                <a:gridCol w="3048000">
                  <a:extLst>
                    <a:ext uri="{9D8B030D-6E8A-4147-A177-3AD203B41FA5}">
                      <a16:colId xmlns:a16="http://schemas.microsoft.com/office/drawing/2014/main" val="4277007971"/>
                    </a:ext>
                  </a:extLst>
                </a:gridCol>
                <a:gridCol w="3048000">
                  <a:extLst>
                    <a:ext uri="{9D8B030D-6E8A-4147-A177-3AD203B41FA5}">
                      <a16:colId xmlns:a16="http://schemas.microsoft.com/office/drawing/2014/main" val="3338019344"/>
                    </a:ext>
                  </a:extLst>
                </a:gridCol>
              </a:tblGrid>
              <a:tr h="370840">
                <a:tc>
                  <a:txBody>
                    <a:bodyPr/>
                    <a:lstStyle/>
                    <a:p>
                      <a:r>
                        <a:rPr lang="en-CA" dirty="0"/>
                        <a:t>DHT11 sensor</a:t>
                      </a:r>
                    </a:p>
                  </a:txBody>
                  <a:tcPr/>
                </a:tc>
                <a:tc>
                  <a:txBody>
                    <a:bodyPr/>
                    <a:lstStyle/>
                    <a:p>
                      <a:r>
                        <a:rPr lang="en-CA" dirty="0"/>
                        <a:t>Beagle bone black</a:t>
                      </a:r>
                    </a:p>
                  </a:txBody>
                  <a:tcPr/>
                </a:tc>
                <a:extLst>
                  <a:ext uri="{0D108BD9-81ED-4DB2-BD59-A6C34878D82A}">
                    <a16:rowId xmlns:a16="http://schemas.microsoft.com/office/drawing/2014/main" val="1797711276"/>
                  </a:ext>
                </a:extLst>
              </a:tr>
              <a:tr h="370840">
                <a:tc>
                  <a:txBody>
                    <a:bodyPr/>
                    <a:lstStyle/>
                    <a:p>
                      <a:r>
                        <a:rPr lang="en-CA" dirty="0"/>
                        <a:t>VCC</a:t>
                      </a:r>
                    </a:p>
                  </a:txBody>
                  <a:tcPr/>
                </a:tc>
                <a:tc>
                  <a:txBody>
                    <a:bodyPr/>
                    <a:lstStyle/>
                    <a:p>
                      <a:r>
                        <a:rPr lang="en-CA" dirty="0"/>
                        <a:t>P9_3</a:t>
                      </a:r>
                    </a:p>
                  </a:txBody>
                  <a:tcPr/>
                </a:tc>
                <a:extLst>
                  <a:ext uri="{0D108BD9-81ED-4DB2-BD59-A6C34878D82A}">
                    <a16:rowId xmlns:a16="http://schemas.microsoft.com/office/drawing/2014/main" val="2295283730"/>
                  </a:ext>
                </a:extLst>
              </a:tr>
              <a:tr h="370840">
                <a:tc>
                  <a:txBody>
                    <a:bodyPr/>
                    <a:lstStyle/>
                    <a:p>
                      <a:r>
                        <a:rPr lang="en-CA" dirty="0"/>
                        <a:t>data</a:t>
                      </a:r>
                    </a:p>
                  </a:txBody>
                  <a:tcPr/>
                </a:tc>
                <a:tc>
                  <a:txBody>
                    <a:bodyPr/>
                    <a:lstStyle/>
                    <a:p>
                      <a:r>
                        <a:rPr lang="en-CA" dirty="0"/>
                        <a:t>P8_15</a:t>
                      </a:r>
                    </a:p>
                  </a:txBody>
                  <a:tcPr/>
                </a:tc>
                <a:extLst>
                  <a:ext uri="{0D108BD9-81ED-4DB2-BD59-A6C34878D82A}">
                    <a16:rowId xmlns:a16="http://schemas.microsoft.com/office/drawing/2014/main" val="2604250761"/>
                  </a:ext>
                </a:extLst>
              </a:tr>
              <a:tr h="370840">
                <a:tc>
                  <a:txBody>
                    <a:bodyPr/>
                    <a:lstStyle/>
                    <a:p>
                      <a:r>
                        <a:rPr lang="en-CA" dirty="0"/>
                        <a:t>ground</a:t>
                      </a:r>
                    </a:p>
                  </a:txBody>
                  <a:tcPr/>
                </a:tc>
                <a:tc>
                  <a:txBody>
                    <a:bodyPr/>
                    <a:lstStyle/>
                    <a:p>
                      <a:r>
                        <a:rPr lang="en-CA" dirty="0"/>
                        <a:t>P9_1</a:t>
                      </a:r>
                    </a:p>
                  </a:txBody>
                  <a:tcPr/>
                </a:tc>
                <a:extLst>
                  <a:ext uri="{0D108BD9-81ED-4DB2-BD59-A6C34878D82A}">
                    <a16:rowId xmlns:a16="http://schemas.microsoft.com/office/drawing/2014/main" val="2248996499"/>
                  </a:ext>
                </a:extLst>
              </a:tr>
            </a:tbl>
          </a:graphicData>
        </a:graphic>
      </p:graphicFrame>
    </p:spTree>
    <p:extLst>
      <p:ext uri="{BB962C8B-B14F-4D97-AF65-F5344CB8AC3E}">
        <p14:creationId xmlns:p14="http://schemas.microsoft.com/office/powerpoint/2010/main" val="2055990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884A-FF67-40F0-AE09-803A2AC7E7F3}"/>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03195076-0E4F-4F7D-9C2F-AE2FFF4177D2}"/>
              </a:ext>
            </a:extLst>
          </p:cNvPr>
          <p:cNvSpPr>
            <a:spLocks noGrp="1"/>
          </p:cNvSpPr>
          <p:nvPr>
            <p:ph type="body" idx="1"/>
          </p:nvPr>
        </p:nvSpPr>
        <p:spPr/>
        <p:txBody>
          <a:bodyPr/>
          <a:lstStyle/>
          <a:p>
            <a:r>
              <a:rPr lang="en-CA" dirty="0">
                <a:solidFill>
                  <a:schemeClr val="tx1"/>
                </a:solidFill>
                <a:latin typeface="Times New Roman" panose="02020603050405020304" pitchFamily="18" charset="0"/>
                <a:cs typeface="Times New Roman" panose="02020603050405020304" pitchFamily="18" charset="0"/>
              </a:rPr>
              <a:t>Next we have to login to the putty by using the </a:t>
            </a:r>
            <a:r>
              <a:rPr lang="en-CA" dirty="0" err="1">
                <a:solidFill>
                  <a:schemeClr val="tx1"/>
                </a:solidFill>
                <a:latin typeface="Times New Roman" panose="02020603050405020304" pitchFamily="18" charset="0"/>
                <a:cs typeface="Times New Roman" panose="02020603050405020304" pitchFamily="18" charset="0"/>
              </a:rPr>
              <a:t>ip</a:t>
            </a:r>
            <a:r>
              <a:rPr lang="en-CA" dirty="0">
                <a:solidFill>
                  <a:schemeClr val="tx1"/>
                </a:solidFill>
                <a:latin typeface="Times New Roman" panose="02020603050405020304" pitchFamily="18" charset="0"/>
                <a:cs typeface="Times New Roman" panose="02020603050405020304" pitchFamily="18" charset="0"/>
              </a:rPr>
              <a:t> address 192.168.7.2</a:t>
            </a:r>
          </a:p>
          <a:p>
            <a:r>
              <a:rPr lang="en-CA" dirty="0">
                <a:solidFill>
                  <a:schemeClr val="tx1"/>
                </a:solidFill>
                <a:latin typeface="Times New Roman" panose="02020603050405020304" pitchFamily="18" charset="0"/>
                <a:cs typeface="Times New Roman" panose="02020603050405020304" pitchFamily="18" charset="0"/>
              </a:rPr>
              <a:t>Login as Debian and enter the password as </a:t>
            </a:r>
            <a:r>
              <a:rPr lang="en-CA" dirty="0" err="1">
                <a:solidFill>
                  <a:schemeClr val="tx1"/>
                </a:solidFill>
                <a:latin typeface="Times New Roman" panose="02020603050405020304" pitchFamily="18" charset="0"/>
                <a:cs typeface="Times New Roman" panose="02020603050405020304" pitchFamily="18" charset="0"/>
              </a:rPr>
              <a:t>temppwd</a:t>
            </a:r>
            <a:r>
              <a:rPr lang="en-CA" dirty="0">
                <a:solidFill>
                  <a:schemeClr val="tx1"/>
                </a:solidFill>
                <a:latin typeface="Times New Roman" panose="02020603050405020304" pitchFamily="18" charset="0"/>
                <a:cs typeface="Times New Roman" panose="02020603050405020304" pitchFamily="18" charset="0"/>
              </a:rPr>
              <a:t>.</a:t>
            </a:r>
          </a:p>
          <a:p>
            <a:r>
              <a:rPr lang="en-CA" dirty="0">
                <a:solidFill>
                  <a:schemeClr val="tx1"/>
                </a:solidFill>
                <a:latin typeface="Times New Roman" panose="02020603050405020304" pitchFamily="18" charset="0"/>
                <a:cs typeface="Times New Roman" panose="02020603050405020304" pitchFamily="18" charset="0"/>
              </a:rPr>
              <a:t>Go to the root by entering the command sudo </a:t>
            </a:r>
            <a:r>
              <a:rPr lang="en-CA" dirty="0" err="1">
                <a:solidFill>
                  <a:schemeClr val="tx1"/>
                </a:solidFill>
                <a:latin typeface="Times New Roman" panose="02020603050405020304" pitchFamily="18" charset="0"/>
                <a:cs typeface="Times New Roman" panose="02020603050405020304" pitchFamily="18" charset="0"/>
              </a:rPr>
              <a:t>su</a:t>
            </a:r>
            <a:r>
              <a:rPr lang="en-CA"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467EC65-F677-4992-9C54-7818608A13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61401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B8A9-7DD4-49F8-B930-A57A3E5031D6}"/>
              </a:ext>
            </a:extLst>
          </p:cNvPr>
          <p:cNvSpPr>
            <a:spLocks noGrp="1"/>
          </p:cNvSpPr>
          <p:nvPr>
            <p:ph type="title"/>
          </p:nvPr>
        </p:nvSpPr>
        <p:spPr>
          <a:xfrm>
            <a:off x="718300" y="229012"/>
            <a:ext cx="6761100" cy="857400"/>
          </a:xfrm>
        </p:spPr>
        <p:txBody>
          <a:bodyPr/>
          <a:lstStyle/>
          <a:p>
            <a:r>
              <a:rPr lang="en-CA" dirty="0">
                <a:solidFill>
                  <a:schemeClr val="tx1"/>
                </a:solidFill>
                <a:latin typeface="Times New Roman" panose="02020603050405020304" pitchFamily="18" charset="0"/>
                <a:cs typeface="Times New Roman" panose="02020603050405020304" pitchFamily="18" charset="0"/>
              </a:rPr>
              <a:t>Steps:</a:t>
            </a:r>
          </a:p>
        </p:txBody>
      </p:sp>
      <p:sp>
        <p:nvSpPr>
          <p:cNvPr id="3" name="Text Placeholder 2">
            <a:extLst>
              <a:ext uri="{FF2B5EF4-FFF2-40B4-BE49-F238E27FC236}">
                <a16:creationId xmlns:a16="http://schemas.microsoft.com/office/drawing/2014/main" id="{E2251518-C601-4844-BB1E-CB67550846F0}"/>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077BDB18-B4F4-4A7C-ABAD-3C79C6A9D7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A4EFF614-791E-4E4B-868B-44C41A27BDDC}"/>
              </a:ext>
            </a:extLst>
          </p:cNvPr>
          <p:cNvPicPr>
            <a:picLocks noChangeAspect="1"/>
          </p:cNvPicPr>
          <p:nvPr/>
        </p:nvPicPr>
        <p:blipFill>
          <a:blip r:embed="rId2"/>
          <a:stretch>
            <a:fillRect/>
          </a:stretch>
        </p:blipFill>
        <p:spPr>
          <a:xfrm>
            <a:off x="878959" y="1290260"/>
            <a:ext cx="5876260" cy="3484644"/>
          </a:xfrm>
          <a:prstGeom prst="rect">
            <a:avLst/>
          </a:prstGeom>
        </p:spPr>
      </p:pic>
    </p:spTree>
    <p:extLst>
      <p:ext uri="{BB962C8B-B14F-4D97-AF65-F5344CB8AC3E}">
        <p14:creationId xmlns:p14="http://schemas.microsoft.com/office/powerpoint/2010/main" val="3107642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7F7F-C502-4DBB-BF8A-3E86F5E224F7}"/>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F103D901-0BFB-43A1-8071-DE47D037DF5C}"/>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4BCB3321-CC1B-45AC-A78C-003081A38EF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8A3B3FA2-E4C9-4843-9A23-0B876FD5779C}"/>
              </a:ext>
            </a:extLst>
          </p:cNvPr>
          <p:cNvPicPr>
            <a:picLocks noChangeAspect="1"/>
          </p:cNvPicPr>
          <p:nvPr/>
        </p:nvPicPr>
        <p:blipFill>
          <a:blip r:embed="rId2"/>
          <a:stretch>
            <a:fillRect/>
          </a:stretch>
        </p:blipFill>
        <p:spPr>
          <a:xfrm>
            <a:off x="718300" y="739374"/>
            <a:ext cx="6585470" cy="4065035"/>
          </a:xfrm>
          <a:prstGeom prst="rect">
            <a:avLst/>
          </a:prstGeom>
        </p:spPr>
      </p:pic>
    </p:spTree>
    <p:extLst>
      <p:ext uri="{BB962C8B-B14F-4D97-AF65-F5344CB8AC3E}">
        <p14:creationId xmlns:p14="http://schemas.microsoft.com/office/powerpoint/2010/main" val="2863782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D3A8-FF21-4872-A147-2F4129B6A9F8}"/>
              </a:ext>
            </a:extLst>
          </p:cNvPr>
          <p:cNvSpPr>
            <a:spLocks noGrp="1"/>
          </p:cNvSpPr>
          <p:nvPr>
            <p:ph type="title"/>
          </p:nvPr>
        </p:nvSpPr>
        <p:spPr>
          <a:xfrm>
            <a:off x="796369" y="194460"/>
            <a:ext cx="6761100" cy="857400"/>
          </a:xfrm>
        </p:spPr>
        <p:txBody>
          <a:bodyPr/>
          <a:lstStyle/>
          <a:p>
            <a:r>
              <a:rPr lang="en-CA" dirty="0"/>
              <a:t>Output</a:t>
            </a:r>
          </a:p>
        </p:txBody>
      </p:sp>
      <p:sp>
        <p:nvSpPr>
          <p:cNvPr id="3" name="Text Placeholder 2">
            <a:extLst>
              <a:ext uri="{FF2B5EF4-FFF2-40B4-BE49-F238E27FC236}">
                <a16:creationId xmlns:a16="http://schemas.microsoft.com/office/drawing/2014/main" id="{73796023-4426-4D7B-83D7-1933F2D2689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1B901FBE-2EB7-4DE0-8D85-86E581623F3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2F0D867C-11D7-4F38-8D6E-F95976DFFF75}"/>
              </a:ext>
            </a:extLst>
          </p:cNvPr>
          <p:cNvPicPr>
            <a:picLocks noChangeAspect="1"/>
          </p:cNvPicPr>
          <p:nvPr/>
        </p:nvPicPr>
        <p:blipFill>
          <a:blip r:embed="rId2"/>
          <a:stretch>
            <a:fillRect/>
          </a:stretch>
        </p:blipFill>
        <p:spPr>
          <a:xfrm>
            <a:off x="796369" y="1168075"/>
            <a:ext cx="6761100" cy="3780965"/>
          </a:xfrm>
          <a:prstGeom prst="rect">
            <a:avLst/>
          </a:prstGeom>
        </p:spPr>
      </p:pic>
    </p:spTree>
    <p:extLst>
      <p:ext uri="{BB962C8B-B14F-4D97-AF65-F5344CB8AC3E}">
        <p14:creationId xmlns:p14="http://schemas.microsoft.com/office/powerpoint/2010/main" val="155612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F6B3-FD53-4F83-A4AD-17ED0AEB6060}"/>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05600D9C-D236-4F22-A38A-43F0DC633D4F}"/>
              </a:ext>
            </a:extLst>
          </p:cNvPr>
          <p:cNvSpPr>
            <a:spLocks noGrp="1"/>
          </p:cNvSpPr>
          <p:nvPr>
            <p:ph type="body" idx="1"/>
          </p:nvPr>
        </p:nvSpPr>
        <p:spPr/>
        <p:txBody>
          <a:bodyPr/>
          <a:lstStyle/>
          <a:p>
            <a:r>
              <a:rPr lang="en-CA" sz="2000" dirty="0" err="1">
                <a:latin typeface="Times New Roman" panose="02020603050405020304" pitchFamily="18" charset="0"/>
                <a:cs typeface="Times New Roman" panose="02020603050405020304" pitchFamily="18" charset="0"/>
              </a:rPr>
              <a:t>Beaglebone</a:t>
            </a:r>
            <a:r>
              <a:rPr lang="en-CA" sz="2000" dirty="0">
                <a:latin typeface="Times New Roman" panose="02020603050405020304" pitchFamily="18" charset="0"/>
                <a:cs typeface="Times New Roman" panose="02020603050405020304" pitchFamily="18" charset="0"/>
              </a:rPr>
              <a:t> black: </a:t>
            </a:r>
            <a:r>
              <a:rPr lang="en-CA" sz="2000" dirty="0">
                <a:latin typeface="Times New Roman" panose="02020603050405020304" pitchFamily="18" charset="0"/>
                <a:cs typeface="Times New Roman" panose="02020603050405020304" pitchFamily="18" charset="0"/>
                <a:hlinkClick r:id="rId2"/>
              </a:rPr>
              <a:t>https://beagleboard.org/black</a:t>
            </a:r>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DHT sensor: </a:t>
            </a:r>
            <a:r>
              <a:rPr lang="en-CA" sz="2000" dirty="0">
                <a:latin typeface="Times New Roman" panose="02020603050405020304" pitchFamily="18" charset="0"/>
                <a:cs typeface="Times New Roman" panose="02020603050405020304" pitchFamily="18" charset="0"/>
                <a:hlinkClick r:id="rId3"/>
              </a:rPr>
              <a:t>https://howtomechatronics.com/tutorials/arduino/dht11-dht22-sensors-temperature-and-humidity-tutorial-using-arduino/</a:t>
            </a:r>
            <a:endParaRPr lang="en-CA" sz="2000" dirty="0">
              <a:latin typeface="Times New Roman" panose="02020603050405020304" pitchFamily="18" charset="0"/>
              <a:cs typeface="Times New Roman" panose="02020603050405020304" pitchFamily="18" charset="0"/>
            </a:endParaRPr>
          </a:p>
          <a:p>
            <a:pPr marL="76200" indent="0">
              <a:buNone/>
            </a:pPr>
            <a:endParaRPr lang="en-CA" sz="20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a:extLst>
              <a:ext uri="{FF2B5EF4-FFF2-40B4-BE49-F238E27FC236}">
                <a16:creationId xmlns:a16="http://schemas.microsoft.com/office/drawing/2014/main" id="{53407682-C12A-4D58-919F-7CD58692E8B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19350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E7B9-ADD1-4468-BFE2-41F7760B1414}"/>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836533D8-B042-40AF-A80A-474FBE3E9477}"/>
              </a:ext>
            </a:extLst>
          </p:cNvPr>
          <p:cNvSpPr>
            <a:spLocks noGrp="1"/>
          </p:cNvSpPr>
          <p:nvPr>
            <p:ph type="body" idx="1"/>
          </p:nvPr>
        </p:nvSpPr>
        <p:spPr/>
        <p:txBody>
          <a:bodyPr/>
          <a:lstStyle/>
          <a:p>
            <a:r>
              <a:rPr lang="en-CA" dirty="0">
                <a:solidFill>
                  <a:schemeClr val="tx1"/>
                </a:solidFill>
                <a:latin typeface="Times New Roman" panose="02020603050405020304" pitchFamily="18" charset="0"/>
                <a:cs typeface="Times New Roman" panose="02020603050405020304" pitchFamily="18" charset="0"/>
              </a:rPr>
              <a:t>Interfacing of dht11:</a:t>
            </a:r>
          </a:p>
          <a:p>
            <a:pPr marL="76200" indent="0">
              <a:buNone/>
            </a:pPr>
            <a:r>
              <a:rPr lang="en-CA" dirty="0">
                <a:solidFill>
                  <a:schemeClr val="tx1"/>
                </a:solidFill>
                <a:latin typeface="Times New Roman" panose="02020603050405020304" pitchFamily="18" charset="0"/>
                <a:cs typeface="Times New Roman" panose="02020603050405020304" pitchFamily="18" charset="0"/>
                <a:hlinkClick r:id="rId2"/>
              </a:rPr>
              <a:t>https://www.adafruit.com/product</a:t>
            </a:r>
            <a:r>
              <a:rPr lang="en-CA">
                <a:solidFill>
                  <a:schemeClr val="tx1"/>
                </a:solidFill>
                <a:latin typeface="Times New Roman" panose="02020603050405020304" pitchFamily="18" charset="0"/>
                <a:cs typeface="Times New Roman" panose="02020603050405020304" pitchFamily="18" charset="0"/>
                <a:hlinkClick r:id="rId2"/>
              </a:rPr>
              <a:t>/386</a:t>
            </a:r>
            <a:endParaRPr lang="en-CA">
              <a:solidFill>
                <a:schemeClr val="tx1"/>
              </a:solidFill>
              <a:latin typeface="Times New Roman" panose="02020603050405020304" pitchFamily="18" charset="0"/>
              <a:cs typeface="Times New Roman" panose="02020603050405020304" pitchFamily="18" charset="0"/>
            </a:endParaRPr>
          </a:p>
          <a:p>
            <a:pPr marL="76200" indent="0">
              <a:buNone/>
            </a:pPr>
            <a:endParaRPr lang="en-CA" dirty="0">
              <a:solidFill>
                <a:schemeClr val="tx1"/>
              </a:solidFill>
              <a:latin typeface="Times New Roman" panose="02020603050405020304" pitchFamily="18" charset="0"/>
              <a:cs typeface="Times New Roman" panose="02020603050405020304" pitchFamily="18" charset="0"/>
            </a:endParaRPr>
          </a:p>
          <a:p>
            <a:pPr marL="76200" indent="0">
              <a:buNone/>
            </a:pPr>
            <a:r>
              <a:rPr lang="en-CA" dirty="0">
                <a:solidFill>
                  <a:schemeClr val="tx1"/>
                </a:solidFill>
                <a:latin typeface="Times New Roman" panose="02020603050405020304" pitchFamily="18" charset="0"/>
                <a:cs typeface="Times New Roman" panose="02020603050405020304" pitchFamily="18" charset="0"/>
              </a:rPr>
              <a:t>Libraries :</a:t>
            </a:r>
          </a:p>
          <a:p>
            <a:pPr marL="76200" indent="0">
              <a:buNone/>
            </a:pPr>
            <a:r>
              <a:rPr lang="en-CA" dirty="0">
                <a:solidFill>
                  <a:schemeClr val="tx1"/>
                </a:solidFill>
                <a:latin typeface="Times New Roman" panose="02020603050405020304" pitchFamily="18" charset="0"/>
                <a:cs typeface="Times New Roman" panose="02020603050405020304" pitchFamily="18" charset="0"/>
                <a:hlinkClick r:id="rId3"/>
              </a:rPr>
              <a:t>https://github.com/adafruit/Adafruit_CircuitPython_DHT</a:t>
            </a:r>
            <a:endParaRPr lang="en-CA" dirty="0">
              <a:solidFill>
                <a:schemeClr val="tx1"/>
              </a:solidFill>
              <a:latin typeface="Times New Roman" panose="02020603050405020304" pitchFamily="18" charset="0"/>
              <a:cs typeface="Times New Roman" panose="02020603050405020304" pitchFamily="18" charset="0"/>
            </a:endParaRPr>
          </a:p>
          <a:p>
            <a:pPr marL="76200" indent="0">
              <a:buNone/>
            </a:pPr>
            <a:endParaRPr lang="en-CA" dirty="0">
              <a:solidFill>
                <a:schemeClr val="tx1"/>
              </a:solidFill>
              <a:latin typeface="Times New Roman" panose="02020603050405020304" pitchFamily="18" charset="0"/>
              <a:cs typeface="Times New Roman" panose="02020603050405020304" pitchFamily="18" charset="0"/>
            </a:endParaRPr>
          </a:p>
          <a:p>
            <a:pPr marL="76200" indent="0">
              <a:buNone/>
            </a:pPr>
            <a:endParaRPr lang="en-CA" dirty="0">
              <a:solidFill>
                <a:schemeClr val="tx1"/>
              </a:solidFill>
              <a:latin typeface="Times New Roman" panose="02020603050405020304" pitchFamily="18" charset="0"/>
              <a:cs typeface="Times New Roman" panose="02020603050405020304" pitchFamily="18" charset="0"/>
            </a:endParaRPr>
          </a:p>
          <a:p>
            <a:pPr marL="76200" indent="0">
              <a:buNone/>
            </a:pPr>
            <a:endParaRPr lang="en-CA" sz="2400" dirty="0">
              <a:latin typeface="Times New Roman" panose="02020603050405020304" pitchFamily="18" charset="0"/>
              <a:cs typeface="Times New Roman" panose="02020603050405020304" pitchFamily="18" charset="0"/>
            </a:endParaRPr>
          </a:p>
          <a:p>
            <a:pPr marL="76200" indent="0">
              <a:buNone/>
            </a:pPr>
            <a:endParaRPr lang="en-CA" dirty="0"/>
          </a:p>
        </p:txBody>
      </p:sp>
      <p:sp>
        <p:nvSpPr>
          <p:cNvPr id="4" name="Slide Number Placeholder 3">
            <a:extLst>
              <a:ext uri="{FF2B5EF4-FFF2-40B4-BE49-F238E27FC236}">
                <a16:creationId xmlns:a16="http://schemas.microsoft.com/office/drawing/2014/main" id="{D459BA74-8C2D-47F7-8E6E-0E32E8A2D5D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598737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997688" y="1850936"/>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80BFB7"/>
                </a:solidFill>
                <a:latin typeface="Times New Roman" panose="02020603050405020304" pitchFamily="18" charset="0"/>
                <a:cs typeface="Times New Roman" panose="02020603050405020304" pitchFamily="18" charset="0"/>
              </a:rPr>
              <a:t>THANKS!</a:t>
            </a:r>
            <a:endParaRPr sz="6000" b="1" dirty="0">
              <a:solidFill>
                <a:srgbClr val="80BFB7"/>
              </a:solidFill>
              <a:latin typeface="Times New Roman" panose="02020603050405020304" pitchFamily="18" charset="0"/>
              <a:cs typeface="Times New Roman" panose="02020603050405020304" pitchFamily="18" charset="0"/>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7414-EA5A-4BFE-B215-D59D4F617E98}"/>
              </a:ext>
            </a:extLst>
          </p:cNvPr>
          <p:cNvSpPr>
            <a:spLocks noGrp="1"/>
          </p:cNvSpPr>
          <p:nvPr>
            <p:ph type="title"/>
          </p:nvPr>
        </p:nvSpPr>
        <p:spPr/>
        <p:txBody>
          <a:bodyPr/>
          <a:lstStyle/>
          <a:p>
            <a:r>
              <a:rPr lang="en-CA" dirty="0"/>
              <a:t>Table of contents</a:t>
            </a:r>
          </a:p>
        </p:txBody>
      </p:sp>
      <p:sp>
        <p:nvSpPr>
          <p:cNvPr id="3" name="Text Placeholder 2">
            <a:extLst>
              <a:ext uri="{FF2B5EF4-FFF2-40B4-BE49-F238E27FC236}">
                <a16:creationId xmlns:a16="http://schemas.microsoft.com/office/drawing/2014/main" id="{2CE4B945-CF3B-4161-9ECC-D9D0DB2E55CD}"/>
              </a:ext>
            </a:extLst>
          </p:cNvPr>
          <p:cNvSpPr>
            <a:spLocks noGrp="1"/>
          </p:cNvSpPr>
          <p:nvPr>
            <p:ph type="body" idx="1"/>
          </p:nvPr>
        </p:nvSpPr>
        <p:spPr/>
        <p:txBody>
          <a:bodyPr/>
          <a:lstStyle/>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Project overview</a:t>
            </a:r>
          </a:p>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Components required</a:t>
            </a:r>
          </a:p>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Introduction to Beagle bone black</a:t>
            </a:r>
          </a:p>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Introduction to DHT11</a:t>
            </a:r>
          </a:p>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Interfacing</a:t>
            </a:r>
          </a:p>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Final result</a:t>
            </a:r>
          </a:p>
          <a:p>
            <a:pPr marL="285750" lvl="0" indent="-285750" algn="l" rtl="0">
              <a:spcBef>
                <a:spcPts val="600"/>
              </a:spcBef>
              <a:spcAft>
                <a:spcPts val="0"/>
              </a:spcAft>
              <a:buClrTx/>
              <a:buFont typeface="Wingdings" panose="05000000000000000000" pitchFamily="2" charset="2"/>
              <a:buChar char="q"/>
            </a:pPr>
            <a:r>
              <a:rPr lang="en-CA" sz="2400" b="1" dirty="0">
                <a:solidFill>
                  <a:schemeClr val="tx1"/>
                </a:solidFill>
                <a:latin typeface="Raleway Thin"/>
                <a:ea typeface="Raleway Thin"/>
                <a:cs typeface="Raleway Thin"/>
                <a:sym typeface="Raleway Thin"/>
              </a:rPr>
              <a:t>References</a:t>
            </a:r>
          </a:p>
          <a:p>
            <a:pPr marL="76200" lvl="0" indent="0" algn="l" rtl="0">
              <a:spcBef>
                <a:spcPts val="600"/>
              </a:spcBef>
              <a:spcAft>
                <a:spcPts val="0"/>
              </a:spcAft>
              <a:buClr>
                <a:schemeClr val="bg1"/>
              </a:buClr>
              <a:buNone/>
            </a:pPr>
            <a:r>
              <a:rPr lang="en-CA" dirty="0">
                <a:solidFill>
                  <a:schemeClr val="tx1"/>
                </a:solidFill>
                <a:latin typeface="Raleway Thin"/>
                <a:ea typeface="Raleway Thin"/>
                <a:cs typeface="Raleway Thin"/>
                <a:sym typeface="Raleway Thin"/>
              </a:rPr>
              <a:t>	</a:t>
            </a:r>
            <a:endParaRPr lang="en-CA" dirty="0"/>
          </a:p>
        </p:txBody>
      </p:sp>
      <p:sp>
        <p:nvSpPr>
          <p:cNvPr id="4" name="Slide Number Placeholder 3">
            <a:extLst>
              <a:ext uri="{FF2B5EF4-FFF2-40B4-BE49-F238E27FC236}">
                <a16:creationId xmlns:a16="http://schemas.microsoft.com/office/drawing/2014/main" id="{CE48CCE2-B713-4C9A-8187-98511ED58B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95601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0E2D-7808-4B3B-8ADA-93BABF9DEBE3}"/>
              </a:ext>
            </a:extLst>
          </p:cNvPr>
          <p:cNvSpPr>
            <a:spLocks noGrp="1"/>
          </p:cNvSpPr>
          <p:nvPr>
            <p:ph type="title"/>
          </p:nvPr>
        </p:nvSpPr>
        <p:spPr/>
        <p:txBody>
          <a:bodyPr/>
          <a:lstStyle/>
          <a:p>
            <a:r>
              <a:rPr lang="en-CA" dirty="0"/>
              <a:t>Project overview</a:t>
            </a:r>
          </a:p>
        </p:txBody>
      </p:sp>
      <p:sp>
        <p:nvSpPr>
          <p:cNvPr id="3" name="Text Placeholder 2">
            <a:extLst>
              <a:ext uri="{FF2B5EF4-FFF2-40B4-BE49-F238E27FC236}">
                <a16:creationId xmlns:a16="http://schemas.microsoft.com/office/drawing/2014/main" id="{B09797CC-59ED-468D-875D-745DD5CD1ADF}"/>
              </a:ext>
            </a:extLst>
          </p:cNvPr>
          <p:cNvSpPr>
            <a:spLocks noGrp="1"/>
          </p:cNvSpPr>
          <p:nvPr>
            <p:ph type="body" idx="1"/>
          </p:nvPr>
        </p:nvSpPr>
        <p:spPr/>
        <p:txBody>
          <a:bodyPr/>
          <a:lstStyle/>
          <a:p>
            <a:pPr marL="76200" indent="0">
              <a:buNone/>
            </a:pPr>
            <a:r>
              <a:rPr lang="en-CA" dirty="0">
                <a:solidFill>
                  <a:schemeClr val="tx1"/>
                </a:solidFill>
                <a:latin typeface="Times New Roman" panose="02020603050405020304" pitchFamily="18" charset="0"/>
                <a:cs typeface="Times New Roman" panose="02020603050405020304" pitchFamily="18" charset="0"/>
              </a:rPr>
              <a:t>Our project automatic watering system for plants is  an embedded system which automatically controls the irrigation of the plants. Different sensors are used to sense the data from the soil and water the plants accordingly. </a:t>
            </a:r>
          </a:p>
          <a:p>
            <a:pPr marL="76200" indent="0">
              <a:buNone/>
            </a:pPr>
            <a:endParaRPr lang="en-CA" dirty="0"/>
          </a:p>
        </p:txBody>
      </p:sp>
      <p:sp>
        <p:nvSpPr>
          <p:cNvPr id="4" name="Slide Number Placeholder 3">
            <a:extLst>
              <a:ext uri="{FF2B5EF4-FFF2-40B4-BE49-F238E27FC236}">
                <a16:creationId xmlns:a16="http://schemas.microsoft.com/office/drawing/2014/main" id="{1D2D2EC1-C264-4E80-A1E8-CEB772B649C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23656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8E5-21A5-4EEC-AC67-AF5577B96AA0}"/>
              </a:ext>
            </a:extLst>
          </p:cNvPr>
          <p:cNvSpPr>
            <a:spLocks noGrp="1"/>
          </p:cNvSpPr>
          <p:nvPr>
            <p:ph type="title"/>
          </p:nvPr>
        </p:nvSpPr>
        <p:spPr/>
        <p:txBody>
          <a:bodyPr/>
          <a:lstStyle/>
          <a:p>
            <a:r>
              <a:rPr lang="en-CA" dirty="0"/>
              <a:t>Cont..</a:t>
            </a:r>
          </a:p>
        </p:txBody>
      </p:sp>
      <p:sp>
        <p:nvSpPr>
          <p:cNvPr id="3" name="Text Placeholder 2">
            <a:extLst>
              <a:ext uri="{FF2B5EF4-FFF2-40B4-BE49-F238E27FC236}">
                <a16:creationId xmlns:a16="http://schemas.microsoft.com/office/drawing/2014/main" id="{096FB9FC-A91F-4DB0-8C48-6E6E0440F933}"/>
              </a:ext>
            </a:extLst>
          </p:cNvPr>
          <p:cNvSpPr>
            <a:spLocks noGrp="1"/>
          </p:cNvSpPr>
          <p:nvPr>
            <p:ph type="body" idx="1"/>
          </p:nvPr>
        </p:nvSpPr>
        <p:spPr/>
        <p:txBody>
          <a:bodyPr/>
          <a:lstStyle/>
          <a:p>
            <a:r>
              <a:rPr lang="en-CA" sz="2400" dirty="0">
                <a:solidFill>
                  <a:schemeClr val="tx1"/>
                </a:solidFill>
                <a:latin typeface="Times New Roman" panose="02020603050405020304" pitchFamily="18" charset="0"/>
                <a:cs typeface="Times New Roman" panose="02020603050405020304" pitchFamily="18" charset="0"/>
              </a:rPr>
              <a:t>This temperature sensor will sense the surrounding air and measure the corresponding temperature and humidity values and this value is uploaded to the cloud and which can be accessed by the user. </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CCD9C1-D7AC-4F96-B9A8-0317C19296E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06621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678C-7A83-4C1C-834A-BC39CE6A55AD}"/>
              </a:ext>
            </a:extLst>
          </p:cNvPr>
          <p:cNvSpPr>
            <a:spLocks noGrp="1"/>
          </p:cNvSpPr>
          <p:nvPr>
            <p:ph type="title"/>
          </p:nvPr>
        </p:nvSpPr>
        <p:spPr/>
        <p:txBody>
          <a:bodyPr/>
          <a:lstStyle/>
          <a:p>
            <a:r>
              <a:rPr lang="en" b="1" dirty="0">
                <a:solidFill>
                  <a:schemeClr val="bg2">
                    <a:lumMod val="50000"/>
                  </a:schemeClr>
                </a:solidFill>
                <a:latin typeface="Times New Roman" panose="02020603050405020304" pitchFamily="18" charset="0"/>
                <a:cs typeface="Times New Roman" panose="02020603050405020304" pitchFamily="18" charset="0"/>
              </a:rPr>
              <a:t>Beaglebone black</a:t>
            </a:r>
            <a:endParaRPr lang="en-CA"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67A6832-1256-480D-87CC-05CA1DF676BB}"/>
              </a:ext>
            </a:extLst>
          </p:cNvPr>
          <p:cNvSpPr>
            <a:spLocks noGrp="1"/>
          </p:cNvSpPr>
          <p:nvPr>
            <p:ph type="body"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Beagle bone black Rev C still has a blistering 1GHz processor and 512MB onboard DDR3 RAM and like the rev B it has a AM3358 microprocessor, two 46-pin headers, micro HDMI for audio/video output, USB ports, 10/100 Ethernet and other I/O features. </a:t>
            </a:r>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7C61ABA-63CB-4638-A575-41B7D2D0761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66050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F2CB-78AD-4F3A-956C-6C579B2D7E95}"/>
              </a:ext>
            </a:extLst>
          </p:cNvPr>
          <p:cNvSpPr>
            <a:spLocks noGrp="1"/>
          </p:cNvSpPr>
          <p:nvPr>
            <p:ph type="title"/>
          </p:nvPr>
        </p:nvSpPr>
        <p:spPr/>
        <p:txBody>
          <a:bodyPr/>
          <a:lstStyle/>
          <a:p>
            <a:r>
              <a:rPr lang="en-CA" dirty="0">
                <a:solidFill>
                  <a:schemeClr val="tx1"/>
                </a:solidFill>
                <a:latin typeface="Times New Roman" panose="02020603050405020304" pitchFamily="18" charset="0"/>
                <a:cs typeface="Times New Roman" panose="02020603050405020304" pitchFamily="18" charset="0"/>
              </a:rPr>
              <a:t>Cont..</a:t>
            </a:r>
          </a:p>
        </p:txBody>
      </p:sp>
      <p:sp>
        <p:nvSpPr>
          <p:cNvPr id="3" name="Text Placeholder 2">
            <a:extLst>
              <a:ext uri="{FF2B5EF4-FFF2-40B4-BE49-F238E27FC236}">
                <a16:creationId xmlns:a16="http://schemas.microsoft.com/office/drawing/2014/main" id="{85B997DA-A1E7-4807-A011-A62210B54BBB}"/>
              </a:ext>
            </a:extLst>
          </p:cNvPr>
          <p:cNvSpPr>
            <a:spLocks noGrp="1"/>
          </p:cNvSpPr>
          <p:nvPr>
            <p:ph type="body" idx="1"/>
          </p:nvPr>
        </p:nvSpPr>
        <p:spPr/>
        <p:txBody>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 Rev C is an ultra-powered embedded computer that can fit in a mint tin.</a:t>
            </a:r>
            <a:endParaRPr lang="en-CA" dirty="0"/>
          </a:p>
        </p:txBody>
      </p:sp>
      <p:sp>
        <p:nvSpPr>
          <p:cNvPr id="4" name="Slide Number Placeholder 3">
            <a:extLst>
              <a:ext uri="{FF2B5EF4-FFF2-40B4-BE49-F238E27FC236}">
                <a16:creationId xmlns:a16="http://schemas.microsoft.com/office/drawing/2014/main" id="{2D4884A1-C23F-4D7B-ACF2-5A0D3F557B6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4D1F341C-E20F-4B67-A0DB-3309E0FFA0B8}"/>
              </a:ext>
            </a:extLst>
          </p:cNvPr>
          <p:cNvPicPr>
            <a:picLocks noChangeAspect="1"/>
          </p:cNvPicPr>
          <p:nvPr/>
        </p:nvPicPr>
        <p:blipFill>
          <a:blip r:embed="rId2"/>
          <a:stretch>
            <a:fillRect/>
          </a:stretch>
        </p:blipFill>
        <p:spPr>
          <a:xfrm>
            <a:off x="2828262" y="2721739"/>
            <a:ext cx="3630449" cy="1992311"/>
          </a:xfrm>
          <a:prstGeom prst="rect">
            <a:avLst/>
          </a:prstGeom>
        </p:spPr>
      </p:pic>
    </p:spTree>
    <p:extLst>
      <p:ext uri="{BB962C8B-B14F-4D97-AF65-F5344CB8AC3E}">
        <p14:creationId xmlns:p14="http://schemas.microsoft.com/office/powerpoint/2010/main" val="14453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C601-9230-41DC-8EF5-E79B0F33BE80}"/>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p>
        </p:txBody>
      </p:sp>
      <p:sp>
        <p:nvSpPr>
          <p:cNvPr id="3" name="Text Placeholder 2">
            <a:extLst>
              <a:ext uri="{FF2B5EF4-FFF2-40B4-BE49-F238E27FC236}">
                <a16:creationId xmlns:a16="http://schemas.microsoft.com/office/drawing/2014/main" id="{0334AC2F-4DC1-4DB1-A672-DEA41C61A399}"/>
              </a:ext>
            </a:extLst>
          </p:cNvPr>
          <p:cNvSpPr>
            <a:spLocks noGrp="1"/>
          </p:cNvSpPr>
          <p:nvPr>
            <p:ph type="body"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rev C comes with a mini-B cable for powering it up ASAP. No microSD card is included as the BBB has onboard flash storage - and no SD card loading is required to get started.</a:t>
            </a:r>
          </a:p>
          <a:p>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9C6265-4626-4CDB-9668-90FE767F3A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8804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50F1-52BE-46D2-831F-1F1EBAC3051B}"/>
              </a:ext>
            </a:extLst>
          </p:cNvPr>
          <p:cNvSpPr>
            <a:spLocks noGrp="1"/>
          </p:cNvSpPr>
          <p:nvPr>
            <p:ph type="title"/>
          </p:nvPr>
        </p:nvSpPr>
        <p:spPr/>
        <p:txBody>
          <a:bodyPr/>
          <a:lstStyle/>
          <a:p>
            <a:r>
              <a:rPr lang="en-CA" b="1" dirty="0">
                <a:solidFill>
                  <a:schemeClr val="tx1"/>
                </a:solidFill>
                <a:latin typeface="Times New Roman" panose="02020603050405020304" pitchFamily="18" charset="0"/>
                <a:cs typeface="Times New Roman" panose="02020603050405020304" pitchFamily="18" charset="0"/>
              </a:rPr>
              <a:t>Cont..</a:t>
            </a:r>
            <a:endParaRPr lang="en-CA" dirty="0"/>
          </a:p>
        </p:txBody>
      </p:sp>
      <p:sp>
        <p:nvSpPr>
          <p:cNvPr id="3" name="Text Placeholder 2">
            <a:extLst>
              <a:ext uri="{FF2B5EF4-FFF2-40B4-BE49-F238E27FC236}">
                <a16:creationId xmlns:a16="http://schemas.microsoft.com/office/drawing/2014/main" id="{4B1676F0-56FB-4455-8C5F-B3F1B5E1E0D5}"/>
              </a:ext>
            </a:extLst>
          </p:cNvPr>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As the knowledge of users develops, the board provides more complicated interfaces including C/C++ functions to access digital and analog pins aboard the ARM Cortex A8 microprocessor.</a:t>
            </a:r>
          </a:p>
          <a:p>
            <a:endParaRPr lang="en-CA" dirty="0"/>
          </a:p>
        </p:txBody>
      </p:sp>
      <p:sp>
        <p:nvSpPr>
          <p:cNvPr id="4" name="Slide Number Placeholder 3">
            <a:extLst>
              <a:ext uri="{FF2B5EF4-FFF2-40B4-BE49-F238E27FC236}">
                <a16:creationId xmlns:a16="http://schemas.microsoft.com/office/drawing/2014/main" id="{B8C064AB-9708-42C7-B714-40E7D2ECAE7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52233401"/>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TotalTime>
  <Words>859</Words>
  <Application>Microsoft Office PowerPoint</Application>
  <PresentationFormat>On-screen Show (16:9)</PresentationFormat>
  <Paragraphs>124</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Titillium Web Light</vt:lpstr>
      <vt:lpstr>Raleway Thin</vt:lpstr>
      <vt:lpstr>Times New Roman</vt:lpstr>
      <vt:lpstr>Wingdings</vt:lpstr>
      <vt:lpstr>Dosis ExtraLight</vt:lpstr>
      <vt:lpstr>Arial</vt:lpstr>
      <vt:lpstr>Mowbray template</vt:lpstr>
      <vt:lpstr>Automatic irrigation system for plants</vt:lpstr>
      <vt:lpstr>Interfacing of DHT11 with Beagle bone black</vt:lpstr>
      <vt:lpstr>Table of contents</vt:lpstr>
      <vt:lpstr>Project overview</vt:lpstr>
      <vt:lpstr>Cont..</vt:lpstr>
      <vt:lpstr>Beaglebone black</vt:lpstr>
      <vt:lpstr>Cont..</vt:lpstr>
      <vt:lpstr>Cont..</vt:lpstr>
      <vt:lpstr>Cont..</vt:lpstr>
      <vt:lpstr>Specifications</vt:lpstr>
      <vt:lpstr>Specifications</vt:lpstr>
      <vt:lpstr>Cont..</vt:lpstr>
      <vt:lpstr>Cont..</vt:lpstr>
      <vt:lpstr>Cont..</vt:lpstr>
      <vt:lpstr>Temperature and Humidity Sensor (DHT11)</vt:lpstr>
      <vt:lpstr>Cont..</vt:lpstr>
      <vt:lpstr>Cont….</vt:lpstr>
      <vt:lpstr>Cont…</vt:lpstr>
      <vt:lpstr>Cont…</vt:lpstr>
      <vt:lpstr>Cont..</vt:lpstr>
      <vt:lpstr>Interfacing</vt:lpstr>
      <vt:lpstr>PowerPoint Presentation</vt:lpstr>
      <vt:lpstr>PowerPoint Presentation</vt:lpstr>
      <vt:lpstr>Steps:</vt:lpstr>
      <vt:lpstr>PowerPoint Presentation</vt:lpstr>
      <vt:lpstr>Output</vt:lpstr>
      <vt:lpstr>References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irrigation system for plants</dc:title>
  <dc:creator>Indu</dc:creator>
  <cp:lastModifiedBy>Anugraha Josh</cp:lastModifiedBy>
  <cp:revision>70</cp:revision>
  <dcterms:modified xsi:type="dcterms:W3CDTF">2021-04-12T02:44:55Z</dcterms:modified>
</cp:coreProperties>
</file>