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86" r:id="rId9"/>
    <p:sldId id="263" r:id="rId10"/>
    <p:sldId id="264" r:id="rId11"/>
    <p:sldId id="265" r:id="rId12"/>
    <p:sldId id="266" r:id="rId13"/>
    <p:sldId id="267" r:id="rId14"/>
    <p:sldId id="268" r:id="rId15"/>
    <p:sldId id="269" r:id="rId16"/>
    <p:sldId id="270" r:id="rId17"/>
    <p:sldId id="271" r:id="rId18"/>
    <p:sldId id="272" r:id="rId19"/>
    <p:sldId id="288" r:id="rId20"/>
    <p:sldId id="273" r:id="rId21"/>
    <p:sldId id="274" r:id="rId22"/>
    <p:sldId id="275" r:id="rId23"/>
    <p:sldId id="276" r:id="rId24"/>
    <p:sldId id="289" r:id="rId25"/>
    <p:sldId id="277" r:id="rId26"/>
    <p:sldId id="278" r:id="rId27"/>
    <p:sldId id="279" r:id="rId28"/>
    <p:sldId id="280" r:id="rId29"/>
    <p:sldId id="281" r:id="rId30"/>
    <p:sldId id="283" r:id="rId31"/>
    <p:sldId id="284" r:id="rId32"/>
    <p:sldId id="285" r:id="rId33"/>
    <p:sldId id="287"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283846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520E2-4898-4AD6-BC36-839DE1D5637A}" type="datetimeFigureOut">
              <a:rPr lang="en-CA" smtClean="0"/>
              <a:t>2021-02-22</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278449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290447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74656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290364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1520E2-4898-4AD6-BC36-839DE1D5637A}" type="datetimeFigureOut">
              <a:rPr lang="en-CA" smtClean="0"/>
              <a:t>2021-02-22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58997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1520E2-4898-4AD6-BC36-839DE1D5637A}" type="datetimeFigureOut">
              <a:rPr lang="en-CA" smtClean="0"/>
              <a:t>2021-02-22</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3813919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251831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18533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04734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520E2-4898-4AD6-BC36-839DE1D5637A}" type="datetimeFigureOut">
              <a:rPr lang="en-CA" smtClean="0"/>
              <a:t>2021-02-22</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96302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520E2-4898-4AD6-BC36-839DE1D5637A}" type="datetimeFigureOut">
              <a:rPr lang="en-CA" smtClean="0"/>
              <a:t>2021-02-22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11295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520E2-4898-4AD6-BC36-839DE1D5637A}" type="datetimeFigureOut">
              <a:rPr lang="en-CA" smtClean="0"/>
              <a:t>2021-02-22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3944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520E2-4898-4AD6-BC36-839DE1D5637A}" type="datetimeFigureOut">
              <a:rPr lang="en-CA" smtClean="0"/>
              <a:t>2021-02-22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136266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520E2-4898-4AD6-BC36-839DE1D5637A}" type="datetimeFigureOut">
              <a:rPr lang="en-CA" smtClean="0"/>
              <a:t>2021-02-22</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00654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520E2-4898-4AD6-BC36-839DE1D5637A}" type="datetimeFigureOut">
              <a:rPr lang="en-CA" smtClean="0"/>
              <a:t>2021-02-22</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180027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520E2-4898-4AD6-BC36-839DE1D5637A}" type="datetimeFigureOut">
              <a:rPr lang="en-CA" smtClean="0"/>
              <a:t>2021-02-22</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09635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1520E2-4898-4AD6-BC36-839DE1D5637A}" type="datetimeFigureOut">
              <a:rPr lang="en-CA" smtClean="0"/>
              <a:t>2021-02-22</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31F173-796E-4197-AFE8-07B3255D5575}" type="slidenum">
              <a:rPr lang="en-CA" smtClean="0"/>
              <a:t>‹#›</a:t>
            </a:fld>
            <a:endParaRPr lang="en-CA"/>
          </a:p>
        </p:txBody>
      </p:sp>
    </p:spTree>
    <p:extLst>
      <p:ext uri="{BB962C8B-B14F-4D97-AF65-F5344CB8AC3E}">
        <p14:creationId xmlns:p14="http://schemas.microsoft.com/office/powerpoint/2010/main" val="30357709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dafruit/Fritzing-Library/blob/master/AdaFruit.fzbz"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ritzing.org/" TargetMode="External"/><Relationship Id="rId2" Type="http://schemas.openxmlformats.org/officeDocument/2006/relationships/hyperlink" Target="https://www.thoughtco.com/what-is-a-schematic-diagram-4584811" TargetMode="External"/><Relationship Id="rId1" Type="http://schemas.openxmlformats.org/officeDocument/2006/relationships/slideLayout" Target="../slideLayouts/slideLayout2.xml"/><Relationship Id="rId6" Type="http://schemas.openxmlformats.org/officeDocument/2006/relationships/hyperlink" Target="https://elinux.org/Beagleboard:Fritzing_on_the_BeagleBone_Black#:~:text=If%20you%20want%20to%20create,a%20free%20program%20called%20Fritzing." TargetMode="External"/><Relationship Id="rId5" Type="http://schemas.openxmlformats.org/officeDocument/2006/relationships/hyperlink" Target="https://github.com/adafruit/Fritzing-Library/blob/master/AdaFruit.fzbz" TargetMode="External"/><Relationship Id="rId4" Type="http://schemas.openxmlformats.org/officeDocument/2006/relationships/hyperlink" Target="https://www.filecroco.com/download-fritzing/downloa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aker.pro/arduino/projects/arduino-soil-moisture-sensor" TargetMode="External"/><Relationship Id="rId2" Type="http://schemas.openxmlformats.org/officeDocument/2006/relationships/hyperlink" Target="https://subscription.packtpub.com/book/hardware_and_creative/9781785285059/1/ch01lvl1sec11/hardware-specification-of-beaglebone-black" TargetMode="External"/><Relationship Id="rId1" Type="http://schemas.openxmlformats.org/officeDocument/2006/relationships/slideLayout" Target="../slideLayouts/slideLayout2.xml"/><Relationship Id="rId4" Type="http://schemas.openxmlformats.org/officeDocument/2006/relationships/hyperlink" Target="https://lastminuteengineers.com/dht11-dht22-arduino-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omponents101.com/ics/l293d-pinout-features-datasheet" TargetMode="External"/><Relationship Id="rId2" Type="http://schemas.openxmlformats.org/officeDocument/2006/relationships/hyperlink" Target="https://www.electronics-notes.com/articles/electronic_components/resistors/light-dependent-resistor-ldr.ph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omponents101.com/wireless/esp8266-pinout-configuration-features-datashee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0597-31B1-4DB4-BEBE-0284790436C1}"/>
              </a:ext>
            </a:extLst>
          </p:cNvPr>
          <p:cNvSpPr>
            <a:spLocks noGrp="1"/>
          </p:cNvSpPr>
          <p:nvPr>
            <p:ph type="ctrTitle"/>
          </p:nvPr>
        </p:nvSpPr>
        <p:spPr>
          <a:xfrm>
            <a:off x="1666875" y="799105"/>
            <a:ext cx="9144000" cy="2387600"/>
          </a:xfrm>
        </p:spPr>
        <p:txBody>
          <a:bodyPr>
            <a:normAutofit/>
          </a:bodyPr>
          <a:lstStyle/>
          <a:p>
            <a:pPr algn="ctr"/>
            <a:r>
              <a:rPr lang="en-CA" sz="5400" b="1" dirty="0"/>
              <a:t>AUTOMATIC WATERING SYSTEM FOR PLANTS</a:t>
            </a:r>
          </a:p>
        </p:txBody>
      </p:sp>
      <p:sp>
        <p:nvSpPr>
          <p:cNvPr id="3" name="Subtitle 2">
            <a:extLst>
              <a:ext uri="{FF2B5EF4-FFF2-40B4-BE49-F238E27FC236}">
                <a16:creationId xmlns:a16="http://schemas.microsoft.com/office/drawing/2014/main" id="{D264F4B1-44D0-4164-A643-84A41E17C3BC}"/>
              </a:ext>
            </a:extLst>
          </p:cNvPr>
          <p:cNvSpPr>
            <a:spLocks noGrp="1"/>
          </p:cNvSpPr>
          <p:nvPr>
            <p:ph type="subTitle" idx="1"/>
          </p:nvPr>
        </p:nvSpPr>
        <p:spPr>
          <a:xfrm>
            <a:off x="1485900" y="3186705"/>
            <a:ext cx="9505950" cy="861420"/>
          </a:xfrm>
        </p:spPr>
        <p:txBody>
          <a:bodyPr>
            <a:normAutofit fontScale="25000" lnSpcReduction="20000"/>
          </a:bodyPr>
          <a:lstStyle/>
          <a:p>
            <a:r>
              <a:rPr lang="en-CA" sz="12000" b="1" dirty="0"/>
              <a:t>      </a:t>
            </a:r>
            <a:endParaRPr lang="en-CA" sz="1400" b="1" dirty="0"/>
          </a:p>
          <a:p>
            <a:pPr algn="r"/>
            <a:endParaRPr lang="en-CA" sz="8000" b="1" dirty="0"/>
          </a:p>
          <a:p>
            <a:pPr algn="r"/>
            <a:r>
              <a:rPr lang="en-CA" sz="8000" b="1" dirty="0"/>
              <a:t>SUBMITTED BY,</a:t>
            </a:r>
          </a:p>
          <a:p>
            <a:pPr algn="r"/>
            <a:r>
              <a:rPr lang="en-CA" sz="8000" b="1" dirty="0"/>
              <a:t>SREELAKSHMI KRISHNANKUTTY – C0765644</a:t>
            </a:r>
          </a:p>
          <a:p>
            <a:pPr algn="r"/>
            <a:r>
              <a:rPr lang="en-CA" sz="8000" b="1" dirty="0"/>
              <a:t>GROUP - 6</a:t>
            </a:r>
          </a:p>
        </p:txBody>
      </p:sp>
    </p:spTree>
    <p:extLst>
      <p:ext uri="{BB962C8B-B14F-4D97-AF65-F5344CB8AC3E}">
        <p14:creationId xmlns:p14="http://schemas.microsoft.com/office/powerpoint/2010/main" val="24764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21E1-D939-4E72-A6EF-1EFD4EC77088}"/>
              </a:ext>
            </a:extLst>
          </p:cNvPr>
          <p:cNvSpPr>
            <a:spLocks noGrp="1"/>
          </p:cNvSpPr>
          <p:nvPr>
            <p:ph type="title"/>
          </p:nvPr>
        </p:nvSpPr>
        <p:spPr/>
        <p:txBody>
          <a:bodyPr/>
          <a:lstStyle/>
          <a:p>
            <a:r>
              <a:rPr lang="en-US" dirty="0"/>
              <a:t>Fritzing on the </a:t>
            </a:r>
            <a:r>
              <a:rPr lang="en-US" dirty="0" err="1"/>
              <a:t>BeagleBone</a:t>
            </a:r>
            <a:r>
              <a:rPr lang="en-US" dirty="0"/>
              <a:t> Black</a:t>
            </a:r>
            <a:br>
              <a:rPr lang="en-US" dirty="0"/>
            </a:br>
            <a:endParaRPr lang="en-CA" dirty="0"/>
          </a:p>
        </p:txBody>
      </p:sp>
      <p:sp>
        <p:nvSpPr>
          <p:cNvPr id="3" name="Content Placeholder 2">
            <a:extLst>
              <a:ext uri="{FF2B5EF4-FFF2-40B4-BE49-F238E27FC236}">
                <a16:creationId xmlns:a16="http://schemas.microsoft.com/office/drawing/2014/main" id="{91AB5478-5555-4001-9460-F0BB1DA33412}"/>
              </a:ext>
            </a:extLst>
          </p:cNvPr>
          <p:cNvSpPr>
            <a:spLocks noGrp="1"/>
          </p:cNvSpPr>
          <p:nvPr>
            <p:ph idx="1"/>
          </p:nvPr>
        </p:nvSpPr>
        <p:spPr>
          <a:xfrm>
            <a:off x="447676" y="2314575"/>
            <a:ext cx="9532938" cy="4419600"/>
          </a:xfrm>
        </p:spPr>
        <p:txBody>
          <a:bodyPr>
            <a:normAutofit/>
          </a:bodyPr>
          <a:lstStyle/>
          <a:p>
            <a:r>
              <a:rPr lang="en-US" sz="1900" b="1" dirty="0"/>
              <a:t>If you want to create a breadboard/</a:t>
            </a:r>
            <a:r>
              <a:rPr lang="en-US" sz="1900" b="1" dirty="0" err="1"/>
              <a:t>pcb</a:t>
            </a:r>
            <a:r>
              <a:rPr lang="en-US" sz="1900" b="1" dirty="0"/>
              <a:t>/schematic layout for your </a:t>
            </a:r>
            <a:r>
              <a:rPr lang="en-US" sz="1900" b="1" dirty="0" err="1"/>
              <a:t>Beaglebone</a:t>
            </a:r>
            <a:r>
              <a:rPr lang="en-US" sz="1900" b="1" dirty="0"/>
              <a:t> Black, you can use a free program called Fritzing. Following are the steps that we need to use to operate on this software on a Windows operating system.</a:t>
            </a:r>
          </a:p>
          <a:p>
            <a:r>
              <a:rPr lang="en-CA" sz="1900" b="1" dirty="0"/>
              <a:t>Install Fritzing</a:t>
            </a:r>
          </a:p>
          <a:p>
            <a:r>
              <a:rPr lang="en-US" sz="1900" b="1" dirty="0"/>
              <a:t>Download the latest version of Fritzing. Make sure to choose the proper operating system.</a:t>
            </a:r>
          </a:p>
          <a:p>
            <a:r>
              <a:rPr lang="en-US" sz="1900" b="1" dirty="0"/>
              <a:t>Unzip the file into the directory that you wish.</a:t>
            </a:r>
          </a:p>
          <a:p>
            <a:r>
              <a:rPr lang="en-US" sz="1900" b="1" dirty="0"/>
              <a:t>Open up the folder that you just unzipped and run the fritzing.exe program.</a:t>
            </a:r>
          </a:p>
          <a:p>
            <a:r>
              <a:rPr lang="en-US" sz="1900" b="1" dirty="0"/>
              <a:t>Import the </a:t>
            </a:r>
            <a:r>
              <a:rPr lang="en-US" sz="1900" b="1" dirty="0" err="1"/>
              <a:t>Beaglebone</a:t>
            </a:r>
            <a:r>
              <a:rPr lang="en-US" sz="1900" b="1" dirty="0"/>
              <a:t> Black Library</a:t>
            </a:r>
          </a:p>
          <a:p>
            <a:pPr marL="0" indent="0">
              <a:buNone/>
            </a:pPr>
            <a:endParaRPr lang="en-CA" dirty="0"/>
          </a:p>
        </p:txBody>
      </p:sp>
    </p:spTree>
    <p:extLst>
      <p:ext uri="{BB962C8B-B14F-4D97-AF65-F5344CB8AC3E}">
        <p14:creationId xmlns:p14="http://schemas.microsoft.com/office/powerpoint/2010/main" val="362127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5C27-6EB2-4B63-83F9-71162277E0CF}"/>
              </a:ext>
            </a:extLst>
          </p:cNvPr>
          <p:cNvSpPr>
            <a:spLocks noGrp="1"/>
          </p:cNvSpPr>
          <p:nvPr>
            <p:ph type="title"/>
          </p:nvPr>
        </p:nvSpPr>
        <p:spPr/>
        <p:txBody>
          <a:bodyPr/>
          <a:lstStyle/>
          <a:p>
            <a:r>
              <a:rPr lang="en-US" dirty="0"/>
              <a:t>Fritzing on the </a:t>
            </a:r>
            <a:r>
              <a:rPr lang="en-US" dirty="0" err="1"/>
              <a:t>BeagleBone</a:t>
            </a:r>
            <a:r>
              <a:rPr lang="en-US" dirty="0"/>
              <a:t> Black</a:t>
            </a:r>
            <a:br>
              <a:rPr lang="en-US" dirty="0"/>
            </a:br>
            <a:endParaRPr lang="en-CA" dirty="0"/>
          </a:p>
        </p:txBody>
      </p:sp>
      <p:sp>
        <p:nvSpPr>
          <p:cNvPr id="3" name="Content Placeholder 2">
            <a:extLst>
              <a:ext uri="{FF2B5EF4-FFF2-40B4-BE49-F238E27FC236}">
                <a16:creationId xmlns:a16="http://schemas.microsoft.com/office/drawing/2014/main" id="{9B417FDF-1F5E-4B24-953C-E24D99BC94E4}"/>
              </a:ext>
            </a:extLst>
          </p:cNvPr>
          <p:cNvSpPr>
            <a:spLocks noGrp="1"/>
          </p:cNvSpPr>
          <p:nvPr>
            <p:ph idx="1"/>
          </p:nvPr>
        </p:nvSpPr>
        <p:spPr/>
        <p:txBody>
          <a:bodyPr>
            <a:normAutofit/>
          </a:bodyPr>
          <a:lstStyle/>
          <a:p>
            <a:r>
              <a:rPr lang="en-US" b="1" dirty="0"/>
              <a:t>Go to this website </a:t>
            </a:r>
            <a:r>
              <a:rPr lang="en-CA" b="1" dirty="0">
                <a:solidFill>
                  <a:srgbClr val="0070C0"/>
                </a:solidFill>
                <a:hlinkClick r:id="rId2">
                  <a:extLst>
                    <a:ext uri="{A12FA001-AC4F-418D-AE19-62706E023703}">
                      <ahyp:hlinkClr xmlns:ahyp="http://schemas.microsoft.com/office/drawing/2018/hyperlinkcolor" val="tx"/>
                    </a:ext>
                  </a:extLst>
                </a:hlinkClick>
              </a:rPr>
              <a:t>https://github.com/adafruit/Fritzing-Library/blob/master/AdaFruit.fzbz</a:t>
            </a:r>
            <a:r>
              <a:rPr lang="en-CA" b="1" dirty="0">
                <a:solidFill>
                  <a:srgbClr val="0070C0"/>
                </a:solidFill>
              </a:rPr>
              <a:t> </a:t>
            </a:r>
            <a:r>
              <a:rPr lang="en-US" b="1" dirty="0">
                <a:solidFill>
                  <a:srgbClr val="0070C0"/>
                </a:solidFill>
              </a:rPr>
              <a:t> </a:t>
            </a:r>
            <a:r>
              <a:rPr lang="en-US" b="1" dirty="0"/>
              <a:t>and click the 'View Raw' button to download the latest </a:t>
            </a:r>
            <a:r>
              <a:rPr lang="en-US" b="1" dirty="0" err="1"/>
              <a:t>AdaFruit</a:t>
            </a:r>
            <a:r>
              <a:rPr lang="en-US" b="1" dirty="0"/>
              <a:t> library.</a:t>
            </a:r>
          </a:p>
          <a:p>
            <a:r>
              <a:rPr lang="en-US" b="1" dirty="0"/>
              <a:t>At the top left of the Fritzing application, click: File&gt;Open&gt;</a:t>
            </a:r>
            <a:r>
              <a:rPr lang="en-US" b="1" dirty="0" err="1"/>
              <a:t>AdaFruit.fzbz</a:t>
            </a:r>
            <a:endParaRPr lang="en-US" b="1" dirty="0"/>
          </a:p>
          <a:p>
            <a:r>
              <a:rPr lang="en-US" b="1" dirty="0"/>
              <a:t>Once the library is imported, exit the Fritzing library. You will be prompted with a box. Make sure to save the changes to your library.</a:t>
            </a:r>
          </a:p>
          <a:p>
            <a:r>
              <a:rPr lang="en-US" b="1" dirty="0"/>
              <a:t>Using </a:t>
            </a:r>
            <a:r>
              <a:rPr lang="en-US" b="1" dirty="0" err="1"/>
              <a:t>Beaglebone</a:t>
            </a:r>
            <a:r>
              <a:rPr lang="en-US" b="1" dirty="0"/>
              <a:t> Black on Fritzing</a:t>
            </a:r>
          </a:p>
          <a:p>
            <a:r>
              <a:rPr lang="en-US" b="1" dirty="0"/>
              <a:t>Re-open the Fritzing.exe application.</a:t>
            </a:r>
          </a:p>
          <a:p>
            <a:endParaRPr lang="en-CA" dirty="0"/>
          </a:p>
        </p:txBody>
      </p:sp>
    </p:spTree>
    <p:extLst>
      <p:ext uri="{BB962C8B-B14F-4D97-AF65-F5344CB8AC3E}">
        <p14:creationId xmlns:p14="http://schemas.microsoft.com/office/powerpoint/2010/main" val="372048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C5FC860-A585-4F23-A886-412A2761D1EC}"/>
              </a:ext>
            </a:extLst>
          </p:cNvPr>
          <p:cNvSpPr>
            <a:spLocks noGrp="1"/>
          </p:cNvSpPr>
          <p:nvPr>
            <p:ph type="title"/>
          </p:nvPr>
        </p:nvSpPr>
        <p:spPr>
          <a:xfrm>
            <a:off x="639098" y="629265"/>
            <a:ext cx="5132438" cy="1622322"/>
          </a:xfrm>
        </p:spPr>
        <p:txBody>
          <a:bodyPr>
            <a:normAutofit fontScale="90000"/>
          </a:bodyPr>
          <a:lstStyle/>
          <a:p>
            <a:r>
              <a:rPr lang="en-US" dirty="0">
                <a:solidFill>
                  <a:schemeClr val="tx1"/>
                </a:solidFill>
              </a:rPr>
              <a:t>Fritzing on the </a:t>
            </a:r>
            <a:r>
              <a:rPr lang="en-US" dirty="0" err="1">
                <a:solidFill>
                  <a:schemeClr val="tx1"/>
                </a:solidFill>
              </a:rPr>
              <a:t>BeagleBone</a:t>
            </a:r>
            <a:r>
              <a:rPr lang="en-US" dirty="0">
                <a:solidFill>
                  <a:schemeClr val="tx1"/>
                </a:solidFill>
              </a:rPr>
              <a:t> Black</a:t>
            </a:r>
            <a:br>
              <a:rPr lang="en-US" dirty="0"/>
            </a:br>
            <a:endParaRPr lang="en-CA" dirty="0">
              <a:solidFill>
                <a:srgbClr val="EBEBEB"/>
              </a:solidFill>
            </a:endParaRPr>
          </a:p>
        </p:txBody>
      </p:sp>
      <p:pic>
        <p:nvPicPr>
          <p:cNvPr id="5" name="Picture 4">
            <a:extLst>
              <a:ext uri="{FF2B5EF4-FFF2-40B4-BE49-F238E27FC236}">
                <a16:creationId xmlns:a16="http://schemas.microsoft.com/office/drawing/2014/main" id="{1FAC1DCC-DBED-4F98-BFFE-082F04C5B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74" y="179172"/>
            <a:ext cx="2713605" cy="6499654"/>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C5DCA95-6870-46C7-802E-47749F4FE696}"/>
              </a:ext>
            </a:extLst>
          </p:cNvPr>
          <p:cNvSpPr>
            <a:spLocks noGrp="1"/>
          </p:cNvSpPr>
          <p:nvPr>
            <p:ph idx="1"/>
          </p:nvPr>
        </p:nvSpPr>
        <p:spPr>
          <a:xfrm>
            <a:off x="639098" y="2418735"/>
            <a:ext cx="5132439" cy="3811742"/>
          </a:xfrm>
        </p:spPr>
        <p:txBody>
          <a:bodyPr anchor="ctr">
            <a:normAutofit/>
          </a:bodyPr>
          <a:lstStyle/>
          <a:p>
            <a:r>
              <a:rPr lang="en-US" b="1" dirty="0">
                <a:solidFill>
                  <a:srgbClr val="FFFFFF"/>
                </a:solidFill>
              </a:rPr>
              <a:t>At the top right, there is a magnifying glass to search for items. Click on it and search for ‘beagle.’</a:t>
            </a:r>
          </a:p>
          <a:p>
            <a:endParaRPr lang="en-CA" dirty="0">
              <a:solidFill>
                <a:srgbClr val="FFFFFF"/>
              </a:solidFill>
            </a:endParaRPr>
          </a:p>
        </p:txBody>
      </p:sp>
    </p:spTree>
    <p:extLst>
      <p:ext uri="{BB962C8B-B14F-4D97-AF65-F5344CB8AC3E}">
        <p14:creationId xmlns:p14="http://schemas.microsoft.com/office/powerpoint/2010/main" val="267676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B85AEE0-95EA-4E05-8248-B5D23965354E}"/>
              </a:ext>
            </a:extLst>
          </p:cNvPr>
          <p:cNvSpPr>
            <a:spLocks noGrp="1"/>
          </p:cNvSpPr>
          <p:nvPr>
            <p:ph type="title"/>
          </p:nvPr>
        </p:nvSpPr>
        <p:spPr>
          <a:xfrm>
            <a:off x="1154955" y="973668"/>
            <a:ext cx="2942210" cy="1020232"/>
          </a:xfrm>
        </p:spPr>
        <p:txBody>
          <a:bodyPr>
            <a:normAutofit/>
          </a:bodyPr>
          <a:lstStyle/>
          <a:p>
            <a:pPr>
              <a:lnSpc>
                <a:spcPct val="90000"/>
              </a:lnSpc>
            </a:pPr>
            <a:r>
              <a:rPr lang="en-US" sz="2300">
                <a:solidFill>
                  <a:srgbClr val="EBEBEB"/>
                </a:solidFill>
              </a:rPr>
              <a:t>Fritzing on the BeagleBone Black</a:t>
            </a:r>
            <a:endParaRPr lang="en-CA" sz="2300">
              <a:solidFill>
                <a:srgbClr val="EBEBEB"/>
              </a:solidFill>
            </a:endParaRPr>
          </a:p>
        </p:txBody>
      </p:sp>
      <p:pic>
        <p:nvPicPr>
          <p:cNvPr id="5" name="Picture 4">
            <a:extLst>
              <a:ext uri="{FF2B5EF4-FFF2-40B4-BE49-F238E27FC236}">
                <a16:creationId xmlns:a16="http://schemas.microsoft.com/office/drawing/2014/main" id="{78D81A72-D89D-4AAC-9936-64BF835C2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026" y="1058335"/>
            <a:ext cx="6765574" cy="548216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DE74642-0419-42EA-B397-57BE64017435}"/>
              </a:ext>
            </a:extLst>
          </p:cNvPr>
          <p:cNvSpPr>
            <a:spLocks noGrp="1"/>
          </p:cNvSpPr>
          <p:nvPr>
            <p:ph idx="1"/>
          </p:nvPr>
        </p:nvSpPr>
        <p:spPr>
          <a:xfrm>
            <a:off x="1154955" y="2120900"/>
            <a:ext cx="3133726" cy="3898900"/>
          </a:xfrm>
        </p:spPr>
        <p:txBody>
          <a:bodyPr>
            <a:normAutofit/>
          </a:bodyPr>
          <a:lstStyle/>
          <a:p>
            <a:endParaRPr lang="en-US" b="1">
              <a:solidFill>
                <a:srgbClr val="FFFFFF"/>
              </a:solidFill>
            </a:endParaRPr>
          </a:p>
          <a:p>
            <a:endParaRPr lang="en-US" b="1">
              <a:solidFill>
                <a:srgbClr val="FFFFFF"/>
              </a:solidFill>
            </a:endParaRPr>
          </a:p>
          <a:p>
            <a:endParaRPr lang="en-US" b="1">
              <a:solidFill>
                <a:srgbClr val="FFFFFF"/>
              </a:solidFill>
            </a:endParaRPr>
          </a:p>
          <a:p>
            <a:r>
              <a:rPr lang="en-US" b="1">
                <a:solidFill>
                  <a:srgbClr val="FFFFFF"/>
                </a:solidFill>
              </a:rPr>
              <a:t>Simply click on the icon and drag it towards the breadboard and it is ready for use.</a:t>
            </a:r>
          </a:p>
          <a:p>
            <a:endParaRPr lang="en-CA"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1402807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1EDF-5683-4817-8C21-3D4C64C7E0A6}"/>
              </a:ext>
            </a:extLst>
          </p:cNvPr>
          <p:cNvSpPr>
            <a:spLocks noGrp="1"/>
          </p:cNvSpPr>
          <p:nvPr>
            <p:ph type="title"/>
          </p:nvPr>
        </p:nvSpPr>
        <p:spPr>
          <a:xfrm>
            <a:off x="1154954" y="973668"/>
            <a:ext cx="8761413" cy="706964"/>
          </a:xfrm>
        </p:spPr>
        <p:txBody>
          <a:bodyPr>
            <a:normAutofit/>
          </a:bodyPr>
          <a:lstStyle/>
          <a:p>
            <a:r>
              <a:rPr lang="en-US" dirty="0"/>
              <a:t>Fritzing on the </a:t>
            </a:r>
            <a:r>
              <a:rPr lang="en-US" dirty="0" err="1"/>
              <a:t>BeagleBone</a:t>
            </a:r>
            <a:r>
              <a:rPr lang="en-US" dirty="0"/>
              <a:t> Black</a:t>
            </a:r>
            <a:endParaRPr lang="en-CA" dirty="0"/>
          </a:p>
        </p:txBody>
      </p:sp>
      <p:sp>
        <p:nvSpPr>
          <p:cNvPr id="3" name="Content Placeholder 2">
            <a:extLst>
              <a:ext uri="{FF2B5EF4-FFF2-40B4-BE49-F238E27FC236}">
                <a16:creationId xmlns:a16="http://schemas.microsoft.com/office/drawing/2014/main" id="{F59DDB4B-53D1-4989-8B8A-494AF498FAD8}"/>
              </a:ext>
            </a:extLst>
          </p:cNvPr>
          <p:cNvSpPr>
            <a:spLocks noGrp="1"/>
          </p:cNvSpPr>
          <p:nvPr>
            <p:ph idx="1"/>
          </p:nvPr>
        </p:nvSpPr>
        <p:spPr>
          <a:xfrm>
            <a:off x="1154955" y="2603500"/>
            <a:ext cx="3481054" cy="3416300"/>
          </a:xfrm>
        </p:spPr>
        <p:txBody>
          <a:bodyPr anchor="ctr">
            <a:normAutofit/>
          </a:bodyPr>
          <a:lstStyle/>
          <a:p>
            <a:r>
              <a:rPr lang="en-US" sz="1600" b="1"/>
              <a:t>You can also view its schematic and PCB layout at the top left of the window.</a:t>
            </a:r>
          </a:p>
          <a:p>
            <a:endParaRPr lang="en-CA" sz="1600"/>
          </a:p>
        </p:txBody>
      </p:sp>
      <p:pic>
        <p:nvPicPr>
          <p:cNvPr id="9" name="Picture 8" descr="A picture containing table&#10;&#10;Description automatically generated">
            <a:extLst>
              <a:ext uri="{FF2B5EF4-FFF2-40B4-BE49-F238E27FC236}">
                <a16:creationId xmlns:a16="http://schemas.microsoft.com/office/drawing/2014/main" id="{A0FEBB16-DD68-4BA2-97B8-74FC6C3605CD}"/>
              </a:ext>
            </a:extLst>
          </p:cNvPr>
          <p:cNvPicPr>
            <a:picLocks noChangeAspect="1"/>
          </p:cNvPicPr>
          <p:nvPr/>
        </p:nvPicPr>
        <p:blipFill rotWithShape="1">
          <a:blip r:embed="rId2">
            <a:extLst>
              <a:ext uri="{28A0092B-C50C-407E-A947-70E740481C1C}">
                <a14:useLocalDpi xmlns:a14="http://schemas.microsoft.com/office/drawing/2010/main" val="0"/>
              </a:ext>
            </a:extLst>
          </a:blip>
          <a:srcRect t="3673" b="3673"/>
          <a:stretch/>
        </p:blipFill>
        <p:spPr>
          <a:xfrm>
            <a:off x="4984956" y="2426815"/>
            <a:ext cx="6158802" cy="413591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879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2510212-40BE-4134-9EBE-EE8251A0E6DB}"/>
              </a:ext>
            </a:extLst>
          </p:cNvPr>
          <p:cNvSpPr>
            <a:spLocks noGrp="1"/>
          </p:cNvSpPr>
          <p:nvPr>
            <p:ph type="title"/>
          </p:nvPr>
        </p:nvSpPr>
        <p:spPr>
          <a:xfrm>
            <a:off x="1154955" y="973668"/>
            <a:ext cx="2942210" cy="1020232"/>
          </a:xfrm>
        </p:spPr>
        <p:txBody>
          <a:bodyPr>
            <a:normAutofit/>
          </a:bodyPr>
          <a:lstStyle/>
          <a:p>
            <a:pPr>
              <a:lnSpc>
                <a:spcPct val="90000"/>
              </a:lnSpc>
            </a:pPr>
            <a:r>
              <a:rPr lang="en-US" sz="2300">
                <a:solidFill>
                  <a:srgbClr val="EBEBEB"/>
                </a:solidFill>
              </a:rPr>
              <a:t>Fritzing on the BeagleBone Black</a:t>
            </a:r>
            <a:endParaRPr lang="en-CA" sz="2300">
              <a:solidFill>
                <a:srgbClr val="EBEBEB"/>
              </a:solidFill>
            </a:endParaRPr>
          </a:p>
        </p:txBody>
      </p:sp>
      <p:pic>
        <p:nvPicPr>
          <p:cNvPr id="5" name="Picture 4">
            <a:extLst>
              <a:ext uri="{FF2B5EF4-FFF2-40B4-BE49-F238E27FC236}">
                <a16:creationId xmlns:a16="http://schemas.microsoft.com/office/drawing/2014/main" id="{5D4F3DDA-B7ED-40DE-9C86-BCC0CDCA8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960" y="1719265"/>
            <a:ext cx="6391533" cy="4043360"/>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187C0B5-1612-4ABB-8CE7-689766DA65AA}"/>
              </a:ext>
            </a:extLst>
          </p:cNvPr>
          <p:cNvSpPr>
            <a:spLocks noGrp="1"/>
          </p:cNvSpPr>
          <p:nvPr>
            <p:ph idx="1"/>
          </p:nvPr>
        </p:nvSpPr>
        <p:spPr>
          <a:xfrm>
            <a:off x="1154955" y="2120900"/>
            <a:ext cx="3133726" cy="3898900"/>
          </a:xfrm>
        </p:spPr>
        <p:txBody>
          <a:bodyPr>
            <a:normAutofit/>
          </a:bodyPr>
          <a:lstStyle/>
          <a:p>
            <a:endParaRPr lang="en-CA" dirty="0">
              <a:solidFill>
                <a:srgbClr val="FFFFFF"/>
              </a:solidFill>
            </a:endParaRPr>
          </a:p>
          <a:p>
            <a:endParaRPr lang="en-CA" dirty="0">
              <a:solidFill>
                <a:srgbClr val="FFFFFF"/>
              </a:solidFill>
            </a:endParaRPr>
          </a:p>
          <a:p>
            <a:endParaRPr lang="en-CA" dirty="0">
              <a:solidFill>
                <a:srgbClr val="FFFFFF"/>
              </a:solidFill>
            </a:endParaRPr>
          </a:p>
          <a:p>
            <a:endParaRPr lang="en-CA" dirty="0">
              <a:solidFill>
                <a:srgbClr val="FFFFFF"/>
              </a:solidFill>
            </a:endParaRPr>
          </a:p>
          <a:p>
            <a:r>
              <a:rPr lang="en-CA" dirty="0">
                <a:solidFill>
                  <a:srgbClr val="FFFFFF"/>
                </a:solidFill>
              </a:rPr>
              <a:t>PCB layout </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17786490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500-FAF5-44C1-AA09-FE53543CC8F4}"/>
              </a:ext>
            </a:extLst>
          </p:cNvPr>
          <p:cNvSpPr>
            <a:spLocks noGrp="1"/>
          </p:cNvSpPr>
          <p:nvPr>
            <p:ph type="title"/>
          </p:nvPr>
        </p:nvSpPr>
        <p:spPr/>
        <p:txBody>
          <a:bodyPr/>
          <a:lstStyle/>
          <a:p>
            <a:r>
              <a:rPr lang="en-CA" dirty="0"/>
              <a:t>COMPONENTS THAT WE ARE USING FOR OUR PROJECT </a:t>
            </a:r>
          </a:p>
        </p:txBody>
      </p:sp>
      <p:sp>
        <p:nvSpPr>
          <p:cNvPr id="3" name="Content Placeholder 2">
            <a:extLst>
              <a:ext uri="{FF2B5EF4-FFF2-40B4-BE49-F238E27FC236}">
                <a16:creationId xmlns:a16="http://schemas.microsoft.com/office/drawing/2014/main" id="{D7392735-3D95-403A-A336-B15DCFA5E872}"/>
              </a:ext>
            </a:extLst>
          </p:cNvPr>
          <p:cNvSpPr>
            <a:spLocks noGrp="1"/>
          </p:cNvSpPr>
          <p:nvPr>
            <p:ph idx="1"/>
          </p:nvPr>
        </p:nvSpPr>
        <p:spPr/>
        <p:txBody>
          <a:bodyPr>
            <a:normAutofit lnSpcReduction="10000"/>
          </a:bodyPr>
          <a:lstStyle/>
          <a:p>
            <a:r>
              <a:rPr lang="en-CA" dirty="0"/>
              <a:t>Beagle bone Black</a:t>
            </a:r>
          </a:p>
          <a:p>
            <a:r>
              <a:rPr lang="en-CA" dirty="0"/>
              <a:t>Soil Moisture Sensor(FC-28)</a:t>
            </a:r>
          </a:p>
          <a:p>
            <a:r>
              <a:rPr lang="en-US" dirty="0"/>
              <a:t>Temperature and Humidity Sensor(DHT22)</a:t>
            </a:r>
          </a:p>
          <a:p>
            <a:r>
              <a:rPr lang="en-CA" dirty="0"/>
              <a:t>Light Sensor(LDR)</a:t>
            </a:r>
          </a:p>
          <a:p>
            <a:r>
              <a:rPr lang="en-CA" dirty="0"/>
              <a:t>Motor Driver(L293D)</a:t>
            </a:r>
          </a:p>
          <a:p>
            <a:r>
              <a:rPr lang="en-CA" dirty="0"/>
              <a:t>DC motor(5-9V)</a:t>
            </a:r>
          </a:p>
          <a:p>
            <a:r>
              <a:rPr lang="en-CA" dirty="0"/>
              <a:t>Resistors </a:t>
            </a:r>
          </a:p>
          <a:p>
            <a:r>
              <a:rPr lang="en-CA" dirty="0"/>
              <a:t>Power Supply</a:t>
            </a:r>
          </a:p>
          <a:p>
            <a:r>
              <a:rPr lang="en-CA" dirty="0"/>
              <a:t>WIFI Module(esp8266 Wi-Fi module)</a:t>
            </a:r>
          </a:p>
          <a:p>
            <a:endParaRPr lang="en-CA" dirty="0"/>
          </a:p>
        </p:txBody>
      </p:sp>
    </p:spTree>
    <p:extLst>
      <p:ext uri="{BB962C8B-B14F-4D97-AF65-F5344CB8AC3E}">
        <p14:creationId xmlns:p14="http://schemas.microsoft.com/office/powerpoint/2010/main" val="43129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933FA82-6B83-4682-BD22-77F853A80DA4}"/>
              </a:ext>
            </a:extLst>
          </p:cNvPr>
          <p:cNvSpPr>
            <a:spLocks noGrp="1"/>
          </p:cNvSpPr>
          <p:nvPr>
            <p:ph type="title"/>
          </p:nvPr>
        </p:nvSpPr>
        <p:spPr>
          <a:xfrm>
            <a:off x="639098" y="629265"/>
            <a:ext cx="5132438" cy="1622322"/>
          </a:xfrm>
        </p:spPr>
        <p:txBody>
          <a:bodyPr>
            <a:normAutofit/>
          </a:bodyPr>
          <a:lstStyle/>
          <a:p>
            <a:r>
              <a:rPr lang="en-CA">
                <a:solidFill>
                  <a:srgbClr val="EBEBEB"/>
                </a:solidFill>
              </a:rPr>
              <a:t>Beagle bone black </a:t>
            </a:r>
          </a:p>
        </p:txBody>
      </p:sp>
      <p:pic>
        <p:nvPicPr>
          <p:cNvPr id="7" name="Picture 6" descr="Diagram, schematic&#10;&#10;Description automatically generated">
            <a:extLst>
              <a:ext uri="{FF2B5EF4-FFF2-40B4-BE49-F238E27FC236}">
                <a16:creationId xmlns:a16="http://schemas.microsoft.com/office/drawing/2014/main" id="{5A92F87D-005F-4097-9ECF-EC441DDA6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832245"/>
            <a:ext cx="4828707" cy="3211090"/>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26AC676-1444-4950-A20C-C79B542530F6}"/>
              </a:ext>
            </a:extLst>
          </p:cNvPr>
          <p:cNvSpPr>
            <a:spLocks noGrp="1"/>
          </p:cNvSpPr>
          <p:nvPr>
            <p:ph idx="1"/>
          </p:nvPr>
        </p:nvSpPr>
        <p:spPr>
          <a:xfrm>
            <a:off x="639098" y="2418735"/>
            <a:ext cx="5132439" cy="3811742"/>
          </a:xfrm>
        </p:spPr>
        <p:txBody>
          <a:bodyPr anchor="ctr">
            <a:normAutofit/>
          </a:bodyPr>
          <a:lstStyle/>
          <a:p>
            <a:pPr>
              <a:lnSpc>
                <a:spcPct val="90000"/>
              </a:lnSpc>
            </a:pPr>
            <a:r>
              <a:rPr lang="en-US" sz="1500">
                <a:solidFill>
                  <a:srgbClr val="FFFFFF"/>
                </a:solidFill>
              </a:rPr>
              <a:t>As in every computer, the board consists of a power button to turn on and turn off the board and a reset button to reset the board. In addition, there is a boot button which is used to boot the board when the operating system is loaded on the microSD card instead of the eMMC.There is a type A USB Host port to which you can connect peripherals such as USB Keyboard, USB Mouse, USB Camera, and much more, provided that the Linux drivers are available for the peripherals you connect to the BeagleBone Black.You can connect the BeagleBone Black to the LAN or Internet using the Ethernet port available on the board using an Ethernet cable. You can even use a USB Wi-Fi module to give Internet access to your BeagleBone Black. </a:t>
            </a:r>
          </a:p>
        </p:txBody>
      </p:sp>
    </p:spTree>
    <p:extLst>
      <p:ext uri="{BB962C8B-B14F-4D97-AF65-F5344CB8AC3E}">
        <p14:creationId xmlns:p14="http://schemas.microsoft.com/office/powerpoint/2010/main" val="242191272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812D6EA-0E30-494B-A67A-513CB653C915}"/>
              </a:ext>
            </a:extLst>
          </p:cNvPr>
          <p:cNvSpPr>
            <a:spLocks noGrp="1"/>
          </p:cNvSpPr>
          <p:nvPr>
            <p:ph type="title"/>
          </p:nvPr>
        </p:nvSpPr>
        <p:spPr>
          <a:xfrm>
            <a:off x="639098" y="629265"/>
            <a:ext cx="6072776" cy="1622322"/>
          </a:xfrm>
        </p:spPr>
        <p:txBody>
          <a:bodyPr>
            <a:normAutofit/>
          </a:bodyPr>
          <a:lstStyle/>
          <a:p>
            <a:r>
              <a:rPr lang="en-CA" dirty="0">
                <a:solidFill>
                  <a:srgbClr val="EBEBEB"/>
                </a:solidFill>
              </a:rPr>
              <a:t>Beagle bone black </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A picture containing graphical user interface&#10;&#10;Description automatically generated">
            <a:extLst>
              <a:ext uri="{FF2B5EF4-FFF2-40B4-BE49-F238E27FC236}">
                <a16:creationId xmlns:a16="http://schemas.microsoft.com/office/drawing/2014/main" id="{B1EA25EB-9E56-4B2A-9362-17AF10EF4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972" y="1005412"/>
            <a:ext cx="4667135" cy="5851002"/>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DE9BF49-56E9-4BBA-8D9D-B9A9F23F631B}"/>
              </a:ext>
            </a:extLst>
          </p:cNvPr>
          <p:cNvSpPr>
            <a:spLocks noGrp="1"/>
          </p:cNvSpPr>
          <p:nvPr>
            <p:ph idx="1"/>
          </p:nvPr>
        </p:nvSpPr>
        <p:spPr>
          <a:xfrm>
            <a:off x="639098" y="1868921"/>
            <a:ext cx="6072776" cy="3811740"/>
          </a:xfrm>
        </p:spPr>
        <p:txBody>
          <a:bodyPr anchor="ctr">
            <a:normAutofit/>
          </a:bodyPr>
          <a:lstStyle/>
          <a:p>
            <a:pPr marL="0" indent="0">
              <a:lnSpc>
                <a:spcPct val="90000"/>
              </a:lnSpc>
              <a:buNone/>
            </a:pPr>
            <a:endParaRPr lang="en-US" sz="1700" dirty="0">
              <a:solidFill>
                <a:srgbClr val="FFFFFF"/>
              </a:solidFill>
            </a:endParaRPr>
          </a:p>
          <a:p>
            <a:pPr>
              <a:lnSpc>
                <a:spcPct val="90000"/>
              </a:lnSpc>
            </a:pPr>
            <a:r>
              <a:rPr lang="en-US" sz="1700" dirty="0">
                <a:solidFill>
                  <a:srgbClr val="FFFFFF"/>
                </a:solidFill>
              </a:rPr>
              <a:t>The expansion headers which are in general called the General-Purpose Input Output (GPIO) pins include 65 digital pins. </a:t>
            </a:r>
          </a:p>
          <a:p>
            <a:pPr>
              <a:lnSpc>
                <a:spcPct val="90000"/>
              </a:lnSpc>
            </a:pPr>
            <a:endParaRPr lang="en-CA" sz="1700" dirty="0">
              <a:solidFill>
                <a:srgbClr val="FFFFFF"/>
              </a:solidFill>
            </a:endParaRPr>
          </a:p>
        </p:txBody>
      </p:sp>
    </p:spTree>
    <p:extLst>
      <p:ext uri="{BB962C8B-B14F-4D97-AF65-F5344CB8AC3E}">
        <p14:creationId xmlns:p14="http://schemas.microsoft.com/office/powerpoint/2010/main" val="330847607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0E72A18-F10B-4EF4-9A5E-E0BD8F66AA92}"/>
              </a:ext>
            </a:extLst>
          </p:cNvPr>
          <p:cNvSpPr>
            <a:spLocks noGrp="1"/>
          </p:cNvSpPr>
          <p:nvPr>
            <p:ph type="title"/>
          </p:nvPr>
        </p:nvSpPr>
        <p:spPr>
          <a:xfrm>
            <a:off x="639098" y="629265"/>
            <a:ext cx="5132438" cy="1622322"/>
          </a:xfrm>
        </p:spPr>
        <p:txBody>
          <a:bodyPr>
            <a:normAutofit/>
          </a:bodyPr>
          <a:lstStyle/>
          <a:p>
            <a:r>
              <a:rPr lang="en-CA">
                <a:solidFill>
                  <a:srgbClr val="EBEBEB"/>
                </a:solidFill>
              </a:rPr>
              <a:t>Beagle bone black </a:t>
            </a:r>
          </a:p>
        </p:txBody>
      </p:sp>
      <p:pic>
        <p:nvPicPr>
          <p:cNvPr id="5" name="Picture 4" descr="A picture containing graphical user interface&#10;&#10;Description automatically generated">
            <a:extLst>
              <a:ext uri="{FF2B5EF4-FFF2-40B4-BE49-F238E27FC236}">
                <a16:creationId xmlns:a16="http://schemas.microsoft.com/office/drawing/2014/main" id="{1F4C5050-673F-4AEB-B05E-76FED51DB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629265"/>
            <a:ext cx="4828707" cy="5826570"/>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AE50DA8-D9FC-4BC8-9488-99D7505331FD}"/>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These pins can be used as digital input or output pins to which you can connect switches, LEDs and many more digital input output components, 7 analog inputs to which you can connect analog sensors like a potentiometer or an analog temperature sensor, 4 Serial Ports to which you can connect Serial Bluetooth or Xbee Modules for wireless communication or anything else, 2 SPI and 2 I2C Ports to connect different modules such as sensors or any other modules using SPI or I2C communication. </a:t>
            </a:r>
            <a:endParaRPr lang="en-CA">
              <a:solidFill>
                <a:srgbClr val="FFFFFF"/>
              </a:solidFill>
            </a:endParaRPr>
          </a:p>
          <a:p>
            <a:endParaRPr lang="en-CA">
              <a:solidFill>
                <a:srgbClr val="FFFFFF"/>
              </a:solidFill>
            </a:endParaRPr>
          </a:p>
        </p:txBody>
      </p:sp>
    </p:spTree>
    <p:extLst>
      <p:ext uri="{BB962C8B-B14F-4D97-AF65-F5344CB8AC3E}">
        <p14:creationId xmlns:p14="http://schemas.microsoft.com/office/powerpoint/2010/main" val="3517799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2397DE9-2ADC-4384-ABF1-F6CC8336B830}"/>
              </a:ext>
            </a:extLst>
          </p:cNvPr>
          <p:cNvSpPr>
            <a:spLocks noGrp="1"/>
          </p:cNvSpPr>
          <p:nvPr>
            <p:ph type="title"/>
          </p:nvPr>
        </p:nvSpPr>
        <p:spPr>
          <a:xfrm>
            <a:off x="1683171" y="1844476"/>
            <a:ext cx="8825658" cy="2870161"/>
          </a:xfrm>
        </p:spPr>
        <p:txBody>
          <a:bodyPr vert="horz" lIns="91440" tIns="45720" rIns="91440" bIns="45720" rtlCol="0" anchor="b">
            <a:normAutofit/>
          </a:bodyPr>
          <a:lstStyle/>
          <a:p>
            <a:pPr algn="ctr"/>
            <a:r>
              <a:rPr lang="en-CA" sz="4400" b="1" dirty="0">
                <a:solidFill>
                  <a:schemeClr val="tx1"/>
                </a:solidFill>
              </a:rPr>
              <a:t>DESIGNING THE SCHEMATIC DIAGRAM</a:t>
            </a:r>
            <a:br>
              <a:rPr lang="en-CA" sz="9600" b="1" dirty="0"/>
            </a:br>
            <a:endParaRPr lang="en-US" sz="5400" dirty="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43177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6068D5A-5FA2-405C-8ECB-6E6375B58336}"/>
              </a:ext>
            </a:extLst>
          </p:cNvPr>
          <p:cNvSpPr>
            <a:spLocks noGrp="1"/>
          </p:cNvSpPr>
          <p:nvPr>
            <p:ph type="title"/>
          </p:nvPr>
        </p:nvSpPr>
        <p:spPr>
          <a:xfrm>
            <a:off x="639098" y="629265"/>
            <a:ext cx="5132438" cy="1622322"/>
          </a:xfrm>
        </p:spPr>
        <p:txBody>
          <a:bodyPr>
            <a:normAutofit/>
          </a:bodyPr>
          <a:lstStyle/>
          <a:p>
            <a:pPr>
              <a:lnSpc>
                <a:spcPct val="90000"/>
              </a:lnSpc>
            </a:pPr>
            <a:r>
              <a:rPr lang="en-CA">
                <a:solidFill>
                  <a:srgbClr val="EBEBEB"/>
                </a:solidFill>
              </a:rPr>
              <a:t>Soil Moisture Sensor(FC-28)</a:t>
            </a:r>
            <a:br>
              <a:rPr lang="en-CA">
                <a:solidFill>
                  <a:srgbClr val="EBEBEB"/>
                </a:solidFill>
              </a:rPr>
            </a:br>
            <a:endParaRPr lang="en-CA">
              <a:solidFill>
                <a:srgbClr val="EBEBEB"/>
              </a:solidFill>
            </a:endParaRPr>
          </a:p>
        </p:txBody>
      </p:sp>
      <p:pic>
        <p:nvPicPr>
          <p:cNvPr id="5" name="Picture 4">
            <a:extLst>
              <a:ext uri="{FF2B5EF4-FFF2-40B4-BE49-F238E27FC236}">
                <a16:creationId xmlns:a16="http://schemas.microsoft.com/office/drawing/2014/main" id="{97DF6355-D07F-42A4-B761-42EA1F52D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2164219"/>
            <a:ext cx="4828707" cy="2547142"/>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9BD5F49-0A00-4140-883C-A39F38A5B8EB}"/>
              </a:ext>
            </a:extLst>
          </p:cNvPr>
          <p:cNvSpPr>
            <a:spLocks noGrp="1"/>
          </p:cNvSpPr>
          <p:nvPr>
            <p:ph idx="1"/>
          </p:nvPr>
        </p:nvSpPr>
        <p:spPr>
          <a:xfrm>
            <a:off x="639098" y="2418735"/>
            <a:ext cx="5132439" cy="3811742"/>
          </a:xfrm>
        </p:spPr>
        <p:txBody>
          <a:bodyPr anchor="ctr">
            <a:normAutofit/>
          </a:bodyPr>
          <a:lstStyle/>
          <a:p>
            <a:pPr>
              <a:lnSpc>
                <a:spcPct val="90000"/>
              </a:lnSpc>
            </a:pPr>
            <a:r>
              <a:rPr lang="en-US" sz="1100">
                <a:solidFill>
                  <a:srgbClr val="FFFFFF"/>
                </a:solidFill>
              </a:rPr>
              <a:t>The specifications of the FC-28 soil moisture sensor are as follows:</a:t>
            </a:r>
          </a:p>
          <a:p>
            <a:pPr>
              <a:lnSpc>
                <a:spcPct val="90000"/>
              </a:lnSpc>
            </a:pPr>
            <a:r>
              <a:rPr lang="en-US" sz="1100">
                <a:solidFill>
                  <a:srgbClr val="FFFFFF"/>
                </a:solidFill>
              </a:rPr>
              <a:t>Input Voltage: 3.3–5V</a:t>
            </a:r>
          </a:p>
          <a:p>
            <a:pPr>
              <a:lnSpc>
                <a:spcPct val="90000"/>
              </a:lnSpc>
            </a:pPr>
            <a:r>
              <a:rPr lang="en-US" sz="1100">
                <a:solidFill>
                  <a:srgbClr val="FFFFFF"/>
                </a:solidFill>
              </a:rPr>
              <a:t>Output Voltage: 0–4.2V</a:t>
            </a:r>
          </a:p>
          <a:p>
            <a:pPr>
              <a:lnSpc>
                <a:spcPct val="90000"/>
              </a:lnSpc>
            </a:pPr>
            <a:r>
              <a:rPr lang="en-US" sz="1100">
                <a:solidFill>
                  <a:srgbClr val="FFFFFF"/>
                </a:solidFill>
              </a:rPr>
              <a:t>Input Current: 35mA</a:t>
            </a:r>
          </a:p>
          <a:p>
            <a:pPr>
              <a:lnSpc>
                <a:spcPct val="90000"/>
              </a:lnSpc>
            </a:pPr>
            <a:r>
              <a:rPr lang="en-US" sz="1100">
                <a:solidFill>
                  <a:srgbClr val="FFFFFF"/>
                </a:solidFill>
              </a:rPr>
              <a:t>Output Signal: both analog and digital</a:t>
            </a:r>
          </a:p>
          <a:p>
            <a:pPr>
              <a:lnSpc>
                <a:spcPct val="90000"/>
              </a:lnSpc>
            </a:pPr>
            <a:r>
              <a:rPr lang="en-US" sz="1100" b="1">
                <a:solidFill>
                  <a:srgbClr val="FFFFFF"/>
                </a:solidFill>
              </a:rPr>
              <a:t>Pin-out</a:t>
            </a:r>
            <a:endParaRPr lang="en-US" sz="1100">
              <a:solidFill>
                <a:srgbClr val="FFFFFF"/>
              </a:solidFill>
            </a:endParaRPr>
          </a:p>
          <a:p>
            <a:pPr>
              <a:lnSpc>
                <a:spcPct val="90000"/>
              </a:lnSpc>
            </a:pPr>
            <a:r>
              <a:rPr lang="en-US" sz="1100">
                <a:solidFill>
                  <a:srgbClr val="FFFFFF"/>
                </a:solidFill>
              </a:rPr>
              <a:t>The FC-28 soil moisture sensor has four pins:VCC: Power</a:t>
            </a:r>
          </a:p>
          <a:p>
            <a:pPr>
              <a:lnSpc>
                <a:spcPct val="90000"/>
              </a:lnSpc>
            </a:pPr>
            <a:r>
              <a:rPr lang="en-US" sz="1100">
                <a:solidFill>
                  <a:srgbClr val="FFFFFF"/>
                </a:solidFill>
              </a:rPr>
              <a:t>A0: Analog Output</a:t>
            </a:r>
          </a:p>
          <a:p>
            <a:pPr>
              <a:lnSpc>
                <a:spcPct val="90000"/>
              </a:lnSpc>
            </a:pPr>
            <a:r>
              <a:rPr lang="en-US" sz="1100">
                <a:solidFill>
                  <a:srgbClr val="FFFFFF"/>
                </a:solidFill>
              </a:rPr>
              <a:t>D0: Digital Output</a:t>
            </a:r>
          </a:p>
          <a:p>
            <a:pPr>
              <a:lnSpc>
                <a:spcPct val="90000"/>
              </a:lnSpc>
            </a:pPr>
            <a:r>
              <a:rPr lang="en-US" sz="1100">
                <a:solidFill>
                  <a:srgbClr val="FFFFFF"/>
                </a:solidFill>
              </a:rPr>
              <a:t>GND: Ground</a:t>
            </a:r>
          </a:p>
          <a:p>
            <a:pPr>
              <a:lnSpc>
                <a:spcPct val="90000"/>
              </a:lnSpc>
            </a:pPr>
            <a:r>
              <a:rPr lang="en-US" sz="1100">
                <a:solidFill>
                  <a:srgbClr val="FFFFFF"/>
                </a:solidFill>
              </a:rPr>
              <a:t>The module also contains a potentiometer, which will set the threshold value. This threshold value will be compared by the LM393 comparator. The output LED will light up and down according to this threshold value.</a:t>
            </a:r>
          </a:p>
          <a:p>
            <a:pPr>
              <a:lnSpc>
                <a:spcPct val="90000"/>
              </a:lnSpc>
            </a:pPr>
            <a:endParaRPr lang="en-CA" sz="1100">
              <a:solidFill>
                <a:srgbClr val="FFFFFF"/>
              </a:solidFill>
            </a:endParaRPr>
          </a:p>
        </p:txBody>
      </p:sp>
    </p:spTree>
    <p:extLst>
      <p:ext uri="{BB962C8B-B14F-4D97-AF65-F5344CB8AC3E}">
        <p14:creationId xmlns:p14="http://schemas.microsoft.com/office/powerpoint/2010/main" val="144152797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D0E7A7B-F2F4-4BE0-A7D4-737B57DF097B}"/>
              </a:ext>
            </a:extLst>
          </p:cNvPr>
          <p:cNvSpPr>
            <a:spLocks noGrp="1"/>
          </p:cNvSpPr>
          <p:nvPr>
            <p:ph type="title"/>
          </p:nvPr>
        </p:nvSpPr>
        <p:spPr>
          <a:xfrm>
            <a:off x="639098" y="629265"/>
            <a:ext cx="5132438" cy="1622322"/>
          </a:xfrm>
        </p:spPr>
        <p:txBody>
          <a:bodyPr>
            <a:normAutofit/>
          </a:bodyPr>
          <a:lstStyle/>
          <a:p>
            <a:r>
              <a:rPr lang="en-CA">
                <a:solidFill>
                  <a:srgbClr val="EBEBEB"/>
                </a:solidFill>
              </a:rPr>
              <a:t>LDR SENSOR</a:t>
            </a:r>
          </a:p>
        </p:txBody>
      </p:sp>
      <p:pic>
        <p:nvPicPr>
          <p:cNvPr id="5" name="Picture 4">
            <a:extLst>
              <a:ext uri="{FF2B5EF4-FFF2-40B4-BE49-F238E27FC236}">
                <a16:creationId xmlns:a16="http://schemas.microsoft.com/office/drawing/2014/main" id="{929199B5-4E4B-4F7C-B5D0-9EEBC22C8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614954"/>
            <a:ext cx="4828707" cy="3645673"/>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B8F0B1B-B8C7-4485-9B8F-E9FF9F40753E}"/>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An electronic component which is sensitive to light is a photoresistor or light-dependent resistor. Then the resistance changes as light falls on it. The resistance values of the LDR can alter the value of the resistance dropping over several orders of magnitude as the level of light increases.</a:t>
            </a:r>
            <a:endParaRPr lang="en-CA">
              <a:solidFill>
                <a:srgbClr val="FFFFFF"/>
              </a:solidFill>
            </a:endParaRPr>
          </a:p>
        </p:txBody>
      </p:sp>
    </p:spTree>
    <p:extLst>
      <p:ext uri="{BB962C8B-B14F-4D97-AF65-F5344CB8AC3E}">
        <p14:creationId xmlns:p14="http://schemas.microsoft.com/office/powerpoint/2010/main" val="21600535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22CA0EB-21CE-4A99-B310-CE35419C2232}"/>
              </a:ext>
            </a:extLst>
          </p:cNvPr>
          <p:cNvSpPr>
            <a:spLocks noGrp="1"/>
          </p:cNvSpPr>
          <p:nvPr>
            <p:ph type="title"/>
          </p:nvPr>
        </p:nvSpPr>
        <p:spPr>
          <a:xfrm>
            <a:off x="639098" y="629265"/>
            <a:ext cx="6072776" cy="1622322"/>
          </a:xfrm>
        </p:spPr>
        <p:txBody>
          <a:bodyPr>
            <a:normAutofit/>
          </a:bodyPr>
          <a:lstStyle/>
          <a:p>
            <a:pPr>
              <a:lnSpc>
                <a:spcPct val="90000"/>
              </a:lnSpc>
            </a:pPr>
            <a:r>
              <a:rPr lang="en-US">
                <a:solidFill>
                  <a:srgbClr val="EBEBEB"/>
                </a:solidFill>
              </a:rPr>
              <a:t>Temperature and Humidity Sensor(DHT22)</a:t>
            </a:r>
            <a:br>
              <a:rPr lang="en-US">
                <a:solidFill>
                  <a:srgbClr val="EBEBEB"/>
                </a:solidFill>
              </a:rPr>
            </a:br>
            <a:endParaRPr lang="en-CA">
              <a:solidFill>
                <a:srgbClr val="EBEBEB"/>
              </a:solidFill>
            </a:endParaRP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5" name="Picture 4">
            <a:extLst>
              <a:ext uri="{FF2B5EF4-FFF2-40B4-BE49-F238E27FC236}">
                <a16:creationId xmlns:a16="http://schemas.microsoft.com/office/drawing/2014/main" id="{40B479F8-03C9-4223-8CB5-0BF12A153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645106"/>
            <a:ext cx="3993538" cy="5585369"/>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B73AB0-3ECA-424A-8F5E-444C0B4F7985}"/>
              </a:ext>
            </a:extLst>
          </p:cNvPr>
          <p:cNvSpPr>
            <a:spLocks noGrp="1"/>
          </p:cNvSpPr>
          <p:nvPr>
            <p:ph idx="1"/>
          </p:nvPr>
        </p:nvSpPr>
        <p:spPr>
          <a:xfrm>
            <a:off x="639098" y="2418735"/>
            <a:ext cx="6072776" cy="3811740"/>
          </a:xfrm>
        </p:spPr>
        <p:txBody>
          <a:bodyPr anchor="ctr">
            <a:normAutofit/>
          </a:bodyPr>
          <a:lstStyle/>
          <a:p>
            <a:pPr>
              <a:lnSpc>
                <a:spcPct val="90000"/>
              </a:lnSpc>
            </a:pPr>
            <a:r>
              <a:rPr lang="en-US" dirty="0">
                <a:solidFill>
                  <a:srgbClr val="FFFFFF"/>
                </a:solidFill>
              </a:rPr>
              <a:t>VCC pin supplies power for the sensor. Although supply voltage ranges from 3.3V to 5.5V, 5V supply is recommended. </a:t>
            </a:r>
          </a:p>
          <a:p>
            <a:pPr>
              <a:lnSpc>
                <a:spcPct val="90000"/>
              </a:lnSpc>
            </a:pPr>
            <a:r>
              <a:rPr lang="en-US" dirty="0">
                <a:solidFill>
                  <a:srgbClr val="FFFFFF"/>
                </a:solidFill>
              </a:rPr>
              <a:t>Data pin is used to communication between the sensor and the microcontroller.</a:t>
            </a:r>
          </a:p>
          <a:p>
            <a:pPr>
              <a:lnSpc>
                <a:spcPct val="90000"/>
              </a:lnSpc>
            </a:pPr>
            <a:r>
              <a:rPr lang="en-US" dirty="0">
                <a:solidFill>
                  <a:srgbClr val="FFFFFF"/>
                </a:solidFill>
              </a:rPr>
              <a:t>NC Not connected</a:t>
            </a:r>
          </a:p>
          <a:p>
            <a:pPr>
              <a:lnSpc>
                <a:spcPct val="90000"/>
              </a:lnSpc>
            </a:pPr>
            <a:r>
              <a:rPr lang="en-US" dirty="0">
                <a:solidFill>
                  <a:srgbClr val="FFFFFF"/>
                </a:solidFill>
              </a:rPr>
              <a:t>GND should be connected to the ground of the board</a:t>
            </a:r>
          </a:p>
          <a:p>
            <a:pPr>
              <a:lnSpc>
                <a:spcPct val="90000"/>
              </a:lnSpc>
            </a:pPr>
            <a:endParaRPr lang="en-CA" dirty="0">
              <a:solidFill>
                <a:srgbClr val="FFFFFF"/>
              </a:solidFill>
            </a:endParaRPr>
          </a:p>
        </p:txBody>
      </p:sp>
      <p:sp>
        <p:nvSpPr>
          <p:cNvPr id="6" name="Rectangle 5">
            <a:extLst>
              <a:ext uri="{FF2B5EF4-FFF2-40B4-BE49-F238E27FC236}">
                <a16:creationId xmlns:a16="http://schemas.microsoft.com/office/drawing/2014/main" id="{07A8EB57-9F05-4E68-899F-10F64A490C77}"/>
              </a:ext>
            </a:extLst>
          </p:cNvPr>
          <p:cNvSpPr/>
          <p:nvPr/>
        </p:nvSpPr>
        <p:spPr>
          <a:xfrm>
            <a:off x="7200900" y="5895975"/>
            <a:ext cx="1195896" cy="4297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8873203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5E6F584-C439-4303-8CB3-2759B176DEA7}"/>
              </a:ext>
            </a:extLst>
          </p:cNvPr>
          <p:cNvSpPr>
            <a:spLocks noGrp="1"/>
          </p:cNvSpPr>
          <p:nvPr>
            <p:ph type="title"/>
          </p:nvPr>
        </p:nvSpPr>
        <p:spPr>
          <a:xfrm>
            <a:off x="639098" y="629265"/>
            <a:ext cx="6072776" cy="1622322"/>
          </a:xfrm>
        </p:spPr>
        <p:txBody>
          <a:bodyPr>
            <a:normAutofit/>
          </a:bodyPr>
          <a:lstStyle/>
          <a:p>
            <a:r>
              <a:rPr lang="en-CA" dirty="0">
                <a:solidFill>
                  <a:srgbClr val="EBEBEB"/>
                </a:solidFill>
              </a:rPr>
              <a:t>Motor Driver(L293D)</a:t>
            </a:r>
          </a:p>
        </p:txBody>
      </p:sp>
      <p:sp>
        <p:nvSpPr>
          <p:cNvPr id="29" name="Freeform: Shape 28">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Graphical user interface, website&#10;&#10;Description automatically generated">
            <a:extLst>
              <a:ext uri="{FF2B5EF4-FFF2-40B4-BE49-F238E27FC236}">
                <a16:creationId xmlns:a16="http://schemas.microsoft.com/office/drawing/2014/main" id="{B0C65D79-E586-4643-A314-637CE2CAA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1466806"/>
            <a:ext cx="4125317" cy="3941969"/>
          </a:xfrm>
          <a:prstGeom prst="rect">
            <a:avLst/>
          </a:prstGeom>
        </p:spPr>
      </p:pic>
      <p:sp>
        <p:nvSpPr>
          <p:cNvPr id="31" name="Rectangle 30">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2681815-9AEF-4EF9-A078-3E690272B80A}"/>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Can be used to run Two DC motors with the same IC.</a:t>
            </a:r>
          </a:p>
          <a:p>
            <a:r>
              <a:rPr lang="en-US">
                <a:solidFill>
                  <a:srgbClr val="FFFFFF"/>
                </a:solidFill>
              </a:rPr>
              <a:t>Speed and Direction control is possible</a:t>
            </a:r>
          </a:p>
          <a:p>
            <a:r>
              <a:rPr lang="en-US">
                <a:solidFill>
                  <a:srgbClr val="FFFFFF"/>
                </a:solidFill>
              </a:rPr>
              <a:t>Motor voltage Vcc2 (Vs): 4.5V to 36V</a:t>
            </a:r>
          </a:p>
          <a:p>
            <a:r>
              <a:rPr lang="en-US">
                <a:solidFill>
                  <a:srgbClr val="FFFFFF"/>
                </a:solidFill>
              </a:rPr>
              <a:t>Maximum Peak motor current: 1.2A</a:t>
            </a:r>
          </a:p>
          <a:p>
            <a:endParaRPr lang="en-CA" dirty="0">
              <a:solidFill>
                <a:srgbClr val="FFFFFF"/>
              </a:solidFill>
            </a:endParaRPr>
          </a:p>
        </p:txBody>
      </p:sp>
    </p:spTree>
    <p:extLst>
      <p:ext uri="{BB962C8B-B14F-4D97-AF65-F5344CB8AC3E}">
        <p14:creationId xmlns:p14="http://schemas.microsoft.com/office/powerpoint/2010/main" val="421097973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97FD941-CC01-4465-A45E-77D94E90E254}"/>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Motor Driver(L293D)</a:t>
            </a:r>
            <a:endParaRPr lang="en-CA">
              <a:solidFill>
                <a:srgbClr val="EBEBEB"/>
              </a:solidFill>
            </a:endParaRPr>
          </a:p>
        </p:txBody>
      </p:sp>
      <p:pic>
        <p:nvPicPr>
          <p:cNvPr id="5" name="Picture 4" descr="Graphical user interface, website&#10;&#10;Description automatically generated">
            <a:extLst>
              <a:ext uri="{FF2B5EF4-FFF2-40B4-BE49-F238E27FC236}">
                <a16:creationId xmlns:a16="http://schemas.microsoft.com/office/drawing/2014/main" id="{D0FF5127-3DDE-4B68-A41E-1EEA0669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130742"/>
            <a:ext cx="4828707" cy="4614097"/>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B2BC98-BEF3-47BF-BBB4-F4D9F2543596}"/>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Maximum Continuous Motor Current: 600mA</a:t>
            </a:r>
          </a:p>
          <a:p>
            <a:r>
              <a:rPr lang="en-US">
                <a:solidFill>
                  <a:srgbClr val="FFFFFF"/>
                </a:solidFill>
              </a:rPr>
              <a:t>Supply Voltage to Vcc1(vss): 4.5V to 7V</a:t>
            </a:r>
          </a:p>
          <a:p>
            <a:r>
              <a:rPr lang="en-US">
                <a:solidFill>
                  <a:srgbClr val="FFFFFF"/>
                </a:solidFill>
              </a:rPr>
              <a:t>Transition time: 300ns (at 5Vand 24V)</a:t>
            </a:r>
          </a:p>
          <a:p>
            <a:r>
              <a:rPr lang="en-US">
                <a:solidFill>
                  <a:srgbClr val="FFFFFF"/>
                </a:solidFill>
              </a:rPr>
              <a:t>Automatic Thermal shutdown is available</a:t>
            </a:r>
          </a:p>
          <a:p>
            <a:r>
              <a:rPr lang="en-US">
                <a:solidFill>
                  <a:srgbClr val="FFFFFF"/>
                </a:solidFill>
              </a:rPr>
              <a:t>Available in 16-pin DIP, TSSOP, SOIC packages</a:t>
            </a:r>
          </a:p>
          <a:p>
            <a:endParaRPr lang="en-CA">
              <a:solidFill>
                <a:srgbClr val="FFFFFF"/>
              </a:solidFill>
            </a:endParaRPr>
          </a:p>
        </p:txBody>
      </p:sp>
    </p:spTree>
    <p:extLst>
      <p:ext uri="{BB962C8B-B14F-4D97-AF65-F5344CB8AC3E}">
        <p14:creationId xmlns:p14="http://schemas.microsoft.com/office/powerpoint/2010/main" val="287888847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8" name="Freeform: Shape 6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68D5594-91B4-4BB3-8EBC-9431F19A0DA3}"/>
              </a:ext>
            </a:extLst>
          </p:cNvPr>
          <p:cNvSpPr>
            <a:spLocks noGrp="1"/>
          </p:cNvSpPr>
          <p:nvPr>
            <p:ph type="title"/>
          </p:nvPr>
        </p:nvSpPr>
        <p:spPr>
          <a:xfrm>
            <a:off x="639098" y="629265"/>
            <a:ext cx="5132438" cy="1622322"/>
          </a:xfrm>
        </p:spPr>
        <p:txBody>
          <a:bodyPr>
            <a:normAutofit/>
          </a:bodyPr>
          <a:lstStyle/>
          <a:p>
            <a:pPr>
              <a:lnSpc>
                <a:spcPct val="90000"/>
              </a:lnSpc>
            </a:pPr>
            <a:r>
              <a:rPr lang="en-CA">
                <a:solidFill>
                  <a:srgbClr val="EBEBEB"/>
                </a:solidFill>
              </a:rPr>
              <a:t>WIFI Module(esp8266 Wi-Fi module)</a:t>
            </a:r>
            <a:br>
              <a:rPr lang="en-CA">
                <a:solidFill>
                  <a:srgbClr val="EBEBEB"/>
                </a:solidFill>
              </a:rPr>
            </a:br>
            <a:endParaRPr lang="en-CA">
              <a:solidFill>
                <a:srgbClr val="EBEBEB"/>
              </a:solidFill>
            </a:endParaRPr>
          </a:p>
        </p:txBody>
      </p:sp>
      <p:pic>
        <p:nvPicPr>
          <p:cNvPr id="7" name="Picture 6" descr="Graphical user interface, application&#10;&#10;Description automatically generated">
            <a:extLst>
              <a:ext uri="{FF2B5EF4-FFF2-40B4-BE49-F238E27FC236}">
                <a16:creationId xmlns:a16="http://schemas.microsoft.com/office/drawing/2014/main" id="{DCF3E2AD-B9B1-465A-B10A-B12245F75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844317"/>
            <a:ext cx="4828707" cy="3186946"/>
          </a:xfrm>
          <a:prstGeom prst="rect">
            <a:avLst/>
          </a:prstGeom>
        </p:spPr>
      </p:pic>
      <p:sp>
        <p:nvSpPr>
          <p:cNvPr id="72" name="Rectangle 7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DA41BE2-C11B-43EE-8257-584C25F15E8C}"/>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Low cost, compact and powerful Wi-Fi Module</a:t>
            </a:r>
          </a:p>
          <a:p>
            <a:r>
              <a:rPr lang="en-US">
                <a:solidFill>
                  <a:srgbClr val="FFFFFF"/>
                </a:solidFill>
              </a:rPr>
              <a:t>Power Supply: +3.3V only</a:t>
            </a:r>
          </a:p>
          <a:p>
            <a:r>
              <a:rPr lang="en-US">
                <a:solidFill>
                  <a:srgbClr val="FFFFFF"/>
                </a:solidFill>
              </a:rPr>
              <a:t>Current Consumption: 100mA</a:t>
            </a:r>
          </a:p>
          <a:p>
            <a:r>
              <a:rPr lang="en-US">
                <a:solidFill>
                  <a:srgbClr val="FFFFFF"/>
                </a:solidFill>
              </a:rPr>
              <a:t>I/O Voltage:  3.6V (max)</a:t>
            </a:r>
          </a:p>
          <a:p>
            <a:r>
              <a:rPr lang="en-US">
                <a:solidFill>
                  <a:srgbClr val="FFFFFF"/>
                </a:solidFill>
              </a:rPr>
              <a:t>I/O source current: 12mA (max)</a:t>
            </a:r>
          </a:p>
          <a:p>
            <a:endParaRPr lang="en-CA">
              <a:solidFill>
                <a:srgbClr val="FFFFFF"/>
              </a:solidFill>
            </a:endParaRPr>
          </a:p>
        </p:txBody>
      </p:sp>
    </p:spTree>
    <p:extLst>
      <p:ext uri="{BB962C8B-B14F-4D97-AF65-F5344CB8AC3E}">
        <p14:creationId xmlns:p14="http://schemas.microsoft.com/office/powerpoint/2010/main" val="258057357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AB6C692-258F-44FB-B840-565739DD172B}"/>
              </a:ext>
            </a:extLst>
          </p:cNvPr>
          <p:cNvSpPr>
            <a:spLocks noGrp="1"/>
          </p:cNvSpPr>
          <p:nvPr>
            <p:ph type="title"/>
          </p:nvPr>
        </p:nvSpPr>
        <p:spPr>
          <a:xfrm>
            <a:off x="639098" y="629265"/>
            <a:ext cx="5132438" cy="1622322"/>
          </a:xfrm>
        </p:spPr>
        <p:txBody>
          <a:bodyPr>
            <a:normAutofit/>
          </a:bodyPr>
          <a:lstStyle/>
          <a:p>
            <a:r>
              <a:rPr lang="en-CA">
                <a:solidFill>
                  <a:srgbClr val="EBEBEB"/>
                </a:solidFill>
              </a:rPr>
              <a:t>WIFI Module(esp8266 Wi-Fi module)</a:t>
            </a:r>
          </a:p>
        </p:txBody>
      </p:sp>
      <p:pic>
        <p:nvPicPr>
          <p:cNvPr id="5" name="Picture 4" descr="Graphical user interface, application&#10;&#10;Description automatically generated">
            <a:extLst>
              <a:ext uri="{FF2B5EF4-FFF2-40B4-BE49-F238E27FC236}">
                <a16:creationId xmlns:a16="http://schemas.microsoft.com/office/drawing/2014/main" id="{2D4DAEA9-BD8D-4C93-B657-421C4B42B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844317"/>
            <a:ext cx="4828707" cy="3186946"/>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1E295D5-3CA9-4000-92FC-94993E07564E}"/>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Built-in low power 32-bit MCU @ 80MHz</a:t>
            </a:r>
          </a:p>
          <a:p>
            <a:r>
              <a:rPr lang="en-US">
                <a:solidFill>
                  <a:srgbClr val="FFFFFF"/>
                </a:solidFill>
              </a:rPr>
              <a:t>512kB Flash Memory</a:t>
            </a:r>
          </a:p>
          <a:p>
            <a:r>
              <a:rPr lang="en-US">
                <a:solidFill>
                  <a:srgbClr val="FFFFFF"/>
                </a:solidFill>
              </a:rPr>
              <a:t>Can be used as Station or Access Point or both combined</a:t>
            </a:r>
          </a:p>
          <a:p>
            <a:r>
              <a:rPr lang="en-US">
                <a:solidFill>
                  <a:srgbClr val="FFFFFF"/>
                </a:solidFill>
              </a:rPr>
              <a:t>Supports Deep sleep (&lt;10uA)</a:t>
            </a:r>
          </a:p>
          <a:p>
            <a:r>
              <a:rPr lang="en-US">
                <a:solidFill>
                  <a:srgbClr val="FFFFFF"/>
                </a:solidFill>
              </a:rPr>
              <a:t>Supports serial communication hence compatible with many development platform like Arduino</a:t>
            </a:r>
          </a:p>
          <a:p>
            <a:r>
              <a:rPr lang="en-US">
                <a:solidFill>
                  <a:srgbClr val="FFFFFF"/>
                </a:solidFill>
              </a:rPr>
              <a:t>Can be programmed using Arduino IDE or AT-commands or Lua Script</a:t>
            </a:r>
          </a:p>
          <a:p>
            <a:endParaRPr lang="en-CA">
              <a:solidFill>
                <a:srgbClr val="FFFFFF"/>
              </a:solidFill>
            </a:endParaRPr>
          </a:p>
        </p:txBody>
      </p:sp>
    </p:spTree>
    <p:extLst>
      <p:ext uri="{BB962C8B-B14F-4D97-AF65-F5344CB8AC3E}">
        <p14:creationId xmlns:p14="http://schemas.microsoft.com/office/powerpoint/2010/main" val="148341723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5" name="Rectangle 6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8" name="Rectangle 6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FE0625-2FC8-42DA-90C6-3237A8EF415F}"/>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000" b="0" i="0" kern="1200" dirty="0">
                <a:solidFill>
                  <a:srgbClr val="EBEBEB"/>
                </a:solidFill>
                <a:latin typeface="+mj-lt"/>
                <a:ea typeface="+mj-ea"/>
                <a:cs typeface="+mj-cs"/>
              </a:rPr>
              <a:t>SCHEMATIC DESIGN OF OUR CIRCUIT</a:t>
            </a:r>
          </a:p>
        </p:txBody>
      </p:sp>
      <p:grpSp>
        <p:nvGrpSpPr>
          <p:cNvPr id="70" name="Group 6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1" name="Rectangle 7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7" name="Content Placeholder 16" descr="Diagram&#10;&#10;Description automatically generated">
            <a:extLst>
              <a:ext uri="{FF2B5EF4-FFF2-40B4-BE49-F238E27FC236}">
                <a16:creationId xmlns:a16="http://schemas.microsoft.com/office/drawing/2014/main" id="{66004645-2D1B-4DB3-8129-FD83CA921B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500" y="742950"/>
            <a:ext cx="6981443" cy="5562599"/>
          </a:xfrm>
          <a:prstGeom prst="rect">
            <a:avLst/>
          </a:prstGeom>
        </p:spPr>
      </p:pic>
    </p:spTree>
    <p:extLst>
      <p:ext uri="{BB962C8B-B14F-4D97-AF65-F5344CB8AC3E}">
        <p14:creationId xmlns:p14="http://schemas.microsoft.com/office/powerpoint/2010/main" val="383388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C670DC-582E-41A2-AB2F-0E622E3113FD}"/>
              </a:ext>
            </a:extLst>
          </p:cNvPr>
          <p:cNvSpPr>
            <a:spLocks noGrp="1"/>
          </p:cNvSpPr>
          <p:nvPr>
            <p:ph type="title"/>
          </p:nvPr>
        </p:nvSpPr>
        <p:spPr>
          <a:xfrm>
            <a:off x="7007145" y="1241266"/>
            <a:ext cx="453592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Breadboard layout of our design</a:t>
            </a:r>
          </a:p>
        </p:txBody>
      </p:sp>
      <p:grpSp>
        <p:nvGrpSpPr>
          <p:cNvPr id="16" name="Group 15">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7" name="Rectangle 16">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Diagram&#10;&#10;Description automatically generated">
            <a:extLst>
              <a:ext uri="{FF2B5EF4-FFF2-40B4-BE49-F238E27FC236}">
                <a16:creationId xmlns:a16="http://schemas.microsoft.com/office/drawing/2014/main" id="{6913549B-42D8-4550-9330-0DF71A2940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763" y="1192549"/>
            <a:ext cx="4983737" cy="4472901"/>
          </a:xfrm>
          <a:prstGeom prst="rect">
            <a:avLst/>
          </a:prstGeom>
        </p:spPr>
      </p:pic>
    </p:spTree>
    <p:extLst>
      <p:ext uri="{BB962C8B-B14F-4D97-AF65-F5344CB8AC3E}">
        <p14:creationId xmlns:p14="http://schemas.microsoft.com/office/powerpoint/2010/main" val="391403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AE6446-DD2B-4A20-B76F-BB2BF1E61CDE}"/>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PCB LAYOUT OF OUR DESIGN</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picture containing text&#10;&#10;Description automatically generated">
            <a:extLst>
              <a:ext uri="{FF2B5EF4-FFF2-40B4-BE49-F238E27FC236}">
                <a16:creationId xmlns:a16="http://schemas.microsoft.com/office/drawing/2014/main" id="{F6931B1C-DF90-48B8-808F-287449FB2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763" y="923925"/>
            <a:ext cx="6443180" cy="5549643"/>
          </a:xfrm>
          <a:prstGeom prst="rect">
            <a:avLst/>
          </a:prstGeom>
        </p:spPr>
      </p:pic>
    </p:spTree>
    <p:extLst>
      <p:ext uri="{BB962C8B-B14F-4D97-AF65-F5344CB8AC3E}">
        <p14:creationId xmlns:p14="http://schemas.microsoft.com/office/powerpoint/2010/main" val="292763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3036-19A3-4C2A-8C3F-6CB5C6895C23}"/>
              </a:ext>
            </a:extLst>
          </p:cNvPr>
          <p:cNvSpPr>
            <a:spLocks noGrp="1"/>
          </p:cNvSpPr>
          <p:nvPr>
            <p:ph type="title"/>
          </p:nvPr>
        </p:nvSpPr>
        <p:spPr/>
        <p:txBody>
          <a:bodyPr/>
          <a:lstStyle/>
          <a:p>
            <a:r>
              <a:rPr lang="en-CA" dirty="0"/>
              <a:t>Schematic Diagram</a:t>
            </a:r>
          </a:p>
        </p:txBody>
      </p:sp>
      <p:sp>
        <p:nvSpPr>
          <p:cNvPr id="3" name="Content Placeholder 2">
            <a:extLst>
              <a:ext uri="{FF2B5EF4-FFF2-40B4-BE49-F238E27FC236}">
                <a16:creationId xmlns:a16="http://schemas.microsoft.com/office/drawing/2014/main" id="{CF8D3848-7BEE-4C85-82C3-E8C8A35768FA}"/>
              </a:ext>
            </a:extLst>
          </p:cNvPr>
          <p:cNvSpPr>
            <a:spLocks noGrp="1"/>
          </p:cNvSpPr>
          <p:nvPr>
            <p:ph idx="1"/>
          </p:nvPr>
        </p:nvSpPr>
        <p:spPr/>
        <p:txBody>
          <a:bodyPr/>
          <a:lstStyle/>
          <a:p>
            <a:r>
              <a:rPr lang="en-US" dirty="0"/>
              <a:t>A schematic is defined as a picture that, using symbols, shows something in a simple way. A schematic diagram is an image that uses abstract, often structured symbols and lines to represent the components of a process, system, or other entity. Schematic diagrams only display the important components of a structure, although some of the diagram's details may also be exaggerated or added to facilitate the understanding of the system. Schematic diagrams do not contain descriptions that are not required to understand the knowledge intended to be communicated by the diagram. For example, you can see how the wires and components are linked together in a schematic diagram representing an electrical circuit, but not photographs of the circuit itself.</a:t>
            </a:r>
          </a:p>
          <a:p>
            <a:endParaRPr lang="en-CA" dirty="0"/>
          </a:p>
        </p:txBody>
      </p:sp>
    </p:spTree>
    <p:extLst>
      <p:ext uri="{BB962C8B-B14F-4D97-AF65-F5344CB8AC3E}">
        <p14:creationId xmlns:p14="http://schemas.microsoft.com/office/powerpoint/2010/main" val="422251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A88F-B716-4524-B0EB-E90BE9106C67}"/>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C4E076E3-852A-4AD9-8FE4-2C2BBF238A15}"/>
              </a:ext>
            </a:extLst>
          </p:cNvPr>
          <p:cNvSpPr>
            <a:spLocks noGrp="1"/>
          </p:cNvSpPr>
          <p:nvPr>
            <p:ph idx="1"/>
          </p:nvPr>
        </p:nvSpPr>
        <p:spPr/>
        <p:txBody>
          <a:bodyPr>
            <a:normAutofit lnSpcReduction="10000"/>
          </a:bodyPr>
          <a:lstStyle/>
          <a:p>
            <a:r>
              <a:rPr lang="en-CA" dirty="0"/>
              <a:t>SCHEMATIC DIAGRAM: </a:t>
            </a:r>
            <a:r>
              <a:rPr lang="en-CA" dirty="0">
                <a:solidFill>
                  <a:schemeClr val="accent6">
                    <a:lumMod val="75000"/>
                  </a:schemeClr>
                </a:solidFill>
                <a:hlinkClick r:id="rId2">
                  <a:extLst>
                    <a:ext uri="{A12FA001-AC4F-418D-AE19-62706E023703}">
                      <ahyp:hlinkClr xmlns:ahyp="http://schemas.microsoft.com/office/drawing/2018/hyperlinkcolor" val="tx"/>
                    </a:ext>
                  </a:extLst>
                </a:hlinkClick>
              </a:rPr>
              <a:t>https://www.thoughtco.com/what-is-a-schematic-diagram-4584811</a:t>
            </a:r>
            <a:endParaRPr lang="en-CA" dirty="0">
              <a:solidFill>
                <a:schemeClr val="accent6">
                  <a:lumMod val="75000"/>
                </a:schemeClr>
              </a:solidFill>
            </a:endParaRPr>
          </a:p>
          <a:p>
            <a:r>
              <a:rPr lang="en-CA" dirty="0"/>
              <a:t>FRITZING: </a:t>
            </a:r>
            <a:r>
              <a:rPr lang="en-CA" dirty="0">
                <a:solidFill>
                  <a:schemeClr val="accent6">
                    <a:lumMod val="75000"/>
                  </a:schemeClr>
                </a:solidFill>
                <a:hlinkClick r:id="rId3">
                  <a:extLst>
                    <a:ext uri="{A12FA001-AC4F-418D-AE19-62706E023703}">
                      <ahyp:hlinkClr xmlns:ahyp="http://schemas.microsoft.com/office/drawing/2018/hyperlinkcolor" val="tx"/>
                    </a:ext>
                  </a:extLst>
                </a:hlinkClick>
              </a:rPr>
              <a:t>https://fritzing.org/</a:t>
            </a:r>
            <a:endParaRPr lang="en-CA" dirty="0">
              <a:solidFill>
                <a:schemeClr val="accent6">
                  <a:lumMod val="75000"/>
                </a:schemeClr>
              </a:solidFill>
            </a:endParaRPr>
          </a:p>
          <a:p>
            <a:r>
              <a:rPr lang="en-CA" dirty="0"/>
              <a:t>DOWNLOADING FRITZING: </a:t>
            </a:r>
            <a:r>
              <a:rPr lang="en-CA" dirty="0">
                <a:solidFill>
                  <a:schemeClr val="accent6">
                    <a:lumMod val="75000"/>
                  </a:schemeClr>
                </a:solidFill>
                <a:hlinkClick r:id="rId4">
                  <a:extLst>
                    <a:ext uri="{A12FA001-AC4F-418D-AE19-62706E023703}">
                      <ahyp:hlinkClr xmlns:ahyp="http://schemas.microsoft.com/office/drawing/2018/hyperlinkcolor" val="tx"/>
                    </a:ext>
                  </a:extLst>
                </a:hlinkClick>
              </a:rPr>
              <a:t>https://www.filecroco.com/download-fritzing/download/</a:t>
            </a:r>
            <a:endParaRPr lang="en-CA" dirty="0">
              <a:solidFill>
                <a:schemeClr val="accent6">
                  <a:lumMod val="75000"/>
                </a:schemeClr>
              </a:solidFill>
            </a:endParaRPr>
          </a:p>
          <a:p>
            <a:r>
              <a:rPr lang="en-CA" dirty="0"/>
              <a:t>FRITZING LIBRARY: </a:t>
            </a:r>
            <a:r>
              <a:rPr lang="en-CA" dirty="0">
                <a:solidFill>
                  <a:schemeClr val="accent6">
                    <a:lumMod val="75000"/>
                  </a:schemeClr>
                </a:solidFill>
                <a:hlinkClick r:id="rId5">
                  <a:extLst>
                    <a:ext uri="{A12FA001-AC4F-418D-AE19-62706E023703}">
                      <ahyp:hlinkClr xmlns:ahyp="http://schemas.microsoft.com/office/drawing/2018/hyperlinkcolor" val="tx"/>
                    </a:ext>
                  </a:extLst>
                </a:hlinkClick>
              </a:rPr>
              <a:t>https://github.com/adafruit/Fritzing-Library/blob/master/AdaFruit.fzbz</a:t>
            </a:r>
            <a:endParaRPr lang="en-CA" dirty="0">
              <a:solidFill>
                <a:schemeClr val="accent6">
                  <a:lumMod val="75000"/>
                </a:schemeClr>
              </a:solidFill>
            </a:endParaRPr>
          </a:p>
          <a:p>
            <a:r>
              <a:rPr lang="en-CA" dirty="0"/>
              <a:t>FRITZING ON THE BEAGLEBONE BLACK: </a:t>
            </a:r>
            <a:r>
              <a:rPr lang="en-CA" dirty="0">
                <a:solidFill>
                  <a:schemeClr val="accent6">
                    <a:lumMod val="75000"/>
                  </a:schemeClr>
                </a:solidFill>
                <a:hlinkClick r:id="rId6">
                  <a:extLst>
                    <a:ext uri="{A12FA001-AC4F-418D-AE19-62706E023703}">
                      <ahyp:hlinkClr xmlns:ahyp="http://schemas.microsoft.com/office/drawing/2018/hyperlinkcolor" val="tx"/>
                    </a:ext>
                  </a:extLst>
                </a:hlinkClick>
              </a:rPr>
              <a:t>https://elinux.org/Beagleboard:Fritzing_on_the_BeagleBone_Black#:~:text=If%20you%20want%20to%20create,a%20free%20program%20called%20Fritzing.</a:t>
            </a:r>
            <a:endParaRPr lang="en-CA" dirty="0">
              <a:solidFill>
                <a:schemeClr val="accent6">
                  <a:lumMod val="75000"/>
                </a:schemeClr>
              </a:solidFill>
            </a:endParaRPr>
          </a:p>
        </p:txBody>
      </p:sp>
    </p:spTree>
    <p:extLst>
      <p:ext uri="{BB962C8B-B14F-4D97-AF65-F5344CB8AC3E}">
        <p14:creationId xmlns:p14="http://schemas.microsoft.com/office/powerpoint/2010/main" val="2159757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9093-B77D-47AC-A4CE-42FE0F99D48A}"/>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46CB8CB-5145-4251-9D1A-356CD8B22BD3}"/>
              </a:ext>
            </a:extLst>
          </p:cNvPr>
          <p:cNvSpPr>
            <a:spLocks noGrp="1"/>
          </p:cNvSpPr>
          <p:nvPr>
            <p:ph idx="1"/>
          </p:nvPr>
        </p:nvSpPr>
        <p:spPr>
          <a:xfrm>
            <a:off x="1154954" y="2887585"/>
            <a:ext cx="8825659" cy="3416300"/>
          </a:xfrm>
        </p:spPr>
        <p:txBody>
          <a:bodyPr>
            <a:normAutofit/>
          </a:bodyPr>
          <a:lstStyle/>
          <a:p>
            <a:r>
              <a:rPr lang="en-CA" dirty="0"/>
              <a:t>BEAGLEBONE BLACK SPECIFICATIONS: </a:t>
            </a:r>
            <a:r>
              <a:rPr lang="en-CA" dirty="0">
                <a:solidFill>
                  <a:schemeClr val="accent6">
                    <a:lumMod val="75000"/>
                  </a:schemeClr>
                </a:solidFill>
                <a:hlinkClick r:id="rId2">
                  <a:extLst>
                    <a:ext uri="{A12FA001-AC4F-418D-AE19-62706E023703}">
                      <ahyp:hlinkClr xmlns:ahyp="http://schemas.microsoft.com/office/drawing/2018/hyperlinkcolor" val="tx"/>
                    </a:ext>
                  </a:extLst>
                </a:hlinkClick>
              </a:rPr>
              <a:t>https://subscription.packtpub.com/book/hardware_and_creative/9781785285059/1/ch01lvl1sec11/hardware-specification-of-beaglebone-black</a:t>
            </a:r>
            <a:endParaRPr lang="en-CA" dirty="0">
              <a:solidFill>
                <a:schemeClr val="accent6">
                  <a:lumMod val="75000"/>
                </a:schemeClr>
              </a:solidFill>
            </a:endParaRPr>
          </a:p>
          <a:p>
            <a:r>
              <a:rPr lang="en-CA" dirty="0">
                <a:solidFill>
                  <a:schemeClr val="tx1"/>
                </a:solidFill>
              </a:rPr>
              <a:t>SOIL MOISTURE SENSOR SPECS:</a:t>
            </a:r>
            <a:r>
              <a:rPr lang="en-CA" dirty="0">
                <a:solidFill>
                  <a:schemeClr val="accent6">
                    <a:lumMod val="75000"/>
                  </a:schemeClr>
                </a:solidFill>
              </a:rPr>
              <a:t> </a:t>
            </a:r>
            <a:r>
              <a:rPr lang="en-CA" dirty="0">
                <a:solidFill>
                  <a:schemeClr val="accent6">
                    <a:lumMod val="75000"/>
                  </a:schemeClr>
                </a:solidFill>
                <a:hlinkClick r:id="rId3">
                  <a:extLst>
                    <a:ext uri="{A12FA001-AC4F-418D-AE19-62706E023703}">
                      <ahyp:hlinkClr xmlns:ahyp="http://schemas.microsoft.com/office/drawing/2018/hyperlinkcolor" val="tx"/>
                    </a:ext>
                  </a:extLst>
                </a:hlinkClick>
              </a:rPr>
              <a:t>https://maker.pro/arduino/projects/arduino-soil-moisture-sensor</a:t>
            </a:r>
            <a:endParaRPr lang="en-CA" dirty="0">
              <a:solidFill>
                <a:schemeClr val="accent6">
                  <a:lumMod val="75000"/>
                </a:schemeClr>
              </a:solidFill>
            </a:endParaRPr>
          </a:p>
          <a:p>
            <a:r>
              <a:rPr lang="en-US" dirty="0">
                <a:solidFill>
                  <a:schemeClr val="tx1"/>
                </a:solidFill>
              </a:rPr>
              <a:t>Temperature and Humidity Sensor(DHT22): </a:t>
            </a:r>
            <a:r>
              <a:rPr lang="en-US" dirty="0">
                <a:solidFill>
                  <a:schemeClr val="accent6">
                    <a:lumMod val="75000"/>
                  </a:schemeClr>
                </a:solidFill>
                <a:hlinkClick r:id="rId4">
                  <a:extLst>
                    <a:ext uri="{A12FA001-AC4F-418D-AE19-62706E023703}">
                      <ahyp:hlinkClr xmlns:ahyp="http://schemas.microsoft.com/office/drawing/2018/hyperlinkcolor" val="tx"/>
                    </a:ext>
                  </a:extLst>
                </a:hlinkClick>
              </a:rPr>
              <a:t>https://lastminuteengineers.com/dht11-dht22-arduino-tutorial/</a:t>
            </a:r>
            <a:endParaRPr lang="en-US" dirty="0">
              <a:solidFill>
                <a:schemeClr val="accent6">
                  <a:lumMod val="75000"/>
                </a:schemeClr>
              </a:solidFill>
            </a:endParaRPr>
          </a:p>
          <a:p>
            <a:endParaRPr lang="en-CA" dirty="0">
              <a:solidFill>
                <a:schemeClr val="accent6">
                  <a:lumMod val="75000"/>
                </a:schemeClr>
              </a:solidFill>
            </a:endParaRPr>
          </a:p>
          <a:p>
            <a:endParaRPr lang="en-CA" dirty="0">
              <a:solidFill>
                <a:schemeClr val="accent6">
                  <a:lumMod val="75000"/>
                </a:schemeClr>
              </a:solidFill>
            </a:endParaRPr>
          </a:p>
        </p:txBody>
      </p:sp>
    </p:spTree>
    <p:extLst>
      <p:ext uri="{BB962C8B-B14F-4D97-AF65-F5344CB8AC3E}">
        <p14:creationId xmlns:p14="http://schemas.microsoft.com/office/powerpoint/2010/main" val="27695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DD0D-1983-41E0-8526-26369456519D}"/>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0B146412-C891-46A5-AD5A-C04B703A6D91}"/>
              </a:ext>
            </a:extLst>
          </p:cNvPr>
          <p:cNvSpPr>
            <a:spLocks noGrp="1"/>
          </p:cNvSpPr>
          <p:nvPr>
            <p:ph idx="1"/>
          </p:nvPr>
        </p:nvSpPr>
        <p:spPr/>
        <p:txBody>
          <a:bodyPr>
            <a:normAutofit/>
          </a:bodyPr>
          <a:lstStyle/>
          <a:p>
            <a:endParaRPr lang="en-CA" dirty="0">
              <a:solidFill>
                <a:schemeClr val="tx1"/>
              </a:solidFill>
            </a:endParaRPr>
          </a:p>
          <a:p>
            <a:r>
              <a:rPr lang="en-CA" dirty="0">
                <a:solidFill>
                  <a:schemeClr val="tx1"/>
                </a:solidFill>
              </a:rPr>
              <a:t>Light Sensor(LDR): </a:t>
            </a:r>
            <a:r>
              <a:rPr lang="en-CA" dirty="0">
                <a:solidFill>
                  <a:schemeClr val="accent6">
                    <a:lumMod val="75000"/>
                  </a:schemeClr>
                </a:solidFill>
                <a:hlinkClick r:id="rId2">
                  <a:extLst>
                    <a:ext uri="{A12FA001-AC4F-418D-AE19-62706E023703}">
                      <ahyp:hlinkClr xmlns:ahyp="http://schemas.microsoft.com/office/drawing/2018/hyperlinkcolor" val="tx"/>
                    </a:ext>
                  </a:extLst>
                </a:hlinkClick>
              </a:rPr>
              <a:t>https://www.electronics-notes.com/articles/electronic_components/resistors/light-dependent-resistor-ldr.php</a:t>
            </a:r>
            <a:endParaRPr lang="en-CA" dirty="0">
              <a:solidFill>
                <a:schemeClr val="accent6">
                  <a:lumMod val="75000"/>
                </a:schemeClr>
              </a:solidFill>
            </a:endParaRPr>
          </a:p>
          <a:p>
            <a:endParaRPr lang="en-CA" dirty="0">
              <a:solidFill>
                <a:schemeClr val="tx1"/>
              </a:solidFill>
            </a:endParaRPr>
          </a:p>
          <a:p>
            <a:r>
              <a:rPr lang="en-CA" dirty="0">
                <a:solidFill>
                  <a:schemeClr val="tx1"/>
                </a:solidFill>
              </a:rPr>
              <a:t>Motor Driver(L293D): </a:t>
            </a:r>
            <a:r>
              <a:rPr lang="en-CA" dirty="0">
                <a:solidFill>
                  <a:schemeClr val="accent6">
                    <a:lumMod val="75000"/>
                  </a:schemeClr>
                </a:solidFill>
                <a:hlinkClick r:id="rId3">
                  <a:extLst>
                    <a:ext uri="{A12FA001-AC4F-418D-AE19-62706E023703}">
                      <ahyp:hlinkClr xmlns:ahyp="http://schemas.microsoft.com/office/drawing/2018/hyperlinkcolor" val="tx"/>
                    </a:ext>
                  </a:extLst>
                </a:hlinkClick>
              </a:rPr>
              <a:t>https://components101.com/ics/l293d-pinout-features-datasheet</a:t>
            </a:r>
            <a:endParaRPr lang="en-CA" dirty="0">
              <a:solidFill>
                <a:schemeClr val="accent6">
                  <a:lumMod val="75000"/>
                </a:schemeClr>
              </a:solidFill>
            </a:endParaRPr>
          </a:p>
          <a:p>
            <a:pPr marL="0" indent="0">
              <a:buNone/>
            </a:pPr>
            <a:endParaRPr lang="en-CA" dirty="0"/>
          </a:p>
        </p:txBody>
      </p:sp>
    </p:spTree>
    <p:extLst>
      <p:ext uri="{BB962C8B-B14F-4D97-AF65-F5344CB8AC3E}">
        <p14:creationId xmlns:p14="http://schemas.microsoft.com/office/powerpoint/2010/main" val="316399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6603-6C65-43D4-B508-F94E8D89EDC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1CDAC6D-5C6E-4275-AA0E-CBD6699A1746}"/>
              </a:ext>
            </a:extLst>
          </p:cNvPr>
          <p:cNvSpPr>
            <a:spLocks noGrp="1"/>
          </p:cNvSpPr>
          <p:nvPr>
            <p:ph idx="1"/>
          </p:nvPr>
        </p:nvSpPr>
        <p:spPr/>
        <p:txBody>
          <a:bodyPr/>
          <a:lstStyle/>
          <a:p>
            <a:r>
              <a:rPr lang="en-CA" dirty="0">
                <a:solidFill>
                  <a:schemeClr val="tx1"/>
                </a:solidFill>
              </a:rPr>
              <a:t>WIFI Module(esp8266 Wi-Fi module): </a:t>
            </a:r>
            <a:r>
              <a:rPr lang="en-CA" dirty="0">
                <a:solidFill>
                  <a:schemeClr val="accent6">
                    <a:lumMod val="75000"/>
                  </a:schemeClr>
                </a:solidFill>
                <a:hlinkClick r:id="rId2">
                  <a:extLst>
                    <a:ext uri="{A12FA001-AC4F-418D-AE19-62706E023703}">
                      <ahyp:hlinkClr xmlns:ahyp="http://schemas.microsoft.com/office/drawing/2018/hyperlinkcolor" val="tx"/>
                    </a:ext>
                  </a:extLst>
                </a:hlinkClick>
              </a:rPr>
              <a:t>https://components101.com/wireless/esp8266-pinout-configuration-features-datasheet</a:t>
            </a:r>
            <a:endParaRPr lang="en-CA" dirty="0">
              <a:solidFill>
                <a:schemeClr val="accent6">
                  <a:lumMod val="75000"/>
                </a:schemeClr>
              </a:solidFill>
            </a:endParaRPr>
          </a:p>
          <a:p>
            <a:endParaRPr lang="en-CA" dirty="0"/>
          </a:p>
        </p:txBody>
      </p:sp>
    </p:spTree>
    <p:extLst>
      <p:ext uri="{BB962C8B-B14F-4D97-AF65-F5344CB8AC3E}">
        <p14:creationId xmlns:p14="http://schemas.microsoft.com/office/powerpoint/2010/main" val="2342319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C0F85ED-0E58-4851-A6AB-47717AD94ABE}"/>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THANKYOU </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521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1F88-9999-45EB-A80E-A249C2A2C2B4}"/>
              </a:ext>
            </a:extLst>
          </p:cNvPr>
          <p:cNvSpPr>
            <a:spLocks noGrp="1"/>
          </p:cNvSpPr>
          <p:nvPr>
            <p:ph type="title"/>
          </p:nvPr>
        </p:nvSpPr>
        <p:spPr>
          <a:xfrm>
            <a:off x="1154954" y="973668"/>
            <a:ext cx="8761413" cy="706964"/>
          </a:xfrm>
        </p:spPr>
        <p:txBody>
          <a:bodyPr>
            <a:normAutofit/>
          </a:bodyPr>
          <a:lstStyle/>
          <a:p>
            <a:r>
              <a:rPr lang="en-CA"/>
              <a:t>Schematic Diagram</a:t>
            </a:r>
            <a:endParaRPr lang="en-CA" dirty="0"/>
          </a:p>
        </p:txBody>
      </p:sp>
      <p:pic>
        <p:nvPicPr>
          <p:cNvPr id="5" name="Picture 4" descr="Diagram, schematic&#10;&#10;Description automatically generated">
            <a:extLst>
              <a:ext uri="{FF2B5EF4-FFF2-40B4-BE49-F238E27FC236}">
                <a16:creationId xmlns:a16="http://schemas.microsoft.com/office/drawing/2014/main" id="{3D8C678D-27F3-4909-BA91-B9BBC84E61F4}"/>
              </a:ext>
            </a:extLst>
          </p:cNvPr>
          <p:cNvPicPr>
            <a:picLocks noChangeAspect="1"/>
          </p:cNvPicPr>
          <p:nvPr/>
        </p:nvPicPr>
        <p:blipFill rotWithShape="1">
          <a:blip r:embed="rId2">
            <a:extLst>
              <a:ext uri="{28A0092B-C50C-407E-A947-70E740481C1C}">
                <a14:useLocalDpi xmlns:a14="http://schemas.microsoft.com/office/drawing/2010/main" val="0"/>
              </a:ext>
            </a:extLst>
          </a:blip>
          <a:srcRect r="4" b="5883"/>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CA19BDCA-9E2C-413E-ACE0-982D7F2FEA4D}"/>
              </a:ext>
            </a:extLst>
          </p:cNvPr>
          <p:cNvSpPr>
            <a:spLocks noGrp="1"/>
          </p:cNvSpPr>
          <p:nvPr>
            <p:ph idx="1"/>
          </p:nvPr>
        </p:nvSpPr>
        <p:spPr>
          <a:xfrm>
            <a:off x="5980954" y="2603500"/>
            <a:ext cx="5211979" cy="3416300"/>
          </a:xfrm>
        </p:spPr>
        <p:txBody>
          <a:bodyPr anchor="ctr">
            <a:normAutofit/>
          </a:bodyPr>
          <a:lstStyle/>
          <a:p>
            <a:r>
              <a:rPr lang="en-US"/>
              <a:t>Electrical circuits are usually correlated with schematic diagrams. These diagrams are also called wiring diagrams or circuit diagrams, which show how the various components of a circuit are related. Lines represent connecting wires in these diagrams, while other components are represented by uniform symbols called electrical schematic symbols, such as resistors, lamps, and switches.</a:t>
            </a:r>
            <a:endParaRPr lang="en-CA" dirty="0"/>
          </a:p>
        </p:txBody>
      </p:sp>
    </p:spTree>
    <p:extLst>
      <p:ext uri="{BB962C8B-B14F-4D97-AF65-F5344CB8AC3E}">
        <p14:creationId xmlns:p14="http://schemas.microsoft.com/office/powerpoint/2010/main" val="282807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62729F7-9D3B-45F3-9ECB-CF7CC43B8F20}"/>
              </a:ext>
            </a:extLst>
          </p:cNvPr>
          <p:cNvSpPr>
            <a:spLocks noGrp="1"/>
          </p:cNvSpPr>
          <p:nvPr>
            <p:ph type="title"/>
          </p:nvPr>
        </p:nvSpPr>
        <p:spPr>
          <a:xfrm>
            <a:off x="1068388" y="-1265963"/>
            <a:ext cx="9391650" cy="3153753"/>
          </a:xfrm>
        </p:spPr>
        <p:txBody>
          <a:bodyPr vert="horz" lIns="91440" tIns="45720" rIns="91440" bIns="45720" rtlCol="0" anchor="b">
            <a:normAutofit/>
          </a:bodyPr>
          <a:lstStyle/>
          <a:p>
            <a:pPr algn="ctr"/>
            <a:r>
              <a:rPr lang="en-US" sz="3200" b="0" i="0" kern="1200" dirty="0">
                <a:solidFill>
                  <a:srgbClr val="EBEBEB"/>
                </a:solidFill>
                <a:latin typeface="+mj-lt"/>
                <a:ea typeface="+mj-ea"/>
                <a:cs typeface="+mj-cs"/>
              </a:rPr>
              <a:t>SCHEMATIC DESIGNING SOFTWARE</a:t>
            </a:r>
          </a:p>
        </p:txBody>
      </p:sp>
      <p:sp>
        <p:nvSpPr>
          <p:cNvPr id="3" name="Content Placeholder 2">
            <a:extLst>
              <a:ext uri="{FF2B5EF4-FFF2-40B4-BE49-F238E27FC236}">
                <a16:creationId xmlns:a16="http://schemas.microsoft.com/office/drawing/2014/main" id="{D70E8A5A-BD0C-45F4-95C1-6674FAFCA657}"/>
              </a:ext>
            </a:extLst>
          </p:cNvPr>
          <p:cNvSpPr>
            <a:spLocks noGrp="1"/>
          </p:cNvSpPr>
          <p:nvPr>
            <p:ph idx="1"/>
          </p:nvPr>
        </p:nvSpPr>
        <p:spPr>
          <a:xfrm>
            <a:off x="4720821" y="2036188"/>
            <a:ext cx="4798142" cy="1622322"/>
          </a:xfrm>
        </p:spPr>
        <p:txBody>
          <a:bodyPr vert="horz" lIns="91440" tIns="45720" rIns="91440" bIns="45720" rtlCol="0" anchor="t">
            <a:normAutofit/>
          </a:bodyPr>
          <a:lstStyle/>
          <a:p>
            <a:pPr marL="0" indent="0">
              <a:buNone/>
            </a:pPr>
            <a:r>
              <a:rPr lang="en-US" sz="3600" b="1" i="0" kern="1200" cap="all" dirty="0">
                <a:solidFill>
                  <a:schemeClr val="accent1">
                    <a:lumMod val="60000"/>
                    <a:lumOff val="40000"/>
                  </a:schemeClr>
                </a:solidFill>
                <a:latin typeface="+mn-lt"/>
                <a:ea typeface="+mn-ea"/>
                <a:cs typeface="+mn-cs"/>
              </a:rPr>
              <a:t>FRITZING</a:t>
            </a:r>
            <a:r>
              <a:rPr lang="en-US" b="0" i="0" kern="1200" cap="all" dirty="0">
                <a:solidFill>
                  <a:schemeClr val="accent1">
                    <a:lumMod val="60000"/>
                    <a:lumOff val="40000"/>
                  </a:schemeClr>
                </a:solidFill>
                <a:latin typeface="+mn-lt"/>
                <a:ea typeface="+mn-ea"/>
                <a:cs typeface="+mn-cs"/>
              </a:rPr>
              <a:t> </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picture containing text, clipart, vector graphics&#10;&#10;Description automatically generated">
            <a:extLst>
              <a:ext uri="{FF2B5EF4-FFF2-40B4-BE49-F238E27FC236}">
                <a16:creationId xmlns:a16="http://schemas.microsoft.com/office/drawing/2014/main" id="{CA7F91B8-4508-4E7A-8FD0-01B2F08CB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216" y="3053918"/>
            <a:ext cx="6925471" cy="296063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63685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1AFD-38EB-40A1-9F3F-D03B7BB0796B}"/>
              </a:ext>
            </a:extLst>
          </p:cNvPr>
          <p:cNvSpPr>
            <a:spLocks noGrp="1"/>
          </p:cNvSpPr>
          <p:nvPr>
            <p:ph type="title"/>
          </p:nvPr>
        </p:nvSpPr>
        <p:spPr/>
        <p:txBody>
          <a:bodyPr/>
          <a:lstStyle/>
          <a:p>
            <a:r>
              <a:rPr lang="en-CA" dirty="0"/>
              <a:t>FRITZING </a:t>
            </a:r>
          </a:p>
        </p:txBody>
      </p:sp>
      <p:sp>
        <p:nvSpPr>
          <p:cNvPr id="3" name="Content Placeholder 2">
            <a:extLst>
              <a:ext uri="{FF2B5EF4-FFF2-40B4-BE49-F238E27FC236}">
                <a16:creationId xmlns:a16="http://schemas.microsoft.com/office/drawing/2014/main" id="{99612150-FCD0-40F5-8506-9D83918B3D3F}"/>
              </a:ext>
            </a:extLst>
          </p:cNvPr>
          <p:cNvSpPr>
            <a:spLocks noGrp="1"/>
          </p:cNvSpPr>
          <p:nvPr>
            <p:ph idx="1"/>
          </p:nvPr>
        </p:nvSpPr>
        <p:spPr>
          <a:xfrm>
            <a:off x="1090708" y="3216059"/>
            <a:ext cx="8825659" cy="3416300"/>
          </a:xfrm>
        </p:spPr>
        <p:txBody>
          <a:bodyPr/>
          <a:lstStyle/>
          <a:p>
            <a:r>
              <a:rPr lang="en-US" dirty="0"/>
              <a:t>Fritzing is an open-source hardware initiative that makes electronics accessible as a creative material for anyone. It offer a software tool, a community website and services in the spirit of Processing and Arduino, fostering a creative ecosystem that allows users to document their prototypes, share them with others, teach electronics in a classroom, and layout and manufacture professional </a:t>
            </a:r>
            <a:r>
              <a:rPr lang="en-US" dirty="0" err="1"/>
              <a:t>pcbs</a:t>
            </a:r>
            <a:r>
              <a:rPr lang="en-US" dirty="0"/>
              <a:t>.</a:t>
            </a:r>
            <a:endParaRPr lang="en-CA" dirty="0"/>
          </a:p>
        </p:txBody>
      </p:sp>
    </p:spTree>
    <p:extLst>
      <p:ext uri="{BB962C8B-B14F-4D97-AF65-F5344CB8AC3E}">
        <p14:creationId xmlns:p14="http://schemas.microsoft.com/office/powerpoint/2010/main" val="420697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8"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B94162E-EBC9-49B5-B2ED-F668697B60B7}"/>
              </a:ext>
            </a:extLst>
          </p:cNvPr>
          <p:cNvSpPr>
            <a:spLocks noGrp="1"/>
          </p:cNvSpPr>
          <p:nvPr>
            <p:ph type="title"/>
          </p:nvPr>
        </p:nvSpPr>
        <p:spPr>
          <a:xfrm>
            <a:off x="639098" y="629265"/>
            <a:ext cx="3421623" cy="5601210"/>
          </a:xfrm>
        </p:spPr>
        <p:txBody>
          <a:bodyPr>
            <a:normAutofit/>
          </a:bodyPr>
          <a:lstStyle/>
          <a:p>
            <a:r>
              <a:rPr lang="en-CA" sz="3700">
                <a:solidFill>
                  <a:srgbClr val="EBEBEB"/>
                </a:solidFill>
              </a:rPr>
              <a:t>FRITZING SOFTWARE INSTALLATION </a:t>
            </a:r>
          </a:p>
        </p:txBody>
      </p:sp>
      <p:sp>
        <p:nvSpPr>
          <p:cNvPr id="9"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B50FD5-63B0-475F-AA5F-D0713706DCF3}"/>
              </a:ext>
            </a:extLst>
          </p:cNvPr>
          <p:cNvSpPr>
            <a:spLocks noGrp="1"/>
          </p:cNvSpPr>
          <p:nvPr>
            <p:ph idx="1"/>
          </p:nvPr>
        </p:nvSpPr>
        <p:spPr>
          <a:xfrm>
            <a:off x="3848101" y="629265"/>
            <a:ext cx="7685138" cy="4257060"/>
          </a:xfrm>
        </p:spPr>
        <p:txBody>
          <a:bodyPr anchor="ctr">
            <a:normAutofit/>
          </a:bodyPr>
          <a:lstStyle/>
          <a:p>
            <a:pPr marL="0" indent="0">
              <a:lnSpc>
                <a:spcPct val="90000"/>
              </a:lnSpc>
              <a:buNone/>
            </a:pPr>
            <a:endParaRPr lang="en-CA" dirty="0">
              <a:solidFill>
                <a:srgbClr val="FFFFFF"/>
              </a:solidFill>
            </a:endParaRPr>
          </a:p>
          <a:p>
            <a:pPr>
              <a:lnSpc>
                <a:spcPct val="90000"/>
              </a:lnSpc>
            </a:pPr>
            <a:r>
              <a:rPr lang="en-US" b="1" dirty="0">
                <a:solidFill>
                  <a:srgbClr val="FFFFFF"/>
                </a:solidFill>
              </a:rPr>
              <a:t>Please make sure your system satisfies one of these requirements:</a:t>
            </a:r>
          </a:p>
          <a:p>
            <a:pPr>
              <a:lnSpc>
                <a:spcPct val="90000"/>
              </a:lnSpc>
            </a:pPr>
            <a:r>
              <a:rPr lang="en-CA" b="1" dirty="0">
                <a:solidFill>
                  <a:srgbClr val="FFFFFF"/>
                </a:solidFill>
              </a:rPr>
              <a:t>Windows 10</a:t>
            </a:r>
          </a:p>
          <a:p>
            <a:pPr>
              <a:lnSpc>
                <a:spcPct val="90000"/>
              </a:lnSpc>
            </a:pPr>
            <a:r>
              <a:rPr lang="en-US" b="1" dirty="0">
                <a:solidFill>
                  <a:srgbClr val="FFFFFF"/>
                </a:solidFill>
              </a:rPr>
              <a:t>Windows 7 was reported to work, too</a:t>
            </a:r>
          </a:p>
          <a:p>
            <a:pPr>
              <a:lnSpc>
                <a:spcPct val="90000"/>
              </a:lnSpc>
            </a:pPr>
            <a:r>
              <a:rPr lang="en-US" b="1" dirty="0">
                <a:solidFill>
                  <a:srgbClr val="FFFFFF"/>
                </a:solidFill>
              </a:rPr>
              <a:t>Mac - OSX 10.14 and up, though 10.13 might work too. MacOS 10.15 is currently untested.</a:t>
            </a:r>
          </a:p>
          <a:p>
            <a:pPr>
              <a:lnSpc>
                <a:spcPct val="90000"/>
              </a:lnSpc>
            </a:pPr>
            <a:r>
              <a:rPr lang="en-US" b="1" dirty="0">
                <a:solidFill>
                  <a:srgbClr val="FFFFFF"/>
                </a:solidFill>
              </a:rPr>
              <a:t>Linux - a fairly recent </a:t>
            </a:r>
            <a:r>
              <a:rPr lang="en-US" b="1" dirty="0" err="1">
                <a:solidFill>
                  <a:srgbClr val="FFFFFF"/>
                </a:solidFill>
              </a:rPr>
              <a:t>linux</a:t>
            </a:r>
            <a:r>
              <a:rPr lang="en-US" b="1" dirty="0">
                <a:solidFill>
                  <a:srgbClr val="FFFFFF"/>
                </a:solidFill>
              </a:rPr>
              <a:t> distro with </a:t>
            </a:r>
            <a:r>
              <a:rPr lang="en-US" b="1" dirty="0" err="1">
                <a:solidFill>
                  <a:srgbClr val="FFFFFF"/>
                </a:solidFill>
              </a:rPr>
              <a:t>libc</a:t>
            </a:r>
            <a:r>
              <a:rPr lang="en-US" b="1" dirty="0">
                <a:solidFill>
                  <a:srgbClr val="FFFFFF"/>
                </a:solidFill>
              </a:rPr>
              <a:t> &gt;= 2.6</a:t>
            </a:r>
          </a:p>
          <a:p>
            <a:pPr>
              <a:lnSpc>
                <a:spcPct val="90000"/>
              </a:lnSpc>
            </a:pPr>
            <a:endParaRPr lang="en" b="1" dirty="0">
              <a:solidFill>
                <a:srgbClr val="FFFFFF"/>
              </a:solidFill>
            </a:endParaRPr>
          </a:p>
          <a:p>
            <a:pPr>
              <a:lnSpc>
                <a:spcPct val="90000"/>
              </a:lnSpc>
            </a:pPr>
            <a:r>
              <a:rPr lang="en-US" b="1" dirty="0">
                <a:solidFill>
                  <a:srgbClr val="FFFFFF"/>
                </a:solidFill>
              </a:rPr>
              <a:t>Start downloading the Fritzing package that's right for you.</a:t>
            </a:r>
          </a:p>
          <a:p>
            <a:pPr>
              <a:lnSpc>
                <a:spcPct val="90000"/>
              </a:lnSpc>
            </a:pPr>
            <a:endParaRPr lang="en-CA" sz="700" dirty="0">
              <a:solidFill>
                <a:srgbClr val="FFFFFF"/>
              </a:solidFill>
            </a:endParaRPr>
          </a:p>
        </p:txBody>
      </p:sp>
      <p:pic>
        <p:nvPicPr>
          <p:cNvPr id="5" name="Picture 4">
            <a:extLst>
              <a:ext uri="{FF2B5EF4-FFF2-40B4-BE49-F238E27FC236}">
                <a16:creationId xmlns:a16="http://schemas.microsoft.com/office/drawing/2014/main" id="{B8894E04-892D-4ABE-904C-CBC04E0B1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5068683"/>
            <a:ext cx="6515100" cy="116179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812973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9DC66F6-05FE-4D4C-B695-8A57DF5F7484}"/>
              </a:ext>
            </a:extLst>
          </p:cNvPr>
          <p:cNvSpPr>
            <a:spLocks noGrp="1"/>
          </p:cNvSpPr>
          <p:nvPr>
            <p:ph type="title"/>
          </p:nvPr>
        </p:nvSpPr>
        <p:spPr>
          <a:xfrm>
            <a:off x="639098" y="629265"/>
            <a:ext cx="3421623" cy="5601210"/>
          </a:xfrm>
        </p:spPr>
        <p:txBody>
          <a:bodyPr>
            <a:normAutofit/>
          </a:bodyPr>
          <a:lstStyle/>
          <a:p>
            <a:r>
              <a:rPr lang="en-CA" sz="3700">
                <a:solidFill>
                  <a:srgbClr val="EBEBEB"/>
                </a:solidFill>
              </a:rPr>
              <a:t>FRITZING SOFTWARE INSTALLATION</a:t>
            </a:r>
          </a:p>
        </p:txBody>
      </p:sp>
      <p:sp>
        <p:nvSpPr>
          <p:cNvPr id="14"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2BF928D-2D89-4B37-B8D4-AC7AD5F4BD83}"/>
              </a:ext>
            </a:extLst>
          </p:cNvPr>
          <p:cNvSpPr>
            <a:spLocks noGrp="1"/>
          </p:cNvSpPr>
          <p:nvPr>
            <p:ph idx="1"/>
          </p:nvPr>
        </p:nvSpPr>
        <p:spPr>
          <a:xfrm>
            <a:off x="4224183" y="1038840"/>
            <a:ext cx="6813755" cy="3811740"/>
          </a:xfrm>
        </p:spPr>
        <p:txBody>
          <a:bodyPr anchor="ctr">
            <a:normAutofit fontScale="92500"/>
          </a:bodyPr>
          <a:lstStyle/>
          <a:p>
            <a:r>
              <a:rPr lang="en-US" b="1" dirty="0">
                <a:solidFill>
                  <a:srgbClr val="FFFFFF"/>
                </a:solidFill>
              </a:rPr>
              <a:t>Unzip your Fritzing folder somewhere convenient on your hard drive.</a:t>
            </a:r>
          </a:p>
          <a:p>
            <a:r>
              <a:rPr lang="en-US" b="1" dirty="0">
                <a:solidFill>
                  <a:srgbClr val="FFFFFF"/>
                </a:solidFill>
              </a:rPr>
              <a:t>This may also be a good time for you to create a shortcut to the Fritzing application.</a:t>
            </a:r>
          </a:p>
          <a:p>
            <a:r>
              <a:rPr lang="en-CA" b="1" dirty="0">
                <a:solidFill>
                  <a:srgbClr val="FFFFFF"/>
                </a:solidFill>
              </a:rPr>
              <a:t>To start Fritzing:</a:t>
            </a:r>
          </a:p>
          <a:p>
            <a:r>
              <a:rPr lang="en-US" b="1" dirty="0">
                <a:solidFill>
                  <a:srgbClr val="FFFFFF"/>
                </a:solidFill>
              </a:rPr>
              <a:t>on Windows: double-click fritzing.exe</a:t>
            </a:r>
          </a:p>
          <a:p>
            <a:r>
              <a:rPr lang="en-US" b="1" dirty="0">
                <a:solidFill>
                  <a:srgbClr val="FFFFFF"/>
                </a:solidFill>
              </a:rPr>
              <a:t>on Mac: double-click the Fritzing application</a:t>
            </a:r>
          </a:p>
          <a:p>
            <a:r>
              <a:rPr lang="en-US" b="1" dirty="0">
                <a:solidFill>
                  <a:srgbClr val="FFFFFF"/>
                </a:solidFill>
              </a:rPr>
              <a:t>on Linux: double-click Fritzing, or try ./Fritzing in your shell window</a:t>
            </a:r>
          </a:p>
          <a:p>
            <a:r>
              <a:rPr lang="en-US" b="1" dirty="0">
                <a:solidFill>
                  <a:srgbClr val="FFFFFF"/>
                </a:solidFill>
              </a:rPr>
              <a:t>If you experience problems, please try downloading again. This often helps. If it doesn't, have a look at our forums.</a:t>
            </a:r>
          </a:p>
          <a:p>
            <a:endParaRPr lang="en-CA" sz="1700" dirty="0">
              <a:solidFill>
                <a:srgbClr val="FFFFFF"/>
              </a:solidFill>
            </a:endParaRPr>
          </a:p>
        </p:txBody>
      </p:sp>
      <p:pic>
        <p:nvPicPr>
          <p:cNvPr id="7" name="Picture 6" descr="A picture containing text, clipart, vector graphics&#10;&#10;Description automatically generated">
            <a:extLst>
              <a:ext uri="{FF2B5EF4-FFF2-40B4-BE49-F238E27FC236}">
                <a16:creationId xmlns:a16="http://schemas.microsoft.com/office/drawing/2014/main" id="{15C743EA-D374-47F1-B2AF-9D8B47177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974" y="4984197"/>
            <a:ext cx="6505575" cy="1042506"/>
          </a:xfrm>
          <a:prstGeom prst="rect">
            <a:avLst/>
          </a:prstGeom>
        </p:spPr>
      </p:pic>
    </p:spTree>
    <p:extLst>
      <p:ext uri="{BB962C8B-B14F-4D97-AF65-F5344CB8AC3E}">
        <p14:creationId xmlns:p14="http://schemas.microsoft.com/office/powerpoint/2010/main" val="13341513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60DDF47-9C7B-4A81-BA5C-BFA4E2F821A7}"/>
              </a:ext>
            </a:extLst>
          </p:cNvPr>
          <p:cNvSpPr>
            <a:spLocks noGrp="1"/>
          </p:cNvSpPr>
          <p:nvPr>
            <p:ph type="title"/>
          </p:nvPr>
        </p:nvSpPr>
        <p:spPr>
          <a:xfrm>
            <a:off x="639098" y="629265"/>
            <a:ext cx="3421623" cy="5601210"/>
          </a:xfrm>
        </p:spPr>
        <p:txBody>
          <a:bodyPr>
            <a:normAutofit/>
          </a:bodyPr>
          <a:lstStyle/>
          <a:p>
            <a:r>
              <a:rPr lang="en-CA" sz="4000">
                <a:solidFill>
                  <a:srgbClr val="EBEBEB"/>
                </a:solidFill>
              </a:rPr>
              <a:t>WELCOME SCREEN OF FRITZING SOFTWARE</a:t>
            </a:r>
          </a:p>
        </p:txBody>
      </p:sp>
      <p:sp>
        <p:nvSpPr>
          <p:cNvPr id="21" name="Rectangle 15">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D751026-5791-463E-962E-8C532051F74C}"/>
              </a:ext>
            </a:extLst>
          </p:cNvPr>
          <p:cNvSpPr>
            <a:spLocks noGrp="1"/>
          </p:cNvSpPr>
          <p:nvPr>
            <p:ph idx="1"/>
          </p:nvPr>
        </p:nvSpPr>
        <p:spPr>
          <a:xfrm>
            <a:off x="4719483" y="629265"/>
            <a:ext cx="6813755" cy="3811740"/>
          </a:xfrm>
        </p:spPr>
        <p:txBody>
          <a:bodyPr anchor="ctr">
            <a:normAutofit/>
          </a:bodyPr>
          <a:lstStyle/>
          <a:p>
            <a:endParaRPr lang="en-US">
              <a:solidFill>
                <a:srgbClr val="FFFFFF"/>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304AD6B9-85FC-4D8D-A918-FE1F18EED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776" y="1143000"/>
            <a:ext cx="8080742" cy="43434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3543601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10</TotalTime>
  <Words>1669</Words>
  <Application>Microsoft Office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Ion Boardroom</vt:lpstr>
      <vt:lpstr>AUTOMATIC WATERING SYSTEM FOR PLANTS</vt:lpstr>
      <vt:lpstr>DESIGNING THE SCHEMATIC DIAGRAM </vt:lpstr>
      <vt:lpstr>Schematic Diagram</vt:lpstr>
      <vt:lpstr>Schematic Diagram</vt:lpstr>
      <vt:lpstr>SCHEMATIC DESIGNING SOFTWARE</vt:lpstr>
      <vt:lpstr>FRITZING </vt:lpstr>
      <vt:lpstr>FRITZING SOFTWARE INSTALLATION </vt:lpstr>
      <vt:lpstr>FRITZING SOFTWARE INSTALLATION</vt:lpstr>
      <vt:lpstr>WELCOME SCREEN OF FRITZING SOFTWARE</vt:lpstr>
      <vt:lpstr>Fritzing on the BeagleBone Black </vt:lpstr>
      <vt:lpstr>Fritzing on the BeagleBone Black </vt:lpstr>
      <vt:lpstr>Fritzing on the BeagleBone Black </vt:lpstr>
      <vt:lpstr>Fritzing on the BeagleBone Black</vt:lpstr>
      <vt:lpstr>Fritzing on the BeagleBone Black</vt:lpstr>
      <vt:lpstr>Fritzing on the BeagleBone Black</vt:lpstr>
      <vt:lpstr>COMPONENTS THAT WE ARE USING FOR OUR PROJECT </vt:lpstr>
      <vt:lpstr>Beagle bone black </vt:lpstr>
      <vt:lpstr>Beagle bone black </vt:lpstr>
      <vt:lpstr>Beagle bone black </vt:lpstr>
      <vt:lpstr>Soil Moisture Sensor(FC-28) </vt:lpstr>
      <vt:lpstr>LDR SENSOR</vt:lpstr>
      <vt:lpstr>Temperature and Humidity Sensor(DHT22) </vt:lpstr>
      <vt:lpstr>Motor Driver(L293D)</vt:lpstr>
      <vt:lpstr>Motor Driver(L293D)</vt:lpstr>
      <vt:lpstr>WIFI Module(esp8266 Wi-Fi module) </vt:lpstr>
      <vt:lpstr>WIFI Module(esp8266 Wi-Fi module)</vt:lpstr>
      <vt:lpstr>SCHEMATIC DESIGN OF OUR CIRCUIT</vt:lpstr>
      <vt:lpstr>Breadboard layout of our design</vt:lpstr>
      <vt:lpstr>PCB LAYOUT OF OUR DESIGN</vt:lpstr>
      <vt:lpstr>REFERENCES</vt:lpstr>
      <vt:lpstr>REFERENCES</vt:lpstr>
      <vt:lpstr>REFERENCES</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WATERING SYSTEM FOR PLANTS</dc:title>
  <dc:creator>Sreelakshmi Krishnankutty</dc:creator>
  <cp:lastModifiedBy>Sreelakshmi Krishnankutty</cp:lastModifiedBy>
  <cp:revision>2</cp:revision>
  <dcterms:created xsi:type="dcterms:W3CDTF">2021-02-24T04:17:37Z</dcterms:created>
  <dcterms:modified xsi:type="dcterms:W3CDTF">2021-02-24T04:28:13Z</dcterms:modified>
</cp:coreProperties>
</file>