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68" r:id="rId2"/>
  </p:sldMasterIdLst>
  <p:sldIdLst>
    <p:sldId id="257" r:id="rId3"/>
    <p:sldId id="258" r:id="rId4"/>
    <p:sldId id="287" r:id="rId5"/>
    <p:sldId id="28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9" r:id="rId19"/>
    <p:sldId id="292" r:id="rId20"/>
    <p:sldId id="290" r:id="rId21"/>
    <p:sldId id="272" r:id="rId22"/>
    <p:sldId id="273" r:id="rId23"/>
    <p:sldId id="274" r:id="rId24"/>
    <p:sldId id="275" r:id="rId25"/>
    <p:sldId id="276" r:id="rId26"/>
    <p:sldId id="277" r:id="rId27"/>
    <p:sldId id="278" r:id="rId28"/>
    <p:sldId id="279" r:id="rId29"/>
    <p:sldId id="280" r:id="rId30"/>
    <p:sldId id="286"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F28A62-1B1A-40EA-90C5-0D3DBE37D80C}"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217E065F-8C7F-420E-9F38-2ADB5400FAA4}">
      <dgm:prSet/>
      <dgm:spPr/>
      <dgm:t>
        <a:bodyPr/>
        <a:lstStyle/>
        <a:p>
          <a:r>
            <a:rPr lang="en-CA" b="1" i="0"/>
            <a:t>BEAGLEBONE BLACK </a:t>
          </a:r>
          <a:endParaRPr lang="en-US"/>
        </a:p>
      </dgm:t>
    </dgm:pt>
    <dgm:pt modelId="{825B5B56-D23A-4A46-9FFC-EC88771908D2}" type="parTrans" cxnId="{42F04E16-A56B-428A-93B2-8BEA7CF55C6E}">
      <dgm:prSet/>
      <dgm:spPr/>
      <dgm:t>
        <a:bodyPr/>
        <a:lstStyle/>
        <a:p>
          <a:endParaRPr lang="en-US"/>
        </a:p>
      </dgm:t>
    </dgm:pt>
    <dgm:pt modelId="{E7F20BF7-A648-40C7-8986-B5194E065CEF}" type="sibTrans" cxnId="{42F04E16-A56B-428A-93B2-8BEA7CF55C6E}">
      <dgm:prSet/>
      <dgm:spPr/>
      <dgm:t>
        <a:bodyPr/>
        <a:lstStyle/>
        <a:p>
          <a:endParaRPr lang="en-US"/>
        </a:p>
      </dgm:t>
    </dgm:pt>
    <dgm:pt modelId="{75E637BA-45BD-4036-8F4D-E583538D52CD}">
      <dgm:prSet/>
      <dgm:spPr/>
      <dgm:t>
        <a:bodyPr/>
        <a:lstStyle/>
        <a:p>
          <a:r>
            <a:rPr lang="en-CA" b="1" i="0"/>
            <a:t>PUTTY SOFTWARE</a:t>
          </a:r>
          <a:endParaRPr lang="en-US"/>
        </a:p>
      </dgm:t>
    </dgm:pt>
    <dgm:pt modelId="{18A63D60-7CD1-4544-9DF4-239635C37717}" type="parTrans" cxnId="{4E1A46F0-4D6C-4DD3-B611-CDD6B676964B}">
      <dgm:prSet/>
      <dgm:spPr/>
      <dgm:t>
        <a:bodyPr/>
        <a:lstStyle/>
        <a:p>
          <a:endParaRPr lang="en-US"/>
        </a:p>
      </dgm:t>
    </dgm:pt>
    <dgm:pt modelId="{4E2B9E38-1FC9-40F9-8F60-30541DD8080D}" type="sibTrans" cxnId="{4E1A46F0-4D6C-4DD3-B611-CDD6B676964B}">
      <dgm:prSet/>
      <dgm:spPr/>
      <dgm:t>
        <a:bodyPr/>
        <a:lstStyle/>
        <a:p>
          <a:endParaRPr lang="en-US"/>
        </a:p>
      </dgm:t>
    </dgm:pt>
    <dgm:pt modelId="{1792823A-9F1F-40F6-94EB-8F4CBD4F2581}" type="pres">
      <dgm:prSet presAssocID="{14F28A62-1B1A-40EA-90C5-0D3DBE37D80C}" presName="diagram" presStyleCnt="0">
        <dgm:presLayoutVars>
          <dgm:dir/>
          <dgm:resizeHandles val="exact"/>
        </dgm:presLayoutVars>
      </dgm:prSet>
      <dgm:spPr/>
    </dgm:pt>
    <dgm:pt modelId="{2148E8DC-1CC8-4161-B70C-940CC0DE9552}" type="pres">
      <dgm:prSet presAssocID="{217E065F-8C7F-420E-9F38-2ADB5400FAA4}" presName="node" presStyleLbl="node1" presStyleIdx="0" presStyleCnt="2">
        <dgm:presLayoutVars>
          <dgm:bulletEnabled val="1"/>
        </dgm:presLayoutVars>
      </dgm:prSet>
      <dgm:spPr/>
    </dgm:pt>
    <dgm:pt modelId="{28F96BDF-8C77-41AF-8A48-D12977A335DA}" type="pres">
      <dgm:prSet presAssocID="{E7F20BF7-A648-40C7-8986-B5194E065CEF}" presName="sibTrans" presStyleCnt="0"/>
      <dgm:spPr/>
    </dgm:pt>
    <dgm:pt modelId="{EBDE0CCD-B38E-4C5A-AC28-3FD523F01CB8}" type="pres">
      <dgm:prSet presAssocID="{75E637BA-45BD-4036-8F4D-E583538D52CD}" presName="node" presStyleLbl="node1" presStyleIdx="1" presStyleCnt="2">
        <dgm:presLayoutVars>
          <dgm:bulletEnabled val="1"/>
        </dgm:presLayoutVars>
      </dgm:prSet>
      <dgm:spPr/>
    </dgm:pt>
  </dgm:ptLst>
  <dgm:cxnLst>
    <dgm:cxn modelId="{42F04E16-A56B-428A-93B2-8BEA7CF55C6E}" srcId="{14F28A62-1B1A-40EA-90C5-0D3DBE37D80C}" destId="{217E065F-8C7F-420E-9F38-2ADB5400FAA4}" srcOrd="0" destOrd="0" parTransId="{825B5B56-D23A-4A46-9FFC-EC88771908D2}" sibTransId="{E7F20BF7-A648-40C7-8986-B5194E065CEF}"/>
    <dgm:cxn modelId="{7FAF0362-F7C6-4BF5-9959-546505358D4B}" type="presOf" srcId="{14F28A62-1B1A-40EA-90C5-0D3DBE37D80C}" destId="{1792823A-9F1F-40F6-94EB-8F4CBD4F2581}" srcOrd="0" destOrd="0" presId="urn:microsoft.com/office/officeart/2005/8/layout/default"/>
    <dgm:cxn modelId="{889A3E46-D962-4358-A4C5-55C8C373F61C}" type="presOf" srcId="{75E637BA-45BD-4036-8F4D-E583538D52CD}" destId="{EBDE0CCD-B38E-4C5A-AC28-3FD523F01CB8}" srcOrd="0" destOrd="0" presId="urn:microsoft.com/office/officeart/2005/8/layout/default"/>
    <dgm:cxn modelId="{47F2C68B-7F55-46FD-869B-E6989A6B349F}" type="presOf" srcId="{217E065F-8C7F-420E-9F38-2ADB5400FAA4}" destId="{2148E8DC-1CC8-4161-B70C-940CC0DE9552}" srcOrd="0" destOrd="0" presId="urn:microsoft.com/office/officeart/2005/8/layout/default"/>
    <dgm:cxn modelId="{4E1A46F0-4D6C-4DD3-B611-CDD6B676964B}" srcId="{14F28A62-1B1A-40EA-90C5-0D3DBE37D80C}" destId="{75E637BA-45BD-4036-8F4D-E583538D52CD}" srcOrd="1" destOrd="0" parTransId="{18A63D60-7CD1-4544-9DF4-239635C37717}" sibTransId="{4E2B9E38-1FC9-40F9-8F60-30541DD8080D}"/>
    <dgm:cxn modelId="{5C9A19FA-1B12-4D6C-BCA7-BE43BC9ECF53}" type="presParOf" srcId="{1792823A-9F1F-40F6-94EB-8F4CBD4F2581}" destId="{2148E8DC-1CC8-4161-B70C-940CC0DE9552}" srcOrd="0" destOrd="0" presId="urn:microsoft.com/office/officeart/2005/8/layout/default"/>
    <dgm:cxn modelId="{289DBC21-ACC6-4AC9-A218-5D78DCA3F9C0}" type="presParOf" srcId="{1792823A-9F1F-40F6-94EB-8F4CBD4F2581}" destId="{28F96BDF-8C77-41AF-8A48-D12977A335DA}" srcOrd="1" destOrd="0" presId="urn:microsoft.com/office/officeart/2005/8/layout/default"/>
    <dgm:cxn modelId="{45FFCF89-89AF-48C8-B29B-F2156F88C76C}" type="presParOf" srcId="{1792823A-9F1F-40F6-94EB-8F4CBD4F2581}" destId="{EBDE0CCD-B38E-4C5A-AC28-3FD523F01CB8}"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8E8DC-1CC8-4161-B70C-940CC0DE9552}">
      <dsp:nvSpPr>
        <dsp:cNvPr id="0" name=""/>
        <dsp:cNvSpPr/>
      </dsp:nvSpPr>
      <dsp:spPr>
        <a:xfrm>
          <a:off x="1174" y="336622"/>
          <a:ext cx="4582396" cy="274943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CA" sz="5200" b="1" i="0" kern="1200"/>
            <a:t>BEAGLEBONE BLACK </a:t>
          </a:r>
          <a:endParaRPr lang="en-US" sz="5200" kern="1200"/>
        </a:p>
      </dsp:txBody>
      <dsp:txXfrm>
        <a:off x="1174" y="336622"/>
        <a:ext cx="4582396" cy="2749438"/>
      </dsp:txXfrm>
    </dsp:sp>
    <dsp:sp modelId="{EBDE0CCD-B38E-4C5A-AC28-3FD523F01CB8}">
      <dsp:nvSpPr>
        <dsp:cNvPr id="0" name=""/>
        <dsp:cNvSpPr/>
      </dsp:nvSpPr>
      <dsp:spPr>
        <a:xfrm>
          <a:off x="5041811" y="336622"/>
          <a:ext cx="4582396" cy="2749438"/>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CA" sz="5200" b="1" i="0" kern="1200"/>
            <a:t>PUTTY SOFTWARE</a:t>
          </a:r>
          <a:endParaRPr lang="en-US" sz="5200" kern="1200"/>
        </a:p>
      </dsp:txBody>
      <dsp:txXfrm>
        <a:off x="5041811" y="336622"/>
        <a:ext cx="4582396" cy="27494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520E2-4898-4AD6-BC36-839DE1D5637A}" type="datetimeFigureOut">
              <a:rPr lang="en-CA" smtClean="0"/>
              <a:t>2021-04-03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404734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F1520E2-4898-4AD6-BC36-839DE1D5637A}" type="datetimeFigureOut">
              <a:rPr lang="en-CA" smtClean="0"/>
              <a:t>2021-04-03</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031F173-796E-4197-AFE8-07B3255D5575}" type="slidenum">
              <a:rPr lang="en-CA" smtClean="0"/>
              <a:t>‹#›</a:t>
            </a:fld>
            <a:endParaRPr lang="en-CA"/>
          </a:p>
        </p:txBody>
      </p:sp>
    </p:spTree>
    <p:extLst>
      <p:ext uri="{BB962C8B-B14F-4D97-AF65-F5344CB8AC3E}">
        <p14:creationId xmlns:p14="http://schemas.microsoft.com/office/powerpoint/2010/main" val="283846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34A0F-AE53-4A83-8D0B-A1854CDCE402}" type="datetimeFigureOut">
              <a:rPr lang="en-CA" smtClean="0"/>
              <a:t>2021-04-03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23492583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4">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1520E2-4898-4AD6-BC36-839DE1D5637A}" type="datetimeFigureOut">
              <a:rPr lang="en-CA" smtClean="0"/>
              <a:t>2021-04-03</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031F173-796E-4197-AFE8-07B3255D5575}" type="slidenum">
              <a:rPr lang="en-CA" smtClean="0"/>
              <a:t>‹#›</a:t>
            </a:fld>
            <a:endParaRPr lang="en-CA"/>
          </a:p>
        </p:txBody>
      </p:sp>
    </p:spTree>
    <p:extLst>
      <p:ext uri="{BB962C8B-B14F-4D97-AF65-F5344CB8AC3E}">
        <p14:creationId xmlns:p14="http://schemas.microsoft.com/office/powerpoint/2010/main" val="3035770996"/>
      </p:ext>
    </p:extLst>
  </p:cSld>
  <p:clrMap bg1="lt1" tx1="dk1" bg2="lt2" tx2="dk2" accent1="accent1" accent2="accent2" accent3="accent3" accent4="accent4" accent5="accent5" accent6="accent6" hlink="hlink" folHlink="folHlink"/>
  <p:sldLayoutIdLst>
    <p:sldLayoutId id="2147483680" r:id="rId1"/>
    <p:sldLayoutId id="2147483679" r:id="rId2"/>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1834A0F-AE53-4A83-8D0B-A1854CDCE402}" type="datetimeFigureOut">
              <a:rPr lang="en-CA" smtClean="0"/>
              <a:t>2021-04-03</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D2F86FF-DC8B-489D-AF16-27B0A581602F}" type="slidenum">
              <a:rPr lang="en-CA" smtClean="0"/>
              <a:t>‹#›</a:t>
            </a:fld>
            <a:endParaRPr lang="en-CA"/>
          </a:p>
        </p:txBody>
      </p:sp>
    </p:spTree>
    <p:extLst>
      <p:ext uri="{BB962C8B-B14F-4D97-AF65-F5344CB8AC3E}">
        <p14:creationId xmlns:p14="http://schemas.microsoft.com/office/powerpoint/2010/main" val="2967259754"/>
      </p:ext>
    </p:extLst>
  </p:cSld>
  <p:clrMap bg1="lt1" tx1="dk1" bg2="lt2" tx2="dk2" accent1="accent1" accent2="accent2" accent3="accent3" accent4="accent4" accent5="accent5" accent6="accent6" hlink="hlink" folHlink="folHlink"/>
  <p:sldLayoutIdLst>
    <p:sldLayoutId id="2147483770" r:id="rId1"/>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ti.com/lit/ds/symlink/tps65217.pdf"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p.josh.com/2018/04/30/make-your-beaglebone-black-am355x-magically-turn-itself-on-with-the-built-in-alarm-clock/" TargetMode="External"/><Relationship Id="rId2" Type="http://schemas.openxmlformats.org/officeDocument/2006/relationships/hyperlink" Target="https://microcontrollerslab.com/beaglebone-black-pinout-pin-configuration-features-applications/#:~:text=BeagleBone%20Black%20has%20two%20expansion,the%20board%20will%20be%20damaged.&amp;text=Power%20output%3A%20Beagle%20Bone%20has,give%20powers%20to%20external%20devices." TargetMode="External"/><Relationship Id="rId1" Type="http://schemas.openxmlformats.org/officeDocument/2006/relationships/slideLayout" Target="../slideLayouts/slideLayout1.xml"/><Relationship Id="rId4" Type="http://schemas.openxmlformats.org/officeDocument/2006/relationships/hyperlink" Target="https://www.yumpu.com/en/document/read/18632049/chapter-08-power-reset-and-clock-management-prcmpdf"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0597-31B1-4DB4-BEBE-0284790436C1}"/>
              </a:ext>
            </a:extLst>
          </p:cNvPr>
          <p:cNvSpPr>
            <a:spLocks noGrp="1"/>
          </p:cNvSpPr>
          <p:nvPr>
            <p:ph type="ctrTitle"/>
          </p:nvPr>
        </p:nvSpPr>
        <p:spPr>
          <a:xfrm>
            <a:off x="1666875" y="799105"/>
            <a:ext cx="9144000" cy="2387600"/>
          </a:xfrm>
        </p:spPr>
        <p:txBody>
          <a:bodyPr>
            <a:normAutofit/>
          </a:bodyPr>
          <a:lstStyle/>
          <a:p>
            <a:pPr algn="ctr"/>
            <a:r>
              <a:rPr lang="en-CA" sz="5400" b="1" dirty="0"/>
              <a:t>AUTOMATIC WATERING SYSTEM FOR PLANTS</a:t>
            </a:r>
          </a:p>
        </p:txBody>
      </p:sp>
      <p:sp>
        <p:nvSpPr>
          <p:cNvPr id="3" name="Subtitle 2">
            <a:extLst>
              <a:ext uri="{FF2B5EF4-FFF2-40B4-BE49-F238E27FC236}">
                <a16:creationId xmlns:a16="http://schemas.microsoft.com/office/drawing/2014/main" id="{D264F4B1-44D0-4164-A643-84A41E17C3BC}"/>
              </a:ext>
            </a:extLst>
          </p:cNvPr>
          <p:cNvSpPr>
            <a:spLocks noGrp="1"/>
          </p:cNvSpPr>
          <p:nvPr>
            <p:ph type="subTitle" idx="1"/>
          </p:nvPr>
        </p:nvSpPr>
        <p:spPr>
          <a:xfrm>
            <a:off x="1485900" y="3186705"/>
            <a:ext cx="9505950" cy="861420"/>
          </a:xfrm>
        </p:spPr>
        <p:txBody>
          <a:bodyPr>
            <a:normAutofit fontScale="25000" lnSpcReduction="20000"/>
          </a:bodyPr>
          <a:lstStyle/>
          <a:p>
            <a:r>
              <a:rPr lang="en-CA" sz="12000" b="1" dirty="0"/>
              <a:t>      </a:t>
            </a:r>
            <a:endParaRPr lang="en-CA" sz="1400" b="1" dirty="0"/>
          </a:p>
          <a:p>
            <a:pPr algn="r"/>
            <a:endParaRPr lang="en-CA" sz="8000" b="1" dirty="0"/>
          </a:p>
          <a:p>
            <a:pPr algn="r"/>
            <a:r>
              <a:rPr lang="en-CA" sz="8000" b="1" dirty="0"/>
              <a:t>SUBMITTED BY,</a:t>
            </a:r>
          </a:p>
          <a:p>
            <a:pPr algn="r"/>
            <a:r>
              <a:rPr lang="en-CA" sz="8000" b="1" dirty="0"/>
              <a:t>SREELAKSHMI KRISHNANKUTTY – C0765644</a:t>
            </a:r>
          </a:p>
          <a:p>
            <a:pPr algn="r"/>
            <a:r>
              <a:rPr lang="en-CA" sz="8000" b="1" dirty="0"/>
              <a:t>GROUP - 6</a:t>
            </a:r>
          </a:p>
        </p:txBody>
      </p:sp>
    </p:spTree>
    <p:extLst>
      <p:ext uri="{BB962C8B-B14F-4D97-AF65-F5344CB8AC3E}">
        <p14:creationId xmlns:p14="http://schemas.microsoft.com/office/powerpoint/2010/main" val="24764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1DFCB6-A397-4DA6-A912-4C88A9776F6B}"/>
              </a:ext>
            </a:extLst>
          </p:cNvPr>
          <p:cNvSpPr>
            <a:spLocks noGrp="1"/>
          </p:cNvSpPr>
          <p:nvPr>
            <p:ph type="title"/>
          </p:nvPr>
        </p:nvSpPr>
        <p:spPr/>
        <p:txBody>
          <a:bodyPr/>
          <a:lstStyle/>
          <a:p>
            <a:pPr algn="ctr"/>
            <a:r>
              <a:rPr lang="en-CA" b="1" dirty="0"/>
              <a:t>POWER SAVING WITH BEAGLEBONE</a:t>
            </a:r>
          </a:p>
        </p:txBody>
      </p:sp>
      <p:sp>
        <p:nvSpPr>
          <p:cNvPr id="5" name="Content Placeholder 4">
            <a:extLst>
              <a:ext uri="{FF2B5EF4-FFF2-40B4-BE49-F238E27FC236}">
                <a16:creationId xmlns:a16="http://schemas.microsoft.com/office/drawing/2014/main" id="{61FFF4FE-8ADD-449A-969E-409AF7205BEE}"/>
              </a:ext>
            </a:extLst>
          </p:cNvPr>
          <p:cNvSpPr>
            <a:spLocks noGrp="1"/>
          </p:cNvSpPr>
          <p:nvPr>
            <p:ph idx="1"/>
          </p:nvPr>
        </p:nvSpPr>
        <p:spPr>
          <a:xfrm>
            <a:off x="1122830" y="3429000"/>
            <a:ext cx="8825659" cy="3416300"/>
          </a:xfrm>
        </p:spPr>
        <p:txBody>
          <a:bodyPr/>
          <a:lstStyle/>
          <a:p>
            <a:r>
              <a:rPr lang="en-US" b="0" i="0" dirty="0">
                <a:solidFill>
                  <a:srgbClr val="444444"/>
                </a:solidFill>
                <a:effectLst/>
                <a:latin typeface="+mj-lt"/>
              </a:rPr>
              <a:t>The am335x ARM chip in the </a:t>
            </a:r>
            <a:r>
              <a:rPr lang="en-US" b="0" i="0" dirty="0" err="1">
                <a:solidFill>
                  <a:srgbClr val="444444"/>
                </a:solidFill>
                <a:effectLst/>
                <a:latin typeface="+mj-lt"/>
              </a:rPr>
              <a:t>BeagleBone</a:t>
            </a:r>
            <a:r>
              <a:rPr lang="en-US" b="0" i="0" dirty="0">
                <a:solidFill>
                  <a:srgbClr val="444444"/>
                </a:solidFill>
                <a:effectLst/>
                <a:latin typeface="+mj-lt"/>
              </a:rPr>
              <a:t> Black has a Real Time Clock hidden inside that you can use to have the board spontaneously turn itself on anytime.</a:t>
            </a:r>
          </a:p>
          <a:p>
            <a:r>
              <a:rPr lang="en-US" b="0" i="0" dirty="0">
                <a:solidFill>
                  <a:srgbClr val="444444"/>
                </a:solidFill>
                <a:effectLst/>
                <a:latin typeface="+mj-lt"/>
              </a:rPr>
              <a:t>The ARM processor chip in the BBB has a Real Time Clock (RTC) built-in. This RTC has connections to the </a:t>
            </a:r>
            <a:r>
              <a:rPr lang="en-US" b="0" i="0" u="sng" dirty="0">
                <a:solidFill>
                  <a:schemeClr val="tx1">
                    <a:lumMod val="65000"/>
                    <a:lumOff val="35000"/>
                  </a:schemeClr>
                </a:solidFill>
                <a:effectLst/>
                <a:latin typeface="+mj-lt"/>
                <a:hlinkClick r:id="rId2">
                  <a:extLst>
                    <a:ext uri="{A12FA001-AC4F-418D-AE19-62706E023703}">
                      <ahyp:hlinkClr xmlns:ahyp="http://schemas.microsoft.com/office/drawing/2018/hyperlinkcolor" val="tx"/>
                    </a:ext>
                  </a:extLst>
                </a:hlinkClick>
              </a:rPr>
              <a:t>Power Management IC</a:t>
            </a:r>
            <a:r>
              <a:rPr lang="en-US" b="0" i="0" u="sng" dirty="0">
                <a:solidFill>
                  <a:schemeClr val="tx1">
                    <a:lumMod val="65000"/>
                    <a:lumOff val="35000"/>
                  </a:schemeClr>
                </a:solidFill>
                <a:effectLst/>
                <a:latin typeface="+mj-lt"/>
              </a:rPr>
              <a:t> </a:t>
            </a:r>
            <a:r>
              <a:rPr lang="en-US" b="0" i="0" dirty="0">
                <a:solidFill>
                  <a:srgbClr val="444444"/>
                </a:solidFill>
                <a:effectLst/>
                <a:latin typeface="+mj-lt"/>
              </a:rPr>
              <a:t>(PMIC) that it can use to tell the PMIC to either shut off the power or turn it back on.</a:t>
            </a:r>
          </a:p>
          <a:p>
            <a:endParaRPr lang="en-CA" dirty="0">
              <a:latin typeface="+mj-lt"/>
            </a:endParaRPr>
          </a:p>
        </p:txBody>
      </p:sp>
    </p:spTree>
    <p:extLst>
      <p:ext uri="{BB962C8B-B14F-4D97-AF65-F5344CB8AC3E}">
        <p14:creationId xmlns:p14="http://schemas.microsoft.com/office/powerpoint/2010/main" val="247311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05D66B-5AAD-4A8C-A288-C84AEFA643ED}"/>
              </a:ext>
            </a:extLst>
          </p:cNvPr>
          <p:cNvSpPr>
            <a:spLocks noGrp="1"/>
          </p:cNvSpPr>
          <p:nvPr>
            <p:ph type="title"/>
          </p:nvPr>
        </p:nvSpPr>
        <p:spPr/>
        <p:txBody>
          <a:bodyPr/>
          <a:lstStyle/>
          <a:p>
            <a:pPr algn="ctr"/>
            <a:r>
              <a:rPr lang="en-CA" b="1" dirty="0"/>
              <a:t>POWER SAVING WITH BEAGLEBONE</a:t>
            </a:r>
            <a:endParaRPr lang="en-CA" dirty="0"/>
          </a:p>
        </p:txBody>
      </p:sp>
      <p:sp>
        <p:nvSpPr>
          <p:cNvPr id="5" name="Content Placeholder 4">
            <a:extLst>
              <a:ext uri="{FF2B5EF4-FFF2-40B4-BE49-F238E27FC236}">
                <a16:creationId xmlns:a16="http://schemas.microsoft.com/office/drawing/2014/main" id="{AD8157F3-B853-42C9-88E2-4BF7E83400F7}"/>
              </a:ext>
            </a:extLst>
          </p:cNvPr>
          <p:cNvSpPr>
            <a:spLocks noGrp="1"/>
          </p:cNvSpPr>
          <p:nvPr>
            <p:ph idx="1"/>
          </p:nvPr>
        </p:nvSpPr>
        <p:spPr>
          <a:xfrm>
            <a:off x="1154954" y="3171671"/>
            <a:ext cx="8825659" cy="3416300"/>
          </a:xfrm>
        </p:spPr>
        <p:txBody>
          <a:bodyPr/>
          <a:lstStyle/>
          <a:p>
            <a:r>
              <a:rPr lang="en-US" b="0" i="0" dirty="0">
                <a:solidFill>
                  <a:srgbClr val="444444"/>
                </a:solidFill>
                <a:effectLst/>
                <a:latin typeface="+mj-lt"/>
              </a:rPr>
              <a:t>There are two “alarms” in the RTC that we can set. When these alarms go off, one will send the signal to the PMIC telling it to turn off, and the other alarm tells the PMIC to turn the power on.</a:t>
            </a:r>
          </a:p>
          <a:p>
            <a:r>
              <a:rPr lang="en-US" dirty="0">
                <a:latin typeface="+mj-lt"/>
              </a:rPr>
              <a:t>If the OFF bit on the PMIC is not set, the power to the ARM is only partially switched off, and there is a major difference between partially turned off and fully turned off. The PMIC continues to supply the very low-power LDO1 rail, which is connected directly to dedicated ARM pins that power the RTC in this state.</a:t>
            </a:r>
            <a:endParaRPr lang="en-CA" dirty="0">
              <a:latin typeface="+mj-lt"/>
            </a:endParaRPr>
          </a:p>
        </p:txBody>
      </p:sp>
    </p:spTree>
    <p:extLst>
      <p:ext uri="{BB962C8B-B14F-4D97-AF65-F5344CB8AC3E}">
        <p14:creationId xmlns:p14="http://schemas.microsoft.com/office/powerpoint/2010/main" val="307553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D185F-3454-4F55-841E-AABD1034EBD2}"/>
              </a:ext>
            </a:extLst>
          </p:cNvPr>
          <p:cNvSpPr>
            <a:spLocks noGrp="1"/>
          </p:cNvSpPr>
          <p:nvPr>
            <p:ph type="title"/>
          </p:nvPr>
        </p:nvSpPr>
        <p:spPr>
          <a:xfrm>
            <a:off x="1154954" y="973668"/>
            <a:ext cx="8761413" cy="706964"/>
          </a:xfrm>
        </p:spPr>
        <p:txBody>
          <a:bodyPr>
            <a:normAutofit/>
          </a:bodyPr>
          <a:lstStyle/>
          <a:p>
            <a:r>
              <a:rPr lang="en-CA" b="1"/>
              <a:t>POWER SAVING WITH BEAGLEBONE</a:t>
            </a:r>
            <a:endParaRPr lang="en-CA"/>
          </a:p>
        </p:txBody>
      </p:sp>
      <p:sp>
        <p:nvSpPr>
          <p:cNvPr id="5" name="Content Placeholder 4">
            <a:extLst>
              <a:ext uri="{FF2B5EF4-FFF2-40B4-BE49-F238E27FC236}">
                <a16:creationId xmlns:a16="http://schemas.microsoft.com/office/drawing/2014/main" id="{37760F7D-6FFF-4539-8835-2BD98F9D2607}"/>
              </a:ext>
            </a:extLst>
          </p:cNvPr>
          <p:cNvSpPr>
            <a:spLocks noGrp="1"/>
          </p:cNvSpPr>
          <p:nvPr>
            <p:ph idx="1"/>
          </p:nvPr>
        </p:nvSpPr>
        <p:spPr>
          <a:xfrm>
            <a:off x="1154954" y="2603500"/>
            <a:ext cx="5211979" cy="3416300"/>
          </a:xfrm>
        </p:spPr>
        <p:txBody>
          <a:bodyPr anchor="ctr">
            <a:normAutofit/>
          </a:bodyPr>
          <a:lstStyle/>
          <a:p>
            <a:r>
              <a:rPr lang="en-US" b="0" i="0">
                <a:effectLst/>
                <a:latin typeface="+mj-lt"/>
              </a:rPr>
              <a:t>This part of the chip is special- it has its own special power supply connection so it stay running even when the rest of the chip is powered down.</a:t>
            </a:r>
            <a:endParaRPr lang="en-CA">
              <a:latin typeface="+mj-lt"/>
            </a:endParaRPr>
          </a:p>
        </p:txBody>
      </p:sp>
      <p:pic>
        <p:nvPicPr>
          <p:cNvPr id="7" name="Picture 6" descr="Diagram, schematic&#10;&#10;Description automatically generated">
            <a:extLst>
              <a:ext uri="{FF2B5EF4-FFF2-40B4-BE49-F238E27FC236}">
                <a16:creationId xmlns:a16="http://schemas.microsoft.com/office/drawing/2014/main" id="{CD89EECD-54BC-474D-9A08-1AF5C855D633}"/>
              </a:ext>
            </a:extLst>
          </p:cNvPr>
          <p:cNvPicPr>
            <a:picLocks noChangeAspect="1"/>
          </p:cNvPicPr>
          <p:nvPr/>
        </p:nvPicPr>
        <p:blipFill rotWithShape="1">
          <a:blip r:embed="rId2">
            <a:extLst>
              <a:ext uri="{28A0092B-C50C-407E-A947-70E740481C1C}">
                <a14:useLocalDpi xmlns:a14="http://schemas.microsoft.com/office/drawing/2010/main" val="0"/>
              </a:ext>
            </a:extLst>
          </a:blip>
          <a:srcRect r="-4" b="3002"/>
          <a:stretch/>
        </p:blipFill>
        <p:spPr>
          <a:xfrm>
            <a:off x="6251713" y="2365513"/>
            <a:ext cx="5834270" cy="449248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5077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00311D-F075-4CF9-B597-9385C0F313A6}"/>
              </a:ext>
            </a:extLst>
          </p:cNvPr>
          <p:cNvSpPr>
            <a:spLocks noGrp="1"/>
          </p:cNvSpPr>
          <p:nvPr>
            <p:ph type="title"/>
          </p:nvPr>
        </p:nvSpPr>
        <p:spPr>
          <a:xfrm>
            <a:off x="1154954" y="973668"/>
            <a:ext cx="8761413" cy="706964"/>
          </a:xfrm>
        </p:spPr>
        <p:txBody>
          <a:bodyPr>
            <a:normAutofit/>
          </a:bodyPr>
          <a:lstStyle/>
          <a:p>
            <a:r>
              <a:rPr lang="en-CA" b="1">
                <a:solidFill>
                  <a:srgbClr val="EBEBEB"/>
                </a:solidFill>
              </a:rPr>
              <a:t>POWER SAVING WITH BEAGLEBONE</a:t>
            </a:r>
            <a:endParaRPr lang="en-CA">
              <a:solidFill>
                <a:srgbClr val="EBEBEB"/>
              </a:solidFill>
            </a:endParaRPr>
          </a:p>
        </p:txBody>
      </p:sp>
      <p:sp>
        <p:nvSpPr>
          <p:cNvPr id="5" name="Content Placeholder 4">
            <a:extLst>
              <a:ext uri="{FF2B5EF4-FFF2-40B4-BE49-F238E27FC236}">
                <a16:creationId xmlns:a16="http://schemas.microsoft.com/office/drawing/2014/main" id="{AE89A273-6C46-4DD7-9D96-05C2FC51D8FE}"/>
              </a:ext>
            </a:extLst>
          </p:cNvPr>
          <p:cNvSpPr>
            <a:spLocks noGrp="1"/>
          </p:cNvSpPr>
          <p:nvPr>
            <p:ph idx="1"/>
          </p:nvPr>
        </p:nvSpPr>
        <p:spPr>
          <a:xfrm>
            <a:off x="1154954" y="2603500"/>
            <a:ext cx="5211979" cy="3416300"/>
          </a:xfrm>
        </p:spPr>
        <p:txBody>
          <a:bodyPr anchor="ctr">
            <a:normAutofit/>
          </a:bodyPr>
          <a:lstStyle/>
          <a:p>
            <a:r>
              <a:rPr lang="en-US" kern="1200">
                <a:latin typeface="+mj-lt"/>
              </a:rPr>
              <a:t>On the BBB, it also has connections to the Power Management IC that can let it turn power off and on remotely.  PMIC_POWER_EN is used to tell the PMIC to shutdown or turn on power…</a:t>
            </a:r>
          </a:p>
          <a:p>
            <a:endParaRPr lang="en-CA" dirty="0"/>
          </a:p>
        </p:txBody>
      </p:sp>
      <p:pic>
        <p:nvPicPr>
          <p:cNvPr id="9" name="Picture 8" descr="Diagram, schematic&#10;&#10;Description automatically generated">
            <a:extLst>
              <a:ext uri="{FF2B5EF4-FFF2-40B4-BE49-F238E27FC236}">
                <a16:creationId xmlns:a16="http://schemas.microsoft.com/office/drawing/2014/main" id="{A298AA49-F9C4-4A4E-9BCD-9C2C12E2D48F}"/>
              </a:ext>
            </a:extLst>
          </p:cNvPr>
          <p:cNvPicPr>
            <a:picLocks noChangeAspect="1"/>
          </p:cNvPicPr>
          <p:nvPr/>
        </p:nvPicPr>
        <p:blipFill rotWithShape="1">
          <a:blip r:embed="rId2">
            <a:extLst>
              <a:ext uri="{28A0092B-C50C-407E-A947-70E740481C1C}">
                <a14:useLocalDpi xmlns:a14="http://schemas.microsoft.com/office/drawing/2010/main" val="0"/>
              </a:ext>
            </a:extLst>
          </a:blip>
          <a:srcRect r="-4" b="3002"/>
          <a:stretch/>
        </p:blipFill>
        <p:spPr>
          <a:xfrm>
            <a:off x="6798732" y="2286001"/>
            <a:ext cx="5393267" cy="436327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05490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1BDFB-AABA-437F-B3DB-7C0849D3F20E}"/>
              </a:ext>
            </a:extLst>
          </p:cNvPr>
          <p:cNvSpPr>
            <a:spLocks noGrp="1"/>
          </p:cNvSpPr>
          <p:nvPr>
            <p:ph type="title"/>
          </p:nvPr>
        </p:nvSpPr>
        <p:spPr>
          <a:xfrm>
            <a:off x="1154954" y="973668"/>
            <a:ext cx="8761413" cy="706964"/>
          </a:xfrm>
        </p:spPr>
        <p:txBody>
          <a:bodyPr>
            <a:normAutofit/>
          </a:bodyPr>
          <a:lstStyle/>
          <a:p>
            <a:r>
              <a:rPr lang="en-CA" b="1">
                <a:solidFill>
                  <a:srgbClr val="EBEBEB"/>
                </a:solidFill>
              </a:rPr>
              <a:t>POWER SAVING WITH BEAGLEBONE</a:t>
            </a:r>
            <a:endParaRPr lang="en-CA">
              <a:solidFill>
                <a:srgbClr val="EBEBEB"/>
              </a:solidFill>
            </a:endParaRPr>
          </a:p>
        </p:txBody>
      </p:sp>
      <p:sp>
        <p:nvSpPr>
          <p:cNvPr id="5" name="Content Placeholder 4">
            <a:extLst>
              <a:ext uri="{FF2B5EF4-FFF2-40B4-BE49-F238E27FC236}">
                <a16:creationId xmlns:a16="http://schemas.microsoft.com/office/drawing/2014/main" id="{E89B35DC-994E-45BB-AF20-A0817DAEACB2}"/>
              </a:ext>
            </a:extLst>
          </p:cNvPr>
          <p:cNvSpPr>
            <a:spLocks noGrp="1"/>
          </p:cNvSpPr>
          <p:nvPr>
            <p:ph idx="1"/>
          </p:nvPr>
        </p:nvSpPr>
        <p:spPr>
          <a:xfrm>
            <a:off x="1154954" y="2603500"/>
            <a:ext cx="3745037" cy="3416300"/>
          </a:xfrm>
        </p:spPr>
        <p:txBody>
          <a:bodyPr anchor="ctr">
            <a:normAutofit/>
          </a:bodyPr>
          <a:lstStyle/>
          <a:p>
            <a:r>
              <a:rPr lang="en-CA" dirty="0"/>
              <a:t>This diagram shows the </a:t>
            </a:r>
          </a:p>
          <a:p>
            <a:pPr marL="0" indent="0">
              <a:buNone/>
            </a:pPr>
            <a:r>
              <a:rPr lang="en-CA" dirty="0"/>
              <a:t>      device functional modes. </a:t>
            </a:r>
          </a:p>
        </p:txBody>
      </p:sp>
      <p:pic>
        <p:nvPicPr>
          <p:cNvPr id="7" name="Picture 6" descr="Diagram, schematic&#10;&#10;Description automatically generated">
            <a:extLst>
              <a:ext uri="{FF2B5EF4-FFF2-40B4-BE49-F238E27FC236}">
                <a16:creationId xmlns:a16="http://schemas.microsoft.com/office/drawing/2014/main" id="{46BE5CFF-2A3F-4DC7-900D-FF1835C42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9504" y="2395331"/>
            <a:ext cx="6669157" cy="421419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35138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6807C1C1-33E9-4C23-A9D5-141C3DF5960D}"/>
              </a:ext>
            </a:extLst>
          </p:cNvPr>
          <p:cNvSpPr>
            <a:spLocks noGrp="1"/>
          </p:cNvSpPr>
          <p:nvPr>
            <p:ph type="title"/>
          </p:nvPr>
        </p:nvSpPr>
        <p:spPr>
          <a:xfrm>
            <a:off x="639098" y="629265"/>
            <a:ext cx="5132438" cy="1622322"/>
          </a:xfrm>
        </p:spPr>
        <p:txBody>
          <a:bodyPr>
            <a:normAutofit/>
          </a:bodyPr>
          <a:lstStyle/>
          <a:p>
            <a:pPr algn="ctr"/>
            <a:r>
              <a:rPr lang="en-CA" b="1" dirty="0">
                <a:solidFill>
                  <a:srgbClr val="EBEBEB"/>
                </a:solidFill>
              </a:rPr>
              <a:t>POWER SAVING WITH BEAGLEBONE</a:t>
            </a:r>
            <a:endParaRPr lang="en-CA" dirty="0">
              <a:solidFill>
                <a:srgbClr val="EBEBEB"/>
              </a:solidFill>
            </a:endParaRPr>
          </a:p>
        </p:txBody>
      </p:sp>
      <p:pic>
        <p:nvPicPr>
          <p:cNvPr id="7" name="Picture 6" descr="Diagram, schematic&#10;&#10;Description automatically generated">
            <a:extLst>
              <a:ext uri="{FF2B5EF4-FFF2-40B4-BE49-F238E27FC236}">
                <a16:creationId xmlns:a16="http://schemas.microsoft.com/office/drawing/2014/main" id="{25A2A0FD-C8C7-4E27-8D65-0760B8CB2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595608"/>
            <a:ext cx="5243500" cy="6053670"/>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C5A868D8-E6D1-477D-ACE2-B34ACFE91A34}"/>
              </a:ext>
            </a:extLst>
          </p:cNvPr>
          <p:cNvSpPr>
            <a:spLocks noGrp="1"/>
          </p:cNvSpPr>
          <p:nvPr>
            <p:ph idx="1"/>
          </p:nvPr>
        </p:nvSpPr>
        <p:spPr>
          <a:xfrm>
            <a:off x="639098" y="2418735"/>
            <a:ext cx="5132439" cy="3811742"/>
          </a:xfrm>
        </p:spPr>
        <p:txBody>
          <a:bodyPr anchor="ctr">
            <a:normAutofit/>
          </a:bodyPr>
          <a:lstStyle/>
          <a:p>
            <a:r>
              <a:rPr lang="en-US" kern="1200" dirty="0">
                <a:solidFill>
                  <a:srgbClr val="FFFFFF"/>
                </a:solidFill>
                <a:latin typeface="+mj-lt"/>
              </a:rPr>
              <a:t>If you look at the ACTIVE state, you can see we can get to SLEEP if OFF is 0 by setting PWR_EN to 0. </a:t>
            </a:r>
          </a:p>
          <a:p>
            <a:r>
              <a:rPr lang="en-US" kern="1200" dirty="0">
                <a:solidFill>
                  <a:srgbClr val="FFFFFF"/>
                </a:solidFill>
                <a:latin typeface="+mj-lt"/>
              </a:rPr>
              <a:t>The sleep mode on the PMIC removes all power from the ARM except that special rail for the RTC.</a:t>
            </a:r>
          </a:p>
          <a:p>
            <a:r>
              <a:rPr lang="en-US" sz="1800" kern="1200" dirty="0">
                <a:solidFill>
                  <a:schemeClr val="tx1"/>
                </a:solidFill>
                <a:latin typeface="+mj-lt"/>
              </a:rPr>
              <a:t>OFF is a bit inside the PMIC chip, and we can set it to 0 over the i2c bus. The PMIC datasheet tells us that it is at address 0x24.</a:t>
            </a:r>
            <a:endParaRPr lang="en-CA" dirty="0">
              <a:solidFill>
                <a:schemeClr val="tx1"/>
              </a:solidFill>
              <a:latin typeface="+mj-lt"/>
            </a:endParaRPr>
          </a:p>
        </p:txBody>
      </p:sp>
    </p:spTree>
    <p:extLst>
      <p:ext uri="{BB962C8B-B14F-4D97-AF65-F5344CB8AC3E}">
        <p14:creationId xmlns:p14="http://schemas.microsoft.com/office/powerpoint/2010/main" val="317184025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166F101A-4D80-4C0E-A6A6-55B5C3BB8316}"/>
              </a:ext>
            </a:extLst>
          </p:cNvPr>
          <p:cNvSpPr>
            <a:spLocks noGrp="1"/>
          </p:cNvSpPr>
          <p:nvPr>
            <p:ph type="title"/>
          </p:nvPr>
        </p:nvSpPr>
        <p:spPr>
          <a:xfrm>
            <a:off x="639098" y="629265"/>
            <a:ext cx="5132438" cy="1622322"/>
          </a:xfrm>
        </p:spPr>
        <p:txBody>
          <a:bodyPr>
            <a:normAutofit/>
          </a:bodyPr>
          <a:lstStyle/>
          <a:p>
            <a:pPr algn="ctr"/>
            <a:r>
              <a:rPr lang="en-CA" b="1" dirty="0">
                <a:solidFill>
                  <a:srgbClr val="EBEBEB"/>
                </a:solidFill>
              </a:rPr>
              <a:t>POWER SAVING WITH BEAGLEBONE</a:t>
            </a:r>
            <a:endParaRPr lang="en-CA" dirty="0">
              <a:solidFill>
                <a:srgbClr val="EBEBEB"/>
              </a:solidFill>
            </a:endParaRPr>
          </a:p>
        </p:txBody>
      </p:sp>
      <p:pic>
        <p:nvPicPr>
          <p:cNvPr id="7" name="Picture 6" descr="Diagram, schematic&#10;&#10;Description automatically generated">
            <a:extLst>
              <a:ext uri="{FF2B5EF4-FFF2-40B4-BE49-F238E27FC236}">
                <a16:creationId xmlns:a16="http://schemas.microsoft.com/office/drawing/2014/main" id="{20E54D53-9522-4B18-8D36-EC4007634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070" y="516094"/>
            <a:ext cx="5581866" cy="6053671"/>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CA11169D-19E6-4B00-BF33-0BA103120233}"/>
              </a:ext>
            </a:extLst>
          </p:cNvPr>
          <p:cNvSpPr>
            <a:spLocks noGrp="1"/>
          </p:cNvSpPr>
          <p:nvPr>
            <p:ph idx="1"/>
          </p:nvPr>
        </p:nvSpPr>
        <p:spPr>
          <a:xfrm>
            <a:off x="639098" y="2418735"/>
            <a:ext cx="5132439" cy="3811742"/>
          </a:xfrm>
        </p:spPr>
        <p:txBody>
          <a:bodyPr anchor="ctr">
            <a:normAutofit/>
          </a:bodyPr>
          <a:lstStyle/>
          <a:p>
            <a:r>
              <a:rPr lang="es-ES">
                <a:solidFill>
                  <a:srgbClr val="FFFFFF"/>
                </a:solidFill>
                <a:latin typeface="+mj-lt"/>
              </a:rPr>
              <a:t>i2cset -f -y 0 0x24 0x0a 0x00 </a:t>
            </a:r>
            <a:r>
              <a:rPr lang="en-US">
                <a:solidFill>
                  <a:srgbClr val="FFFFFF"/>
                </a:solidFill>
                <a:latin typeface="+mj-lt"/>
              </a:rPr>
              <a:t>We need the -f because something in Linux is already using this i2c so we would get a busy error.</a:t>
            </a:r>
          </a:p>
          <a:p>
            <a:r>
              <a:rPr lang="en-US">
                <a:solidFill>
                  <a:srgbClr val="FFFFFF"/>
                </a:solidFill>
                <a:latin typeface="+mj-lt"/>
              </a:rPr>
              <a:t>The RTC will make POWER_EN go low when ALARM2 goes off, and high when ALARM goes off if we set this bit.</a:t>
            </a:r>
          </a:p>
          <a:p>
            <a:endParaRPr lang="en-US">
              <a:solidFill>
                <a:srgbClr val="FFFFFF"/>
              </a:solidFill>
              <a:latin typeface="+mj-lt"/>
            </a:endParaRPr>
          </a:p>
          <a:p>
            <a:endParaRPr lang="en-CA">
              <a:solidFill>
                <a:srgbClr val="FFFFFF"/>
              </a:solidFill>
            </a:endParaRPr>
          </a:p>
        </p:txBody>
      </p:sp>
    </p:spTree>
    <p:extLst>
      <p:ext uri="{BB962C8B-B14F-4D97-AF65-F5344CB8AC3E}">
        <p14:creationId xmlns:p14="http://schemas.microsoft.com/office/powerpoint/2010/main" val="353251452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E9D24AFB-C99D-4D96-81A9-618836400854}"/>
              </a:ext>
            </a:extLst>
          </p:cNvPr>
          <p:cNvSpPr>
            <a:spLocks noGrp="1"/>
          </p:cNvSpPr>
          <p:nvPr>
            <p:ph type="title"/>
          </p:nvPr>
        </p:nvSpPr>
        <p:spPr>
          <a:xfrm>
            <a:off x="639098" y="629265"/>
            <a:ext cx="6072776" cy="1622322"/>
          </a:xfrm>
        </p:spPr>
        <p:txBody>
          <a:bodyPr>
            <a:normAutofit/>
          </a:bodyPr>
          <a:lstStyle/>
          <a:p>
            <a:r>
              <a:rPr lang="en-CA" b="1">
                <a:solidFill>
                  <a:srgbClr val="EBEBEB"/>
                </a:solidFill>
              </a:rPr>
              <a:t>SOFTWARE REQUIREMENTS</a:t>
            </a:r>
          </a:p>
        </p:txBody>
      </p:sp>
      <p:sp>
        <p:nvSpPr>
          <p:cNvPr id="18" name="Freeform: Shape 17">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descr="A picture containing text, clipart&#10;&#10;Description automatically generated">
            <a:extLst>
              <a:ext uri="{FF2B5EF4-FFF2-40B4-BE49-F238E27FC236}">
                <a16:creationId xmlns:a16="http://schemas.microsoft.com/office/drawing/2014/main" id="{FA2EB76C-4CF1-4D62-92BE-297E85A3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26" y="1375132"/>
            <a:ext cx="4125317" cy="4125317"/>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F52EC5DD-4432-475F-A912-16A91FCD2D67}"/>
              </a:ext>
            </a:extLst>
          </p:cNvPr>
          <p:cNvSpPr>
            <a:spLocks noGrp="1"/>
          </p:cNvSpPr>
          <p:nvPr>
            <p:ph idx="1"/>
          </p:nvPr>
        </p:nvSpPr>
        <p:spPr>
          <a:xfrm>
            <a:off x="658593" y="2047613"/>
            <a:ext cx="6072776" cy="3811740"/>
          </a:xfrm>
        </p:spPr>
        <p:txBody>
          <a:bodyPr anchor="ctr">
            <a:normAutofit/>
          </a:bodyPr>
          <a:lstStyle/>
          <a:p>
            <a:pPr marL="0" indent="0" algn="ctr">
              <a:buNone/>
            </a:pPr>
            <a:r>
              <a:rPr lang="en-CA" b="1" dirty="0">
                <a:solidFill>
                  <a:srgbClr val="FFFFFF"/>
                </a:solidFill>
              </a:rPr>
              <a:t>PUTTY</a:t>
            </a:r>
          </a:p>
          <a:p>
            <a:endParaRPr lang="en-CA" dirty="0">
              <a:solidFill>
                <a:srgbClr val="FFFFFF"/>
              </a:solidFill>
            </a:endParaRPr>
          </a:p>
          <a:p>
            <a:r>
              <a:rPr lang="en-US" dirty="0">
                <a:solidFill>
                  <a:srgbClr val="FFFFFF"/>
                </a:solidFill>
              </a:rPr>
              <a:t>PuTTY is a terminal emulator, serial console, and network file transfer </a:t>
            </a:r>
            <a:r>
              <a:rPr lang="en-US" dirty="0" err="1">
                <a:solidFill>
                  <a:srgbClr val="FFFFFF"/>
                </a:solidFill>
              </a:rPr>
              <a:t>programme</a:t>
            </a:r>
            <a:r>
              <a:rPr lang="en-US" dirty="0">
                <a:solidFill>
                  <a:srgbClr val="FFFFFF"/>
                </a:solidFill>
              </a:rPr>
              <a:t> that is free and open-source.</a:t>
            </a:r>
          </a:p>
          <a:p>
            <a:r>
              <a:rPr lang="en-US" dirty="0">
                <a:solidFill>
                  <a:srgbClr val="FFFFFF"/>
                </a:solidFill>
              </a:rPr>
              <a:t> SCP, SSH, Telnet, rlogin, and raw socket connections are among the network protocols it supports.</a:t>
            </a:r>
          </a:p>
          <a:p>
            <a:r>
              <a:rPr lang="en-US" dirty="0">
                <a:solidFill>
                  <a:srgbClr val="FFFFFF"/>
                </a:solidFill>
              </a:rPr>
              <a:t>PuTTY can also be connected to a serial port.</a:t>
            </a:r>
            <a:endParaRPr lang="en-CA" dirty="0">
              <a:solidFill>
                <a:srgbClr val="FFFFFF"/>
              </a:solidFill>
            </a:endParaRPr>
          </a:p>
        </p:txBody>
      </p:sp>
    </p:spTree>
    <p:extLst>
      <p:ext uri="{BB962C8B-B14F-4D97-AF65-F5344CB8AC3E}">
        <p14:creationId xmlns:p14="http://schemas.microsoft.com/office/powerpoint/2010/main" val="198934990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7" name="Freeform: Shape 1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le 5">
            <a:extLst>
              <a:ext uri="{FF2B5EF4-FFF2-40B4-BE49-F238E27FC236}">
                <a16:creationId xmlns:a16="http://schemas.microsoft.com/office/drawing/2014/main" id="{E9B8BA40-586E-499A-BDEE-6E56EC2D33A9}"/>
              </a:ext>
            </a:extLst>
          </p:cNvPr>
          <p:cNvSpPr>
            <a:spLocks noGrp="1"/>
          </p:cNvSpPr>
          <p:nvPr>
            <p:ph type="title"/>
          </p:nvPr>
        </p:nvSpPr>
        <p:spPr>
          <a:xfrm>
            <a:off x="639098" y="629265"/>
            <a:ext cx="5132438" cy="1622322"/>
          </a:xfrm>
        </p:spPr>
        <p:txBody>
          <a:bodyPr>
            <a:normAutofit/>
          </a:bodyPr>
          <a:lstStyle/>
          <a:p>
            <a:pPr algn="ctr">
              <a:lnSpc>
                <a:spcPct val="90000"/>
              </a:lnSpc>
            </a:pPr>
            <a:r>
              <a:rPr lang="en-CA" b="1" dirty="0">
                <a:solidFill>
                  <a:srgbClr val="EBEBEB"/>
                </a:solidFill>
              </a:rPr>
              <a:t>CONNECTING BEAGLEBONE BLACK VIA PUTTY SOFTWARE</a:t>
            </a:r>
          </a:p>
        </p:txBody>
      </p:sp>
      <p:pic>
        <p:nvPicPr>
          <p:cNvPr id="8" name="Picture 7" descr="Graphical user interface&#10;&#10;Description automatically generated">
            <a:extLst>
              <a:ext uri="{FF2B5EF4-FFF2-40B4-BE49-F238E27FC236}">
                <a16:creationId xmlns:a16="http://schemas.microsoft.com/office/drawing/2014/main" id="{1F20E110-4BEA-4D9D-8241-33D49AB74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295052"/>
            <a:ext cx="4828707" cy="4285477"/>
          </a:xfrm>
          <a:prstGeom prst="rect">
            <a:avLst/>
          </a:prstGeom>
        </p:spPr>
      </p:pic>
      <p:sp>
        <p:nvSpPr>
          <p:cNvPr id="21" name="Rectangle 2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40F31F91-F53E-41E7-AFA2-F2F0FDD6F025}"/>
              </a:ext>
            </a:extLst>
          </p:cNvPr>
          <p:cNvSpPr>
            <a:spLocks noGrp="1"/>
          </p:cNvSpPr>
          <p:nvPr>
            <p:ph idx="1"/>
          </p:nvPr>
        </p:nvSpPr>
        <p:spPr>
          <a:xfrm>
            <a:off x="639098" y="2418735"/>
            <a:ext cx="5132439" cy="3811742"/>
          </a:xfrm>
        </p:spPr>
        <p:txBody>
          <a:bodyPr anchor="ctr">
            <a:normAutofit/>
          </a:bodyPr>
          <a:lstStyle/>
          <a:p>
            <a:r>
              <a:rPr lang="en-CA">
                <a:solidFill>
                  <a:srgbClr val="FFFFFF"/>
                </a:solidFill>
              </a:rPr>
              <a:t>Power the beaglebone black</a:t>
            </a:r>
          </a:p>
          <a:p>
            <a:r>
              <a:rPr lang="en-CA">
                <a:solidFill>
                  <a:srgbClr val="FFFFFF"/>
                </a:solidFill>
              </a:rPr>
              <a:t>SSH with windows and PuTTY</a:t>
            </a:r>
          </a:p>
          <a:p>
            <a:r>
              <a:rPr lang="en-CA">
                <a:solidFill>
                  <a:srgbClr val="FFFFFF"/>
                </a:solidFill>
              </a:rPr>
              <a:t>Enter the ip address 192.168.7.2 and then click open</a:t>
            </a:r>
          </a:p>
          <a:p>
            <a:endParaRPr lang="en-CA">
              <a:solidFill>
                <a:srgbClr val="FFFFFF"/>
              </a:solidFill>
            </a:endParaRPr>
          </a:p>
        </p:txBody>
      </p:sp>
    </p:spTree>
    <p:extLst>
      <p:ext uri="{BB962C8B-B14F-4D97-AF65-F5344CB8AC3E}">
        <p14:creationId xmlns:p14="http://schemas.microsoft.com/office/powerpoint/2010/main" val="194662653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0"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42" name="Freeform: Shape 41">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4"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570A09A8-F974-4AEC-B43F-6FF45FBC4228}"/>
              </a:ext>
            </a:extLst>
          </p:cNvPr>
          <p:cNvSpPr>
            <a:spLocks noGrp="1"/>
          </p:cNvSpPr>
          <p:nvPr>
            <p:ph type="title"/>
          </p:nvPr>
        </p:nvSpPr>
        <p:spPr>
          <a:xfrm>
            <a:off x="639098" y="629265"/>
            <a:ext cx="5132438" cy="1622322"/>
          </a:xfrm>
        </p:spPr>
        <p:txBody>
          <a:bodyPr>
            <a:normAutofit/>
          </a:bodyPr>
          <a:lstStyle/>
          <a:p>
            <a:pPr algn="ctr">
              <a:lnSpc>
                <a:spcPct val="90000"/>
              </a:lnSpc>
            </a:pPr>
            <a:r>
              <a:rPr lang="en-CA" b="1" dirty="0">
                <a:solidFill>
                  <a:srgbClr val="EBEBEB"/>
                </a:solidFill>
              </a:rPr>
              <a:t>CONNECTING BEAGLEBONE BLACK VIA PUTTY SOFTWARE</a:t>
            </a:r>
            <a:endParaRPr lang="en-CA" dirty="0">
              <a:solidFill>
                <a:srgbClr val="EBEBEB"/>
              </a:solidFill>
            </a:endParaRPr>
          </a:p>
        </p:txBody>
      </p:sp>
      <p:pic>
        <p:nvPicPr>
          <p:cNvPr id="3" name="Picture 2" descr="Text&#10;&#10;Description automatically generated">
            <a:extLst>
              <a:ext uri="{FF2B5EF4-FFF2-40B4-BE49-F238E27FC236}">
                <a16:creationId xmlns:a16="http://schemas.microsoft.com/office/drawing/2014/main" id="{C70C31DE-33E0-417E-AA2F-3E06EB7A0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827" y="514842"/>
            <a:ext cx="4828707" cy="5828313"/>
          </a:xfrm>
          <a:prstGeom prst="rect">
            <a:avLst/>
          </a:prstGeom>
        </p:spPr>
      </p:pic>
      <p:sp>
        <p:nvSpPr>
          <p:cNvPr id="46" name="Rectangle 45">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64314ACF-A441-487E-A776-0C604344F767}"/>
              </a:ext>
            </a:extLst>
          </p:cNvPr>
          <p:cNvSpPr>
            <a:spLocks noGrp="1"/>
          </p:cNvSpPr>
          <p:nvPr>
            <p:ph idx="1"/>
          </p:nvPr>
        </p:nvSpPr>
        <p:spPr>
          <a:xfrm>
            <a:off x="639098" y="2418735"/>
            <a:ext cx="5132439" cy="3811742"/>
          </a:xfrm>
        </p:spPr>
        <p:txBody>
          <a:bodyPr anchor="ctr">
            <a:normAutofit/>
          </a:bodyPr>
          <a:lstStyle/>
          <a:p>
            <a:r>
              <a:rPr lang="en-CA">
                <a:solidFill>
                  <a:srgbClr val="FFFFFF"/>
                </a:solidFill>
              </a:rPr>
              <a:t>After opening the PUTTY window, we have to login as Debian and then enter the password.</a:t>
            </a:r>
          </a:p>
          <a:p>
            <a:endParaRPr lang="en-CA">
              <a:solidFill>
                <a:srgbClr val="FFFFFF"/>
              </a:solidFill>
            </a:endParaRPr>
          </a:p>
        </p:txBody>
      </p:sp>
    </p:spTree>
    <p:extLst>
      <p:ext uri="{BB962C8B-B14F-4D97-AF65-F5344CB8AC3E}">
        <p14:creationId xmlns:p14="http://schemas.microsoft.com/office/powerpoint/2010/main" val="21449967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2397DE9-2ADC-4384-ABF1-F6CC8336B830}"/>
              </a:ext>
            </a:extLst>
          </p:cNvPr>
          <p:cNvSpPr>
            <a:spLocks noGrp="1"/>
          </p:cNvSpPr>
          <p:nvPr>
            <p:ph type="title"/>
          </p:nvPr>
        </p:nvSpPr>
        <p:spPr>
          <a:xfrm>
            <a:off x="1683171" y="1844476"/>
            <a:ext cx="8825658" cy="2870161"/>
          </a:xfrm>
        </p:spPr>
        <p:txBody>
          <a:bodyPr vert="horz" lIns="91440" tIns="45720" rIns="91440" bIns="45720" rtlCol="0" anchor="b">
            <a:normAutofit fontScale="90000"/>
          </a:bodyPr>
          <a:lstStyle/>
          <a:p>
            <a:pPr algn="ctr"/>
            <a:r>
              <a:rPr lang="en-CA" sz="4400" b="1" dirty="0">
                <a:solidFill>
                  <a:schemeClr val="tx1"/>
                </a:solidFill>
              </a:rPr>
              <a:t>IMPLEMENTATION OF </a:t>
            </a:r>
            <a:br>
              <a:rPr lang="en-CA" sz="4400" b="1" dirty="0">
                <a:solidFill>
                  <a:schemeClr val="tx1"/>
                </a:solidFill>
              </a:rPr>
            </a:br>
            <a:r>
              <a:rPr lang="en-CA" sz="4400" b="1" dirty="0">
                <a:solidFill>
                  <a:schemeClr val="tx1"/>
                </a:solidFill>
              </a:rPr>
              <a:t>POWER MANAGEMENT IN BEAGLEBONE BLACK</a:t>
            </a:r>
            <a:br>
              <a:rPr lang="en-CA" sz="9600" b="1" dirty="0"/>
            </a:br>
            <a:endParaRPr lang="en-US" sz="5400" dirty="0">
              <a:solidFill>
                <a:schemeClr val="tx1"/>
              </a:solidFill>
            </a:endParaRP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43177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8" name="Freeform: Shape 17">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le 5">
            <a:extLst>
              <a:ext uri="{FF2B5EF4-FFF2-40B4-BE49-F238E27FC236}">
                <a16:creationId xmlns:a16="http://schemas.microsoft.com/office/drawing/2014/main" id="{7C2F5731-DDB2-4B5E-BB53-6A04E046CF7C}"/>
              </a:ext>
            </a:extLst>
          </p:cNvPr>
          <p:cNvSpPr>
            <a:spLocks noGrp="1"/>
          </p:cNvSpPr>
          <p:nvPr>
            <p:ph type="title"/>
          </p:nvPr>
        </p:nvSpPr>
        <p:spPr>
          <a:xfrm>
            <a:off x="639098" y="629265"/>
            <a:ext cx="5132438" cy="1622322"/>
          </a:xfrm>
        </p:spPr>
        <p:txBody>
          <a:bodyPr>
            <a:normAutofit/>
          </a:bodyPr>
          <a:lstStyle/>
          <a:p>
            <a:pPr algn="ctr"/>
            <a:r>
              <a:rPr lang="en-CA" b="1" dirty="0">
                <a:solidFill>
                  <a:srgbClr val="EBEBEB"/>
                </a:solidFill>
              </a:rPr>
              <a:t>WORKING</a:t>
            </a:r>
          </a:p>
        </p:txBody>
      </p:sp>
      <p:pic>
        <p:nvPicPr>
          <p:cNvPr id="9" name="Picture 8" descr="Text&#10;&#10;Description automatically generated">
            <a:extLst>
              <a:ext uri="{FF2B5EF4-FFF2-40B4-BE49-F238E27FC236}">
                <a16:creationId xmlns:a16="http://schemas.microsoft.com/office/drawing/2014/main" id="{AECB6B24-49B7-4443-8F78-06C8C7646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402164"/>
            <a:ext cx="4828707" cy="5958879"/>
          </a:xfrm>
          <a:prstGeom prst="rect">
            <a:avLst/>
          </a:prstGeom>
        </p:spPr>
      </p:pic>
      <p:sp>
        <p:nvSpPr>
          <p:cNvPr id="22" name="Rectangle 2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8CC570F0-32A2-4FDE-B6A2-068EDEB3E400}"/>
              </a:ext>
            </a:extLst>
          </p:cNvPr>
          <p:cNvSpPr>
            <a:spLocks noGrp="1"/>
          </p:cNvSpPr>
          <p:nvPr>
            <p:ph idx="1"/>
          </p:nvPr>
        </p:nvSpPr>
        <p:spPr>
          <a:xfrm>
            <a:off x="639098" y="2418735"/>
            <a:ext cx="5132439" cy="3811742"/>
          </a:xfrm>
        </p:spPr>
        <p:txBody>
          <a:bodyPr anchor="ctr">
            <a:normAutofit/>
          </a:bodyPr>
          <a:lstStyle/>
          <a:p>
            <a:pPr>
              <a:buFont typeface="Wingdings" panose="05000000000000000000" pitchFamily="2" charset="2"/>
              <a:buChar char="Ø"/>
            </a:pPr>
            <a:r>
              <a:rPr lang="en-CA">
                <a:solidFill>
                  <a:srgbClr val="FFFFFF"/>
                </a:solidFill>
              </a:rPr>
              <a:t>We have to use the command cd bbbrtc</a:t>
            </a:r>
          </a:p>
          <a:p>
            <a:pPr marL="0" indent="0">
              <a:buNone/>
            </a:pPr>
            <a:r>
              <a:rPr lang="en-CA">
                <a:solidFill>
                  <a:srgbClr val="FFFFFF"/>
                </a:solidFill>
              </a:rPr>
              <a:t>       ie, the working directory that consist of the programs to make the            	beaglebone sleep and then wake back automatically</a:t>
            </a:r>
          </a:p>
          <a:p>
            <a:r>
              <a:rPr lang="en-CA">
                <a:solidFill>
                  <a:srgbClr val="FFFFFF"/>
                </a:solidFill>
              </a:rPr>
              <a:t>Then we use the command ls to list the files in the current working directory. </a:t>
            </a:r>
          </a:p>
        </p:txBody>
      </p:sp>
    </p:spTree>
    <p:extLst>
      <p:ext uri="{BB962C8B-B14F-4D97-AF65-F5344CB8AC3E}">
        <p14:creationId xmlns:p14="http://schemas.microsoft.com/office/powerpoint/2010/main" val="341906899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Shape 1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le 5">
            <a:extLst>
              <a:ext uri="{FF2B5EF4-FFF2-40B4-BE49-F238E27FC236}">
                <a16:creationId xmlns:a16="http://schemas.microsoft.com/office/drawing/2014/main" id="{DB3E0BDE-15CA-4439-AEE6-D6D644970ACB}"/>
              </a:ext>
            </a:extLst>
          </p:cNvPr>
          <p:cNvSpPr>
            <a:spLocks noGrp="1"/>
          </p:cNvSpPr>
          <p:nvPr>
            <p:ph type="title"/>
          </p:nvPr>
        </p:nvSpPr>
        <p:spPr>
          <a:xfrm>
            <a:off x="1154955" y="973668"/>
            <a:ext cx="2942210" cy="1020232"/>
          </a:xfrm>
        </p:spPr>
        <p:txBody>
          <a:bodyPr>
            <a:normAutofit/>
          </a:bodyPr>
          <a:lstStyle/>
          <a:p>
            <a:pPr algn="ctr"/>
            <a:r>
              <a:rPr lang="en-CA" b="1" dirty="0">
                <a:solidFill>
                  <a:srgbClr val="EBEBEB"/>
                </a:solidFill>
              </a:rPr>
              <a:t>WORKING</a:t>
            </a:r>
            <a:endParaRPr lang="en-CA" dirty="0">
              <a:solidFill>
                <a:srgbClr val="EBEBEB"/>
              </a:solidFill>
            </a:endParaRPr>
          </a:p>
        </p:txBody>
      </p:sp>
      <p:pic>
        <p:nvPicPr>
          <p:cNvPr id="9" name="Picture 8" descr="Text&#10;&#10;Description automatically generated">
            <a:extLst>
              <a:ext uri="{FF2B5EF4-FFF2-40B4-BE49-F238E27FC236}">
                <a16:creationId xmlns:a16="http://schemas.microsoft.com/office/drawing/2014/main" id="{2EA993B8-6FFA-41B5-9D86-5EB4C8B15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960" y="402164"/>
            <a:ext cx="6505701" cy="6053671"/>
          </a:xfrm>
          <a:prstGeom prst="rect">
            <a:avLst/>
          </a:prstGeom>
        </p:spPr>
      </p:pic>
      <p:sp>
        <p:nvSpPr>
          <p:cNvPr id="20" name="Rectangle 1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05D91B79-018C-422C-A841-192F5763CD30}"/>
              </a:ext>
            </a:extLst>
          </p:cNvPr>
          <p:cNvSpPr>
            <a:spLocks noGrp="1"/>
          </p:cNvSpPr>
          <p:nvPr>
            <p:ph idx="1"/>
          </p:nvPr>
        </p:nvSpPr>
        <p:spPr>
          <a:xfrm>
            <a:off x="1183687" y="2813050"/>
            <a:ext cx="3133726" cy="3898900"/>
          </a:xfrm>
        </p:spPr>
        <p:txBody>
          <a:bodyPr>
            <a:normAutofit/>
          </a:bodyPr>
          <a:lstStyle/>
          <a:p>
            <a:r>
              <a:rPr lang="en-CA" dirty="0">
                <a:solidFill>
                  <a:srgbClr val="FFFFFF"/>
                </a:solidFill>
              </a:rPr>
              <a:t>Then we open the </a:t>
            </a:r>
            <a:r>
              <a:rPr lang="en-CA" dirty="0" err="1">
                <a:solidFill>
                  <a:srgbClr val="FFFFFF"/>
                </a:solidFill>
              </a:rPr>
              <a:t>bbb</a:t>
            </a:r>
            <a:r>
              <a:rPr lang="en-CA" dirty="0">
                <a:solidFill>
                  <a:srgbClr val="FFFFFF"/>
                </a:solidFill>
              </a:rPr>
              <a:t>-long-reset file using the command </a:t>
            </a:r>
            <a:r>
              <a:rPr lang="en-CA" dirty="0" err="1">
                <a:solidFill>
                  <a:srgbClr val="FFFFFF"/>
                </a:solidFill>
              </a:rPr>
              <a:t>vim.tiny</a:t>
            </a:r>
            <a:r>
              <a:rPr lang="en-CA" dirty="0">
                <a:solidFill>
                  <a:srgbClr val="FFFFFF"/>
                </a:solidFill>
              </a:rPr>
              <a:t> </a:t>
            </a:r>
          </a:p>
          <a:p>
            <a:r>
              <a:rPr lang="en-CA" dirty="0">
                <a:solidFill>
                  <a:srgbClr val="FFFFFF"/>
                </a:solidFill>
              </a:rPr>
              <a:t>That opens a shell script </a:t>
            </a:r>
          </a:p>
        </p:txBody>
      </p:sp>
      <p:sp>
        <p:nvSpPr>
          <p:cNvPr id="2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75976026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17A80E-B199-4079-80B9-4139E6360DF2}"/>
              </a:ext>
            </a:extLst>
          </p:cNvPr>
          <p:cNvSpPr>
            <a:spLocks noGrp="1"/>
          </p:cNvSpPr>
          <p:nvPr>
            <p:ph type="title"/>
          </p:nvPr>
        </p:nvSpPr>
        <p:spPr/>
        <p:txBody>
          <a:bodyPr/>
          <a:lstStyle/>
          <a:p>
            <a:pPr algn="ctr"/>
            <a:r>
              <a:rPr lang="en-CA" b="1" dirty="0">
                <a:solidFill>
                  <a:srgbClr val="EBEBEB"/>
                </a:solidFill>
              </a:rPr>
              <a:t>WORKING</a:t>
            </a:r>
            <a:endParaRPr lang="en-CA" dirty="0"/>
          </a:p>
        </p:txBody>
      </p:sp>
      <p:sp>
        <p:nvSpPr>
          <p:cNvPr id="7" name="Content Placeholder 6">
            <a:extLst>
              <a:ext uri="{FF2B5EF4-FFF2-40B4-BE49-F238E27FC236}">
                <a16:creationId xmlns:a16="http://schemas.microsoft.com/office/drawing/2014/main" id="{482F0E13-6FD0-4EC6-A3A6-799923686A79}"/>
              </a:ext>
            </a:extLst>
          </p:cNvPr>
          <p:cNvSpPr>
            <a:spLocks noGrp="1"/>
          </p:cNvSpPr>
          <p:nvPr>
            <p:ph idx="1"/>
          </p:nvPr>
        </p:nvSpPr>
        <p:spPr/>
        <p:txBody>
          <a:bodyPr>
            <a:normAutofit fontScale="32500" lnSpcReduction="20000"/>
          </a:bodyPr>
          <a:lstStyle/>
          <a:p>
            <a:r>
              <a:rPr lang="en-CA" sz="4200" dirty="0"/>
              <a:t>#!/bin/sh</a:t>
            </a:r>
          </a:p>
          <a:p>
            <a:r>
              <a:rPr lang="en-CA" sz="4200" dirty="0"/>
              <a:t># tell power controller to accept signals</a:t>
            </a:r>
          </a:p>
          <a:p>
            <a:r>
              <a:rPr lang="en-CA" sz="4200" dirty="0"/>
              <a:t>i2cset -f -y 0 0x24 0x0a 0x00</a:t>
            </a:r>
          </a:p>
          <a:p>
            <a:r>
              <a:rPr lang="en-CA" sz="4200" dirty="0"/>
              <a:t># unlock </a:t>
            </a:r>
            <a:r>
              <a:rPr lang="en-CA" sz="4200" dirty="0" err="1"/>
              <a:t>rtc</a:t>
            </a:r>
            <a:r>
              <a:rPr lang="en-CA" sz="4200" dirty="0"/>
              <a:t> registers if we are running a kernel newer than 3.X</a:t>
            </a:r>
          </a:p>
          <a:p>
            <a:r>
              <a:rPr lang="en-CA" sz="4200" dirty="0" err="1"/>
              <a:t>kernel_major</a:t>
            </a:r>
            <a:r>
              <a:rPr lang="en-CA" sz="4200" dirty="0"/>
              <a:t>=$(</a:t>
            </a:r>
            <a:r>
              <a:rPr lang="en-CA" sz="4200" dirty="0" err="1"/>
              <a:t>uname</a:t>
            </a:r>
            <a:r>
              <a:rPr lang="en-CA" sz="4200" dirty="0"/>
              <a:t> -r | grep -o -E '^[0-9]+')</a:t>
            </a:r>
          </a:p>
          <a:p>
            <a:r>
              <a:rPr lang="en-CA" sz="4200" dirty="0"/>
              <a:t>if [ "$</a:t>
            </a:r>
            <a:r>
              <a:rPr lang="en-CA" sz="4200" dirty="0" err="1"/>
              <a:t>kernel_major</a:t>
            </a:r>
            <a:r>
              <a:rPr lang="en-CA" sz="4200" dirty="0"/>
              <a:t>" -</a:t>
            </a:r>
            <a:r>
              <a:rPr lang="en-CA" sz="4200" dirty="0" err="1"/>
              <a:t>ge</a:t>
            </a:r>
            <a:r>
              <a:rPr lang="en-CA" sz="4200" dirty="0"/>
              <a:t> "4" ]; then</a:t>
            </a:r>
          </a:p>
          <a:p>
            <a:r>
              <a:rPr lang="en-CA" sz="4200" dirty="0"/>
              <a:t>  </a:t>
            </a:r>
            <a:r>
              <a:rPr lang="en-CA" sz="4200" dirty="0" err="1"/>
              <a:t>bbbrtc</a:t>
            </a:r>
            <a:r>
              <a:rPr lang="en-CA" sz="4200" dirty="0"/>
              <a:t> unlock</a:t>
            </a:r>
          </a:p>
          <a:p>
            <a:r>
              <a:rPr lang="en-CA" sz="4200" dirty="0"/>
              <a:t>fi</a:t>
            </a:r>
          </a:p>
          <a:p>
            <a:r>
              <a:rPr lang="en-CA" sz="4200" dirty="0"/>
              <a:t># Go to sleep for 8 seconds 2 seconds from now</a:t>
            </a:r>
          </a:p>
          <a:p>
            <a:r>
              <a:rPr lang="en-CA" sz="4200" dirty="0" err="1"/>
              <a:t>bbbrtc</a:t>
            </a:r>
            <a:r>
              <a:rPr lang="en-CA" sz="4200" dirty="0"/>
              <a:t> long-reset 8 2</a:t>
            </a:r>
          </a:p>
          <a:p>
            <a:r>
              <a:rPr lang="en-CA" sz="4200" dirty="0"/>
              <a:t>~</a:t>
            </a:r>
          </a:p>
          <a:p>
            <a:endParaRPr lang="en-CA" dirty="0"/>
          </a:p>
        </p:txBody>
      </p:sp>
    </p:spTree>
    <p:extLst>
      <p:ext uri="{BB962C8B-B14F-4D97-AF65-F5344CB8AC3E}">
        <p14:creationId xmlns:p14="http://schemas.microsoft.com/office/powerpoint/2010/main" val="3901624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59C8D-8EE2-4E97-9046-21C3154F5602}"/>
              </a:ext>
            </a:extLst>
          </p:cNvPr>
          <p:cNvSpPr>
            <a:spLocks noGrp="1"/>
          </p:cNvSpPr>
          <p:nvPr>
            <p:ph type="title"/>
          </p:nvPr>
        </p:nvSpPr>
        <p:spPr/>
        <p:txBody>
          <a:bodyPr/>
          <a:lstStyle/>
          <a:p>
            <a:pPr algn="ctr"/>
            <a:r>
              <a:rPr lang="en-CA" b="1" dirty="0">
                <a:solidFill>
                  <a:srgbClr val="EBEBEB"/>
                </a:solidFill>
              </a:rPr>
              <a:t>WORKING</a:t>
            </a:r>
            <a:endParaRPr lang="en-CA" dirty="0"/>
          </a:p>
        </p:txBody>
      </p:sp>
      <p:sp>
        <p:nvSpPr>
          <p:cNvPr id="5" name="Content Placeholder 4">
            <a:extLst>
              <a:ext uri="{FF2B5EF4-FFF2-40B4-BE49-F238E27FC236}">
                <a16:creationId xmlns:a16="http://schemas.microsoft.com/office/drawing/2014/main" id="{ADAB863C-B367-4477-B63D-3B5A24E3A5AC}"/>
              </a:ext>
            </a:extLst>
          </p:cNvPr>
          <p:cNvSpPr>
            <a:spLocks noGrp="1"/>
          </p:cNvSpPr>
          <p:nvPr>
            <p:ph idx="1"/>
          </p:nvPr>
        </p:nvSpPr>
        <p:spPr>
          <a:xfrm>
            <a:off x="1154954" y="3171670"/>
            <a:ext cx="8825659" cy="3416300"/>
          </a:xfrm>
        </p:spPr>
        <p:txBody>
          <a:bodyPr/>
          <a:lstStyle/>
          <a:p>
            <a:r>
              <a:rPr lang="en-CA" dirty="0"/>
              <a:t>Shell script is a programming language that uses </a:t>
            </a:r>
            <a:r>
              <a:rPr lang="en-CA" dirty="0" err="1"/>
              <a:t>linux</a:t>
            </a:r>
            <a:r>
              <a:rPr lang="en-CA" dirty="0"/>
              <a:t> commands.</a:t>
            </a:r>
          </a:p>
          <a:p>
            <a:r>
              <a:rPr lang="en-CA" dirty="0"/>
              <a:t>The sleep mode is attained by controlling the PMIC module</a:t>
            </a:r>
          </a:p>
          <a:p>
            <a:r>
              <a:rPr lang="en-CA" dirty="0"/>
              <a:t>So the PMIC and </a:t>
            </a:r>
            <a:r>
              <a:rPr lang="en-CA" dirty="0" err="1"/>
              <a:t>beaglebone</a:t>
            </a:r>
            <a:r>
              <a:rPr lang="en-CA" dirty="0"/>
              <a:t> are communicating through the i2c line.</a:t>
            </a:r>
          </a:p>
          <a:p>
            <a:r>
              <a:rPr lang="en-CA" dirty="0"/>
              <a:t>Then by enabling the OFF bit in the internal register to wake the </a:t>
            </a:r>
            <a:r>
              <a:rPr lang="en-CA" dirty="0" err="1"/>
              <a:t>beaglebone</a:t>
            </a:r>
            <a:r>
              <a:rPr lang="en-CA" dirty="0"/>
              <a:t> from the sleep mode.</a:t>
            </a:r>
          </a:p>
          <a:p>
            <a:r>
              <a:rPr lang="en-CA" sz="1800" dirty="0" err="1"/>
              <a:t>bbbrtc</a:t>
            </a:r>
            <a:r>
              <a:rPr lang="en-CA" sz="1800" dirty="0"/>
              <a:t> long-reset 8 2 : This command means a sleep mode of 8 seconds is given for the </a:t>
            </a:r>
            <a:r>
              <a:rPr lang="en-CA" sz="1800" dirty="0" err="1"/>
              <a:t>beaglebone</a:t>
            </a:r>
            <a:r>
              <a:rPr lang="en-CA" sz="1800" dirty="0"/>
              <a:t> starting 2 seconds from now.</a:t>
            </a:r>
          </a:p>
          <a:p>
            <a:r>
              <a:rPr lang="en-CA" dirty="0"/>
              <a:t>After the 8 seconds beagle bone again wakes up.</a:t>
            </a:r>
          </a:p>
          <a:p>
            <a:endParaRPr lang="en-CA" dirty="0"/>
          </a:p>
          <a:p>
            <a:endParaRPr lang="en-CA" dirty="0"/>
          </a:p>
        </p:txBody>
      </p:sp>
    </p:spTree>
    <p:extLst>
      <p:ext uri="{BB962C8B-B14F-4D97-AF65-F5344CB8AC3E}">
        <p14:creationId xmlns:p14="http://schemas.microsoft.com/office/powerpoint/2010/main" val="146755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AA9F288A-D211-4268-A13B-672C3313A384}"/>
              </a:ext>
            </a:extLst>
          </p:cNvPr>
          <p:cNvSpPr>
            <a:spLocks noGrp="1"/>
          </p:cNvSpPr>
          <p:nvPr>
            <p:ph type="title"/>
          </p:nvPr>
        </p:nvSpPr>
        <p:spPr>
          <a:xfrm>
            <a:off x="1154955" y="973668"/>
            <a:ext cx="2942210" cy="1020232"/>
          </a:xfrm>
        </p:spPr>
        <p:txBody>
          <a:bodyPr>
            <a:normAutofit/>
          </a:bodyPr>
          <a:lstStyle/>
          <a:p>
            <a:pPr algn="ctr"/>
            <a:r>
              <a:rPr lang="en-CA" b="1" dirty="0">
                <a:solidFill>
                  <a:srgbClr val="EBEBEB"/>
                </a:solidFill>
              </a:rPr>
              <a:t>WORKING</a:t>
            </a:r>
            <a:endParaRPr lang="en-CA" dirty="0">
              <a:solidFill>
                <a:srgbClr val="EBEBEB"/>
              </a:solidFill>
            </a:endParaRPr>
          </a:p>
        </p:txBody>
      </p:sp>
      <p:pic>
        <p:nvPicPr>
          <p:cNvPr id="7" name="Picture 6" descr="Text&#10;&#10;Description automatically generated">
            <a:extLst>
              <a:ext uri="{FF2B5EF4-FFF2-40B4-BE49-F238E27FC236}">
                <a16:creationId xmlns:a16="http://schemas.microsoft.com/office/drawing/2014/main" id="{07CAF551-9E0C-4A2B-A2A8-3722F40EB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120" y="402164"/>
            <a:ext cx="6516545" cy="6053671"/>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652D38D6-F9D5-4444-BADC-C93EC5555051}"/>
              </a:ext>
            </a:extLst>
          </p:cNvPr>
          <p:cNvSpPr>
            <a:spLocks noGrp="1"/>
          </p:cNvSpPr>
          <p:nvPr>
            <p:ph idx="1"/>
          </p:nvPr>
        </p:nvSpPr>
        <p:spPr>
          <a:xfrm>
            <a:off x="1154955" y="2120900"/>
            <a:ext cx="3133726" cy="3898900"/>
          </a:xfrm>
        </p:spPr>
        <p:txBody>
          <a:bodyPr>
            <a:normAutofit/>
          </a:bodyPr>
          <a:lstStyle/>
          <a:p>
            <a:r>
              <a:rPr lang="en-CA">
                <a:solidFill>
                  <a:srgbClr val="FFFFFF"/>
                </a:solidFill>
              </a:rPr>
              <a:t>Next, for implementing the sleep mode, we have to give the command sudo sh bbb-long-reset</a:t>
            </a:r>
          </a:p>
          <a:p>
            <a:r>
              <a:rPr lang="en-CA">
                <a:solidFill>
                  <a:srgbClr val="FFFFFF"/>
                </a:solidFill>
              </a:rPr>
              <a:t>Then enter the password </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3199161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996B63E1-592C-4CB4-B04E-3A24131BC76F}"/>
              </a:ext>
            </a:extLst>
          </p:cNvPr>
          <p:cNvSpPr>
            <a:spLocks noGrp="1"/>
          </p:cNvSpPr>
          <p:nvPr>
            <p:ph type="title"/>
          </p:nvPr>
        </p:nvSpPr>
        <p:spPr>
          <a:xfrm>
            <a:off x="639098" y="629265"/>
            <a:ext cx="5132438" cy="1622322"/>
          </a:xfrm>
        </p:spPr>
        <p:txBody>
          <a:bodyPr>
            <a:normAutofit/>
          </a:bodyPr>
          <a:lstStyle/>
          <a:p>
            <a:pPr algn="ctr"/>
            <a:r>
              <a:rPr lang="en-CA" b="1" dirty="0">
                <a:solidFill>
                  <a:srgbClr val="EBEBEB"/>
                </a:solidFill>
              </a:rPr>
              <a:t>WORKING</a:t>
            </a:r>
          </a:p>
        </p:txBody>
      </p:sp>
      <p:pic>
        <p:nvPicPr>
          <p:cNvPr id="7" name="Picture 6" descr="Graphical user interface, text&#10;&#10;Description automatically generated">
            <a:extLst>
              <a:ext uri="{FF2B5EF4-FFF2-40B4-BE49-F238E27FC236}">
                <a16:creationId xmlns:a16="http://schemas.microsoft.com/office/drawing/2014/main" id="{A7954429-8D4B-42BF-B67A-9E8A61FC1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402164"/>
            <a:ext cx="4828707" cy="6053671"/>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65FEBD23-46F3-4DCF-BD0E-AD596CC5FA17}"/>
              </a:ext>
            </a:extLst>
          </p:cNvPr>
          <p:cNvSpPr>
            <a:spLocks noGrp="1"/>
          </p:cNvSpPr>
          <p:nvPr>
            <p:ph idx="1"/>
          </p:nvPr>
        </p:nvSpPr>
        <p:spPr>
          <a:xfrm>
            <a:off x="653106" y="1802778"/>
            <a:ext cx="5132439" cy="3811742"/>
          </a:xfrm>
        </p:spPr>
        <p:txBody>
          <a:bodyPr anchor="ctr">
            <a:normAutofit/>
          </a:bodyPr>
          <a:lstStyle/>
          <a:p>
            <a:r>
              <a:rPr lang="en-CA" dirty="0">
                <a:solidFill>
                  <a:srgbClr val="FFFFFF"/>
                </a:solidFill>
              </a:rPr>
              <a:t>After we run that previous command, the </a:t>
            </a:r>
            <a:r>
              <a:rPr lang="en-CA" dirty="0" err="1">
                <a:solidFill>
                  <a:srgbClr val="FFFFFF"/>
                </a:solidFill>
              </a:rPr>
              <a:t>beaglebone</a:t>
            </a:r>
            <a:r>
              <a:rPr lang="en-CA" dirty="0">
                <a:solidFill>
                  <a:srgbClr val="FFFFFF"/>
                </a:solidFill>
              </a:rPr>
              <a:t> black will go to </a:t>
            </a:r>
            <a:r>
              <a:rPr lang="en-CA" dirty="0" err="1">
                <a:solidFill>
                  <a:srgbClr val="FFFFFF"/>
                </a:solidFill>
              </a:rPr>
              <a:t>sleepmode</a:t>
            </a:r>
            <a:r>
              <a:rPr lang="en-CA" dirty="0">
                <a:solidFill>
                  <a:srgbClr val="FFFFFF"/>
                </a:solidFill>
              </a:rPr>
              <a:t>, showing this message.</a:t>
            </a:r>
          </a:p>
        </p:txBody>
      </p:sp>
    </p:spTree>
    <p:extLst>
      <p:ext uri="{BB962C8B-B14F-4D97-AF65-F5344CB8AC3E}">
        <p14:creationId xmlns:p14="http://schemas.microsoft.com/office/powerpoint/2010/main" val="423721955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96122-BF21-4EAF-950D-2FD19CCD765F}"/>
              </a:ext>
            </a:extLst>
          </p:cNvPr>
          <p:cNvSpPr>
            <a:spLocks noGrp="1"/>
          </p:cNvSpPr>
          <p:nvPr>
            <p:ph type="title"/>
          </p:nvPr>
        </p:nvSpPr>
        <p:spPr>
          <a:xfrm>
            <a:off x="1154954" y="973668"/>
            <a:ext cx="8761413" cy="706964"/>
          </a:xfrm>
        </p:spPr>
        <p:txBody>
          <a:bodyPr>
            <a:normAutofit/>
          </a:bodyPr>
          <a:lstStyle/>
          <a:p>
            <a:pPr algn="ctr"/>
            <a:r>
              <a:rPr lang="en-CA" b="1" dirty="0">
                <a:solidFill>
                  <a:srgbClr val="EBEBEB"/>
                </a:solidFill>
              </a:rPr>
              <a:t>WORKING</a:t>
            </a:r>
          </a:p>
        </p:txBody>
      </p:sp>
      <p:sp>
        <p:nvSpPr>
          <p:cNvPr id="5" name="Content Placeholder 4">
            <a:extLst>
              <a:ext uri="{FF2B5EF4-FFF2-40B4-BE49-F238E27FC236}">
                <a16:creationId xmlns:a16="http://schemas.microsoft.com/office/drawing/2014/main" id="{EE0B9501-AF60-453F-B3AB-BDAAFD1F22A9}"/>
              </a:ext>
            </a:extLst>
          </p:cNvPr>
          <p:cNvSpPr>
            <a:spLocks noGrp="1"/>
          </p:cNvSpPr>
          <p:nvPr>
            <p:ph idx="1"/>
          </p:nvPr>
        </p:nvSpPr>
        <p:spPr>
          <a:xfrm>
            <a:off x="1154955" y="2603500"/>
            <a:ext cx="3481054" cy="3416300"/>
          </a:xfrm>
        </p:spPr>
        <p:txBody>
          <a:bodyPr anchor="ctr">
            <a:normAutofit/>
          </a:bodyPr>
          <a:lstStyle/>
          <a:p>
            <a:r>
              <a:rPr lang="en-CA" sz="2000" dirty="0"/>
              <a:t>Finally after 10 seconds, the beagle bone black will automatically come to power mode after sleep mode and will be  ready again.</a:t>
            </a:r>
          </a:p>
        </p:txBody>
      </p:sp>
      <p:pic>
        <p:nvPicPr>
          <p:cNvPr id="7" name="Picture 6" descr="Graphical user interface, application&#10;&#10;Description automatically generated">
            <a:extLst>
              <a:ext uri="{FF2B5EF4-FFF2-40B4-BE49-F238E27FC236}">
                <a16:creationId xmlns:a16="http://schemas.microsoft.com/office/drawing/2014/main" id="{9174919F-6911-4ABF-8458-1AE7FD6D2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825" y="3241394"/>
            <a:ext cx="6158802" cy="277840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032407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831D77AD-84FF-4ED2-A963-B0F9468D34E0}"/>
              </a:ext>
            </a:extLst>
          </p:cNvPr>
          <p:cNvSpPr>
            <a:spLocks noGrp="1"/>
          </p:cNvSpPr>
          <p:nvPr>
            <p:ph type="title"/>
          </p:nvPr>
        </p:nvSpPr>
        <p:spPr>
          <a:xfrm>
            <a:off x="1154955" y="973668"/>
            <a:ext cx="2942210" cy="1020232"/>
          </a:xfrm>
        </p:spPr>
        <p:txBody>
          <a:bodyPr>
            <a:normAutofit fontScale="90000"/>
          </a:bodyPr>
          <a:lstStyle/>
          <a:p>
            <a:pPr algn="ctr"/>
            <a:r>
              <a:rPr lang="en-CA" b="1" dirty="0">
                <a:solidFill>
                  <a:srgbClr val="EBEBEB"/>
                </a:solidFill>
              </a:rPr>
              <a:t>CONCLUSION</a:t>
            </a:r>
          </a:p>
        </p:txBody>
      </p:sp>
      <p:pic>
        <p:nvPicPr>
          <p:cNvPr id="3" name="Picture 2" descr="Diagram&#10;&#10;Description automatically generated">
            <a:extLst>
              <a:ext uri="{FF2B5EF4-FFF2-40B4-BE49-F238E27FC236}">
                <a16:creationId xmlns:a16="http://schemas.microsoft.com/office/drawing/2014/main" id="{378494AE-8699-4DAA-80C7-3C0AD5397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262271"/>
            <a:ext cx="6391533" cy="450242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787AC9DD-1B55-471F-B3F2-C71590CEA64A}"/>
              </a:ext>
            </a:extLst>
          </p:cNvPr>
          <p:cNvSpPr>
            <a:spLocks noGrp="1"/>
          </p:cNvSpPr>
          <p:nvPr>
            <p:ph idx="1"/>
          </p:nvPr>
        </p:nvSpPr>
        <p:spPr>
          <a:xfrm>
            <a:off x="1154955" y="2120900"/>
            <a:ext cx="3133726" cy="3898900"/>
          </a:xfrm>
        </p:spPr>
        <p:txBody>
          <a:bodyPr>
            <a:normAutofit/>
          </a:bodyPr>
          <a:lstStyle/>
          <a:p>
            <a:r>
              <a:rPr lang="en-CA" dirty="0">
                <a:solidFill>
                  <a:srgbClr val="FFFFFF"/>
                </a:solidFill>
              </a:rPr>
              <a:t>Inside the ARM chip of the board, on this board, there is a little real time clock (RTC) controller and it stays on even when the chip is powered down and it has its own power supply coming from the power management chip which keeps it running.</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04986360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DE2926F8-5E91-4B5B-B955-6513131762C0}"/>
              </a:ext>
            </a:extLst>
          </p:cNvPr>
          <p:cNvSpPr>
            <a:spLocks noGrp="1"/>
          </p:cNvSpPr>
          <p:nvPr>
            <p:ph type="title"/>
          </p:nvPr>
        </p:nvSpPr>
        <p:spPr>
          <a:xfrm>
            <a:off x="1154955" y="973668"/>
            <a:ext cx="2942210" cy="1020232"/>
          </a:xfrm>
        </p:spPr>
        <p:txBody>
          <a:bodyPr>
            <a:normAutofit fontScale="90000"/>
          </a:bodyPr>
          <a:lstStyle/>
          <a:p>
            <a:pPr algn="ctr"/>
            <a:r>
              <a:rPr lang="en-CA" b="1" dirty="0">
                <a:solidFill>
                  <a:srgbClr val="EBEBEB"/>
                </a:solidFill>
              </a:rPr>
              <a:t>CONCLUSION</a:t>
            </a:r>
          </a:p>
        </p:txBody>
      </p:sp>
      <p:pic>
        <p:nvPicPr>
          <p:cNvPr id="3" name="Picture 2" descr="Diagram&#10;&#10;Description automatically generated">
            <a:extLst>
              <a:ext uri="{FF2B5EF4-FFF2-40B4-BE49-F238E27FC236}">
                <a16:creationId xmlns:a16="http://schemas.microsoft.com/office/drawing/2014/main" id="{BA1D9253-ACFC-441E-A973-C37E52237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536713"/>
            <a:ext cx="6391533" cy="5784574"/>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29D04696-8A91-4267-BAAF-47AE36881E66}"/>
              </a:ext>
            </a:extLst>
          </p:cNvPr>
          <p:cNvSpPr>
            <a:spLocks noGrp="1"/>
          </p:cNvSpPr>
          <p:nvPr>
            <p:ph idx="1"/>
          </p:nvPr>
        </p:nvSpPr>
        <p:spPr>
          <a:xfrm>
            <a:off x="1154955" y="2120900"/>
            <a:ext cx="3133726" cy="3898900"/>
          </a:xfrm>
        </p:spPr>
        <p:txBody>
          <a:bodyPr>
            <a:normAutofit/>
          </a:bodyPr>
          <a:lstStyle/>
          <a:p>
            <a:r>
              <a:rPr lang="en-CA">
                <a:solidFill>
                  <a:srgbClr val="FFFFFF"/>
                </a:solidFill>
              </a:rPr>
              <a:t>RTC clock has two signal lines that go to the power controller that set it OFF when you set a certain alarm and turn it ON when you set a different alarm.</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22866695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9F29B8-F1B2-47ED-9528-308C8BF9D608}"/>
              </a:ext>
            </a:extLst>
          </p:cNvPr>
          <p:cNvSpPr>
            <a:spLocks noGrp="1"/>
          </p:cNvSpPr>
          <p:nvPr>
            <p:ph type="title"/>
          </p:nvPr>
        </p:nvSpPr>
        <p:spPr/>
        <p:txBody>
          <a:bodyPr/>
          <a:lstStyle/>
          <a:p>
            <a:r>
              <a:rPr lang="en-CA" b="1" dirty="0"/>
              <a:t>REFERENCES</a:t>
            </a:r>
          </a:p>
        </p:txBody>
      </p:sp>
      <p:sp>
        <p:nvSpPr>
          <p:cNvPr id="5" name="Content Placeholder 4">
            <a:extLst>
              <a:ext uri="{FF2B5EF4-FFF2-40B4-BE49-F238E27FC236}">
                <a16:creationId xmlns:a16="http://schemas.microsoft.com/office/drawing/2014/main" id="{9571A8EA-CC3B-49D7-8410-48D078F614F6}"/>
              </a:ext>
            </a:extLst>
          </p:cNvPr>
          <p:cNvSpPr>
            <a:spLocks noGrp="1"/>
          </p:cNvSpPr>
          <p:nvPr>
            <p:ph idx="1"/>
          </p:nvPr>
        </p:nvSpPr>
        <p:spPr/>
        <p:txBody>
          <a:bodyPr/>
          <a:lstStyle/>
          <a:p>
            <a:pPr marL="0" indent="0">
              <a:buNone/>
            </a:pPr>
            <a:r>
              <a:rPr lang="en-CA" dirty="0">
                <a:latin typeface="+mj-lt"/>
                <a:cs typeface="Calibri" panose="020F0502020204030204" pitchFamily="34" charset="0"/>
              </a:rPr>
              <a:t>BBB FEATURES : </a:t>
            </a:r>
            <a:r>
              <a:rPr lang="en-CA" dirty="0">
                <a:solidFill>
                  <a:schemeClr val="accent6"/>
                </a:solidFill>
                <a:latin typeface="+mj-lt"/>
                <a:cs typeface="Calibri" panose="020F0502020204030204" pitchFamily="34" charset="0"/>
                <a:hlinkClick r:id="rId2">
                  <a:extLst>
                    <a:ext uri="{A12FA001-AC4F-418D-AE19-62706E023703}">
                      <ahyp:hlinkClr xmlns:ahyp="http://schemas.microsoft.com/office/drawing/2018/hyperlinkcolor" val="tx"/>
                    </a:ext>
                  </a:extLst>
                </a:hlinkClick>
              </a:rPr>
              <a:t>https://microcontrollerslab.com/beaglebone-black-pinout-pin-configuration-features-applications/#:~:text=BeagleBone%20Black%20has%20two%20expansion,the%20board%20will%20be%20damaged.&amp;text=Power%20output%3A%20Beagle%20Bone%20has,give%20powers%20to%20external%20devices.</a:t>
            </a:r>
            <a:endParaRPr lang="en-CA" dirty="0">
              <a:solidFill>
                <a:schemeClr val="accent6"/>
              </a:solidFill>
              <a:latin typeface="+mj-lt"/>
              <a:cs typeface="Calibri" panose="020F0502020204030204" pitchFamily="34" charset="0"/>
            </a:endParaRPr>
          </a:p>
          <a:p>
            <a:pPr marL="0" indent="0">
              <a:buNone/>
            </a:pPr>
            <a:r>
              <a:rPr lang="en-CA" dirty="0">
                <a:solidFill>
                  <a:schemeClr val="tx1"/>
                </a:solidFill>
                <a:latin typeface="+mj-lt"/>
                <a:cs typeface="Calibri" panose="020F0502020204030204" pitchFamily="34" charset="0"/>
              </a:rPr>
              <a:t>Beagle bone turning itself on : </a:t>
            </a:r>
            <a:r>
              <a:rPr lang="en-CA" dirty="0">
                <a:solidFill>
                  <a:schemeClr val="accent6"/>
                </a:solidFill>
                <a:latin typeface="+mj-lt"/>
                <a:cs typeface="Calibri" panose="020F0502020204030204" pitchFamily="34" charset="0"/>
                <a:hlinkClick r:id="rId3">
                  <a:extLst>
                    <a:ext uri="{A12FA001-AC4F-418D-AE19-62706E023703}">
                      <ahyp:hlinkClr xmlns:ahyp="http://schemas.microsoft.com/office/drawing/2018/hyperlinkcolor" val="tx"/>
                    </a:ext>
                  </a:extLst>
                </a:hlinkClick>
              </a:rPr>
              <a:t>https://wp.josh.com/2018/04/30/make-your-beaglebone-black-am355x-magically-turn-itself-on-with-the-built-in-alarm-clock/</a:t>
            </a:r>
            <a:endParaRPr lang="en-CA" dirty="0">
              <a:solidFill>
                <a:schemeClr val="accent6"/>
              </a:solidFill>
              <a:latin typeface="+mj-lt"/>
              <a:cs typeface="Calibri" panose="020F0502020204030204" pitchFamily="34" charset="0"/>
            </a:endParaRPr>
          </a:p>
          <a:p>
            <a:pPr marL="0" indent="0">
              <a:buNone/>
            </a:pPr>
            <a:r>
              <a:rPr lang="en-CA" dirty="0">
                <a:solidFill>
                  <a:schemeClr val="tx1"/>
                </a:solidFill>
                <a:latin typeface="+mj-lt"/>
                <a:cs typeface="Calibri" panose="020F0502020204030204" pitchFamily="34" charset="0"/>
              </a:rPr>
              <a:t>High level system view RTC only mode :</a:t>
            </a:r>
            <a:r>
              <a:rPr lang="en-CA" dirty="0">
                <a:solidFill>
                  <a:schemeClr val="accent6"/>
                </a:solidFill>
                <a:latin typeface="+mj-lt"/>
                <a:cs typeface="Calibri" panose="020F0502020204030204" pitchFamily="34" charset="0"/>
              </a:rPr>
              <a:t> </a:t>
            </a:r>
            <a:r>
              <a:rPr lang="en-CA" dirty="0">
                <a:solidFill>
                  <a:schemeClr val="accent6"/>
                </a:solidFill>
                <a:latin typeface="+mj-lt"/>
                <a:cs typeface="Calibri" panose="020F0502020204030204" pitchFamily="34" charset="0"/>
                <a:hlinkClick r:id="rId4">
                  <a:extLst>
                    <a:ext uri="{A12FA001-AC4F-418D-AE19-62706E023703}">
                      <ahyp:hlinkClr xmlns:ahyp="http://schemas.microsoft.com/office/drawing/2018/hyperlinkcolor" val="tx"/>
                    </a:ext>
                  </a:extLst>
                </a:hlinkClick>
              </a:rPr>
              <a:t>https://www.yumpu.com/en/document/read/18632049/chapter-08-power-reset-and-clock-management-prcmpdf</a:t>
            </a:r>
            <a:endParaRPr lang="en-CA" dirty="0">
              <a:solidFill>
                <a:schemeClr val="accent6"/>
              </a:solidFill>
              <a:latin typeface="+mj-lt"/>
              <a:cs typeface="Calibri" panose="020F0502020204030204" pitchFamily="34" charset="0"/>
            </a:endParaRPr>
          </a:p>
        </p:txBody>
      </p:sp>
    </p:spTree>
    <p:extLst>
      <p:ext uri="{BB962C8B-B14F-4D97-AF65-F5344CB8AC3E}">
        <p14:creationId xmlns:p14="http://schemas.microsoft.com/office/powerpoint/2010/main" val="190397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a:extLst>
              <a:ext uri="{FF2B5EF4-FFF2-40B4-BE49-F238E27FC236}">
                <a16:creationId xmlns:a16="http://schemas.microsoft.com/office/drawing/2014/main" id="{26E75204-D56B-41C5-9FBE-6953013D1502}"/>
              </a:ext>
            </a:extLst>
          </p:cNvPr>
          <p:cNvSpPr>
            <a:spLocks noGrp="1"/>
          </p:cNvSpPr>
          <p:nvPr>
            <p:ph type="title"/>
          </p:nvPr>
        </p:nvSpPr>
        <p:spPr>
          <a:xfrm>
            <a:off x="1154954" y="973668"/>
            <a:ext cx="8761413" cy="706964"/>
          </a:xfrm>
        </p:spPr>
        <p:txBody>
          <a:bodyPr>
            <a:normAutofit/>
          </a:bodyPr>
          <a:lstStyle/>
          <a:p>
            <a:pPr algn="ctr">
              <a:lnSpc>
                <a:spcPct val="90000"/>
              </a:lnSpc>
            </a:pPr>
            <a:r>
              <a:rPr lang="en-CA" sz="3100" b="1" dirty="0">
                <a:solidFill>
                  <a:srgbClr val="FFFFFF"/>
                </a:solidFill>
              </a:rPr>
              <a:t>HARDWARE AND SOFTWARE REQUIREMENTS</a:t>
            </a:r>
          </a:p>
        </p:txBody>
      </p:sp>
      <p:sp>
        <p:nvSpPr>
          <p:cNvPr id="15" name="Rectangle 14">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4">
            <a:extLst>
              <a:ext uri="{FF2B5EF4-FFF2-40B4-BE49-F238E27FC236}">
                <a16:creationId xmlns:a16="http://schemas.microsoft.com/office/drawing/2014/main" id="{E158ED73-83DC-4AF7-A851-682D0D820365}"/>
              </a:ext>
            </a:extLst>
          </p:cNvPr>
          <p:cNvGraphicFramePr>
            <a:graphicFrameLocks noGrp="1"/>
          </p:cNvGraphicFramePr>
          <p:nvPr>
            <p:ph idx="1"/>
            <p:extLst>
              <p:ext uri="{D42A27DB-BD31-4B8C-83A1-F6EECF244321}">
                <p14:modId xmlns:p14="http://schemas.microsoft.com/office/powerpoint/2010/main" val="221118267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95089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FFD2575-4614-4B7F-A8C7-63328889C76A}"/>
              </a:ext>
            </a:extLst>
          </p:cNvPr>
          <p:cNvSpPr>
            <a:spLocks noGrp="1"/>
          </p:cNvSpPr>
          <p:nvPr>
            <p:ph type="ctrTitle"/>
          </p:nvPr>
        </p:nvSpPr>
        <p:spPr>
          <a:xfrm>
            <a:off x="654369" y="3042530"/>
            <a:ext cx="10893094" cy="1915940"/>
          </a:xfrm>
        </p:spPr>
        <p:txBody>
          <a:bodyPr>
            <a:normAutofit/>
          </a:bodyPr>
          <a:lstStyle/>
          <a:p>
            <a:pPr algn="ctr"/>
            <a:r>
              <a:rPr lang="en-CA" sz="6600" b="1">
                <a:solidFill>
                  <a:srgbClr val="EBEBEB"/>
                </a:solidFill>
              </a:rPr>
              <a:t>THANK YOU</a:t>
            </a:r>
            <a:endParaRPr lang="en-CA" sz="6600" b="1" dirty="0">
              <a:solidFill>
                <a:srgbClr val="EBEBEB"/>
              </a:solidFill>
            </a:endParaRPr>
          </a:p>
        </p:txBody>
      </p:sp>
      <p:pic>
        <p:nvPicPr>
          <p:cNvPr id="15" name="Graphic 6" descr="Smiling Face with No Fill">
            <a:extLst>
              <a:ext uri="{FF2B5EF4-FFF2-40B4-BE49-F238E27FC236}">
                <a16:creationId xmlns:a16="http://schemas.microsoft.com/office/drawing/2014/main" id="{7A6F03CC-5FBC-4B0B-B14D-C08203CB4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
        <p:nvSpPr>
          <p:cNvPr id="26" name="Rectangle 22">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759601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F23361-E996-4CDC-B55D-EDFB7FA84C32}"/>
              </a:ext>
            </a:extLst>
          </p:cNvPr>
          <p:cNvSpPr>
            <a:spLocks noGrp="1"/>
          </p:cNvSpPr>
          <p:nvPr>
            <p:ph type="title"/>
          </p:nvPr>
        </p:nvSpPr>
        <p:spPr/>
        <p:txBody>
          <a:bodyPr/>
          <a:lstStyle/>
          <a:p>
            <a:pPr algn="ctr"/>
            <a:r>
              <a:rPr lang="en-CA" b="1" dirty="0"/>
              <a:t>THE IMPORTANCE OF POWER MANAGEMENT</a:t>
            </a:r>
          </a:p>
        </p:txBody>
      </p:sp>
      <p:sp>
        <p:nvSpPr>
          <p:cNvPr id="5" name="Content Placeholder 4">
            <a:extLst>
              <a:ext uri="{FF2B5EF4-FFF2-40B4-BE49-F238E27FC236}">
                <a16:creationId xmlns:a16="http://schemas.microsoft.com/office/drawing/2014/main" id="{FE85DCBE-1AF8-4F9D-8755-53A4C62B78B8}"/>
              </a:ext>
            </a:extLst>
          </p:cNvPr>
          <p:cNvSpPr>
            <a:spLocks noGrp="1"/>
          </p:cNvSpPr>
          <p:nvPr>
            <p:ph idx="1"/>
          </p:nvPr>
        </p:nvSpPr>
        <p:spPr>
          <a:xfrm>
            <a:off x="1243731" y="3331469"/>
            <a:ext cx="8825659" cy="3416300"/>
          </a:xfrm>
        </p:spPr>
        <p:txBody>
          <a:bodyPr/>
          <a:lstStyle/>
          <a:p>
            <a:r>
              <a:rPr lang="en-CA" dirty="0"/>
              <a:t>Power management is very important while doing a project. </a:t>
            </a:r>
          </a:p>
          <a:p>
            <a:r>
              <a:rPr lang="en-US" dirty="0">
                <a:solidFill>
                  <a:srgbClr val="404040"/>
                </a:solidFill>
                <a:latin typeface="+mj-lt"/>
              </a:rPr>
              <a:t>P</a:t>
            </a:r>
            <a:r>
              <a:rPr lang="en-US" sz="1800" kern="1200" dirty="0">
                <a:solidFill>
                  <a:srgbClr val="404040"/>
                </a:solidFill>
                <a:latin typeface="+mj-lt"/>
              </a:rPr>
              <a:t>ower management is used to improve efficiency of electric power usage</a:t>
            </a:r>
          </a:p>
          <a:p>
            <a:r>
              <a:rPr lang="en-CA" dirty="0"/>
              <a:t>For the better power management, these techniques should be followed such as,</a:t>
            </a:r>
          </a:p>
          <a:p>
            <a:r>
              <a:rPr lang="en-CA" dirty="0"/>
              <a:t>We have to make sure the minimum number of batteries is used in our project</a:t>
            </a:r>
          </a:p>
          <a:p>
            <a:r>
              <a:rPr lang="en-CA" dirty="0"/>
              <a:t>Here, since we are using the </a:t>
            </a:r>
            <a:r>
              <a:rPr lang="en-CA" dirty="0" err="1"/>
              <a:t>beaglebone</a:t>
            </a:r>
            <a:r>
              <a:rPr lang="en-CA" dirty="0"/>
              <a:t> black, we can take an advantage of the SLEEP MODE of beagle bone black and save power.</a:t>
            </a:r>
          </a:p>
        </p:txBody>
      </p:sp>
    </p:spTree>
    <p:extLst>
      <p:ext uri="{BB962C8B-B14F-4D97-AF65-F5344CB8AC3E}">
        <p14:creationId xmlns:p14="http://schemas.microsoft.com/office/powerpoint/2010/main" val="37759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F09B0-369D-4B11-AB73-41C49818E7CD}"/>
              </a:ext>
            </a:extLst>
          </p:cNvPr>
          <p:cNvSpPr>
            <a:spLocks noGrp="1"/>
          </p:cNvSpPr>
          <p:nvPr>
            <p:ph type="title"/>
          </p:nvPr>
        </p:nvSpPr>
        <p:spPr>
          <a:xfrm>
            <a:off x="1154954" y="973668"/>
            <a:ext cx="8761413" cy="706964"/>
          </a:xfrm>
        </p:spPr>
        <p:txBody>
          <a:bodyPr>
            <a:normAutofit/>
          </a:bodyPr>
          <a:lstStyle/>
          <a:p>
            <a:pPr algn="ctr"/>
            <a:r>
              <a:rPr lang="en-CA" b="1" dirty="0"/>
              <a:t>BEAGLEBONE BLACK</a:t>
            </a:r>
          </a:p>
        </p:txBody>
      </p:sp>
      <p:sp>
        <p:nvSpPr>
          <p:cNvPr id="5" name="Content Placeholder 4">
            <a:extLst>
              <a:ext uri="{FF2B5EF4-FFF2-40B4-BE49-F238E27FC236}">
                <a16:creationId xmlns:a16="http://schemas.microsoft.com/office/drawing/2014/main" id="{27E3B932-F0BE-42BF-AEAE-02D0AC43C22F}"/>
              </a:ext>
            </a:extLst>
          </p:cNvPr>
          <p:cNvSpPr>
            <a:spLocks noGrp="1"/>
          </p:cNvSpPr>
          <p:nvPr>
            <p:ph idx="1"/>
          </p:nvPr>
        </p:nvSpPr>
        <p:spPr>
          <a:xfrm>
            <a:off x="1154954" y="2603500"/>
            <a:ext cx="5211979" cy="3416300"/>
          </a:xfrm>
        </p:spPr>
        <p:txBody>
          <a:bodyPr anchor="ctr">
            <a:normAutofit lnSpcReduction="10000"/>
          </a:bodyPr>
          <a:lstStyle/>
          <a:p>
            <a:r>
              <a:rPr lang="en-US" dirty="0" err="1">
                <a:latin typeface="+mj-lt"/>
              </a:rPr>
              <a:t>BeagleBone</a:t>
            </a:r>
            <a:r>
              <a:rPr lang="en-US" dirty="0">
                <a:latin typeface="+mj-lt"/>
              </a:rPr>
              <a:t> Black is a low-cost, community-supported development platform. </a:t>
            </a:r>
          </a:p>
          <a:p>
            <a:r>
              <a:rPr lang="en-US" dirty="0">
                <a:latin typeface="+mj-lt"/>
              </a:rPr>
              <a:t>With just a single USB cable, you can boot Linux in under 10 seconds and get started developing in less than 5 minutes.</a:t>
            </a:r>
            <a:endParaRPr lang="en" dirty="0">
              <a:latin typeface="+mj-lt"/>
            </a:endParaRPr>
          </a:p>
          <a:p>
            <a:r>
              <a:rPr lang="en-US" dirty="0">
                <a:latin typeface="+mj-lt"/>
              </a:rPr>
              <a:t>The </a:t>
            </a:r>
            <a:r>
              <a:rPr lang="en-US" dirty="0" err="1">
                <a:latin typeface="+mj-lt"/>
              </a:rPr>
              <a:t>BeagleBone</a:t>
            </a:r>
            <a:r>
              <a:rPr lang="en-US" dirty="0">
                <a:latin typeface="+mj-lt"/>
              </a:rPr>
              <a:t> Black is a small microprocessor and memory kit that aids in the operation of other embedded systems using the Linux operating system. </a:t>
            </a:r>
          </a:p>
          <a:p>
            <a:r>
              <a:rPr lang="en-US" dirty="0">
                <a:latin typeface="+mj-lt"/>
              </a:rPr>
              <a:t>It's a system on a chip (SoC). </a:t>
            </a:r>
          </a:p>
          <a:p>
            <a:endParaRPr lang="en-CA" dirty="0"/>
          </a:p>
        </p:txBody>
      </p:sp>
      <p:pic>
        <p:nvPicPr>
          <p:cNvPr id="7" name="Picture 6" descr="A picture containing text, electronics, circuit&#10;&#10;Description automatically generated">
            <a:extLst>
              <a:ext uri="{FF2B5EF4-FFF2-40B4-BE49-F238E27FC236}">
                <a16:creationId xmlns:a16="http://schemas.microsoft.com/office/drawing/2014/main" id="{0AE15048-A459-4C53-A496-561FD6A2AEE7}"/>
              </a:ext>
            </a:extLst>
          </p:cNvPr>
          <p:cNvPicPr>
            <a:picLocks noChangeAspect="1"/>
          </p:cNvPicPr>
          <p:nvPr/>
        </p:nvPicPr>
        <p:blipFill rotWithShape="1">
          <a:blip r:embed="rId2">
            <a:extLst>
              <a:ext uri="{28A0092B-C50C-407E-A947-70E740481C1C}">
                <a14:useLocalDpi xmlns:a14="http://schemas.microsoft.com/office/drawing/2010/main" val="0"/>
              </a:ext>
            </a:extLst>
          </a:blip>
          <a:srcRect l="224" r="5220" b="4"/>
          <a:stretch/>
        </p:blipFill>
        <p:spPr>
          <a:xfrm>
            <a:off x="6520070" y="2426815"/>
            <a:ext cx="5396947" cy="394416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7046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E22EF-5B3B-49C0-96B3-8B3452C550F5}"/>
              </a:ext>
            </a:extLst>
          </p:cNvPr>
          <p:cNvSpPr>
            <a:spLocks noGrp="1"/>
          </p:cNvSpPr>
          <p:nvPr>
            <p:ph type="title"/>
          </p:nvPr>
        </p:nvSpPr>
        <p:spPr>
          <a:xfrm>
            <a:off x="1154954" y="973668"/>
            <a:ext cx="8761413" cy="706964"/>
          </a:xfrm>
        </p:spPr>
        <p:txBody>
          <a:bodyPr>
            <a:normAutofit/>
          </a:bodyPr>
          <a:lstStyle/>
          <a:p>
            <a:pPr algn="ctr"/>
            <a:r>
              <a:rPr lang="en-CA" b="1" dirty="0">
                <a:solidFill>
                  <a:srgbClr val="EBEBEB"/>
                </a:solidFill>
              </a:rPr>
              <a:t>BEAGLEBONE BLACK</a:t>
            </a:r>
            <a:endParaRPr lang="en-CA" dirty="0">
              <a:solidFill>
                <a:srgbClr val="EBEBEB"/>
              </a:solidFill>
            </a:endParaRPr>
          </a:p>
        </p:txBody>
      </p:sp>
      <p:sp>
        <p:nvSpPr>
          <p:cNvPr id="5" name="Content Placeholder 4">
            <a:extLst>
              <a:ext uri="{FF2B5EF4-FFF2-40B4-BE49-F238E27FC236}">
                <a16:creationId xmlns:a16="http://schemas.microsoft.com/office/drawing/2014/main" id="{00219E14-5DC4-4EAC-A4D4-D4B386F2218E}"/>
              </a:ext>
            </a:extLst>
          </p:cNvPr>
          <p:cNvSpPr>
            <a:spLocks noGrp="1"/>
          </p:cNvSpPr>
          <p:nvPr>
            <p:ph idx="1"/>
          </p:nvPr>
        </p:nvSpPr>
        <p:spPr>
          <a:xfrm>
            <a:off x="1154954" y="2603500"/>
            <a:ext cx="5211979" cy="3416300"/>
          </a:xfrm>
        </p:spPr>
        <p:txBody>
          <a:bodyPr anchor="ctr">
            <a:normAutofit/>
          </a:bodyPr>
          <a:lstStyle/>
          <a:p>
            <a:r>
              <a:rPr lang="en-US" dirty="0">
                <a:latin typeface="+mj-lt"/>
              </a:rPr>
              <a:t>It is a small package containing anything that can be found on a computer or laptop. The </a:t>
            </a:r>
            <a:r>
              <a:rPr lang="en-US" dirty="0" err="1">
                <a:latin typeface="+mj-lt"/>
              </a:rPr>
              <a:t>BeagleBone</a:t>
            </a:r>
            <a:r>
              <a:rPr lang="en-US" dirty="0">
                <a:latin typeface="+mj-lt"/>
              </a:rPr>
              <a:t> black is like the standard </a:t>
            </a:r>
            <a:r>
              <a:rPr lang="en-US" dirty="0" err="1">
                <a:latin typeface="+mj-lt"/>
              </a:rPr>
              <a:t>BeagleBone</a:t>
            </a:r>
            <a:r>
              <a:rPr lang="en-US" dirty="0">
                <a:latin typeface="+mj-lt"/>
              </a:rPr>
              <a:t>, but it is quicker and has some additional features that make it more appealing.</a:t>
            </a:r>
          </a:p>
          <a:p>
            <a:r>
              <a:rPr lang="en-US" dirty="0">
                <a:latin typeface="+mj-lt"/>
              </a:rPr>
              <a:t>The majority of engineers and developers choose to use it as a small network server and hub. At the production level, it's commonly used in automation, IoT, and robotics.</a:t>
            </a:r>
          </a:p>
          <a:p>
            <a:endParaRPr lang="en-US" dirty="0">
              <a:latin typeface="Calibri" panose="020F0502020204030204" pitchFamily="34" charset="0"/>
            </a:endParaRPr>
          </a:p>
        </p:txBody>
      </p:sp>
      <p:pic>
        <p:nvPicPr>
          <p:cNvPr id="7" name="Picture 6" descr="A picture containing text, electronics, circuit&#10;&#10;Description automatically generated">
            <a:extLst>
              <a:ext uri="{FF2B5EF4-FFF2-40B4-BE49-F238E27FC236}">
                <a16:creationId xmlns:a16="http://schemas.microsoft.com/office/drawing/2014/main" id="{B944F69D-8908-4470-B538-97F4C0793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934" y="2603500"/>
            <a:ext cx="5400996" cy="384699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5011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7DA047-C1F1-405B-9288-C24B8E36D47D}"/>
              </a:ext>
            </a:extLst>
          </p:cNvPr>
          <p:cNvSpPr>
            <a:spLocks noGrp="1"/>
          </p:cNvSpPr>
          <p:nvPr>
            <p:ph type="title"/>
          </p:nvPr>
        </p:nvSpPr>
        <p:spPr>
          <a:xfrm>
            <a:off x="1353737" y="983608"/>
            <a:ext cx="8761413" cy="706964"/>
          </a:xfrm>
        </p:spPr>
        <p:txBody>
          <a:bodyPr/>
          <a:lstStyle/>
          <a:p>
            <a:pPr algn="ctr"/>
            <a:r>
              <a:rPr lang="en-US" b="1" i="0" dirty="0">
                <a:solidFill>
                  <a:schemeClr val="bg1"/>
                </a:solidFill>
                <a:effectLst/>
                <a:cs typeface="Calibri" panose="020F0502020204030204" pitchFamily="34" charset="0"/>
              </a:rPr>
              <a:t>PIN CONFIGURATION DIAGRAM OF BEAGLEBONE BLACK</a:t>
            </a:r>
            <a:br>
              <a:rPr lang="en-US" b="1" i="0" dirty="0">
                <a:solidFill>
                  <a:srgbClr val="262626"/>
                </a:solidFill>
                <a:effectLst/>
                <a:latin typeface="Open Sans"/>
              </a:rPr>
            </a:br>
            <a:endParaRPr lang="en-CA" dirty="0">
              <a:latin typeface="Calibri" panose="020F0502020204030204" pitchFamily="34" charset="0"/>
              <a:cs typeface="Calibri" panose="020F0502020204030204" pitchFamily="34" charset="0"/>
            </a:endParaRPr>
          </a:p>
        </p:txBody>
      </p:sp>
      <p:pic>
        <p:nvPicPr>
          <p:cNvPr id="7" name="Content Placeholder 6" descr="A picture containing text, indoor, screenshot&#10;&#10;Description automatically generated">
            <a:extLst>
              <a:ext uri="{FF2B5EF4-FFF2-40B4-BE49-F238E27FC236}">
                <a16:creationId xmlns:a16="http://schemas.microsoft.com/office/drawing/2014/main" id="{13C4B444-DFC3-4957-BBB6-3C9E01CD0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790" y="2246243"/>
            <a:ext cx="10167731" cy="4611757"/>
          </a:xfrm>
        </p:spPr>
      </p:pic>
    </p:spTree>
    <p:extLst>
      <p:ext uri="{BB962C8B-B14F-4D97-AF65-F5344CB8AC3E}">
        <p14:creationId xmlns:p14="http://schemas.microsoft.com/office/powerpoint/2010/main" val="193588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A3FF9E-0373-458E-A8AF-5FBBC14DA731}"/>
              </a:ext>
            </a:extLst>
          </p:cNvPr>
          <p:cNvSpPr>
            <a:spLocks noGrp="1"/>
          </p:cNvSpPr>
          <p:nvPr>
            <p:ph type="title"/>
          </p:nvPr>
        </p:nvSpPr>
        <p:spPr>
          <a:xfrm>
            <a:off x="1154954" y="973668"/>
            <a:ext cx="8761413" cy="706964"/>
          </a:xfrm>
        </p:spPr>
        <p:txBody>
          <a:bodyPr>
            <a:normAutofit/>
          </a:bodyPr>
          <a:lstStyle/>
          <a:p>
            <a:pPr algn="ctr"/>
            <a:r>
              <a:rPr lang="en-US" b="1" i="0" dirty="0">
                <a:effectLst/>
                <a:cs typeface="Calibri" panose="020F0502020204030204" pitchFamily="34" charset="0"/>
              </a:rPr>
              <a:t>PIN CONFIGURATION</a:t>
            </a:r>
            <a:endParaRPr lang="en-CA" dirty="0"/>
          </a:p>
        </p:txBody>
      </p:sp>
      <p:sp>
        <p:nvSpPr>
          <p:cNvPr id="5" name="Content Placeholder 4">
            <a:extLst>
              <a:ext uri="{FF2B5EF4-FFF2-40B4-BE49-F238E27FC236}">
                <a16:creationId xmlns:a16="http://schemas.microsoft.com/office/drawing/2014/main" id="{D23C46A8-18F6-489D-97AF-26B24CC9AC56}"/>
              </a:ext>
            </a:extLst>
          </p:cNvPr>
          <p:cNvSpPr>
            <a:spLocks noGrp="1"/>
          </p:cNvSpPr>
          <p:nvPr>
            <p:ph idx="1"/>
          </p:nvPr>
        </p:nvSpPr>
        <p:spPr>
          <a:xfrm>
            <a:off x="1154954" y="2603500"/>
            <a:ext cx="5211979" cy="3416300"/>
          </a:xfrm>
        </p:spPr>
        <p:txBody>
          <a:bodyPr anchor="ctr">
            <a:normAutofit/>
          </a:bodyPr>
          <a:lstStyle/>
          <a:p>
            <a:r>
              <a:rPr lang="en-US" dirty="0">
                <a:latin typeface="+mj-lt"/>
                <a:cs typeface="Calibri" panose="020F0502020204030204" pitchFamily="34" charset="0"/>
              </a:rPr>
              <a:t>There are 65 digital pins on the expansion headers, which are also known as General-Purpose Input Output (GPIO) pins.</a:t>
            </a:r>
            <a:endParaRPr lang="en-CA">
              <a:latin typeface="+mj-lt"/>
              <a:cs typeface="Calibri" panose="020F0502020204030204" pitchFamily="34" charset="0"/>
            </a:endParaRPr>
          </a:p>
          <a:p>
            <a:endParaRPr lang="en-CA" dirty="0"/>
          </a:p>
        </p:txBody>
      </p:sp>
      <p:pic>
        <p:nvPicPr>
          <p:cNvPr id="6" name="Picture 5" descr="A picture containing graphical user interface&#10;&#10;Description automatically generated">
            <a:extLst>
              <a:ext uri="{FF2B5EF4-FFF2-40B4-BE49-F238E27FC236}">
                <a16:creationId xmlns:a16="http://schemas.microsoft.com/office/drawing/2014/main" id="{BD60B2CF-347A-4CAF-9B69-C5BADF99D080}"/>
              </a:ext>
            </a:extLst>
          </p:cNvPr>
          <p:cNvPicPr>
            <a:picLocks noChangeAspect="1"/>
          </p:cNvPicPr>
          <p:nvPr/>
        </p:nvPicPr>
        <p:blipFill rotWithShape="1">
          <a:blip r:embed="rId2">
            <a:extLst>
              <a:ext uri="{28A0092B-C50C-407E-A947-70E740481C1C}">
                <a14:useLocalDpi xmlns:a14="http://schemas.microsoft.com/office/drawing/2010/main" val="0"/>
              </a:ext>
            </a:extLst>
          </a:blip>
          <a:srcRect l="8172" r="3711" b="-3"/>
          <a:stretch/>
        </p:blipFill>
        <p:spPr>
          <a:xfrm>
            <a:off x="6271592" y="2315816"/>
            <a:ext cx="5739120" cy="454218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18531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0799C-73B0-48E7-8742-41EBC994582C}"/>
              </a:ext>
            </a:extLst>
          </p:cNvPr>
          <p:cNvSpPr>
            <a:spLocks noGrp="1"/>
          </p:cNvSpPr>
          <p:nvPr>
            <p:ph type="title"/>
          </p:nvPr>
        </p:nvSpPr>
        <p:spPr/>
        <p:txBody>
          <a:bodyPr/>
          <a:lstStyle/>
          <a:p>
            <a:pPr algn="ctr"/>
            <a:r>
              <a:rPr lang="en-US" b="1" i="0" dirty="0">
                <a:solidFill>
                  <a:schemeClr val="bg1"/>
                </a:solidFill>
                <a:effectLst/>
                <a:cs typeface="Calibri" panose="020F0502020204030204" pitchFamily="34" charset="0"/>
              </a:rPr>
              <a:t>PIN CONFIGURATION</a:t>
            </a:r>
            <a:endParaRPr lang="en-CA" dirty="0"/>
          </a:p>
        </p:txBody>
      </p:sp>
      <p:sp>
        <p:nvSpPr>
          <p:cNvPr id="5" name="Content Placeholder 4">
            <a:extLst>
              <a:ext uri="{FF2B5EF4-FFF2-40B4-BE49-F238E27FC236}">
                <a16:creationId xmlns:a16="http://schemas.microsoft.com/office/drawing/2014/main" id="{E28BDAA4-574B-4B2F-AC0F-42D4376F9714}"/>
              </a:ext>
            </a:extLst>
          </p:cNvPr>
          <p:cNvSpPr>
            <a:spLocks noGrp="1"/>
          </p:cNvSpPr>
          <p:nvPr>
            <p:ph idx="1"/>
          </p:nvPr>
        </p:nvSpPr>
        <p:spPr/>
        <p:txBody>
          <a:bodyPr>
            <a:normAutofit fontScale="92500" lnSpcReduction="20000"/>
          </a:bodyPr>
          <a:lstStyle/>
          <a:p>
            <a:r>
              <a:rPr lang="en-US" sz="1800" kern="1200" dirty="0">
                <a:solidFill>
                  <a:srgbClr val="404040"/>
                </a:solidFill>
                <a:latin typeface="Century Gothic" panose="020B0502020202020204" pitchFamily="34" charset="0"/>
              </a:rPr>
              <a:t>Some of the functionality that is available:</a:t>
            </a:r>
          </a:p>
          <a:p>
            <a:pPr>
              <a:buFont typeface="Symbol" panose="05050102010706020507" pitchFamily="18" charset="2"/>
              <a:buChar char="·"/>
            </a:pPr>
            <a:r>
              <a:rPr lang="en-CA" sz="1800" kern="1200" dirty="0">
                <a:solidFill>
                  <a:srgbClr val="404040"/>
                </a:solidFill>
                <a:latin typeface="Century Gothic" panose="020B0502020202020204" pitchFamily="34" charset="0"/>
              </a:rPr>
              <a:t>7 Analog pins</a:t>
            </a:r>
          </a:p>
          <a:p>
            <a:pPr>
              <a:buFont typeface="Symbol" panose="05050102010706020507" pitchFamily="18" charset="2"/>
              <a:buChar char="·"/>
            </a:pPr>
            <a:r>
              <a:rPr lang="en-CA" sz="1800" kern="1200" dirty="0">
                <a:solidFill>
                  <a:srgbClr val="404040"/>
                </a:solidFill>
                <a:latin typeface="Century Gothic" panose="020B0502020202020204" pitchFamily="34" charset="0"/>
              </a:rPr>
              <a:t>65 Digital Pins at 3.3V</a:t>
            </a:r>
          </a:p>
          <a:p>
            <a:pPr>
              <a:buFont typeface="Symbol" panose="05050102010706020507" pitchFamily="18" charset="2"/>
              <a:buChar char="·"/>
            </a:pPr>
            <a:r>
              <a:rPr lang="en-CA" sz="1800" kern="1200" dirty="0">
                <a:solidFill>
                  <a:srgbClr val="404040"/>
                </a:solidFill>
                <a:latin typeface="Century Gothic" panose="020B0502020202020204" pitchFamily="34" charset="0"/>
              </a:rPr>
              <a:t>2x I2C</a:t>
            </a:r>
          </a:p>
          <a:p>
            <a:pPr>
              <a:buFont typeface="Symbol" panose="05050102010706020507" pitchFamily="18" charset="2"/>
              <a:buChar char="·"/>
            </a:pPr>
            <a:r>
              <a:rPr lang="en-CA" sz="1800" kern="1200" dirty="0">
                <a:solidFill>
                  <a:srgbClr val="404040"/>
                </a:solidFill>
                <a:latin typeface="Century Gothic" panose="020B0502020202020204" pitchFamily="34" charset="0"/>
              </a:rPr>
              <a:t>2x SPI</a:t>
            </a:r>
          </a:p>
          <a:p>
            <a:pPr>
              <a:buFont typeface="Symbol" panose="05050102010706020507" pitchFamily="18" charset="2"/>
              <a:buChar char="·"/>
            </a:pPr>
            <a:r>
              <a:rPr lang="en-CA" sz="1800" kern="1200" dirty="0">
                <a:solidFill>
                  <a:srgbClr val="404040"/>
                </a:solidFill>
                <a:latin typeface="Century Gothic" panose="020B0502020202020204" pitchFamily="34" charset="0"/>
              </a:rPr>
              <a:t>2x CAN Bus</a:t>
            </a:r>
          </a:p>
          <a:p>
            <a:pPr>
              <a:buFont typeface="Symbol" panose="05050102010706020507" pitchFamily="18" charset="2"/>
              <a:buChar char="·"/>
            </a:pPr>
            <a:r>
              <a:rPr lang="en-CA" sz="1800" kern="1200" dirty="0">
                <a:solidFill>
                  <a:srgbClr val="404040"/>
                </a:solidFill>
                <a:latin typeface="Century Gothic" panose="020B0502020202020204" pitchFamily="34" charset="0"/>
              </a:rPr>
              <a:t>4 Timers</a:t>
            </a:r>
          </a:p>
          <a:p>
            <a:pPr>
              <a:buFont typeface="Symbol" panose="05050102010706020507" pitchFamily="18" charset="2"/>
              <a:buChar char="·"/>
            </a:pPr>
            <a:r>
              <a:rPr lang="en-CA" sz="1800" kern="1200" dirty="0">
                <a:solidFill>
                  <a:srgbClr val="404040"/>
                </a:solidFill>
                <a:latin typeface="Century Gothic" panose="020B0502020202020204" pitchFamily="34" charset="0"/>
              </a:rPr>
              <a:t>4x UART</a:t>
            </a:r>
          </a:p>
          <a:p>
            <a:pPr>
              <a:buFont typeface="Symbol" panose="05050102010706020507" pitchFamily="18" charset="2"/>
              <a:buChar char="·"/>
            </a:pPr>
            <a:r>
              <a:rPr lang="en-CA" sz="1800" kern="1200" dirty="0">
                <a:solidFill>
                  <a:srgbClr val="404040"/>
                </a:solidFill>
                <a:latin typeface="Century Gothic" panose="020B0502020202020204" pitchFamily="34" charset="0"/>
              </a:rPr>
              <a:t>8x PWM</a:t>
            </a:r>
          </a:p>
          <a:p>
            <a:pPr>
              <a:buFont typeface="Symbol" panose="05050102010706020507" pitchFamily="18" charset="2"/>
              <a:buChar char="·"/>
            </a:pPr>
            <a:r>
              <a:rPr lang="en-CA" sz="1800" kern="1200" dirty="0">
                <a:solidFill>
                  <a:srgbClr val="404040"/>
                </a:solidFill>
                <a:latin typeface="Century Gothic" panose="020B0502020202020204" pitchFamily="34" charset="0"/>
              </a:rPr>
              <a:t>A/D Converter</a:t>
            </a:r>
          </a:p>
          <a:p>
            <a:endParaRPr lang="en-CA" dirty="0"/>
          </a:p>
        </p:txBody>
      </p:sp>
      <p:pic>
        <p:nvPicPr>
          <p:cNvPr id="6" name="Picture 5" descr="A picture containing graphical user interface&#10;&#10;Description automatically generated">
            <a:extLst>
              <a:ext uri="{FF2B5EF4-FFF2-40B4-BE49-F238E27FC236}">
                <a16:creationId xmlns:a16="http://schemas.microsoft.com/office/drawing/2014/main" id="{9AF78942-4B22-4944-ACD4-7E871F82A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6084" y="2305878"/>
            <a:ext cx="6245915" cy="455212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07596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2993</TotalTime>
  <Words>1364</Words>
  <Application>Microsoft Office PowerPoint</Application>
  <PresentationFormat>Widescreen</PresentationFormat>
  <Paragraphs>112</Paragraphs>
  <Slides>30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Calibri</vt:lpstr>
      <vt:lpstr>Century Gothic</vt:lpstr>
      <vt:lpstr>Open Sans</vt:lpstr>
      <vt:lpstr>Symbol</vt:lpstr>
      <vt:lpstr>Wingdings</vt:lpstr>
      <vt:lpstr>Wingdings 3</vt:lpstr>
      <vt:lpstr>Ion Boardroom</vt:lpstr>
      <vt:lpstr>Ion Boardroom</vt:lpstr>
      <vt:lpstr>AUTOMATIC WATERING SYSTEM FOR PLANTS</vt:lpstr>
      <vt:lpstr>IMPLEMENTATION OF  POWER MANAGEMENT IN BEAGLEBONE BLACK </vt:lpstr>
      <vt:lpstr>HARDWARE AND SOFTWARE REQUIREMENTS</vt:lpstr>
      <vt:lpstr>THE IMPORTANCE OF POWER MANAGEMENT</vt:lpstr>
      <vt:lpstr>BEAGLEBONE BLACK</vt:lpstr>
      <vt:lpstr>BEAGLEBONE BLACK</vt:lpstr>
      <vt:lpstr>PIN CONFIGURATION DIAGRAM OF BEAGLEBONE BLACK </vt:lpstr>
      <vt:lpstr>PIN CONFIGURATION</vt:lpstr>
      <vt:lpstr>PIN CONFIGURATION</vt:lpstr>
      <vt:lpstr>POWER SAVING WITH BEAGLEBONE</vt:lpstr>
      <vt:lpstr>POWER SAVING WITH BEAGLEBONE</vt:lpstr>
      <vt:lpstr>POWER SAVING WITH BEAGLEBONE</vt:lpstr>
      <vt:lpstr>POWER SAVING WITH BEAGLEBONE</vt:lpstr>
      <vt:lpstr>POWER SAVING WITH BEAGLEBONE</vt:lpstr>
      <vt:lpstr>POWER SAVING WITH BEAGLEBONE</vt:lpstr>
      <vt:lpstr>POWER SAVING WITH BEAGLEBONE</vt:lpstr>
      <vt:lpstr>SOFTWARE REQUIREMENTS</vt:lpstr>
      <vt:lpstr>CONNECTING BEAGLEBONE BLACK VIA PUTTY SOFTWARE</vt:lpstr>
      <vt:lpstr>CONNECTING BEAGLEBONE BLACK VIA PUTTY SOFTWARE</vt:lpstr>
      <vt:lpstr>WORKING</vt:lpstr>
      <vt:lpstr>WORKING</vt:lpstr>
      <vt:lpstr>WORKING</vt:lpstr>
      <vt:lpstr>WORKING</vt:lpstr>
      <vt:lpstr>WORKING</vt:lpstr>
      <vt:lpstr>WORKING</vt:lpstr>
      <vt:lpstr>WORKING</vt:lpstr>
      <vt:lpstr>CONCLUSION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WATERING SYSTEM FOR PLANTS</dc:title>
  <dc:creator>Sreelakshmi Krishnankutty</dc:creator>
  <cp:lastModifiedBy>Sreelakshmi Krishnankutty</cp:lastModifiedBy>
  <cp:revision>42</cp:revision>
  <dcterms:created xsi:type="dcterms:W3CDTF">2021-04-02T22:04:21Z</dcterms:created>
  <dcterms:modified xsi:type="dcterms:W3CDTF">2021-04-05T01:35:44Z</dcterms:modified>
</cp:coreProperties>
</file>