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7" r:id="rId2"/>
    <p:sldId id="258" r:id="rId3"/>
    <p:sldId id="259" r:id="rId4"/>
    <p:sldId id="287" r:id="rId5"/>
    <p:sldId id="288" r:id="rId6"/>
    <p:sldId id="289" r:id="rId7"/>
    <p:sldId id="291" r:id="rId8"/>
    <p:sldId id="325" r:id="rId9"/>
    <p:sldId id="317" r:id="rId10"/>
    <p:sldId id="324" r:id="rId11"/>
    <p:sldId id="318" r:id="rId12"/>
    <p:sldId id="290" r:id="rId13"/>
    <p:sldId id="295" r:id="rId14"/>
    <p:sldId id="319" r:id="rId15"/>
    <p:sldId id="323" r:id="rId16"/>
    <p:sldId id="296" r:id="rId17"/>
    <p:sldId id="297" r:id="rId18"/>
    <p:sldId id="298" r:id="rId19"/>
    <p:sldId id="299" r:id="rId20"/>
    <p:sldId id="300" r:id="rId21"/>
    <p:sldId id="301" r:id="rId22"/>
    <p:sldId id="305" r:id="rId23"/>
    <p:sldId id="307" r:id="rId24"/>
    <p:sldId id="308" r:id="rId25"/>
    <p:sldId id="310" r:id="rId26"/>
    <p:sldId id="312" r:id="rId27"/>
    <p:sldId id="313" r:id="rId28"/>
    <p:sldId id="327" r:id="rId29"/>
    <p:sldId id="328" r:id="rId30"/>
    <p:sldId id="329" r:id="rId31"/>
    <p:sldId id="330" r:id="rId32"/>
    <p:sldId id="294" r:id="rId33"/>
    <p:sldId id="321" r:id="rId34"/>
    <p:sldId id="326" r:id="rId35"/>
    <p:sldId id="33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6" d="100"/>
          <a:sy n="86" d="100"/>
        </p:scale>
        <p:origin x="3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9E2D63-6F57-4B36-8464-2BA4223E1F6E}"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CC3AEA11-21F6-4D40-86CA-E38ECE39F852}">
      <dgm:prSet/>
      <dgm:spPr/>
      <dgm:t>
        <a:bodyPr/>
        <a:lstStyle/>
        <a:p>
          <a:r>
            <a:rPr lang="en-CA"/>
            <a:t>Beaglebone black</a:t>
          </a:r>
          <a:endParaRPr lang="en-US"/>
        </a:p>
      </dgm:t>
    </dgm:pt>
    <dgm:pt modelId="{84F4ADFA-1300-4652-88E7-E7A0404504C1}" type="parTrans" cxnId="{04E810E3-A0BE-4310-8180-9FDFEA56FEE9}">
      <dgm:prSet/>
      <dgm:spPr/>
      <dgm:t>
        <a:bodyPr/>
        <a:lstStyle/>
        <a:p>
          <a:endParaRPr lang="en-US"/>
        </a:p>
      </dgm:t>
    </dgm:pt>
    <dgm:pt modelId="{65BDA45C-DA69-4DD0-A48A-E0112D803F8A}" type="sibTrans" cxnId="{04E810E3-A0BE-4310-8180-9FDFEA56FEE9}">
      <dgm:prSet/>
      <dgm:spPr/>
      <dgm:t>
        <a:bodyPr/>
        <a:lstStyle/>
        <a:p>
          <a:endParaRPr lang="en-US"/>
        </a:p>
      </dgm:t>
    </dgm:pt>
    <dgm:pt modelId="{DD87DFE4-5ACB-4D96-B9CC-D6CA3728C9CC}">
      <dgm:prSet/>
      <dgm:spPr/>
      <dgm:t>
        <a:bodyPr/>
        <a:lstStyle/>
        <a:p>
          <a:r>
            <a:rPr lang="en-CA"/>
            <a:t>L298N Motor driver</a:t>
          </a:r>
          <a:endParaRPr lang="en-US"/>
        </a:p>
      </dgm:t>
    </dgm:pt>
    <dgm:pt modelId="{E27C8F36-7672-474D-894B-7A5B5FA48A3C}" type="parTrans" cxnId="{1D82285B-9A77-49EA-9C29-B61B541E73DD}">
      <dgm:prSet/>
      <dgm:spPr/>
      <dgm:t>
        <a:bodyPr/>
        <a:lstStyle/>
        <a:p>
          <a:endParaRPr lang="en-US"/>
        </a:p>
      </dgm:t>
    </dgm:pt>
    <dgm:pt modelId="{87E2C836-A83A-4BED-A2AD-5456FE75FF7E}" type="sibTrans" cxnId="{1D82285B-9A77-49EA-9C29-B61B541E73DD}">
      <dgm:prSet/>
      <dgm:spPr/>
      <dgm:t>
        <a:bodyPr/>
        <a:lstStyle/>
        <a:p>
          <a:endParaRPr lang="en-US"/>
        </a:p>
      </dgm:t>
    </dgm:pt>
    <dgm:pt modelId="{400D58B1-63B2-48FE-AC81-285AAE7926F3}">
      <dgm:prSet/>
      <dgm:spPr/>
      <dgm:t>
        <a:bodyPr/>
        <a:lstStyle/>
        <a:p>
          <a:r>
            <a:rPr lang="en-CA"/>
            <a:t>Mini submersible water pump </a:t>
          </a:r>
          <a:endParaRPr lang="en-US"/>
        </a:p>
      </dgm:t>
    </dgm:pt>
    <dgm:pt modelId="{B8369339-2B08-436C-87E2-5952A3FF5AC0}" type="parTrans" cxnId="{1474E10E-72E4-4156-840E-A4181573911B}">
      <dgm:prSet/>
      <dgm:spPr/>
      <dgm:t>
        <a:bodyPr/>
        <a:lstStyle/>
        <a:p>
          <a:endParaRPr lang="en-US"/>
        </a:p>
      </dgm:t>
    </dgm:pt>
    <dgm:pt modelId="{773DDB5C-E953-4A18-85C0-49478C0ABBF9}" type="sibTrans" cxnId="{1474E10E-72E4-4156-840E-A4181573911B}">
      <dgm:prSet/>
      <dgm:spPr/>
      <dgm:t>
        <a:bodyPr/>
        <a:lstStyle/>
        <a:p>
          <a:endParaRPr lang="en-US"/>
        </a:p>
      </dgm:t>
    </dgm:pt>
    <dgm:pt modelId="{C8FD142F-02F1-473F-A6B3-FE5923A309A9}">
      <dgm:prSet/>
      <dgm:spPr/>
      <dgm:t>
        <a:bodyPr/>
        <a:lstStyle/>
        <a:p>
          <a:r>
            <a:rPr lang="en-CA"/>
            <a:t>Battery 5V</a:t>
          </a:r>
          <a:endParaRPr lang="en-US"/>
        </a:p>
      </dgm:t>
    </dgm:pt>
    <dgm:pt modelId="{ACA534FD-CC08-4838-902C-0482C6323A93}" type="parTrans" cxnId="{5EC0B22D-91BB-4F1C-A99B-4001D4965300}">
      <dgm:prSet/>
      <dgm:spPr/>
      <dgm:t>
        <a:bodyPr/>
        <a:lstStyle/>
        <a:p>
          <a:endParaRPr lang="en-US"/>
        </a:p>
      </dgm:t>
    </dgm:pt>
    <dgm:pt modelId="{859D17D8-2ACA-4068-A8CF-D3B6F6EE167A}" type="sibTrans" cxnId="{5EC0B22D-91BB-4F1C-A99B-4001D4965300}">
      <dgm:prSet/>
      <dgm:spPr/>
      <dgm:t>
        <a:bodyPr/>
        <a:lstStyle/>
        <a:p>
          <a:endParaRPr lang="en-US"/>
        </a:p>
      </dgm:t>
    </dgm:pt>
    <dgm:pt modelId="{879A074B-2428-450E-B9EC-88067BF2440A}">
      <dgm:prSet/>
      <dgm:spPr/>
      <dgm:t>
        <a:bodyPr/>
        <a:lstStyle/>
        <a:p>
          <a:r>
            <a:rPr lang="en-CA"/>
            <a:t>Soil moisture sensor</a:t>
          </a:r>
          <a:endParaRPr lang="en-US"/>
        </a:p>
      </dgm:t>
    </dgm:pt>
    <dgm:pt modelId="{CFC6B641-3CAE-48F3-B5A9-CD9A80B59522}" type="parTrans" cxnId="{F8480680-222D-489A-BC18-DCB1B0BE28F1}">
      <dgm:prSet/>
      <dgm:spPr/>
      <dgm:t>
        <a:bodyPr/>
        <a:lstStyle/>
        <a:p>
          <a:endParaRPr lang="en-US"/>
        </a:p>
      </dgm:t>
    </dgm:pt>
    <dgm:pt modelId="{A399F415-FD7B-4136-9D0E-9B5A9C2133E4}" type="sibTrans" cxnId="{F8480680-222D-489A-BC18-DCB1B0BE28F1}">
      <dgm:prSet/>
      <dgm:spPr/>
      <dgm:t>
        <a:bodyPr/>
        <a:lstStyle/>
        <a:p>
          <a:endParaRPr lang="en-US"/>
        </a:p>
      </dgm:t>
    </dgm:pt>
    <dgm:pt modelId="{1424F03A-82FB-4B73-BD6A-D2B111F7A5FB}">
      <dgm:prSet/>
      <dgm:spPr/>
      <dgm:t>
        <a:bodyPr/>
        <a:lstStyle/>
        <a:p>
          <a:r>
            <a:rPr lang="en-CA"/>
            <a:t>Jumper wires</a:t>
          </a:r>
          <a:endParaRPr lang="en-US"/>
        </a:p>
      </dgm:t>
    </dgm:pt>
    <dgm:pt modelId="{BEBFCEF4-A806-45A5-AC1D-E9904B5DB4EA}" type="parTrans" cxnId="{A9CA12DB-B6F9-49FD-BF96-6B8E4A3321D2}">
      <dgm:prSet/>
      <dgm:spPr/>
      <dgm:t>
        <a:bodyPr/>
        <a:lstStyle/>
        <a:p>
          <a:endParaRPr lang="en-US"/>
        </a:p>
      </dgm:t>
    </dgm:pt>
    <dgm:pt modelId="{3C41B8DE-6F19-46BE-B03C-ECEC6C5966FC}" type="sibTrans" cxnId="{A9CA12DB-B6F9-49FD-BF96-6B8E4A3321D2}">
      <dgm:prSet/>
      <dgm:spPr/>
      <dgm:t>
        <a:bodyPr/>
        <a:lstStyle/>
        <a:p>
          <a:endParaRPr lang="en-US"/>
        </a:p>
      </dgm:t>
    </dgm:pt>
    <dgm:pt modelId="{ACD5F7C3-7E6B-4A0C-9C32-68C033497AA1}" type="pres">
      <dgm:prSet presAssocID="{3D9E2D63-6F57-4B36-8464-2BA4223E1F6E}" presName="diagram" presStyleCnt="0">
        <dgm:presLayoutVars>
          <dgm:dir/>
          <dgm:resizeHandles val="exact"/>
        </dgm:presLayoutVars>
      </dgm:prSet>
      <dgm:spPr/>
    </dgm:pt>
    <dgm:pt modelId="{7C45D342-5A93-475C-B319-FB06652896E0}" type="pres">
      <dgm:prSet presAssocID="{CC3AEA11-21F6-4D40-86CA-E38ECE39F852}" presName="node" presStyleLbl="node1" presStyleIdx="0" presStyleCnt="6">
        <dgm:presLayoutVars>
          <dgm:bulletEnabled val="1"/>
        </dgm:presLayoutVars>
      </dgm:prSet>
      <dgm:spPr/>
    </dgm:pt>
    <dgm:pt modelId="{4D45DD28-5B61-4CC1-BDAA-4BE18811E501}" type="pres">
      <dgm:prSet presAssocID="{65BDA45C-DA69-4DD0-A48A-E0112D803F8A}" presName="sibTrans" presStyleCnt="0"/>
      <dgm:spPr/>
    </dgm:pt>
    <dgm:pt modelId="{7143D23D-E8A3-4F3C-8204-20DA82481908}" type="pres">
      <dgm:prSet presAssocID="{DD87DFE4-5ACB-4D96-B9CC-D6CA3728C9CC}" presName="node" presStyleLbl="node1" presStyleIdx="1" presStyleCnt="6">
        <dgm:presLayoutVars>
          <dgm:bulletEnabled val="1"/>
        </dgm:presLayoutVars>
      </dgm:prSet>
      <dgm:spPr/>
    </dgm:pt>
    <dgm:pt modelId="{0E8FEEC6-6D61-4890-9384-EE0C87A16FAC}" type="pres">
      <dgm:prSet presAssocID="{87E2C836-A83A-4BED-A2AD-5456FE75FF7E}" presName="sibTrans" presStyleCnt="0"/>
      <dgm:spPr/>
    </dgm:pt>
    <dgm:pt modelId="{C5FEDB3F-8DB5-48DF-928C-8763EDFFE41F}" type="pres">
      <dgm:prSet presAssocID="{400D58B1-63B2-48FE-AC81-285AAE7926F3}" presName="node" presStyleLbl="node1" presStyleIdx="2" presStyleCnt="6">
        <dgm:presLayoutVars>
          <dgm:bulletEnabled val="1"/>
        </dgm:presLayoutVars>
      </dgm:prSet>
      <dgm:spPr/>
    </dgm:pt>
    <dgm:pt modelId="{CF1F224F-516D-4E4B-B96C-D1C595F1BB71}" type="pres">
      <dgm:prSet presAssocID="{773DDB5C-E953-4A18-85C0-49478C0ABBF9}" presName="sibTrans" presStyleCnt="0"/>
      <dgm:spPr/>
    </dgm:pt>
    <dgm:pt modelId="{17CF1F8E-A0E1-4E8F-B61C-9C52B5840981}" type="pres">
      <dgm:prSet presAssocID="{C8FD142F-02F1-473F-A6B3-FE5923A309A9}" presName="node" presStyleLbl="node1" presStyleIdx="3" presStyleCnt="6">
        <dgm:presLayoutVars>
          <dgm:bulletEnabled val="1"/>
        </dgm:presLayoutVars>
      </dgm:prSet>
      <dgm:spPr/>
    </dgm:pt>
    <dgm:pt modelId="{F7183D97-16DA-4A3C-884D-284A94D9D051}" type="pres">
      <dgm:prSet presAssocID="{859D17D8-2ACA-4068-A8CF-D3B6F6EE167A}" presName="sibTrans" presStyleCnt="0"/>
      <dgm:spPr/>
    </dgm:pt>
    <dgm:pt modelId="{94338A42-4169-4F30-8463-7C82B36CCA5E}" type="pres">
      <dgm:prSet presAssocID="{879A074B-2428-450E-B9EC-88067BF2440A}" presName="node" presStyleLbl="node1" presStyleIdx="4" presStyleCnt="6">
        <dgm:presLayoutVars>
          <dgm:bulletEnabled val="1"/>
        </dgm:presLayoutVars>
      </dgm:prSet>
      <dgm:spPr/>
    </dgm:pt>
    <dgm:pt modelId="{F0B8A433-138D-493C-BA57-19323C859C71}" type="pres">
      <dgm:prSet presAssocID="{A399F415-FD7B-4136-9D0E-9B5A9C2133E4}" presName="sibTrans" presStyleCnt="0"/>
      <dgm:spPr/>
    </dgm:pt>
    <dgm:pt modelId="{0F1D4E16-D990-4297-8EFF-9147B38DECDD}" type="pres">
      <dgm:prSet presAssocID="{1424F03A-82FB-4B73-BD6A-D2B111F7A5FB}" presName="node" presStyleLbl="node1" presStyleIdx="5" presStyleCnt="6">
        <dgm:presLayoutVars>
          <dgm:bulletEnabled val="1"/>
        </dgm:presLayoutVars>
      </dgm:prSet>
      <dgm:spPr/>
    </dgm:pt>
  </dgm:ptLst>
  <dgm:cxnLst>
    <dgm:cxn modelId="{1474E10E-72E4-4156-840E-A4181573911B}" srcId="{3D9E2D63-6F57-4B36-8464-2BA4223E1F6E}" destId="{400D58B1-63B2-48FE-AC81-285AAE7926F3}" srcOrd="2" destOrd="0" parTransId="{B8369339-2B08-436C-87E2-5952A3FF5AC0}" sibTransId="{773DDB5C-E953-4A18-85C0-49478C0ABBF9}"/>
    <dgm:cxn modelId="{B157E30E-7DA0-4C0A-B16E-ED52ED425189}" type="presOf" srcId="{DD87DFE4-5ACB-4D96-B9CC-D6CA3728C9CC}" destId="{7143D23D-E8A3-4F3C-8204-20DA82481908}" srcOrd="0" destOrd="0" presId="urn:microsoft.com/office/officeart/2005/8/layout/default"/>
    <dgm:cxn modelId="{5EC0B22D-91BB-4F1C-A99B-4001D4965300}" srcId="{3D9E2D63-6F57-4B36-8464-2BA4223E1F6E}" destId="{C8FD142F-02F1-473F-A6B3-FE5923A309A9}" srcOrd="3" destOrd="0" parTransId="{ACA534FD-CC08-4838-902C-0482C6323A93}" sibTransId="{859D17D8-2ACA-4068-A8CF-D3B6F6EE167A}"/>
    <dgm:cxn modelId="{1D82285B-9A77-49EA-9C29-B61B541E73DD}" srcId="{3D9E2D63-6F57-4B36-8464-2BA4223E1F6E}" destId="{DD87DFE4-5ACB-4D96-B9CC-D6CA3728C9CC}" srcOrd="1" destOrd="0" parTransId="{E27C8F36-7672-474D-894B-7A5B5FA48A3C}" sibTransId="{87E2C836-A83A-4BED-A2AD-5456FE75FF7E}"/>
    <dgm:cxn modelId="{E9D04A5C-5713-47AF-8C5D-DA5A07625449}" type="presOf" srcId="{C8FD142F-02F1-473F-A6B3-FE5923A309A9}" destId="{17CF1F8E-A0E1-4E8F-B61C-9C52B5840981}" srcOrd="0" destOrd="0" presId="urn:microsoft.com/office/officeart/2005/8/layout/default"/>
    <dgm:cxn modelId="{2B3A7D73-61D1-4302-A81A-1ADA85ABDF68}" type="presOf" srcId="{879A074B-2428-450E-B9EC-88067BF2440A}" destId="{94338A42-4169-4F30-8463-7C82B36CCA5E}" srcOrd="0" destOrd="0" presId="urn:microsoft.com/office/officeart/2005/8/layout/default"/>
    <dgm:cxn modelId="{8467A853-3AA1-46A4-832D-DFB666FD14B9}" type="presOf" srcId="{400D58B1-63B2-48FE-AC81-285AAE7926F3}" destId="{C5FEDB3F-8DB5-48DF-928C-8763EDFFE41F}" srcOrd="0" destOrd="0" presId="urn:microsoft.com/office/officeart/2005/8/layout/default"/>
    <dgm:cxn modelId="{F8480680-222D-489A-BC18-DCB1B0BE28F1}" srcId="{3D9E2D63-6F57-4B36-8464-2BA4223E1F6E}" destId="{879A074B-2428-450E-B9EC-88067BF2440A}" srcOrd="4" destOrd="0" parTransId="{CFC6B641-3CAE-48F3-B5A9-CD9A80B59522}" sibTransId="{A399F415-FD7B-4136-9D0E-9B5A9C2133E4}"/>
    <dgm:cxn modelId="{3A944098-D280-42F8-9786-26529A9E18F8}" type="presOf" srcId="{1424F03A-82FB-4B73-BD6A-D2B111F7A5FB}" destId="{0F1D4E16-D990-4297-8EFF-9147B38DECDD}" srcOrd="0" destOrd="0" presId="urn:microsoft.com/office/officeart/2005/8/layout/default"/>
    <dgm:cxn modelId="{1C5A6DC6-B241-4C98-B7D4-1012310136F3}" type="presOf" srcId="{CC3AEA11-21F6-4D40-86CA-E38ECE39F852}" destId="{7C45D342-5A93-475C-B319-FB06652896E0}" srcOrd="0" destOrd="0" presId="urn:microsoft.com/office/officeart/2005/8/layout/default"/>
    <dgm:cxn modelId="{A9CA12DB-B6F9-49FD-BF96-6B8E4A3321D2}" srcId="{3D9E2D63-6F57-4B36-8464-2BA4223E1F6E}" destId="{1424F03A-82FB-4B73-BD6A-D2B111F7A5FB}" srcOrd="5" destOrd="0" parTransId="{BEBFCEF4-A806-45A5-AC1D-E9904B5DB4EA}" sibTransId="{3C41B8DE-6F19-46BE-B03C-ECEC6C5966FC}"/>
    <dgm:cxn modelId="{04E810E3-A0BE-4310-8180-9FDFEA56FEE9}" srcId="{3D9E2D63-6F57-4B36-8464-2BA4223E1F6E}" destId="{CC3AEA11-21F6-4D40-86CA-E38ECE39F852}" srcOrd="0" destOrd="0" parTransId="{84F4ADFA-1300-4652-88E7-E7A0404504C1}" sibTransId="{65BDA45C-DA69-4DD0-A48A-E0112D803F8A}"/>
    <dgm:cxn modelId="{77E3F0E6-ABD9-4BF7-B3BE-C572C166D462}" type="presOf" srcId="{3D9E2D63-6F57-4B36-8464-2BA4223E1F6E}" destId="{ACD5F7C3-7E6B-4A0C-9C32-68C033497AA1}" srcOrd="0" destOrd="0" presId="urn:microsoft.com/office/officeart/2005/8/layout/default"/>
    <dgm:cxn modelId="{D7041E9C-B4CB-4CE9-87B7-C89A5032F593}" type="presParOf" srcId="{ACD5F7C3-7E6B-4A0C-9C32-68C033497AA1}" destId="{7C45D342-5A93-475C-B319-FB06652896E0}" srcOrd="0" destOrd="0" presId="urn:microsoft.com/office/officeart/2005/8/layout/default"/>
    <dgm:cxn modelId="{E5C2E9A6-F2F1-4C03-B0AC-01ED3BF4F6E8}" type="presParOf" srcId="{ACD5F7C3-7E6B-4A0C-9C32-68C033497AA1}" destId="{4D45DD28-5B61-4CC1-BDAA-4BE18811E501}" srcOrd="1" destOrd="0" presId="urn:microsoft.com/office/officeart/2005/8/layout/default"/>
    <dgm:cxn modelId="{88E5C0DD-C334-43ED-A127-A6EC1EC22749}" type="presParOf" srcId="{ACD5F7C3-7E6B-4A0C-9C32-68C033497AA1}" destId="{7143D23D-E8A3-4F3C-8204-20DA82481908}" srcOrd="2" destOrd="0" presId="urn:microsoft.com/office/officeart/2005/8/layout/default"/>
    <dgm:cxn modelId="{FB52FF3C-68C1-48A4-BC72-E23B8A6D6F73}" type="presParOf" srcId="{ACD5F7C3-7E6B-4A0C-9C32-68C033497AA1}" destId="{0E8FEEC6-6D61-4890-9384-EE0C87A16FAC}" srcOrd="3" destOrd="0" presId="urn:microsoft.com/office/officeart/2005/8/layout/default"/>
    <dgm:cxn modelId="{06ACAF84-637D-41F6-89C9-8F2FD402F48C}" type="presParOf" srcId="{ACD5F7C3-7E6B-4A0C-9C32-68C033497AA1}" destId="{C5FEDB3F-8DB5-48DF-928C-8763EDFFE41F}" srcOrd="4" destOrd="0" presId="urn:microsoft.com/office/officeart/2005/8/layout/default"/>
    <dgm:cxn modelId="{A750DE28-EFDC-4564-9B88-2FC2F6A9978E}" type="presParOf" srcId="{ACD5F7C3-7E6B-4A0C-9C32-68C033497AA1}" destId="{CF1F224F-516D-4E4B-B96C-D1C595F1BB71}" srcOrd="5" destOrd="0" presId="urn:microsoft.com/office/officeart/2005/8/layout/default"/>
    <dgm:cxn modelId="{AE864D50-DAC5-4673-9211-D93A21C921E7}" type="presParOf" srcId="{ACD5F7C3-7E6B-4A0C-9C32-68C033497AA1}" destId="{17CF1F8E-A0E1-4E8F-B61C-9C52B5840981}" srcOrd="6" destOrd="0" presId="urn:microsoft.com/office/officeart/2005/8/layout/default"/>
    <dgm:cxn modelId="{51B80745-4A5B-4A08-8952-C366A1D3F439}" type="presParOf" srcId="{ACD5F7C3-7E6B-4A0C-9C32-68C033497AA1}" destId="{F7183D97-16DA-4A3C-884D-284A94D9D051}" srcOrd="7" destOrd="0" presId="urn:microsoft.com/office/officeart/2005/8/layout/default"/>
    <dgm:cxn modelId="{A96D1435-ABD5-4527-8253-F292E34CDDB5}" type="presParOf" srcId="{ACD5F7C3-7E6B-4A0C-9C32-68C033497AA1}" destId="{94338A42-4169-4F30-8463-7C82B36CCA5E}" srcOrd="8" destOrd="0" presId="urn:microsoft.com/office/officeart/2005/8/layout/default"/>
    <dgm:cxn modelId="{2F403085-4B84-4B96-A2FF-46C40753022C}" type="presParOf" srcId="{ACD5F7C3-7E6B-4A0C-9C32-68C033497AA1}" destId="{F0B8A433-138D-493C-BA57-19323C859C71}" srcOrd="9" destOrd="0" presId="urn:microsoft.com/office/officeart/2005/8/layout/default"/>
    <dgm:cxn modelId="{5A844B5C-7657-492A-8EC7-1F7838827625}" type="presParOf" srcId="{ACD5F7C3-7E6B-4A0C-9C32-68C033497AA1}" destId="{0F1D4E16-D990-4297-8EFF-9147B38DECD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A5B4BD-20A0-496C-A571-3BB7981557C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9F33125-F996-4117-8E71-499CE417C9A8}">
      <dgm:prSet/>
      <dgm:spPr/>
      <dgm:t>
        <a:bodyPr/>
        <a:lstStyle/>
        <a:p>
          <a:r>
            <a:rPr lang="en-CA"/>
            <a:t>The VCC of soil moisture sensor is connected to the 3</a:t>
          </a:r>
          <a:r>
            <a:rPr lang="en-CA" baseline="30000"/>
            <a:t>RD</a:t>
          </a:r>
          <a:r>
            <a:rPr lang="en-CA"/>
            <a:t> pin of P_9.</a:t>
          </a:r>
          <a:endParaRPr lang="en-US"/>
        </a:p>
      </dgm:t>
    </dgm:pt>
    <dgm:pt modelId="{407B7B72-1AB3-4679-B90A-69A91452740A}" type="parTrans" cxnId="{228CB083-9676-4801-B8A2-316129CFE999}">
      <dgm:prSet/>
      <dgm:spPr/>
      <dgm:t>
        <a:bodyPr/>
        <a:lstStyle/>
        <a:p>
          <a:endParaRPr lang="en-US"/>
        </a:p>
      </dgm:t>
    </dgm:pt>
    <dgm:pt modelId="{EEDEA30D-BC04-4904-A89E-342E8B4FA706}" type="sibTrans" cxnId="{228CB083-9676-4801-B8A2-316129CFE999}">
      <dgm:prSet/>
      <dgm:spPr/>
      <dgm:t>
        <a:bodyPr/>
        <a:lstStyle/>
        <a:p>
          <a:endParaRPr lang="en-US"/>
        </a:p>
      </dgm:t>
    </dgm:pt>
    <dgm:pt modelId="{4DF4CCA6-90A4-493A-8B47-95A22B84CBE5}">
      <dgm:prSet/>
      <dgm:spPr/>
      <dgm:t>
        <a:bodyPr/>
        <a:lstStyle/>
        <a:p>
          <a:r>
            <a:rPr lang="en-CA" dirty="0"/>
            <a:t>The ground pin of soil moisture sensor is connected to the 1</a:t>
          </a:r>
          <a:r>
            <a:rPr lang="en-CA" baseline="30000" dirty="0"/>
            <a:t>ST</a:t>
          </a:r>
          <a:r>
            <a:rPr lang="en-CA" dirty="0"/>
            <a:t> pin of p_9 in </a:t>
          </a:r>
          <a:r>
            <a:rPr lang="en-CA" dirty="0" err="1"/>
            <a:t>beaglebone</a:t>
          </a:r>
          <a:r>
            <a:rPr lang="en-CA" dirty="0"/>
            <a:t> black</a:t>
          </a:r>
          <a:endParaRPr lang="en-US" dirty="0"/>
        </a:p>
      </dgm:t>
    </dgm:pt>
    <dgm:pt modelId="{D7F59A24-F7E0-436B-936D-EF4F291D77AB}" type="parTrans" cxnId="{8E853575-95B8-4AAF-ACD1-D03C4E43F82B}">
      <dgm:prSet/>
      <dgm:spPr/>
      <dgm:t>
        <a:bodyPr/>
        <a:lstStyle/>
        <a:p>
          <a:endParaRPr lang="en-US"/>
        </a:p>
      </dgm:t>
    </dgm:pt>
    <dgm:pt modelId="{400E34DE-BCD1-4632-9B4A-BA47B8830847}" type="sibTrans" cxnId="{8E853575-95B8-4AAF-ACD1-D03C4E43F82B}">
      <dgm:prSet/>
      <dgm:spPr/>
      <dgm:t>
        <a:bodyPr/>
        <a:lstStyle/>
        <a:p>
          <a:endParaRPr lang="en-US"/>
        </a:p>
      </dgm:t>
    </dgm:pt>
    <dgm:pt modelId="{862AD871-F463-4818-A567-8A2896B3808E}">
      <dgm:prSet/>
      <dgm:spPr/>
      <dgm:t>
        <a:bodyPr/>
        <a:lstStyle/>
        <a:p>
          <a:r>
            <a:rPr lang="en-CA" dirty="0"/>
            <a:t>The D0 of soil moisture sensor is connected to the 11</a:t>
          </a:r>
          <a:r>
            <a:rPr lang="en-CA" baseline="30000" dirty="0"/>
            <a:t>TH</a:t>
          </a:r>
          <a:r>
            <a:rPr lang="en-CA" dirty="0"/>
            <a:t> pin of P_8 in </a:t>
          </a:r>
          <a:r>
            <a:rPr lang="en-CA" dirty="0" err="1"/>
            <a:t>beaglebone</a:t>
          </a:r>
          <a:r>
            <a:rPr lang="en-CA" dirty="0"/>
            <a:t> black.</a:t>
          </a:r>
          <a:endParaRPr lang="en-US" dirty="0"/>
        </a:p>
      </dgm:t>
    </dgm:pt>
    <dgm:pt modelId="{6EF2184B-18E5-4419-8B42-86246AC64B21}" type="parTrans" cxnId="{06D55C68-BEB1-4F9D-B5AA-0700D7B3AE07}">
      <dgm:prSet/>
      <dgm:spPr/>
      <dgm:t>
        <a:bodyPr/>
        <a:lstStyle/>
        <a:p>
          <a:endParaRPr lang="en-US"/>
        </a:p>
      </dgm:t>
    </dgm:pt>
    <dgm:pt modelId="{5DD86ACE-3A3B-424C-8D91-62CE3E33C6B0}" type="sibTrans" cxnId="{06D55C68-BEB1-4F9D-B5AA-0700D7B3AE07}">
      <dgm:prSet/>
      <dgm:spPr/>
      <dgm:t>
        <a:bodyPr/>
        <a:lstStyle/>
        <a:p>
          <a:endParaRPr lang="en-US"/>
        </a:p>
      </dgm:t>
    </dgm:pt>
    <dgm:pt modelId="{BCA7BD03-BD9E-4743-A046-B8BF3A97F562}" type="pres">
      <dgm:prSet presAssocID="{83A5B4BD-20A0-496C-A571-3BB7981557C2}" presName="linear" presStyleCnt="0">
        <dgm:presLayoutVars>
          <dgm:animLvl val="lvl"/>
          <dgm:resizeHandles val="exact"/>
        </dgm:presLayoutVars>
      </dgm:prSet>
      <dgm:spPr/>
    </dgm:pt>
    <dgm:pt modelId="{EF0E4A1C-C58E-4717-9429-A153A3DFFA07}" type="pres">
      <dgm:prSet presAssocID="{79F33125-F996-4117-8E71-499CE417C9A8}" presName="parentText" presStyleLbl="node1" presStyleIdx="0" presStyleCnt="3">
        <dgm:presLayoutVars>
          <dgm:chMax val="0"/>
          <dgm:bulletEnabled val="1"/>
        </dgm:presLayoutVars>
      </dgm:prSet>
      <dgm:spPr/>
    </dgm:pt>
    <dgm:pt modelId="{7DD7DC71-1F81-4578-944F-60E411A8BD92}" type="pres">
      <dgm:prSet presAssocID="{EEDEA30D-BC04-4904-A89E-342E8B4FA706}" presName="spacer" presStyleCnt="0"/>
      <dgm:spPr/>
    </dgm:pt>
    <dgm:pt modelId="{27573B6A-C1B3-4274-81E9-EE9739FDB5FC}" type="pres">
      <dgm:prSet presAssocID="{4DF4CCA6-90A4-493A-8B47-95A22B84CBE5}" presName="parentText" presStyleLbl="node1" presStyleIdx="1" presStyleCnt="3">
        <dgm:presLayoutVars>
          <dgm:chMax val="0"/>
          <dgm:bulletEnabled val="1"/>
        </dgm:presLayoutVars>
      </dgm:prSet>
      <dgm:spPr/>
    </dgm:pt>
    <dgm:pt modelId="{B57B4710-7484-47D8-8456-4C6899D3AE22}" type="pres">
      <dgm:prSet presAssocID="{400E34DE-BCD1-4632-9B4A-BA47B8830847}" presName="spacer" presStyleCnt="0"/>
      <dgm:spPr/>
    </dgm:pt>
    <dgm:pt modelId="{86933532-0AF3-44BD-B205-69A7495AA680}" type="pres">
      <dgm:prSet presAssocID="{862AD871-F463-4818-A567-8A2896B3808E}" presName="parentText" presStyleLbl="node1" presStyleIdx="2" presStyleCnt="3">
        <dgm:presLayoutVars>
          <dgm:chMax val="0"/>
          <dgm:bulletEnabled val="1"/>
        </dgm:presLayoutVars>
      </dgm:prSet>
      <dgm:spPr/>
    </dgm:pt>
  </dgm:ptLst>
  <dgm:cxnLst>
    <dgm:cxn modelId="{06D55C68-BEB1-4F9D-B5AA-0700D7B3AE07}" srcId="{83A5B4BD-20A0-496C-A571-3BB7981557C2}" destId="{862AD871-F463-4818-A567-8A2896B3808E}" srcOrd="2" destOrd="0" parTransId="{6EF2184B-18E5-4419-8B42-86246AC64B21}" sibTransId="{5DD86ACE-3A3B-424C-8D91-62CE3E33C6B0}"/>
    <dgm:cxn modelId="{8E853575-95B8-4AAF-ACD1-D03C4E43F82B}" srcId="{83A5B4BD-20A0-496C-A571-3BB7981557C2}" destId="{4DF4CCA6-90A4-493A-8B47-95A22B84CBE5}" srcOrd="1" destOrd="0" parTransId="{D7F59A24-F7E0-436B-936D-EF4F291D77AB}" sibTransId="{400E34DE-BCD1-4632-9B4A-BA47B8830847}"/>
    <dgm:cxn modelId="{73BC0477-7CDC-48BA-AF36-4132C9E09BC9}" type="presOf" srcId="{83A5B4BD-20A0-496C-A571-3BB7981557C2}" destId="{BCA7BD03-BD9E-4743-A046-B8BF3A97F562}" srcOrd="0" destOrd="0" presId="urn:microsoft.com/office/officeart/2005/8/layout/vList2"/>
    <dgm:cxn modelId="{37693878-51BD-4A3B-BEFA-FAE553647A4D}" type="presOf" srcId="{862AD871-F463-4818-A567-8A2896B3808E}" destId="{86933532-0AF3-44BD-B205-69A7495AA680}" srcOrd="0" destOrd="0" presId="urn:microsoft.com/office/officeart/2005/8/layout/vList2"/>
    <dgm:cxn modelId="{228CB083-9676-4801-B8A2-316129CFE999}" srcId="{83A5B4BD-20A0-496C-A571-3BB7981557C2}" destId="{79F33125-F996-4117-8E71-499CE417C9A8}" srcOrd="0" destOrd="0" parTransId="{407B7B72-1AB3-4679-B90A-69A91452740A}" sibTransId="{EEDEA30D-BC04-4904-A89E-342E8B4FA706}"/>
    <dgm:cxn modelId="{B9D8C088-63E2-4823-97A4-AABCC6C38D24}" type="presOf" srcId="{4DF4CCA6-90A4-493A-8B47-95A22B84CBE5}" destId="{27573B6A-C1B3-4274-81E9-EE9739FDB5FC}" srcOrd="0" destOrd="0" presId="urn:microsoft.com/office/officeart/2005/8/layout/vList2"/>
    <dgm:cxn modelId="{77F4BDF7-86E3-4712-A6BC-460C485C2447}" type="presOf" srcId="{79F33125-F996-4117-8E71-499CE417C9A8}" destId="{EF0E4A1C-C58E-4717-9429-A153A3DFFA07}" srcOrd="0" destOrd="0" presId="urn:microsoft.com/office/officeart/2005/8/layout/vList2"/>
    <dgm:cxn modelId="{FDA42E97-AAF3-4BBF-AF49-B632C5829DE5}" type="presParOf" srcId="{BCA7BD03-BD9E-4743-A046-B8BF3A97F562}" destId="{EF0E4A1C-C58E-4717-9429-A153A3DFFA07}" srcOrd="0" destOrd="0" presId="urn:microsoft.com/office/officeart/2005/8/layout/vList2"/>
    <dgm:cxn modelId="{C9FD3868-5AEF-4554-9E60-19299A42A6CF}" type="presParOf" srcId="{BCA7BD03-BD9E-4743-A046-B8BF3A97F562}" destId="{7DD7DC71-1F81-4578-944F-60E411A8BD92}" srcOrd="1" destOrd="0" presId="urn:microsoft.com/office/officeart/2005/8/layout/vList2"/>
    <dgm:cxn modelId="{444714D0-FC3F-4F18-9038-A43D81284151}" type="presParOf" srcId="{BCA7BD03-BD9E-4743-A046-B8BF3A97F562}" destId="{27573B6A-C1B3-4274-81E9-EE9739FDB5FC}" srcOrd="2" destOrd="0" presId="urn:microsoft.com/office/officeart/2005/8/layout/vList2"/>
    <dgm:cxn modelId="{CE06AA02-A41E-4E6C-B629-61E34C4CDCCE}" type="presParOf" srcId="{BCA7BD03-BD9E-4743-A046-B8BF3A97F562}" destId="{B57B4710-7484-47D8-8456-4C6899D3AE22}" srcOrd="3" destOrd="0" presId="urn:microsoft.com/office/officeart/2005/8/layout/vList2"/>
    <dgm:cxn modelId="{C618DF71-FA8F-44EE-AE70-2811D8FC9206}" type="presParOf" srcId="{BCA7BD03-BD9E-4743-A046-B8BF3A97F562}" destId="{86933532-0AF3-44BD-B205-69A7495AA68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599EED-38B6-4F68-B099-AF013DED993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5BBF8BA-71AA-4F9C-9A83-6932D0EAF55E}">
      <dgm:prSet/>
      <dgm:spPr/>
      <dgm:t>
        <a:bodyPr/>
        <a:lstStyle/>
        <a:p>
          <a:r>
            <a:rPr lang="en-CA"/>
            <a:t>The positive and negative terminals from the battery holder are connected to the power supply pins of L298N motor driver.</a:t>
          </a:r>
          <a:endParaRPr lang="en-US"/>
        </a:p>
      </dgm:t>
    </dgm:pt>
    <dgm:pt modelId="{90EBF5AF-10A3-441C-95BD-F1F39F52E55C}" type="parTrans" cxnId="{D1B65031-C789-48AB-A9B3-040C78522C7F}">
      <dgm:prSet/>
      <dgm:spPr/>
      <dgm:t>
        <a:bodyPr/>
        <a:lstStyle/>
        <a:p>
          <a:endParaRPr lang="en-US"/>
        </a:p>
      </dgm:t>
    </dgm:pt>
    <dgm:pt modelId="{C5302FA9-A5F9-4D79-BD62-B69EE6D491D4}" type="sibTrans" cxnId="{D1B65031-C789-48AB-A9B3-040C78522C7F}">
      <dgm:prSet/>
      <dgm:spPr/>
      <dgm:t>
        <a:bodyPr/>
        <a:lstStyle/>
        <a:p>
          <a:endParaRPr lang="en-US"/>
        </a:p>
      </dgm:t>
    </dgm:pt>
    <dgm:pt modelId="{7A1BBA48-384D-44E2-B939-CA00A31421FB}">
      <dgm:prSet/>
      <dgm:spPr/>
      <dgm:t>
        <a:bodyPr/>
        <a:lstStyle/>
        <a:p>
          <a:r>
            <a:rPr lang="en-CA" dirty="0"/>
            <a:t>The common ground is connected to the ground pin of </a:t>
          </a:r>
          <a:r>
            <a:rPr lang="en-CA" dirty="0" err="1"/>
            <a:t>beaglebone</a:t>
          </a:r>
          <a:r>
            <a:rPr lang="en-CA" dirty="0"/>
            <a:t> black, </a:t>
          </a:r>
          <a:r>
            <a:rPr lang="en-CA" dirty="0" err="1"/>
            <a:t>ie</a:t>
          </a:r>
          <a:r>
            <a:rPr lang="en-CA" dirty="0"/>
            <a:t>, 1</a:t>
          </a:r>
          <a:r>
            <a:rPr lang="en-CA" baseline="30000" dirty="0"/>
            <a:t>ST</a:t>
          </a:r>
          <a:r>
            <a:rPr lang="en-CA" dirty="0"/>
            <a:t> pin of P_9 in </a:t>
          </a:r>
          <a:r>
            <a:rPr lang="en-CA" dirty="0" err="1"/>
            <a:t>beaglebone</a:t>
          </a:r>
          <a:r>
            <a:rPr lang="en-CA" dirty="0"/>
            <a:t> black.</a:t>
          </a:r>
          <a:endParaRPr lang="en-US" dirty="0"/>
        </a:p>
      </dgm:t>
    </dgm:pt>
    <dgm:pt modelId="{DCAF0B00-B64B-482E-9B22-5574C04FB619}" type="parTrans" cxnId="{0E8027B6-D579-43DF-8539-D524D9ACF3D9}">
      <dgm:prSet/>
      <dgm:spPr/>
      <dgm:t>
        <a:bodyPr/>
        <a:lstStyle/>
        <a:p>
          <a:endParaRPr lang="en-US"/>
        </a:p>
      </dgm:t>
    </dgm:pt>
    <dgm:pt modelId="{3FC82FDE-37A7-49F4-A3E1-798B2310FB02}" type="sibTrans" cxnId="{0E8027B6-D579-43DF-8539-D524D9ACF3D9}">
      <dgm:prSet/>
      <dgm:spPr/>
      <dgm:t>
        <a:bodyPr/>
        <a:lstStyle/>
        <a:p>
          <a:endParaRPr lang="en-US"/>
        </a:p>
      </dgm:t>
    </dgm:pt>
    <dgm:pt modelId="{1888D2F3-1CB0-4096-87F8-387DC84CDB44}" type="pres">
      <dgm:prSet presAssocID="{8D599EED-38B6-4F68-B099-AF013DED9937}" presName="linear" presStyleCnt="0">
        <dgm:presLayoutVars>
          <dgm:animLvl val="lvl"/>
          <dgm:resizeHandles val="exact"/>
        </dgm:presLayoutVars>
      </dgm:prSet>
      <dgm:spPr/>
    </dgm:pt>
    <dgm:pt modelId="{B510DB96-7E3A-4AC8-B6CF-899F6C7A3161}" type="pres">
      <dgm:prSet presAssocID="{35BBF8BA-71AA-4F9C-9A83-6932D0EAF55E}" presName="parentText" presStyleLbl="node1" presStyleIdx="0" presStyleCnt="2">
        <dgm:presLayoutVars>
          <dgm:chMax val="0"/>
          <dgm:bulletEnabled val="1"/>
        </dgm:presLayoutVars>
      </dgm:prSet>
      <dgm:spPr/>
    </dgm:pt>
    <dgm:pt modelId="{A4FA33CA-D8CC-4967-97F7-6D7AAFB76700}" type="pres">
      <dgm:prSet presAssocID="{C5302FA9-A5F9-4D79-BD62-B69EE6D491D4}" presName="spacer" presStyleCnt="0"/>
      <dgm:spPr/>
    </dgm:pt>
    <dgm:pt modelId="{CE6479C7-D9E5-43C8-B58E-A5E6F815AF9B}" type="pres">
      <dgm:prSet presAssocID="{7A1BBA48-384D-44E2-B939-CA00A31421FB}" presName="parentText" presStyleLbl="node1" presStyleIdx="1" presStyleCnt="2">
        <dgm:presLayoutVars>
          <dgm:chMax val="0"/>
          <dgm:bulletEnabled val="1"/>
        </dgm:presLayoutVars>
      </dgm:prSet>
      <dgm:spPr/>
    </dgm:pt>
  </dgm:ptLst>
  <dgm:cxnLst>
    <dgm:cxn modelId="{5152B126-5701-47C3-85E2-D15CCC24C1BC}" type="presOf" srcId="{8D599EED-38B6-4F68-B099-AF013DED9937}" destId="{1888D2F3-1CB0-4096-87F8-387DC84CDB44}" srcOrd="0" destOrd="0" presId="urn:microsoft.com/office/officeart/2005/8/layout/vList2"/>
    <dgm:cxn modelId="{D1B65031-C789-48AB-A9B3-040C78522C7F}" srcId="{8D599EED-38B6-4F68-B099-AF013DED9937}" destId="{35BBF8BA-71AA-4F9C-9A83-6932D0EAF55E}" srcOrd="0" destOrd="0" parTransId="{90EBF5AF-10A3-441C-95BD-F1F39F52E55C}" sibTransId="{C5302FA9-A5F9-4D79-BD62-B69EE6D491D4}"/>
    <dgm:cxn modelId="{B3301F6F-FB38-4718-90E3-984AFBBC4D0A}" type="presOf" srcId="{35BBF8BA-71AA-4F9C-9A83-6932D0EAF55E}" destId="{B510DB96-7E3A-4AC8-B6CF-899F6C7A3161}" srcOrd="0" destOrd="0" presId="urn:microsoft.com/office/officeart/2005/8/layout/vList2"/>
    <dgm:cxn modelId="{40E141A1-5BA0-4DB9-8A77-D3DE8F31CCF5}" type="presOf" srcId="{7A1BBA48-384D-44E2-B939-CA00A31421FB}" destId="{CE6479C7-D9E5-43C8-B58E-A5E6F815AF9B}" srcOrd="0" destOrd="0" presId="urn:microsoft.com/office/officeart/2005/8/layout/vList2"/>
    <dgm:cxn modelId="{0E8027B6-D579-43DF-8539-D524D9ACF3D9}" srcId="{8D599EED-38B6-4F68-B099-AF013DED9937}" destId="{7A1BBA48-384D-44E2-B939-CA00A31421FB}" srcOrd="1" destOrd="0" parTransId="{DCAF0B00-B64B-482E-9B22-5574C04FB619}" sibTransId="{3FC82FDE-37A7-49F4-A3E1-798B2310FB02}"/>
    <dgm:cxn modelId="{B3924E6A-D81D-4AB3-9BEB-A94383D230C4}" type="presParOf" srcId="{1888D2F3-1CB0-4096-87F8-387DC84CDB44}" destId="{B510DB96-7E3A-4AC8-B6CF-899F6C7A3161}" srcOrd="0" destOrd="0" presId="urn:microsoft.com/office/officeart/2005/8/layout/vList2"/>
    <dgm:cxn modelId="{ECC7B2FD-A6C0-44A0-A6ED-5C04639B5733}" type="presParOf" srcId="{1888D2F3-1CB0-4096-87F8-387DC84CDB44}" destId="{A4FA33CA-D8CC-4967-97F7-6D7AAFB76700}" srcOrd="1" destOrd="0" presId="urn:microsoft.com/office/officeart/2005/8/layout/vList2"/>
    <dgm:cxn modelId="{3A225F78-24FF-430D-BBDC-BE776BE4DA2E}" type="presParOf" srcId="{1888D2F3-1CB0-4096-87F8-387DC84CDB44}" destId="{CE6479C7-D9E5-43C8-B58E-A5E6F815AF9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52B2E1-4FB1-4CBD-864A-3D184B4D7573}"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BE3D4FFE-F13F-4CEA-8D3B-7068F2D19670}">
      <dgm:prSet/>
      <dgm:spPr/>
      <dgm:t>
        <a:bodyPr/>
        <a:lstStyle/>
        <a:p>
          <a:r>
            <a:rPr lang="en-CA"/>
            <a:t>The enable A, ENA of the motor driver is connected to the 15</a:t>
          </a:r>
          <a:r>
            <a:rPr lang="en-CA" baseline="30000"/>
            <a:t>TH</a:t>
          </a:r>
          <a:r>
            <a:rPr lang="en-CA"/>
            <a:t> pin of P_8 header in beaglebone black.</a:t>
          </a:r>
          <a:endParaRPr lang="en-US"/>
        </a:p>
      </dgm:t>
    </dgm:pt>
    <dgm:pt modelId="{92207FA6-24C0-41C8-A0C8-F4B093F86D90}" type="parTrans" cxnId="{60F88AF4-1AF5-42B6-8403-5C881A28BD54}">
      <dgm:prSet/>
      <dgm:spPr/>
      <dgm:t>
        <a:bodyPr/>
        <a:lstStyle/>
        <a:p>
          <a:endParaRPr lang="en-US"/>
        </a:p>
      </dgm:t>
    </dgm:pt>
    <dgm:pt modelId="{B404A8CE-57CC-44A8-84CE-8D6C216ADBB8}" type="sibTrans" cxnId="{60F88AF4-1AF5-42B6-8403-5C881A28BD54}">
      <dgm:prSet/>
      <dgm:spPr/>
      <dgm:t>
        <a:bodyPr/>
        <a:lstStyle/>
        <a:p>
          <a:endParaRPr lang="en-US"/>
        </a:p>
      </dgm:t>
    </dgm:pt>
    <dgm:pt modelId="{49C8A28D-0457-443C-93EE-17295C4975F5}">
      <dgm:prSet/>
      <dgm:spPr/>
      <dgm:t>
        <a:bodyPr/>
        <a:lstStyle/>
        <a:p>
          <a:r>
            <a:rPr lang="en-CA"/>
            <a:t>The IN1 of motor driver is connected to the 12</a:t>
          </a:r>
          <a:r>
            <a:rPr lang="en-CA" baseline="30000"/>
            <a:t>TH</a:t>
          </a:r>
          <a:r>
            <a:rPr lang="en-CA"/>
            <a:t> pin of P_8 header in beaglebone black.</a:t>
          </a:r>
          <a:endParaRPr lang="en-US"/>
        </a:p>
      </dgm:t>
    </dgm:pt>
    <dgm:pt modelId="{DAF62929-0685-4957-AC1A-36B385E5EEC3}" type="parTrans" cxnId="{7C4E9D03-FBF8-47C9-89DC-A97C2250FD3D}">
      <dgm:prSet/>
      <dgm:spPr/>
      <dgm:t>
        <a:bodyPr/>
        <a:lstStyle/>
        <a:p>
          <a:endParaRPr lang="en-US"/>
        </a:p>
      </dgm:t>
    </dgm:pt>
    <dgm:pt modelId="{95268A9A-91F2-4BE7-92E0-168A36F94948}" type="sibTrans" cxnId="{7C4E9D03-FBF8-47C9-89DC-A97C2250FD3D}">
      <dgm:prSet/>
      <dgm:spPr/>
      <dgm:t>
        <a:bodyPr/>
        <a:lstStyle/>
        <a:p>
          <a:endParaRPr lang="en-US"/>
        </a:p>
      </dgm:t>
    </dgm:pt>
    <dgm:pt modelId="{75A8AA94-B736-466F-A4D3-576C942B2EAB}">
      <dgm:prSet/>
      <dgm:spPr/>
      <dgm:t>
        <a:bodyPr/>
        <a:lstStyle/>
        <a:p>
          <a:r>
            <a:rPr lang="en-CA"/>
            <a:t>The IN2 of motor driver is connected to the 16</a:t>
          </a:r>
          <a:r>
            <a:rPr lang="en-CA" baseline="30000"/>
            <a:t>TH</a:t>
          </a:r>
          <a:r>
            <a:rPr lang="en-CA"/>
            <a:t> pin of P_8 header in beaglebone black.</a:t>
          </a:r>
          <a:endParaRPr lang="en-US"/>
        </a:p>
      </dgm:t>
    </dgm:pt>
    <dgm:pt modelId="{B9E19787-537B-4E4D-A004-1B94DF9E7465}" type="parTrans" cxnId="{88DB27F9-C42E-4EF2-B079-5CA23FFA75B3}">
      <dgm:prSet/>
      <dgm:spPr/>
      <dgm:t>
        <a:bodyPr/>
        <a:lstStyle/>
        <a:p>
          <a:endParaRPr lang="en-US"/>
        </a:p>
      </dgm:t>
    </dgm:pt>
    <dgm:pt modelId="{742FACB4-34DA-4CA5-A26C-6A305886E88A}" type="sibTrans" cxnId="{88DB27F9-C42E-4EF2-B079-5CA23FFA75B3}">
      <dgm:prSet/>
      <dgm:spPr/>
      <dgm:t>
        <a:bodyPr/>
        <a:lstStyle/>
        <a:p>
          <a:endParaRPr lang="en-US"/>
        </a:p>
      </dgm:t>
    </dgm:pt>
    <dgm:pt modelId="{06BEC659-7E9A-4097-B3F5-15311A1ED74D}" type="pres">
      <dgm:prSet presAssocID="{5552B2E1-4FB1-4CBD-864A-3D184B4D7573}" presName="linear" presStyleCnt="0">
        <dgm:presLayoutVars>
          <dgm:animLvl val="lvl"/>
          <dgm:resizeHandles val="exact"/>
        </dgm:presLayoutVars>
      </dgm:prSet>
      <dgm:spPr/>
    </dgm:pt>
    <dgm:pt modelId="{DDFCF50F-CD9D-40C5-A296-E6B2DBCE415E}" type="pres">
      <dgm:prSet presAssocID="{BE3D4FFE-F13F-4CEA-8D3B-7068F2D19670}" presName="parentText" presStyleLbl="node1" presStyleIdx="0" presStyleCnt="3">
        <dgm:presLayoutVars>
          <dgm:chMax val="0"/>
          <dgm:bulletEnabled val="1"/>
        </dgm:presLayoutVars>
      </dgm:prSet>
      <dgm:spPr/>
    </dgm:pt>
    <dgm:pt modelId="{79A2863C-45A7-4283-AD86-004DFD7398CA}" type="pres">
      <dgm:prSet presAssocID="{B404A8CE-57CC-44A8-84CE-8D6C216ADBB8}" presName="spacer" presStyleCnt="0"/>
      <dgm:spPr/>
    </dgm:pt>
    <dgm:pt modelId="{15A9E333-042C-48FC-B465-C3BA1A8E56F9}" type="pres">
      <dgm:prSet presAssocID="{49C8A28D-0457-443C-93EE-17295C4975F5}" presName="parentText" presStyleLbl="node1" presStyleIdx="1" presStyleCnt="3">
        <dgm:presLayoutVars>
          <dgm:chMax val="0"/>
          <dgm:bulletEnabled val="1"/>
        </dgm:presLayoutVars>
      </dgm:prSet>
      <dgm:spPr/>
    </dgm:pt>
    <dgm:pt modelId="{008536C2-B451-4D48-923D-C9BD7667722E}" type="pres">
      <dgm:prSet presAssocID="{95268A9A-91F2-4BE7-92E0-168A36F94948}" presName="spacer" presStyleCnt="0"/>
      <dgm:spPr/>
    </dgm:pt>
    <dgm:pt modelId="{383D0A2E-7D32-407A-87DD-EEACD070040E}" type="pres">
      <dgm:prSet presAssocID="{75A8AA94-B736-466F-A4D3-576C942B2EAB}" presName="parentText" presStyleLbl="node1" presStyleIdx="2" presStyleCnt="3">
        <dgm:presLayoutVars>
          <dgm:chMax val="0"/>
          <dgm:bulletEnabled val="1"/>
        </dgm:presLayoutVars>
      </dgm:prSet>
      <dgm:spPr/>
    </dgm:pt>
  </dgm:ptLst>
  <dgm:cxnLst>
    <dgm:cxn modelId="{B6CD0B00-77A7-4EF7-BFD6-A36FA48A9C4C}" type="presOf" srcId="{BE3D4FFE-F13F-4CEA-8D3B-7068F2D19670}" destId="{DDFCF50F-CD9D-40C5-A296-E6B2DBCE415E}" srcOrd="0" destOrd="0" presId="urn:microsoft.com/office/officeart/2005/8/layout/vList2"/>
    <dgm:cxn modelId="{7C4E9D03-FBF8-47C9-89DC-A97C2250FD3D}" srcId="{5552B2E1-4FB1-4CBD-864A-3D184B4D7573}" destId="{49C8A28D-0457-443C-93EE-17295C4975F5}" srcOrd="1" destOrd="0" parTransId="{DAF62929-0685-4957-AC1A-36B385E5EEC3}" sibTransId="{95268A9A-91F2-4BE7-92E0-168A36F94948}"/>
    <dgm:cxn modelId="{B5D9570C-370C-4FA5-B88A-1103F16F0EB4}" type="presOf" srcId="{49C8A28D-0457-443C-93EE-17295C4975F5}" destId="{15A9E333-042C-48FC-B465-C3BA1A8E56F9}" srcOrd="0" destOrd="0" presId="urn:microsoft.com/office/officeart/2005/8/layout/vList2"/>
    <dgm:cxn modelId="{373FE018-2033-42D0-BED5-142D83FCB681}" type="presOf" srcId="{5552B2E1-4FB1-4CBD-864A-3D184B4D7573}" destId="{06BEC659-7E9A-4097-B3F5-15311A1ED74D}" srcOrd="0" destOrd="0" presId="urn:microsoft.com/office/officeart/2005/8/layout/vList2"/>
    <dgm:cxn modelId="{DD5102E7-34C7-4018-B484-00BAC4431524}" type="presOf" srcId="{75A8AA94-B736-466F-A4D3-576C942B2EAB}" destId="{383D0A2E-7D32-407A-87DD-EEACD070040E}" srcOrd="0" destOrd="0" presId="urn:microsoft.com/office/officeart/2005/8/layout/vList2"/>
    <dgm:cxn modelId="{60F88AF4-1AF5-42B6-8403-5C881A28BD54}" srcId="{5552B2E1-4FB1-4CBD-864A-3D184B4D7573}" destId="{BE3D4FFE-F13F-4CEA-8D3B-7068F2D19670}" srcOrd="0" destOrd="0" parTransId="{92207FA6-24C0-41C8-A0C8-F4B093F86D90}" sibTransId="{B404A8CE-57CC-44A8-84CE-8D6C216ADBB8}"/>
    <dgm:cxn modelId="{88DB27F9-C42E-4EF2-B079-5CA23FFA75B3}" srcId="{5552B2E1-4FB1-4CBD-864A-3D184B4D7573}" destId="{75A8AA94-B736-466F-A4D3-576C942B2EAB}" srcOrd="2" destOrd="0" parTransId="{B9E19787-537B-4E4D-A004-1B94DF9E7465}" sibTransId="{742FACB4-34DA-4CA5-A26C-6A305886E88A}"/>
    <dgm:cxn modelId="{E3CA93C5-9E14-4064-925F-5A176CD33FFF}" type="presParOf" srcId="{06BEC659-7E9A-4097-B3F5-15311A1ED74D}" destId="{DDFCF50F-CD9D-40C5-A296-E6B2DBCE415E}" srcOrd="0" destOrd="0" presId="urn:microsoft.com/office/officeart/2005/8/layout/vList2"/>
    <dgm:cxn modelId="{480F239D-9086-4599-BF35-720682A88809}" type="presParOf" srcId="{06BEC659-7E9A-4097-B3F5-15311A1ED74D}" destId="{79A2863C-45A7-4283-AD86-004DFD7398CA}" srcOrd="1" destOrd="0" presId="urn:microsoft.com/office/officeart/2005/8/layout/vList2"/>
    <dgm:cxn modelId="{0F479511-5A9C-4969-8FFC-0872F409FA46}" type="presParOf" srcId="{06BEC659-7E9A-4097-B3F5-15311A1ED74D}" destId="{15A9E333-042C-48FC-B465-C3BA1A8E56F9}" srcOrd="2" destOrd="0" presId="urn:microsoft.com/office/officeart/2005/8/layout/vList2"/>
    <dgm:cxn modelId="{E6B7CFBE-3CB0-4E58-83E8-320293465519}" type="presParOf" srcId="{06BEC659-7E9A-4097-B3F5-15311A1ED74D}" destId="{008536C2-B451-4D48-923D-C9BD7667722E}" srcOrd="3" destOrd="0" presId="urn:microsoft.com/office/officeart/2005/8/layout/vList2"/>
    <dgm:cxn modelId="{7F0A0D35-D106-4750-974D-4331BEF9D10E}" type="presParOf" srcId="{06BEC659-7E9A-4097-B3F5-15311A1ED74D}" destId="{383D0A2E-7D32-407A-87DD-EEACD070040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DD4F29-AEAC-4E6E-B1B5-ECB08039407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0BA95C0-0DD9-41C3-83B0-34D569608758}">
      <dgm:prSet/>
      <dgm:spPr/>
      <dgm:t>
        <a:bodyPr/>
        <a:lstStyle/>
        <a:p>
          <a:r>
            <a:rPr lang="en-CA" dirty="0"/>
            <a:t>The OUT1 AND OUT2 screw terminals of the motor driver are connected to the pump respectively. </a:t>
          </a:r>
          <a:endParaRPr lang="en-US" dirty="0"/>
        </a:p>
      </dgm:t>
    </dgm:pt>
    <dgm:pt modelId="{16632496-C35C-4E37-824F-B0B1D2F640F0}" type="parTrans" cxnId="{42A197DA-1BBB-4582-8649-9319103DB0D9}">
      <dgm:prSet/>
      <dgm:spPr/>
      <dgm:t>
        <a:bodyPr/>
        <a:lstStyle/>
        <a:p>
          <a:endParaRPr lang="en-US"/>
        </a:p>
      </dgm:t>
    </dgm:pt>
    <dgm:pt modelId="{6B1ACF65-251C-4FD9-9214-4366B02B3281}" type="sibTrans" cxnId="{42A197DA-1BBB-4582-8649-9319103DB0D9}">
      <dgm:prSet/>
      <dgm:spPr/>
      <dgm:t>
        <a:bodyPr/>
        <a:lstStyle/>
        <a:p>
          <a:endParaRPr lang="en-US"/>
        </a:p>
      </dgm:t>
    </dgm:pt>
    <dgm:pt modelId="{34DE06E7-61EC-4D93-BE00-F47A0A6134D7}" type="pres">
      <dgm:prSet presAssocID="{DEDD4F29-AEAC-4E6E-B1B5-ECB080394070}" presName="linear" presStyleCnt="0">
        <dgm:presLayoutVars>
          <dgm:animLvl val="lvl"/>
          <dgm:resizeHandles val="exact"/>
        </dgm:presLayoutVars>
      </dgm:prSet>
      <dgm:spPr/>
    </dgm:pt>
    <dgm:pt modelId="{CFEF7536-E284-40DD-A46C-56A3A7C9A940}" type="pres">
      <dgm:prSet presAssocID="{A0BA95C0-0DD9-41C3-83B0-34D569608758}" presName="parentText" presStyleLbl="node1" presStyleIdx="0" presStyleCnt="1" custScaleY="50188">
        <dgm:presLayoutVars>
          <dgm:chMax val="0"/>
          <dgm:bulletEnabled val="1"/>
        </dgm:presLayoutVars>
      </dgm:prSet>
      <dgm:spPr/>
    </dgm:pt>
  </dgm:ptLst>
  <dgm:cxnLst>
    <dgm:cxn modelId="{A3F3AE53-2AE8-4AAE-BB16-1CDB336AF175}" type="presOf" srcId="{A0BA95C0-0DD9-41C3-83B0-34D569608758}" destId="{CFEF7536-E284-40DD-A46C-56A3A7C9A940}" srcOrd="0" destOrd="0" presId="urn:microsoft.com/office/officeart/2005/8/layout/vList2"/>
    <dgm:cxn modelId="{B91F0382-B08D-4B32-A0A1-D22DB9EF69D3}" type="presOf" srcId="{DEDD4F29-AEAC-4E6E-B1B5-ECB080394070}" destId="{34DE06E7-61EC-4D93-BE00-F47A0A6134D7}" srcOrd="0" destOrd="0" presId="urn:microsoft.com/office/officeart/2005/8/layout/vList2"/>
    <dgm:cxn modelId="{42A197DA-1BBB-4582-8649-9319103DB0D9}" srcId="{DEDD4F29-AEAC-4E6E-B1B5-ECB080394070}" destId="{A0BA95C0-0DD9-41C3-83B0-34D569608758}" srcOrd="0" destOrd="0" parTransId="{16632496-C35C-4E37-824F-B0B1D2F640F0}" sibTransId="{6B1ACF65-251C-4FD9-9214-4366B02B3281}"/>
    <dgm:cxn modelId="{CB7BF770-BA7D-4854-9EB5-D61001969790}" type="presParOf" srcId="{34DE06E7-61EC-4D93-BE00-F47A0A6134D7}" destId="{CFEF7536-E284-40DD-A46C-56A3A7C9A94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5D342-5A93-475C-B319-FB06652896E0}">
      <dsp:nvSpPr>
        <dsp:cNvPr id="0" name=""/>
        <dsp:cNvSpPr/>
      </dsp:nvSpPr>
      <dsp:spPr>
        <a:xfrm>
          <a:off x="601586" y="580"/>
          <a:ext cx="2631940" cy="1579164"/>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CA" sz="3100" kern="1200"/>
            <a:t>Beaglebone black</a:t>
          </a:r>
          <a:endParaRPr lang="en-US" sz="3100" kern="1200"/>
        </a:p>
      </dsp:txBody>
      <dsp:txXfrm>
        <a:off x="601586" y="580"/>
        <a:ext cx="2631940" cy="1579164"/>
      </dsp:txXfrm>
    </dsp:sp>
    <dsp:sp modelId="{7143D23D-E8A3-4F3C-8204-20DA82481908}">
      <dsp:nvSpPr>
        <dsp:cNvPr id="0" name=""/>
        <dsp:cNvSpPr/>
      </dsp:nvSpPr>
      <dsp:spPr>
        <a:xfrm>
          <a:off x="3496721" y="580"/>
          <a:ext cx="2631940" cy="1579164"/>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CA" sz="3100" kern="1200"/>
            <a:t>L298N Motor driver</a:t>
          </a:r>
          <a:endParaRPr lang="en-US" sz="3100" kern="1200"/>
        </a:p>
      </dsp:txBody>
      <dsp:txXfrm>
        <a:off x="3496721" y="580"/>
        <a:ext cx="2631940" cy="1579164"/>
      </dsp:txXfrm>
    </dsp:sp>
    <dsp:sp modelId="{C5FEDB3F-8DB5-48DF-928C-8763EDFFE41F}">
      <dsp:nvSpPr>
        <dsp:cNvPr id="0" name=""/>
        <dsp:cNvSpPr/>
      </dsp:nvSpPr>
      <dsp:spPr>
        <a:xfrm>
          <a:off x="6391855" y="580"/>
          <a:ext cx="2631940" cy="1579164"/>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CA" sz="3100" kern="1200"/>
            <a:t>Mini submersible water pump </a:t>
          </a:r>
          <a:endParaRPr lang="en-US" sz="3100" kern="1200"/>
        </a:p>
      </dsp:txBody>
      <dsp:txXfrm>
        <a:off x="6391855" y="580"/>
        <a:ext cx="2631940" cy="1579164"/>
      </dsp:txXfrm>
    </dsp:sp>
    <dsp:sp modelId="{17CF1F8E-A0E1-4E8F-B61C-9C52B5840981}">
      <dsp:nvSpPr>
        <dsp:cNvPr id="0" name=""/>
        <dsp:cNvSpPr/>
      </dsp:nvSpPr>
      <dsp:spPr>
        <a:xfrm>
          <a:off x="601586" y="1842938"/>
          <a:ext cx="2631940" cy="1579164"/>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CA" sz="3100" kern="1200"/>
            <a:t>Battery 5V</a:t>
          </a:r>
          <a:endParaRPr lang="en-US" sz="3100" kern="1200"/>
        </a:p>
      </dsp:txBody>
      <dsp:txXfrm>
        <a:off x="601586" y="1842938"/>
        <a:ext cx="2631940" cy="1579164"/>
      </dsp:txXfrm>
    </dsp:sp>
    <dsp:sp modelId="{94338A42-4169-4F30-8463-7C82B36CCA5E}">
      <dsp:nvSpPr>
        <dsp:cNvPr id="0" name=""/>
        <dsp:cNvSpPr/>
      </dsp:nvSpPr>
      <dsp:spPr>
        <a:xfrm>
          <a:off x="3496721" y="1842938"/>
          <a:ext cx="2631940" cy="1579164"/>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CA" sz="3100" kern="1200"/>
            <a:t>Soil moisture sensor</a:t>
          </a:r>
          <a:endParaRPr lang="en-US" sz="3100" kern="1200"/>
        </a:p>
      </dsp:txBody>
      <dsp:txXfrm>
        <a:off x="3496721" y="1842938"/>
        <a:ext cx="2631940" cy="1579164"/>
      </dsp:txXfrm>
    </dsp:sp>
    <dsp:sp modelId="{0F1D4E16-D990-4297-8EFF-9147B38DECDD}">
      <dsp:nvSpPr>
        <dsp:cNvPr id="0" name=""/>
        <dsp:cNvSpPr/>
      </dsp:nvSpPr>
      <dsp:spPr>
        <a:xfrm>
          <a:off x="6391855" y="1842938"/>
          <a:ext cx="2631940" cy="1579164"/>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CA" sz="3100" kern="1200"/>
            <a:t>Jumper wires</a:t>
          </a:r>
          <a:endParaRPr lang="en-US" sz="3100" kern="1200"/>
        </a:p>
      </dsp:txBody>
      <dsp:txXfrm>
        <a:off x="6391855" y="1842938"/>
        <a:ext cx="2631940" cy="1579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0E4A1C-C58E-4717-9429-A153A3DFFA07}">
      <dsp:nvSpPr>
        <dsp:cNvPr id="0" name=""/>
        <dsp:cNvSpPr/>
      </dsp:nvSpPr>
      <dsp:spPr>
        <a:xfrm>
          <a:off x="0" y="42030"/>
          <a:ext cx="9625383" cy="95471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a:t>The VCC of soil moisture sensor is connected to the 3</a:t>
          </a:r>
          <a:r>
            <a:rPr lang="en-CA" sz="2400" kern="1200" baseline="30000"/>
            <a:t>RD</a:t>
          </a:r>
          <a:r>
            <a:rPr lang="en-CA" sz="2400" kern="1200"/>
            <a:t> pin of P_9.</a:t>
          </a:r>
          <a:endParaRPr lang="en-US" sz="2400" kern="1200"/>
        </a:p>
      </dsp:txBody>
      <dsp:txXfrm>
        <a:off x="46606" y="88636"/>
        <a:ext cx="9532171" cy="861507"/>
      </dsp:txXfrm>
    </dsp:sp>
    <dsp:sp modelId="{27573B6A-C1B3-4274-81E9-EE9739FDB5FC}">
      <dsp:nvSpPr>
        <dsp:cNvPr id="0" name=""/>
        <dsp:cNvSpPr/>
      </dsp:nvSpPr>
      <dsp:spPr>
        <a:xfrm>
          <a:off x="0" y="1065870"/>
          <a:ext cx="9625383" cy="954719"/>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The ground pin of soil moisture sensor is connected to the 1</a:t>
          </a:r>
          <a:r>
            <a:rPr lang="en-CA" sz="2400" kern="1200" baseline="30000" dirty="0"/>
            <a:t>ST</a:t>
          </a:r>
          <a:r>
            <a:rPr lang="en-CA" sz="2400" kern="1200" dirty="0"/>
            <a:t> pin of p_9 in </a:t>
          </a:r>
          <a:r>
            <a:rPr lang="en-CA" sz="2400" kern="1200" dirty="0" err="1"/>
            <a:t>beaglebone</a:t>
          </a:r>
          <a:r>
            <a:rPr lang="en-CA" sz="2400" kern="1200" dirty="0"/>
            <a:t> black</a:t>
          </a:r>
          <a:endParaRPr lang="en-US" sz="2400" kern="1200" dirty="0"/>
        </a:p>
      </dsp:txBody>
      <dsp:txXfrm>
        <a:off x="46606" y="1112476"/>
        <a:ext cx="9532171" cy="861507"/>
      </dsp:txXfrm>
    </dsp:sp>
    <dsp:sp modelId="{86933532-0AF3-44BD-B205-69A7495AA680}">
      <dsp:nvSpPr>
        <dsp:cNvPr id="0" name=""/>
        <dsp:cNvSpPr/>
      </dsp:nvSpPr>
      <dsp:spPr>
        <a:xfrm>
          <a:off x="0" y="2089710"/>
          <a:ext cx="9625383" cy="954719"/>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The D0 of soil moisture sensor is connected to the 11</a:t>
          </a:r>
          <a:r>
            <a:rPr lang="en-CA" sz="2400" kern="1200" baseline="30000" dirty="0"/>
            <a:t>TH</a:t>
          </a:r>
          <a:r>
            <a:rPr lang="en-CA" sz="2400" kern="1200" dirty="0"/>
            <a:t> pin of P_8 in </a:t>
          </a:r>
          <a:r>
            <a:rPr lang="en-CA" sz="2400" kern="1200" dirty="0" err="1"/>
            <a:t>beaglebone</a:t>
          </a:r>
          <a:r>
            <a:rPr lang="en-CA" sz="2400" kern="1200" dirty="0"/>
            <a:t> black.</a:t>
          </a:r>
          <a:endParaRPr lang="en-US" sz="2400" kern="1200" dirty="0"/>
        </a:p>
      </dsp:txBody>
      <dsp:txXfrm>
        <a:off x="46606" y="2136316"/>
        <a:ext cx="9532171" cy="8615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0DB96-7E3A-4AC8-B6CF-899F6C7A3161}">
      <dsp:nvSpPr>
        <dsp:cNvPr id="0" name=""/>
        <dsp:cNvSpPr/>
      </dsp:nvSpPr>
      <dsp:spPr>
        <a:xfrm>
          <a:off x="0" y="45630"/>
          <a:ext cx="9625383" cy="14601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kern="1200"/>
            <a:t>The positive and negative terminals from the battery holder are connected to the power supply pins of L298N motor driver.</a:t>
          </a:r>
          <a:endParaRPr lang="en-US" sz="2600" kern="1200"/>
        </a:p>
      </dsp:txBody>
      <dsp:txXfrm>
        <a:off x="71279" y="116909"/>
        <a:ext cx="9482825" cy="1317602"/>
      </dsp:txXfrm>
    </dsp:sp>
    <dsp:sp modelId="{CE6479C7-D9E5-43C8-B58E-A5E6F815AF9B}">
      <dsp:nvSpPr>
        <dsp:cNvPr id="0" name=""/>
        <dsp:cNvSpPr/>
      </dsp:nvSpPr>
      <dsp:spPr>
        <a:xfrm>
          <a:off x="0" y="1580670"/>
          <a:ext cx="9625383" cy="146016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kern="1200" dirty="0"/>
            <a:t>The common ground is connected to the ground pin of </a:t>
          </a:r>
          <a:r>
            <a:rPr lang="en-CA" sz="2600" kern="1200" dirty="0" err="1"/>
            <a:t>beaglebone</a:t>
          </a:r>
          <a:r>
            <a:rPr lang="en-CA" sz="2600" kern="1200" dirty="0"/>
            <a:t> black, </a:t>
          </a:r>
          <a:r>
            <a:rPr lang="en-CA" sz="2600" kern="1200" dirty="0" err="1"/>
            <a:t>ie</a:t>
          </a:r>
          <a:r>
            <a:rPr lang="en-CA" sz="2600" kern="1200" dirty="0"/>
            <a:t>, 1</a:t>
          </a:r>
          <a:r>
            <a:rPr lang="en-CA" sz="2600" kern="1200" baseline="30000" dirty="0"/>
            <a:t>ST</a:t>
          </a:r>
          <a:r>
            <a:rPr lang="en-CA" sz="2600" kern="1200" dirty="0"/>
            <a:t> pin of P_9 in </a:t>
          </a:r>
          <a:r>
            <a:rPr lang="en-CA" sz="2600" kern="1200" dirty="0" err="1"/>
            <a:t>beaglebone</a:t>
          </a:r>
          <a:r>
            <a:rPr lang="en-CA" sz="2600" kern="1200" dirty="0"/>
            <a:t> black.</a:t>
          </a:r>
          <a:endParaRPr lang="en-US" sz="2600" kern="1200" dirty="0"/>
        </a:p>
      </dsp:txBody>
      <dsp:txXfrm>
        <a:off x="71279" y="1651949"/>
        <a:ext cx="9482825" cy="13176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CF50F-CD9D-40C5-A296-E6B2DBCE415E}">
      <dsp:nvSpPr>
        <dsp:cNvPr id="0" name=""/>
        <dsp:cNvSpPr/>
      </dsp:nvSpPr>
      <dsp:spPr>
        <a:xfrm>
          <a:off x="0" y="42030"/>
          <a:ext cx="9625383" cy="95471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a:t>The enable A, ENA of the motor driver is connected to the 15</a:t>
          </a:r>
          <a:r>
            <a:rPr lang="en-CA" sz="2400" kern="1200" baseline="30000"/>
            <a:t>TH</a:t>
          </a:r>
          <a:r>
            <a:rPr lang="en-CA" sz="2400" kern="1200"/>
            <a:t> pin of P_8 header in beaglebone black.</a:t>
          </a:r>
          <a:endParaRPr lang="en-US" sz="2400" kern="1200"/>
        </a:p>
      </dsp:txBody>
      <dsp:txXfrm>
        <a:off x="46606" y="88636"/>
        <a:ext cx="9532171" cy="861507"/>
      </dsp:txXfrm>
    </dsp:sp>
    <dsp:sp modelId="{15A9E333-042C-48FC-B465-C3BA1A8E56F9}">
      <dsp:nvSpPr>
        <dsp:cNvPr id="0" name=""/>
        <dsp:cNvSpPr/>
      </dsp:nvSpPr>
      <dsp:spPr>
        <a:xfrm>
          <a:off x="0" y="1065870"/>
          <a:ext cx="9625383" cy="954719"/>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a:t>The IN1 of motor driver is connected to the 12</a:t>
          </a:r>
          <a:r>
            <a:rPr lang="en-CA" sz="2400" kern="1200" baseline="30000"/>
            <a:t>TH</a:t>
          </a:r>
          <a:r>
            <a:rPr lang="en-CA" sz="2400" kern="1200"/>
            <a:t> pin of P_8 header in beaglebone black.</a:t>
          </a:r>
          <a:endParaRPr lang="en-US" sz="2400" kern="1200"/>
        </a:p>
      </dsp:txBody>
      <dsp:txXfrm>
        <a:off x="46606" y="1112476"/>
        <a:ext cx="9532171" cy="861507"/>
      </dsp:txXfrm>
    </dsp:sp>
    <dsp:sp modelId="{383D0A2E-7D32-407A-87DD-EEACD070040E}">
      <dsp:nvSpPr>
        <dsp:cNvPr id="0" name=""/>
        <dsp:cNvSpPr/>
      </dsp:nvSpPr>
      <dsp:spPr>
        <a:xfrm>
          <a:off x="0" y="2089710"/>
          <a:ext cx="9625383" cy="954719"/>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a:t>The IN2 of motor driver is connected to the 16</a:t>
          </a:r>
          <a:r>
            <a:rPr lang="en-CA" sz="2400" kern="1200" baseline="30000"/>
            <a:t>TH</a:t>
          </a:r>
          <a:r>
            <a:rPr lang="en-CA" sz="2400" kern="1200"/>
            <a:t> pin of P_8 header in beaglebone black.</a:t>
          </a:r>
          <a:endParaRPr lang="en-US" sz="2400" kern="1200"/>
        </a:p>
      </dsp:txBody>
      <dsp:txXfrm>
        <a:off x="46606" y="2136316"/>
        <a:ext cx="9532171" cy="8615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F7536-E284-40DD-A46C-56A3A7C9A940}">
      <dsp:nvSpPr>
        <dsp:cNvPr id="0" name=""/>
        <dsp:cNvSpPr/>
      </dsp:nvSpPr>
      <dsp:spPr>
        <a:xfrm>
          <a:off x="0" y="11689"/>
          <a:ext cx="10160746" cy="16835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CA" sz="3200" kern="1200" dirty="0"/>
            <a:t>The OUT1 AND OUT2 screw terminals of the motor driver are connected to the pump respectively. </a:t>
          </a:r>
          <a:endParaRPr lang="en-US" sz="3200" kern="1200" dirty="0"/>
        </a:p>
      </dsp:txBody>
      <dsp:txXfrm>
        <a:off x="82182" y="93871"/>
        <a:ext cx="9996382" cy="151913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834A0F-AE53-4A83-8D0B-A1854CDCE402}" type="datetimeFigureOut">
              <a:rPr lang="en-CA" smtClean="0"/>
              <a:t>2021-03-25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D2F86FF-DC8B-489D-AF16-27B0A581602F}" type="slidenum">
              <a:rPr lang="en-CA" smtClean="0"/>
              <a:t>‹#›</a:t>
            </a:fld>
            <a:endParaRPr lang="en-CA"/>
          </a:p>
        </p:txBody>
      </p:sp>
    </p:spTree>
    <p:extLst>
      <p:ext uri="{BB962C8B-B14F-4D97-AF65-F5344CB8AC3E}">
        <p14:creationId xmlns:p14="http://schemas.microsoft.com/office/powerpoint/2010/main" val="2349258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1834A0F-AE53-4A83-8D0B-A1854CDCE402}" type="datetimeFigureOut">
              <a:rPr lang="en-CA" smtClean="0"/>
              <a:t>2021-03-25</a:t>
            </a:fld>
            <a:endParaRPr lang="en-C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C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D2F86FF-DC8B-489D-AF16-27B0A581602F}" type="slidenum">
              <a:rPr lang="en-CA" smtClean="0"/>
              <a:t>‹#›</a:t>
            </a:fld>
            <a:endParaRPr lang="en-CA"/>
          </a:p>
        </p:txBody>
      </p:sp>
    </p:spTree>
    <p:extLst>
      <p:ext uri="{BB962C8B-B14F-4D97-AF65-F5344CB8AC3E}">
        <p14:creationId xmlns:p14="http://schemas.microsoft.com/office/powerpoint/2010/main" val="1477135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4">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1834A0F-AE53-4A83-8D0B-A1854CDCE402}" type="datetimeFigureOut">
              <a:rPr lang="en-CA" smtClean="0"/>
              <a:t>2021-03-25</a:t>
            </a:fld>
            <a:endParaRPr lang="en-C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C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D2F86FF-DC8B-489D-AF16-27B0A581602F}" type="slidenum">
              <a:rPr lang="en-CA" smtClean="0"/>
              <a:t>‹#›</a:t>
            </a:fld>
            <a:endParaRPr lang="en-CA"/>
          </a:p>
        </p:txBody>
      </p:sp>
    </p:spTree>
    <p:extLst>
      <p:ext uri="{BB962C8B-B14F-4D97-AF65-F5344CB8AC3E}">
        <p14:creationId xmlns:p14="http://schemas.microsoft.com/office/powerpoint/2010/main" val="2967259754"/>
      </p:ext>
    </p:extLst>
  </p:cSld>
  <p:clrMap bg1="lt1" tx1="dk1" bg2="lt2" tx2="dk2" accent1="accent1" accent2="accent2" accent3="accent3" accent4="accent4" accent5="accent5" accent6="accent6" hlink="hlink" folHlink="folHlink"/>
  <p:sldLayoutIdLst>
    <p:sldLayoutId id="2147483770" r:id="rId1"/>
    <p:sldLayoutId id="2147483769" r:id="rId2"/>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www.sparkfun.com/datasheets/Robotics/L298_H_Bridge.pdf" TargetMode="External"/><Relationship Id="rId2" Type="http://schemas.openxmlformats.org/officeDocument/2006/relationships/hyperlink" Target="https://subscription.packtpub.com/book/hardware_and_creative/9781785285059/1/ch01lvl1sec11/hardware-specification-of-beaglebone-black" TargetMode="External"/><Relationship Id="rId1" Type="http://schemas.openxmlformats.org/officeDocument/2006/relationships/slideLayout" Target="../slideLayouts/slideLayout1.xml"/><Relationship Id="rId4" Type="http://schemas.openxmlformats.org/officeDocument/2006/relationships/hyperlink" Target="https://components101.com/modules/l293n-motor-driver-module"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maker.pro/arduino/projects/arduino-soil-moisture-sensor" TargetMode="External"/><Relationship Id="rId2" Type="http://schemas.openxmlformats.org/officeDocument/2006/relationships/hyperlink" Target="https://www.amazon.ca/gp/product/B07BKXJXK1/ref=ppx_yo_dt_b_asin_title_o05_s00?ie=UTF8&amp;psc=1" TargetMode="External"/><Relationship Id="rId1" Type="http://schemas.openxmlformats.org/officeDocument/2006/relationships/slideLayout" Target="../slideLayouts/slideLayout1.xml"/><Relationship Id="rId4" Type="http://schemas.openxmlformats.org/officeDocument/2006/relationships/hyperlink" Target="https://engineerexperiences.com/5-volt-supply.html"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lastminuteengineers.com/l298n-dc-stepper-driver-arduino-tutorial/" TargetMode="External"/><Relationship Id="rId2" Type="http://schemas.openxmlformats.org/officeDocument/2006/relationships/hyperlink" Target="https://learn.adafruit.com/ssh-to-beaglebone-black-over-usb/ssh-with-windows-and-putty" TargetMode="External"/><Relationship Id="rId1" Type="http://schemas.openxmlformats.org/officeDocument/2006/relationships/slideLayout" Target="../slideLayouts/slideLayout2.xml"/><Relationship Id="rId5" Type="http://schemas.openxmlformats.org/officeDocument/2006/relationships/hyperlink" Target="https://beagleboard.org/p/silver2row/beaglebone-black-and-l298-motor-driver-in-python-2156be" TargetMode="External"/><Relationship Id="rId4" Type="http://schemas.openxmlformats.org/officeDocument/2006/relationships/hyperlink" Target="https://www.engineersgarage.com/tutorials/dc-motor-interfacing-with-beaglebone-black/"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F2C2-00DB-40A2-9353-43B519F8705B}"/>
              </a:ext>
            </a:extLst>
          </p:cNvPr>
          <p:cNvSpPr>
            <a:spLocks noGrp="1"/>
          </p:cNvSpPr>
          <p:nvPr>
            <p:ph type="ctrTitle"/>
          </p:nvPr>
        </p:nvSpPr>
        <p:spPr>
          <a:xfrm>
            <a:off x="1683171" y="1013883"/>
            <a:ext cx="8825658" cy="2677648"/>
          </a:xfrm>
        </p:spPr>
        <p:txBody>
          <a:bodyPr/>
          <a:lstStyle/>
          <a:p>
            <a:pPr algn="ctr"/>
            <a:r>
              <a:rPr lang="en-CA" b="1" dirty="0"/>
              <a:t>AUTOMATIC WATERING SYSTEM FOR PLANTS</a:t>
            </a:r>
            <a:endParaRPr lang="en-CA" dirty="0"/>
          </a:p>
        </p:txBody>
      </p:sp>
      <p:sp>
        <p:nvSpPr>
          <p:cNvPr id="3" name="Subtitle 2">
            <a:extLst>
              <a:ext uri="{FF2B5EF4-FFF2-40B4-BE49-F238E27FC236}">
                <a16:creationId xmlns:a16="http://schemas.microsoft.com/office/drawing/2014/main" id="{8ADC4F43-38BB-4B74-A0AD-EBB27511EC3B}"/>
              </a:ext>
            </a:extLst>
          </p:cNvPr>
          <p:cNvSpPr>
            <a:spLocks noGrp="1"/>
          </p:cNvSpPr>
          <p:nvPr>
            <p:ph type="subTitle" idx="1"/>
          </p:nvPr>
        </p:nvSpPr>
        <p:spPr>
          <a:xfrm>
            <a:off x="2562225" y="4754563"/>
            <a:ext cx="9144000" cy="1655762"/>
          </a:xfrm>
        </p:spPr>
        <p:txBody>
          <a:bodyPr/>
          <a:lstStyle/>
          <a:p>
            <a:pPr algn="r"/>
            <a:r>
              <a:rPr lang="en-CA" b="1"/>
              <a:t>SUBMITTED BY,</a:t>
            </a:r>
          </a:p>
          <a:p>
            <a:pPr algn="r"/>
            <a:r>
              <a:rPr lang="en-CA" b="1"/>
              <a:t>SREELAKSHMI KRISHNANKUTTY – C0765644</a:t>
            </a:r>
          </a:p>
          <a:p>
            <a:pPr algn="r"/>
            <a:r>
              <a:rPr lang="en-CA" b="1"/>
              <a:t>GROUP - 6</a:t>
            </a:r>
          </a:p>
          <a:p>
            <a:endParaRPr lang="en-CA" dirty="0"/>
          </a:p>
        </p:txBody>
      </p:sp>
    </p:spTree>
    <p:extLst>
      <p:ext uri="{BB962C8B-B14F-4D97-AF65-F5344CB8AC3E}">
        <p14:creationId xmlns:p14="http://schemas.microsoft.com/office/powerpoint/2010/main" val="1472757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 name="Title 3">
            <a:extLst>
              <a:ext uri="{FF2B5EF4-FFF2-40B4-BE49-F238E27FC236}">
                <a16:creationId xmlns:a16="http://schemas.microsoft.com/office/drawing/2014/main" id="{B2FD44FC-F2EA-4D2C-8996-1EA19756AABC}"/>
              </a:ext>
            </a:extLst>
          </p:cNvPr>
          <p:cNvSpPr>
            <a:spLocks noGrp="1"/>
          </p:cNvSpPr>
          <p:nvPr>
            <p:ph type="title"/>
          </p:nvPr>
        </p:nvSpPr>
        <p:spPr>
          <a:xfrm>
            <a:off x="639098" y="629265"/>
            <a:ext cx="5132438" cy="1622322"/>
          </a:xfrm>
        </p:spPr>
        <p:txBody>
          <a:bodyPr>
            <a:normAutofit/>
          </a:bodyPr>
          <a:lstStyle/>
          <a:p>
            <a:pPr algn="ctr"/>
            <a:r>
              <a:rPr lang="en-CA" b="1" dirty="0">
                <a:solidFill>
                  <a:srgbClr val="EBEBEB"/>
                </a:solidFill>
              </a:rPr>
              <a:t>MINI SUBMERSIBLE WATER PUMP</a:t>
            </a:r>
          </a:p>
        </p:txBody>
      </p:sp>
      <p:pic>
        <p:nvPicPr>
          <p:cNvPr id="3" name="Picture 2" descr="A picture containing accessory&#10;&#10;Description automatically generated">
            <a:extLst>
              <a:ext uri="{FF2B5EF4-FFF2-40B4-BE49-F238E27FC236}">
                <a16:creationId xmlns:a16="http://schemas.microsoft.com/office/drawing/2014/main" id="{AF4945F6-AE7F-47BC-8E1F-0B3CF8B77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836" y="1023437"/>
            <a:ext cx="4828707" cy="4828707"/>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6D9C3C11-F378-42BE-ABE3-23F06392B64C}"/>
              </a:ext>
            </a:extLst>
          </p:cNvPr>
          <p:cNvSpPr>
            <a:spLocks noGrp="1"/>
          </p:cNvSpPr>
          <p:nvPr>
            <p:ph idx="1"/>
          </p:nvPr>
        </p:nvSpPr>
        <p:spPr>
          <a:xfrm>
            <a:off x="639098" y="2418735"/>
            <a:ext cx="5132439" cy="3811742"/>
          </a:xfrm>
        </p:spPr>
        <p:txBody>
          <a:bodyPr anchor="ctr">
            <a:normAutofit/>
          </a:bodyPr>
          <a:lstStyle/>
          <a:p>
            <a:r>
              <a:rPr lang="en-US">
                <a:solidFill>
                  <a:srgbClr val="FFFFFF"/>
                </a:solidFill>
              </a:rPr>
              <a:t>Load rated current: 0.18A</a:t>
            </a:r>
          </a:p>
          <a:p>
            <a:r>
              <a:rPr lang="en-US">
                <a:solidFill>
                  <a:srgbClr val="FFFFFF"/>
                </a:solidFill>
              </a:rPr>
              <a:t>The pump is a DC pump, 3V pump with DC3-4.5V power supply (Can not be used directly with 220V AC voltage)</a:t>
            </a:r>
          </a:p>
          <a:p>
            <a:endParaRPr lang="en-CA">
              <a:solidFill>
                <a:srgbClr val="FFFFFF"/>
              </a:solidFill>
            </a:endParaRPr>
          </a:p>
        </p:txBody>
      </p:sp>
    </p:spTree>
    <p:extLst>
      <p:ext uri="{BB962C8B-B14F-4D97-AF65-F5344CB8AC3E}">
        <p14:creationId xmlns:p14="http://schemas.microsoft.com/office/powerpoint/2010/main" val="147225796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 name="Title 3">
            <a:extLst>
              <a:ext uri="{FF2B5EF4-FFF2-40B4-BE49-F238E27FC236}">
                <a16:creationId xmlns:a16="http://schemas.microsoft.com/office/drawing/2014/main" id="{E6F22503-1270-4D37-AEB4-A219B8710C43}"/>
              </a:ext>
            </a:extLst>
          </p:cNvPr>
          <p:cNvSpPr>
            <a:spLocks noGrp="1"/>
          </p:cNvSpPr>
          <p:nvPr>
            <p:ph type="title"/>
          </p:nvPr>
        </p:nvSpPr>
        <p:spPr>
          <a:xfrm>
            <a:off x="1154955" y="973668"/>
            <a:ext cx="2942210" cy="1020232"/>
          </a:xfrm>
        </p:spPr>
        <p:txBody>
          <a:bodyPr>
            <a:normAutofit/>
          </a:bodyPr>
          <a:lstStyle/>
          <a:p>
            <a:pPr algn="ctr"/>
            <a:r>
              <a:rPr lang="en-CA" b="1" dirty="0">
                <a:solidFill>
                  <a:schemeClr val="tx1"/>
                </a:solidFill>
              </a:rPr>
              <a:t>BATTERY</a:t>
            </a:r>
          </a:p>
        </p:txBody>
      </p:sp>
      <p:pic>
        <p:nvPicPr>
          <p:cNvPr id="7" name="Picture 6" descr="A picture containing text&#10;&#10;Description automatically generated">
            <a:extLst>
              <a:ext uri="{FF2B5EF4-FFF2-40B4-BE49-F238E27FC236}">
                <a16:creationId xmlns:a16="http://schemas.microsoft.com/office/drawing/2014/main" id="{77A90303-66BA-416B-A8BD-7B6FAFBD490E}"/>
              </a:ext>
            </a:extLst>
          </p:cNvPr>
          <p:cNvPicPr>
            <a:picLocks noChangeAspect="1"/>
          </p:cNvPicPr>
          <p:nvPr/>
        </p:nvPicPr>
        <p:blipFill rotWithShape="1">
          <a:blip r:embed="rId2">
            <a:extLst>
              <a:ext uri="{28A0092B-C50C-407E-A947-70E740481C1C}">
                <a14:useLocalDpi xmlns:a14="http://schemas.microsoft.com/office/drawing/2010/main" val="0"/>
              </a:ext>
            </a:extLst>
          </a:blip>
          <a:srcRect r="8703" b="2"/>
          <a:stretch/>
        </p:blipFill>
        <p:spPr>
          <a:xfrm>
            <a:off x="5194607" y="803751"/>
            <a:ext cx="6391533" cy="5250498"/>
          </a:xfrm>
          <a:prstGeom prst="rect">
            <a:avLst/>
          </a:prstGeom>
        </p:spPr>
      </p:pic>
      <p:sp>
        <p:nvSpPr>
          <p:cNvPr id="18" name="Rectangle 17">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C04046F5-EE5D-4F3D-814F-359674B06ECC}"/>
              </a:ext>
            </a:extLst>
          </p:cNvPr>
          <p:cNvSpPr>
            <a:spLocks noGrp="1"/>
          </p:cNvSpPr>
          <p:nvPr>
            <p:ph idx="1"/>
          </p:nvPr>
        </p:nvSpPr>
        <p:spPr>
          <a:xfrm>
            <a:off x="1180483" y="2895600"/>
            <a:ext cx="3133726" cy="3898900"/>
          </a:xfrm>
        </p:spPr>
        <p:txBody>
          <a:bodyPr>
            <a:normAutofit/>
          </a:bodyPr>
          <a:lstStyle/>
          <a:p>
            <a:r>
              <a:rPr lang="en-CA" dirty="0">
                <a:solidFill>
                  <a:schemeClr val="tx1"/>
                </a:solidFill>
              </a:rPr>
              <a:t>Here, In order to provide 5V power supply, we are using a battery holder with 4 AA batteries which in output gives approximately 5V.</a:t>
            </a:r>
          </a:p>
          <a:p>
            <a:pPr marL="0" indent="0">
              <a:buNone/>
            </a:pPr>
            <a:endParaRPr lang="en-CA" dirty="0">
              <a:solidFill>
                <a:schemeClr val="tx1"/>
              </a:solidFill>
            </a:endParaRPr>
          </a:p>
        </p:txBody>
      </p:sp>
      <p:sp>
        <p:nvSpPr>
          <p:cNvPr id="24"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87319091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6068D5A-5FA2-405C-8ECB-6E6375B58336}"/>
              </a:ext>
            </a:extLst>
          </p:cNvPr>
          <p:cNvSpPr>
            <a:spLocks noGrp="1"/>
          </p:cNvSpPr>
          <p:nvPr>
            <p:ph type="title"/>
          </p:nvPr>
        </p:nvSpPr>
        <p:spPr>
          <a:xfrm>
            <a:off x="639098" y="629265"/>
            <a:ext cx="5132438" cy="1622322"/>
          </a:xfrm>
        </p:spPr>
        <p:txBody>
          <a:bodyPr>
            <a:normAutofit/>
          </a:bodyPr>
          <a:lstStyle/>
          <a:p>
            <a:pPr algn="ctr">
              <a:lnSpc>
                <a:spcPct val="90000"/>
              </a:lnSpc>
            </a:pPr>
            <a:r>
              <a:rPr lang="en-CA" b="1" dirty="0">
                <a:solidFill>
                  <a:srgbClr val="EBEBEB"/>
                </a:solidFill>
              </a:rPr>
              <a:t>SOIL MOISTURE SENSOR (FC-28)</a:t>
            </a:r>
            <a:br>
              <a:rPr lang="en-CA" dirty="0">
                <a:solidFill>
                  <a:srgbClr val="EBEBEB"/>
                </a:solidFill>
              </a:rPr>
            </a:br>
            <a:endParaRPr lang="en-CA" dirty="0">
              <a:solidFill>
                <a:srgbClr val="EBEBEB"/>
              </a:solidFill>
            </a:endParaRPr>
          </a:p>
        </p:txBody>
      </p:sp>
      <p:pic>
        <p:nvPicPr>
          <p:cNvPr id="5" name="Picture 4">
            <a:extLst>
              <a:ext uri="{FF2B5EF4-FFF2-40B4-BE49-F238E27FC236}">
                <a16:creationId xmlns:a16="http://schemas.microsoft.com/office/drawing/2014/main" id="{97DF6355-D07F-42A4-B761-42EA1F52D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195" y="2155429"/>
            <a:ext cx="4828707" cy="2547142"/>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9BD5F49-0A00-4140-883C-A39F38A5B8EB}"/>
              </a:ext>
            </a:extLst>
          </p:cNvPr>
          <p:cNvSpPr>
            <a:spLocks noGrp="1"/>
          </p:cNvSpPr>
          <p:nvPr>
            <p:ph idx="1"/>
          </p:nvPr>
        </p:nvSpPr>
        <p:spPr>
          <a:xfrm>
            <a:off x="639098" y="2418735"/>
            <a:ext cx="5132439" cy="3811742"/>
          </a:xfrm>
        </p:spPr>
        <p:txBody>
          <a:bodyPr anchor="ctr">
            <a:normAutofit/>
          </a:bodyPr>
          <a:lstStyle/>
          <a:p>
            <a:pPr>
              <a:lnSpc>
                <a:spcPct val="90000"/>
              </a:lnSpc>
            </a:pPr>
            <a:r>
              <a:rPr lang="en-US" sz="2000" dirty="0">
                <a:solidFill>
                  <a:srgbClr val="FFFFFF"/>
                </a:solidFill>
              </a:rPr>
              <a:t>The specifications of the FC-28 soil moisture sensor are as follows:</a:t>
            </a:r>
          </a:p>
          <a:p>
            <a:pPr>
              <a:lnSpc>
                <a:spcPct val="90000"/>
              </a:lnSpc>
            </a:pPr>
            <a:r>
              <a:rPr lang="en-US" sz="2000" dirty="0">
                <a:solidFill>
                  <a:srgbClr val="FFFFFF"/>
                </a:solidFill>
              </a:rPr>
              <a:t>Input Voltage: 3.3–5V</a:t>
            </a:r>
          </a:p>
          <a:p>
            <a:pPr>
              <a:lnSpc>
                <a:spcPct val="90000"/>
              </a:lnSpc>
            </a:pPr>
            <a:r>
              <a:rPr lang="en-US" sz="2000" dirty="0">
                <a:solidFill>
                  <a:srgbClr val="FFFFFF"/>
                </a:solidFill>
              </a:rPr>
              <a:t>Output Voltage: 0–4.2V</a:t>
            </a:r>
          </a:p>
          <a:p>
            <a:pPr>
              <a:lnSpc>
                <a:spcPct val="90000"/>
              </a:lnSpc>
            </a:pPr>
            <a:r>
              <a:rPr lang="en-US" sz="2000" dirty="0">
                <a:solidFill>
                  <a:srgbClr val="FFFFFF"/>
                </a:solidFill>
              </a:rPr>
              <a:t>Input Current: 35mA</a:t>
            </a:r>
          </a:p>
          <a:p>
            <a:pPr>
              <a:lnSpc>
                <a:spcPct val="90000"/>
              </a:lnSpc>
            </a:pPr>
            <a:r>
              <a:rPr lang="en-US" sz="2000" dirty="0">
                <a:solidFill>
                  <a:srgbClr val="FFFFFF"/>
                </a:solidFill>
              </a:rPr>
              <a:t>Output Signal: both analog and digital</a:t>
            </a:r>
          </a:p>
          <a:p>
            <a:pPr marL="0" indent="0">
              <a:lnSpc>
                <a:spcPct val="90000"/>
              </a:lnSpc>
              <a:buNone/>
            </a:pPr>
            <a:endParaRPr lang="en-CA" sz="1100" dirty="0">
              <a:solidFill>
                <a:srgbClr val="FFFFFF"/>
              </a:solidFill>
            </a:endParaRPr>
          </a:p>
        </p:txBody>
      </p:sp>
    </p:spTree>
    <p:extLst>
      <p:ext uri="{BB962C8B-B14F-4D97-AF65-F5344CB8AC3E}">
        <p14:creationId xmlns:p14="http://schemas.microsoft.com/office/powerpoint/2010/main" val="144152797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5"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7" name="Freeform: Shape 16">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9"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6" name="Title 5">
            <a:extLst>
              <a:ext uri="{FF2B5EF4-FFF2-40B4-BE49-F238E27FC236}">
                <a16:creationId xmlns:a16="http://schemas.microsoft.com/office/drawing/2014/main" id="{AC6A3740-A99D-4611-BAA1-A7E0F734F5E8}"/>
              </a:ext>
            </a:extLst>
          </p:cNvPr>
          <p:cNvSpPr>
            <a:spLocks noGrp="1"/>
          </p:cNvSpPr>
          <p:nvPr>
            <p:ph type="title"/>
          </p:nvPr>
        </p:nvSpPr>
        <p:spPr>
          <a:xfrm>
            <a:off x="639098" y="629265"/>
            <a:ext cx="5132438" cy="1622322"/>
          </a:xfrm>
        </p:spPr>
        <p:txBody>
          <a:bodyPr>
            <a:normAutofit/>
          </a:bodyPr>
          <a:lstStyle/>
          <a:p>
            <a:pPr algn="ctr"/>
            <a:r>
              <a:rPr lang="en-CA" b="1" dirty="0">
                <a:solidFill>
                  <a:srgbClr val="EBEBEB"/>
                </a:solidFill>
              </a:rPr>
              <a:t>SOIL MOISTURE SENSOR (FC-28)</a:t>
            </a:r>
            <a:endParaRPr lang="en-CA" dirty="0">
              <a:solidFill>
                <a:srgbClr val="EBEBEB"/>
              </a:solidFill>
            </a:endParaRPr>
          </a:p>
        </p:txBody>
      </p:sp>
      <p:pic>
        <p:nvPicPr>
          <p:cNvPr id="8" name="Picture 7">
            <a:extLst>
              <a:ext uri="{FF2B5EF4-FFF2-40B4-BE49-F238E27FC236}">
                <a16:creationId xmlns:a16="http://schemas.microsoft.com/office/drawing/2014/main" id="{3867D0F1-17A5-4BEC-B590-EB0F02FEE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836" y="2164219"/>
            <a:ext cx="4828707" cy="2547142"/>
          </a:xfrm>
          <a:prstGeom prst="rect">
            <a:avLst/>
          </a:prstGeom>
        </p:spPr>
      </p:pic>
      <p:sp>
        <p:nvSpPr>
          <p:cNvPr id="21" name="Rectangle 20">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Content Placeholder 6">
            <a:extLst>
              <a:ext uri="{FF2B5EF4-FFF2-40B4-BE49-F238E27FC236}">
                <a16:creationId xmlns:a16="http://schemas.microsoft.com/office/drawing/2014/main" id="{02F4F857-9A5D-4371-BB9B-62F05132A80C}"/>
              </a:ext>
            </a:extLst>
          </p:cNvPr>
          <p:cNvSpPr>
            <a:spLocks noGrp="1"/>
          </p:cNvSpPr>
          <p:nvPr>
            <p:ph idx="1"/>
          </p:nvPr>
        </p:nvSpPr>
        <p:spPr>
          <a:xfrm>
            <a:off x="639098" y="2322609"/>
            <a:ext cx="5132439" cy="3811742"/>
          </a:xfrm>
        </p:spPr>
        <p:txBody>
          <a:bodyPr anchor="ctr">
            <a:normAutofit/>
          </a:bodyPr>
          <a:lstStyle/>
          <a:p>
            <a:pPr marL="0" indent="0" algn="ctr">
              <a:lnSpc>
                <a:spcPct val="90000"/>
              </a:lnSpc>
              <a:buNone/>
            </a:pPr>
            <a:r>
              <a:rPr lang="en-US" b="1" dirty="0">
                <a:solidFill>
                  <a:srgbClr val="FFFFFF"/>
                </a:solidFill>
                <a:highlight>
                  <a:srgbClr val="FF00FF"/>
                </a:highlight>
              </a:rPr>
              <a:t>PIN-OUT</a:t>
            </a:r>
          </a:p>
          <a:p>
            <a:pPr marL="0" indent="0" algn="ctr">
              <a:lnSpc>
                <a:spcPct val="90000"/>
              </a:lnSpc>
              <a:buNone/>
            </a:pPr>
            <a:endParaRPr lang="en-US" dirty="0">
              <a:solidFill>
                <a:srgbClr val="FFFFFF"/>
              </a:solidFill>
            </a:endParaRPr>
          </a:p>
          <a:p>
            <a:pPr>
              <a:lnSpc>
                <a:spcPct val="90000"/>
              </a:lnSpc>
            </a:pPr>
            <a:r>
              <a:rPr lang="en-US" dirty="0">
                <a:solidFill>
                  <a:srgbClr val="FFFFFF"/>
                </a:solidFill>
              </a:rPr>
              <a:t>The FC-28 soil moisture sensor has four pins:</a:t>
            </a:r>
          </a:p>
          <a:p>
            <a:pPr>
              <a:lnSpc>
                <a:spcPct val="90000"/>
              </a:lnSpc>
            </a:pPr>
            <a:r>
              <a:rPr lang="en-US" dirty="0">
                <a:solidFill>
                  <a:srgbClr val="FFFFFF"/>
                </a:solidFill>
              </a:rPr>
              <a:t>VCC: Power</a:t>
            </a:r>
          </a:p>
          <a:p>
            <a:pPr>
              <a:lnSpc>
                <a:spcPct val="90000"/>
              </a:lnSpc>
            </a:pPr>
            <a:r>
              <a:rPr lang="en-US" dirty="0">
                <a:solidFill>
                  <a:srgbClr val="FFFFFF"/>
                </a:solidFill>
              </a:rPr>
              <a:t>A0: Analog Output</a:t>
            </a:r>
          </a:p>
          <a:p>
            <a:pPr>
              <a:lnSpc>
                <a:spcPct val="90000"/>
              </a:lnSpc>
            </a:pPr>
            <a:r>
              <a:rPr lang="en-US" dirty="0">
                <a:solidFill>
                  <a:srgbClr val="FFFFFF"/>
                </a:solidFill>
              </a:rPr>
              <a:t>D0: Digital Output</a:t>
            </a:r>
          </a:p>
          <a:p>
            <a:pPr>
              <a:lnSpc>
                <a:spcPct val="90000"/>
              </a:lnSpc>
            </a:pPr>
            <a:r>
              <a:rPr lang="en-US" dirty="0">
                <a:solidFill>
                  <a:srgbClr val="FFFFFF"/>
                </a:solidFill>
              </a:rPr>
              <a:t>GND: Ground</a:t>
            </a:r>
          </a:p>
          <a:p>
            <a:pPr marL="0" indent="0">
              <a:lnSpc>
                <a:spcPct val="90000"/>
              </a:lnSpc>
              <a:buNone/>
            </a:pPr>
            <a:endParaRPr lang="en-CA" dirty="0">
              <a:solidFill>
                <a:srgbClr val="FFFFFF"/>
              </a:solidFill>
            </a:endParaRPr>
          </a:p>
        </p:txBody>
      </p:sp>
    </p:spTree>
    <p:extLst>
      <p:ext uri="{BB962C8B-B14F-4D97-AF65-F5344CB8AC3E}">
        <p14:creationId xmlns:p14="http://schemas.microsoft.com/office/powerpoint/2010/main" val="169470941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5" name="Freeform: Shape 14">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 name="Title 3">
            <a:extLst>
              <a:ext uri="{FF2B5EF4-FFF2-40B4-BE49-F238E27FC236}">
                <a16:creationId xmlns:a16="http://schemas.microsoft.com/office/drawing/2014/main" id="{58ADDC3E-010C-4706-AD2E-2230BD2641F4}"/>
              </a:ext>
            </a:extLst>
          </p:cNvPr>
          <p:cNvSpPr>
            <a:spLocks noGrp="1"/>
          </p:cNvSpPr>
          <p:nvPr>
            <p:ph type="title"/>
          </p:nvPr>
        </p:nvSpPr>
        <p:spPr>
          <a:xfrm>
            <a:off x="1154955" y="973668"/>
            <a:ext cx="2942210" cy="1020232"/>
          </a:xfrm>
        </p:spPr>
        <p:txBody>
          <a:bodyPr>
            <a:normAutofit/>
          </a:bodyPr>
          <a:lstStyle/>
          <a:p>
            <a:pPr algn="ctr">
              <a:lnSpc>
                <a:spcPct val="90000"/>
              </a:lnSpc>
            </a:pPr>
            <a:r>
              <a:rPr lang="en-CA" sz="3300" b="1" dirty="0">
                <a:solidFill>
                  <a:srgbClr val="EBEBEB"/>
                </a:solidFill>
              </a:rPr>
              <a:t>JUMPER WIRES</a:t>
            </a:r>
          </a:p>
        </p:txBody>
      </p:sp>
      <p:pic>
        <p:nvPicPr>
          <p:cNvPr id="8" name="Picture 7">
            <a:extLst>
              <a:ext uri="{FF2B5EF4-FFF2-40B4-BE49-F238E27FC236}">
                <a16:creationId xmlns:a16="http://schemas.microsoft.com/office/drawing/2014/main" id="{074E3147-E90F-469D-9764-53CC8887E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9513" y="803751"/>
            <a:ext cx="4961720" cy="5250498"/>
          </a:xfrm>
          <a:prstGeom prst="rect">
            <a:avLst/>
          </a:prstGeom>
        </p:spPr>
      </p:pic>
      <p:sp>
        <p:nvSpPr>
          <p:cNvPr id="19" name="Rectangle 18">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9D43E69C-8443-4BA1-B2BF-0A9A582CDF38}"/>
              </a:ext>
            </a:extLst>
          </p:cNvPr>
          <p:cNvSpPr>
            <a:spLocks noGrp="1"/>
          </p:cNvSpPr>
          <p:nvPr>
            <p:ph idx="1"/>
          </p:nvPr>
        </p:nvSpPr>
        <p:spPr>
          <a:xfrm>
            <a:off x="1071872" y="3295650"/>
            <a:ext cx="3133726" cy="3898900"/>
          </a:xfrm>
        </p:spPr>
        <p:txBody>
          <a:bodyPr>
            <a:normAutofit/>
          </a:bodyPr>
          <a:lstStyle/>
          <a:p>
            <a:r>
              <a:rPr lang="en-CA" dirty="0">
                <a:solidFill>
                  <a:srgbClr val="FFFFFF"/>
                </a:solidFill>
              </a:rPr>
              <a:t>We are using all three kinds of  jumper wires to make the connections.</a:t>
            </a:r>
          </a:p>
        </p:txBody>
      </p:sp>
      <p:sp>
        <p:nvSpPr>
          <p:cNvPr id="2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6659834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 name="Title 3">
            <a:extLst>
              <a:ext uri="{FF2B5EF4-FFF2-40B4-BE49-F238E27FC236}">
                <a16:creationId xmlns:a16="http://schemas.microsoft.com/office/drawing/2014/main" id="{E9D24AFB-C99D-4D96-81A9-618836400854}"/>
              </a:ext>
            </a:extLst>
          </p:cNvPr>
          <p:cNvSpPr>
            <a:spLocks noGrp="1"/>
          </p:cNvSpPr>
          <p:nvPr>
            <p:ph type="title"/>
          </p:nvPr>
        </p:nvSpPr>
        <p:spPr>
          <a:xfrm>
            <a:off x="639098" y="629265"/>
            <a:ext cx="6072776" cy="1622322"/>
          </a:xfrm>
        </p:spPr>
        <p:txBody>
          <a:bodyPr>
            <a:normAutofit/>
          </a:bodyPr>
          <a:lstStyle/>
          <a:p>
            <a:r>
              <a:rPr lang="en-CA" b="1">
                <a:solidFill>
                  <a:srgbClr val="EBEBEB"/>
                </a:solidFill>
              </a:rPr>
              <a:t>SOFTWARE REQUIREMENTS</a:t>
            </a:r>
          </a:p>
        </p:txBody>
      </p:sp>
      <p:sp>
        <p:nvSpPr>
          <p:cNvPr id="18" name="Freeform: Shape 17">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7" name="Picture 6" descr="A picture containing text, clipart&#10;&#10;Description automatically generated">
            <a:extLst>
              <a:ext uri="{FF2B5EF4-FFF2-40B4-BE49-F238E27FC236}">
                <a16:creationId xmlns:a16="http://schemas.microsoft.com/office/drawing/2014/main" id="{FA2EB76C-4CF1-4D62-92BE-297E85A35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226" y="1375132"/>
            <a:ext cx="4125317" cy="4125317"/>
          </a:xfrm>
          <a:prstGeom prst="rect">
            <a:avLst/>
          </a:prstGeom>
        </p:spPr>
      </p:pic>
      <p:sp>
        <p:nvSpPr>
          <p:cNvPr id="20" name="Rectangle 19">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F52EC5DD-4432-475F-A912-16A91FCD2D67}"/>
              </a:ext>
            </a:extLst>
          </p:cNvPr>
          <p:cNvSpPr>
            <a:spLocks noGrp="1"/>
          </p:cNvSpPr>
          <p:nvPr>
            <p:ph idx="1"/>
          </p:nvPr>
        </p:nvSpPr>
        <p:spPr>
          <a:xfrm>
            <a:off x="658593" y="2047613"/>
            <a:ext cx="6072776" cy="3811740"/>
          </a:xfrm>
        </p:spPr>
        <p:txBody>
          <a:bodyPr anchor="ctr">
            <a:normAutofit/>
          </a:bodyPr>
          <a:lstStyle/>
          <a:p>
            <a:pPr marL="0" indent="0" algn="ctr">
              <a:buNone/>
            </a:pPr>
            <a:r>
              <a:rPr lang="en-CA" b="1" dirty="0">
                <a:solidFill>
                  <a:srgbClr val="FFFFFF"/>
                </a:solidFill>
              </a:rPr>
              <a:t>PUTTY</a:t>
            </a:r>
          </a:p>
          <a:p>
            <a:endParaRPr lang="en-CA" dirty="0">
              <a:solidFill>
                <a:srgbClr val="FFFFFF"/>
              </a:solidFill>
            </a:endParaRPr>
          </a:p>
          <a:p>
            <a:r>
              <a:rPr lang="en-US" dirty="0">
                <a:solidFill>
                  <a:srgbClr val="FFFFFF"/>
                </a:solidFill>
              </a:rPr>
              <a:t>PuTTY is a terminal emulator, serial console, and network file transfer </a:t>
            </a:r>
            <a:r>
              <a:rPr lang="en-US" dirty="0" err="1">
                <a:solidFill>
                  <a:srgbClr val="FFFFFF"/>
                </a:solidFill>
              </a:rPr>
              <a:t>programme</a:t>
            </a:r>
            <a:r>
              <a:rPr lang="en-US" dirty="0">
                <a:solidFill>
                  <a:srgbClr val="FFFFFF"/>
                </a:solidFill>
              </a:rPr>
              <a:t> that is free and open-source.</a:t>
            </a:r>
          </a:p>
          <a:p>
            <a:r>
              <a:rPr lang="en-US" dirty="0">
                <a:solidFill>
                  <a:srgbClr val="FFFFFF"/>
                </a:solidFill>
              </a:rPr>
              <a:t> SCP, SSH, Telnet, rlogin, and raw socket connections are among the network protocols it supports.</a:t>
            </a:r>
          </a:p>
          <a:p>
            <a:r>
              <a:rPr lang="en-US" dirty="0">
                <a:solidFill>
                  <a:srgbClr val="FFFFFF"/>
                </a:solidFill>
              </a:rPr>
              <a:t>PuTTY can also be connected to a serial port.</a:t>
            </a:r>
            <a:endParaRPr lang="en-CA" dirty="0">
              <a:solidFill>
                <a:srgbClr val="FFFFFF"/>
              </a:solidFill>
            </a:endParaRPr>
          </a:p>
        </p:txBody>
      </p:sp>
    </p:spTree>
    <p:extLst>
      <p:ext uri="{BB962C8B-B14F-4D97-AF65-F5344CB8AC3E}">
        <p14:creationId xmlns:p14="http://schemas.microsoft.com/office/powerpoint/2010/main" val="198934990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1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 name="Title 3">
            <a:extLst>
              <a:ext uri="{FF2B5EF4-FFF2-40B4-BE49-F238E27FC236}">
                <a16:creationId xmlns:a16="http://schemas.microsoft.com/office/drawing/2014/main" id="{726A02C0-3E23-428B-ACDD-7861D1175B50}"/>
              </a:ext>
            </a:extLst>
          </p:cNvPr>
          <p:cNvSpPr>
            <a:spLocks noGrp="1"/>
          </p:cNvSpPr>
          <p:nvPr>
            <p:ph type="title"/>
          </p:nvPr>
        </p:nvSpPr>
        <p:spPr>
          <a:xfrm>
            <a:off x="6841229" y="1909273"/>
            <a:ext cx="4798142" cy="3153753"/>
          </a:xfrm>
        </p:spPr>
        <p:txBody>
          <a:bodyPr vert="horz" lIns="91440" tIns="45720" rIns="91440" bIns="45720" rtlCol="0" anchor="b">
            <a:normAutofit/>
          </a:bodyPr>
          <a:lstStyle/>
          <a:p>
            <a:pPr algn="ctr">
              <a:lnSpc>
                <a:spcPct val="90000"/>
              </a:lnSpc>
            </a:pPr>
            <a:r>
              <a:rPr lang="en-US" sz="4200" b="1" i="0" kern="1200" dirty="0">
                <a:solidFill>
                  <a:srgbClr val="EBEBEB"/>
                </a:solidFill>
                <a:latin typeface="+mj-lt"/>
                <a:ea typeface="+mj-ea"/>
                <a:cs typeface="+mj-cs"/>
              </a:rPr>
              <a:t>CONNECTION DIAGRAM CREATED USING FRITZING SOFTWARE</a:t>
            </a:r>
          </a:p>
        </p:txBody>
      </p:sp>
      <p:sp>
        <p:nvSpPr>
          <p:cNvPr id="20" name="Rectangle 19">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Content Placeholder 6" descr="Diagram&#10;&#10;Description automatically generated">
            <a:extLst>
              <a:ext uri="{FF2B5EF4-FFF2-40B4-BE49-F238E27FC236}">
                <a16:creationId xmlns:a16="http://schemas.microsoft.com/office/drawing/2014/main" id="{77383F87-BA4D-4178-83BA-AA6EE1DF56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3900" y="714375"/>
            <a:ext cx="6021029" cy="554355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12652979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EF0215-0312-4BAA-AB60-986E0812D9C6}"/>
              </a:ext>
            </a:extLst>
          </p:cNvPr>
          <p:cNvSpPr>
            <a:spLocks noGrp="1"/>
          </p:cNvSpPr>
          <p:nvPr>
            <p:ph type="title"/>
          </p:nvPr>
        </p:nvSpPr>
        <p:spPr>
          <a:xfrm>
            <a:off x="1154954" y="973668"/>
            <a:ext cx="8761413" cy="706964"/>
          </a:xfrm>
        </p:spPr>
        <p:txBody>
          <a:bodyPr>
            <a:normAutofit/>
          </a:bodyPr>
          <a:lstStyle/>
          <a:p>
            <a:pPr algn="ctr"/>
            <a:r>
              <a:rPr lang="en-CA" b="1" dirty="0">
                <a:solidFill>
                  <a:srgbClr val="EBEBEB"/>
                </a:solidFill>
              </a:rPr>
              <a:t>WIRING </a:t>
            </a:r>
          </a:p>
        </p:txBody>
      </p:sp>
      <p:graphicFrame>
        <p:nvGraphicFramePr>
          <p:cNvPr id="17" name="Content Placeholder 4">
            <a:extLst>
              <a:ext uri="{FF2B5EF4-FFF2-40B4-BE49-F238E27FC236}">
                <a16:creationId xmlns:a16="http://schemas.microsoft.com/office/drawing/2014/main" id="{D897A893-228B-4822-B0C8-88A34CE59680}"/>
              </a:ext>
            </a:extLst>
          </p:cNvPr>
          <p:cNvGraphicFramePr>
            <a:graphicFrameLocks noGrp="1"/>
          </p:cNvGraphicFramePr>
          <p:nvPr>
            <p:ph idx="1"/>
            <p:extLst>
              <p:ext uri="{D42A27DB-BD31-4B8C-83A1-F6EECF244321}">
                <p14:modId xmlns:p14="http://schemas.microsoft.com/office/powerpoint/2010/main" val="1488573295"/>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4946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68C50D-CCA8-44E6-83E7-0A9B871EDD85}"/>
              </a:ext>
            </a:extLst>
          </p:cNvPr>
          <p:cNvSpPr>
            <a:spLocks noGrp="1"/>
          </p:cNvSpPr>
          <p:nvPr>
            <p:ph type="title"/>
          </p:nvPr>
        </p:nvSpPr>
        <p:spPr>
          <a:xfrm>
            <a:off x="1154954" y="973668"/>
            <a:ext cx="8761413" cy="706964"/>
          </a:xfrm>
        </p:spPr>
        <p:txBody>
          <a:bodyPr>
            <a:normAutofit/>
          </a:bodyPr>
          <a:lstStyle/>
          <a:p>
            <a:pPr algn="ctr"/>
            <a:r>
              <a:rPr lang="en-CA" b="1" dirty="0">
                <a:solidFill>
                  <a:srgbClr val="EBEBEB"/>
                </a:solidFill>
              </a:rPr>
              <a:t>WIRING</a:t>
            </a:r>
            <a:endParaRPr lang="en-CA" dirty="0">
              <a:solidFill>
                <a:srgbClr val="EBEBEB"/>
              </a:solidFill>
            </a:endParaRPr>
          </a:p>
        </p:txBody>
      </p:sp>
      <p:graphicFrame>
        <p:nvGraphicFramePr>
          <p:cNvPr id="7" name="Content Placeholder 4">
            <a:extLst>
              <a:ext uri="{FF2B5EF4-FFF2-40B4-BE49-F238E27FC236}">
                <a16:creationId xmlns:a16="http://schemas.microsoft.com/office/drawing/2014/main" id="{588F4FAF-D80F-44D1-A408-BC5D5A361D6B}"/>
              </a:ext>
            </a:extLst>
          </p:cNvPr>
          <p:cNvGraphicFramePr>
            <a:graphicFrameLocks noGrp="1"/>
          </p:cNvGraphicFramePr>
          <p:nvPr>
            <p:ph idx="1"/>
            <p:extLst>
              <p:ext uri="{D42A27DB-BD31-4B8C-83A1-F6EECF244321}">
                <p14:modId xmlns:p14="http://schemas.microsoft.com/office/powerpoint/2010/main" val="2544139283"/>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6369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F7AEDE-CB61-4F4F-B35C-582479D0CE0F}"/>
              </a:ext>
            </a:extLst>
          </p:cNvPr>
          <p:cNvSpPr>
            <a:spLocks noGrp="1"/>
          </p:cNvSpPr>
          <p:nvPr>
            <p:ph type="title"/>
          </p:nvPr>
        </p:nvSpPr>
        <p:spPr>
          <a:xfrm>
            <a:off x="1154954" y="973668"/>
            <a:ext cx="8761413" cy="706964"/>
          </a:xfrm>
        </p:spPr>
        <p:txBody>
          <a:bodyPr>
            <a:normAutofit/>
          </a:bodyPr>
          <a:lstStyle/>
          <a:p>
            <a:pPr algn="ctr"/>
            <a:r>
              <a:rPr lang="en-CA" b="1" dirty="0">
                <a:solidFill>
                  <a:srgbClr val="EBEBEB"/>
                </a:solidFill>
              </a:rPr>
              <a:t>WIRING</a:t>
            </a:r>
            <a:endParaRPr lang="en-CA" dirty="0">
              <a:solidFill>
                <a:srgbClr val="EBEBEB"/>
              </a:solidFill>
            </a:endParaRPr>
          </a:p>
        </p:txBody>
      </p:sp>
      <p:graphicFrame>
        <p:nvGraphicFramePr>
          <p:cNvPr id="7" name="Content Placeholder 4">
            <a:extLst>
              <a:ext uri="{FF2B5EF4-FFF2-40B4-BE49-F238E27FC236}">
                <a16:creationId xmlns:a16="http://schemas.microsoft.com/office/drawing/2014/main" id="{E0D15140-2F68-4C84-B1A0-66E7FD8F5DF8}"/>
              </a:ext>
            </a:extLst>
          </p:cNvPr>
          <p:cNvGraphicFramePr>
            <a:graphicFrameLocks noGrp="1"/>
          </p:cNvGraphicFramePr>
          <p:nvPr>
            <p:ph idx="1"/>
            <p:extLst>
              <p:ext uri="{D42A27DB-BD31-4B8C-83A1-F6EECF244321}">
                <p14:modId xmlns:p14="http://schemas.microsoft.com/office/powerpoint/2010/main" val="2249161095"/>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6452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0" name="Rectangle 13">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F123E859-38AD-4EA4-99DB-60908CBD384C}"/>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4400" b="1" dirty="0">
                <a:solidFill>
                  <a:schemeClr val="tx1"/>
                </a:solidFill>
              </a:rPr>
              <a:t>INTERFACING OF MOTOR DRIVER WITH BEAGLEBONE BLACK</a:t>
            </a:r>
          </a:p>
        </p:txBody>
      </p:sp>
      <p:cxnSp>
        <p:nvCxnSpPr>
          <p:cNvPr id="16" name="Straight Connector 16">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80704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EC9884-4F42-430C-8E6B-7FA09A9DFEAF}"/>
              </a:ext>
            </a:extLst>
          </p:cNvPr>
          <p:cNvSpPr>
            <a:spLocks noGrp="1"/>
          </p:cNvSpPr>
          <p:nvPr>
            <p:ph type="title"/>
          </p:nvPr>
        </p:nvSpPr>
        <p:spPr/>
        <p:txBody>
          <a:bodyPr/>
          <a:lstStyle/>
          <a:p>
            <a:pPr algn="ctr"/>
            <a:r>
              <a:rPr lang="en-CA" b="1" dirty="0"/>
              <a:t>WIRING</a:t>
            </a:r>
            <a:endParaRPr lang="en-CA" dirty="0"/>
          </a:p>
        </p:txBody>
      </p:sp>
      <p:graphicFrame>
        <p:nvGraphicFramePr>
          <p:cNvPr id="7" name="Content Placeholder 4">
            <a:extLst>
              <a:ext uri="{FF2B5EF4-FFF2-40B4-BE49-F238E27FC236}">
                <a16:creationId xmlns:a16="http://schemas.microsoft.com/office/drawing/2014/main" id="{80F0EFA1-1272-461F-B852-92A9900DCDC3}"/>
              </a:ext>
            </a:extLst>
          </p:cNvPr>
          <p:cNvGraphicFramePr>
            <a:graphicFrameLocks noGrp="1"/>
          </p:cNvGraphicFramePr>
          <p:nvPr>
            <p:ph idx="1"/>
            <p:extLst>
              <p:ext uri="{D42A27DB-BD31-4B8C-83A1-F6EECF244321}">
                <p14:modId xmlns:p14="http://schemas.microsoft.com/office/powerpoint/2010/main" val="1106495630"/>
              </p:ext>
            </p:extLst>
          </p:nvPr>
        </p:nvGraphicFramePr>
        <p:xfrm>
          <a:off x="1154954" y="3101340"/>
          <a:ext cx="10160746" cy="1706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0122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144062B1-0580-4372-84A2-5F2BCD8824A6}"/>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3400" b="0" i="0" kern="1200">
                <a:solidFill>
                  <a:srgbClr val="EBEBEB"/>
                </a:solidFill>
                <a:latin typeface="+mj-lt"/>
                <a:ea typeface="+mj-ea"/>
                <a:cs typeface="+mj-cs"/>
              </a:rPr>
              <a:t>HARDWARE CONNECTION IMAGE</a:t>
            </a:r>
          </a:p>
        </p:txBody>
      </p:sp>
      <p:grpSp>
        <p:nvGrpSpPr>
          <p:cNvPr id="31" name="Group 3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32" name="Rectangle 3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descr="A picture containing text&#10;&#10;Description automatically generated">
            <a:extLst>
              <a:ext uri="{FF2B5EF4-FFF2-40B4-BE49-F238E27FC236}">
                <a16:creationId xmlns:a16="http://schemas.microsoft.com/office/drawing/2014/main" id="{116188F8-78EA-4FA9-924C-4AC380DC0C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732" y="522514"/>
            <a:ext cx="6092500" cy="5829736"/>
          </a:xfrm>
          <a:prstGeom prst="rect">
            <a:avLst/>
          </a:prstGeom>
        </p:spPr>
      </p:pic>
    </p:spTree>
    <p:extLst>
      <p:ext uri="{BB962C8B-B14F-4D97-AF65-F5344CB8AC3E}">
        <p14:creationId xmlns:p14="http://schemas.microsoft.com/office/powerpoint/2010/main" val="1380747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5"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7" name="Freeform: Shape 16">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9"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6" name="Title 5">
            <a:extLst>
              <a:ext uri="{FF2B5EF4-FFF2-40B4-BE49-F238E27FC236}">
                <a16:creationId xmlns:a16="http://schemas.microsoft.com/office/drawing/2014/main" id="{E9B8BA40-586E-499A-BDEE-6E56EC2D33A9}"/>
              </a:ext>
            </a:extLst>
          </p:cNvPr>
          <p:cNvSpPr>
            <a:spLocks noGrp="1"/>
          </p:cNvSpPr>
          <p:nvPr>
            <p:ph type="title"/>
          </p:nvPr>
        </p:nvSpPr>
        <p:spPr>
          <a:xfrm>
            <a:off x="639098" y="629265"/>
            <a:ext cx="5132438" cy="1622322"/>
          </a:xfrm>
        </p:spPr>
        <p:txBody>
          <a:bodyPr>
            <a:normAutofit/>
          </a:bodyPr>
          <a:lstStyle/>
          <a:p>
            <a:pPr algn="ctr">
              <a:lnSpc>
                <a:spcPct val="90000"/>
              </a:lnSpc>
            </a:pPr>
            <a:r>
              <a:rPr lang="en-CA" b="1" dirty="0">
                <a:solidFill>
                  <a:srgbClr val="EBEBEB"/>
                </a:solidFill>
              </a:rPr>
              <a:t>CONNECTING BEAGLEBONE BLACK VIA PUTTY SOFTWARE</a:t>
            </a:r>
          </a:p>
        </p:txBody>
      </p:sp>
      <p:pic>
        <p:nvPicPr>
          <p:cNvPr id="8" name="Picture 7" descr="Graphical user interface&#10;&#10;Description automatically generated">
            <a:extLst>
              <a:ext uri="{FF2B5EF4-FFF2-40B4-BE49-F238E27FC236}">
                <a16:creationId xmlns:a16="http://schemas.microsoft.com/office/drawing/2014/main" id="{1F20E110-4BEA-4D9D-8241-33D49AB74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836" y="1295052"/>
            <a:ext cx="4828707" cy="4285477"/>
          </a:xfrm>
          <a:prstGeom prst="rect">
            <a:avLst/>
          </a:prstGeom>
        </p:spPr>
      </p:pic>
      <p:sp>
        <p:nvSpPr>
          <p:cNvPr id="21" name="Rectangle 20">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Content Placeholder 6">
            <a:extLst>
              <a:ext uri="{FF2B5EF4-FFF2-40B4-BE49-F238E27FC236}">
                <a16:creationId xmlns:a16="http://schemas.microsoft.com/office/drawing/2014/main" id="{40F31F91-F53E-41E7-AFA2-F2F0FDD6F025}"/>
              </a:ext>
            </a:extLst>
          </p:cNvPr>
          <p:cNvSpPr>
            <a:spLocks noGrp="1"/>
          </p:cNvSpPr>
          <p:nvPr>
            <p:ph idx="1"/>
          </p:nvPr>
        </p:nvSpPr>
        <p:spPr>
          <a:xfrm>
            <a:off x="639098" y="2418735"/>
            <a:ext cx="5132439" cy="3811742"/>
          </a:xfrm>
        </p:spPr>
        <p:txBody>
          <a:bodyPr anchor="ctr">
            <a:normAutofit/>
          </a:bodyPr>
          <a:lstStyle/>
          <a:p>
            <a:r>
              <a:rPr lang="en-CA">
                <a:solidFill>
                  <a:srgbClr val="FFFFFF"/>
                </a:solidFill>
              </a:rPr>
              <a:t>Power the beaglebone black</a:t>
            </a:r>
          </a:p>
          <a:p>
            <a:r>
              <a:rPr lang="en-CA">
                <a:solidFill>
                  <a:srgbClr val="FFFFFF"/>
                </a:solidFill>
              </a:rPr>
              <a:t>SSH with windows and PuTTY</a:t>
            </a:r>
          </a:p>
          <a:p>
            <a:r>
              <a:rPr lang="en-CA">
                <a:solidFill>
                  <a:srgbClr val="FFFFFF"/>
                </a:solidFill>
              </a:rPr>
              <a:t>Enter the ip address 192.168.7.2 and then click open</a:t>
            </a:r>
          </a:p>
          <a:p>
            <a:endParaRPr lang="en-CA">
              <a:solidFill>
                <a:srgbClr val="FFFFFF"/>
              </a:solidFill>
            </a:endParaRPr>
          </a:p>
        </p:txBody>
      </p:sp>
    </p:spTree>
    <p:extLst>
      <p:ext uri="{BB962C8B-B14F-4D97-AF65-F5344CB8AC3E}">
        <p14:creationId xmlns:p14="http://schemas.microsoft.com/office/powerpoint/2010/main" val="194662653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7"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9" name="Freeform: Shape 28">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1"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 name="Title 3">
            <a:extLst>
              <a:ext uri="{FF2B5EF4-FFF2-40B4-BE49-F238E27FC236}">
                <a16:creationId xmlns:a16="http://schemas.microsoft.com/office/drawing/2014/main" id="{570A09A8-F974-4AEC-B43F-6FF45FBC4228}"/>
              </a:ext>
            </a:extLst>
          </p:cNvPr>
          <p:cNvSpPr>
            <a:spLocks noGrp="1"/>
          </p:cNvSpPr>
          <p:nvPr>
            <p:ph type="title"/>
          </p:nvPr>
        </p:nvSpPr>
        <p:spPr>
          <a:xfrm>
            <a:off x="639098" y="629265"/>
            <a:ext cx="5132438" cy="1622322"/>
          </a:xfrm>
        </p:spPr>
        <p:txBody>
          <a:bodyPr>
            <a:normAutofit/>
          </a:bodyPr>
          <a:lstStyle/>
          <a:p>
            <a:pPr algn="ctr">
              <a:lnSpc>
                <a:spcPct val="90000"/>
              </a:lnSpc>
            </a:pPr>
            <a:r>
              <a:rPr lang="en-CA" b="1" dirty="0">
                <a:solidFill>
                  <a:srgbClr val="EBEBEB"/>
                </a:solidFill>
              </a:rPr>
              <a:t>CONNECTING BEAGLEBONE BLACK VIA PUTTY SOFTWARE</a:t>
            </a:r>
            <a:endParaRPr lang="en-CA" dirty="0">
              <a:solidFill>
                <a:srgbClr val="EBEBEB"/>
              </a:solidFill>
            </a:endParaRPr>
          </a:p>
        </p:txBody>
      </p:sp>
      <p:pic>
        <p:nvPicPr>
          <p:cNvPr id="9" name="Picture 8" descr="Text&#10;&#10;Description automatically generated">
            <a:extLst>
              <a:ext uri="{FF2B5EF4-FFF2-40B4-BE49-F238E27FC236}">
                <a16:creationId xmlns:a16="http://schemas.microsoft.com/office/drawing/2014/main" id="{1A39AD48-86AD-4376-BB17-B49E0D5B4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836" y="629265"/>
            <a:ext cx="4828707" cy="5601211"/>
          </a:xfrm>
          <a:prstGeom prst="rect">
            <a:avLst/>
          </a:prstGeom>
        </p:spPr>
      </p:pic>
      <p:sp>
        <p:nvSpPr>
          <p:cNvPr id="33" name="Rectangle 32">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64314ACF-A441-487E-A776-0C604344F767}"/>
              </a:ext>
            </a:extLst>
          </p:cNvPr>
          <p:cNvSpPr>
            <a:spLocks noGrp="1"/>
          </p:cNvSpPr>
          <p:nvPr>
            <p:ph idx="1"/>
          </p:nvPr>
        </p:nvSpPr>
        <p:spPr>
          <a:xfrm>
            <a:off x="639098" y="2418735"/>
            <a:ext cx="5132439" cy="3811742"/>
          </a:xfrm>
        </p:spPr>
        <p:txBody>
          <a:bodyPr anchor="ctr">
            <a:normAutofit/>
          </a:bodyPr>
          <a:lstStyle/>
          <a:p>
            <a:r>
              <a:rPr lang="en-CA">
                <a:solidFill>
                  <a:srgbClr val="FFFFFF"/>
                </a:solidFill>
              </a:rPr>
              <a:t>After opening the PUTTY window, we have to login as Debian and then enter the password.</a:t>
            </a:r>
          </a:p>
          <a:p>
            <a:endParaRPr lang="en-CA">
              <a:solidFill>
                <a:srgbClr val="FFFFFF"/>
              </a:solidFill>
            </a:endParaRPr>
          </a:p>
        </p:txBody>
      </p:sp>
    </p:spTree>
    <p:extLst>
      <p:ext uri="{BB962C8B-B14F-4D97-AF65-F5344CB8AC3E}">
        <p14:creationId xmlns:p14="http://schemas.microsoft.com/office/powerpoint/2010/main" val="214499679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48" name="Freeform: Shape 47">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50"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 name="Title 3">
            <a:extLst>
              <a:ext uri="{FF2B5EF4-FFF2-40B4-BE49-F238E27FC236}">
                <a16:creationId xmlns:a16="http://schemas.microsoft.com/office/drawing/2014/main" id="{8154EBD2-5F20-4FFA-98CF-A36E2E1E74D4}"/>
              </a:ext>
            </a:extLst>
          </p:cNvPr>
          <p:cNvSpPr>
            <a:spLocks noGrp="1"/>
          </p:cNvSpPr>
          <p:nvPr>
            <p:ph type="title"/>
          </p:nvPr>
        </p:nvSpPr>
        <p:spPr>
          <a:xfrm>
            <a:off x="1154955" y="973668"/>
            <a:ext cx="2942210" cy="1020232"/>
          </a:xfrm>
        </p:spPr>
        <p:txBody>
          <a:bodyPr>
            <a:normAutofit/>
          </a:bodyPr>
          <a:lstStyle/>
          <a:p>
            <a:pPr>
              <a:lnSpc>
                <a:spcPct val="90000"/>
              </a:lnSpc>
            </a:pPr>
            <a:r>
              <a:rPr lang="en-CA" sz="3300" b="1">
                <a:solidFill>
                  <a:srgbClr val="EBEBEB"/>
                </a:solidFill>
              </a:rPr>
              <a:t>CREATING THE FILE</a:t>
            </a:r>
          </a:p>
        </p:txBody>
      </p:sp>
      <p:pic>
        <p:nvPicPr>
          <p:cNvPr id="15" name="Picture 14" descr="Text&#10;&#10;Description automatically generated">
            <a:extLst>
              <a:ext uri="{FF2B5EF4-FFF2-40B4-BE49-F238E27FC236}">
                <a16:creationId xmlns:a16="http://schemas.microsoft.com/office/drawing/2014/main" id="{75641928-8620-4832-A9B7-A66EC1434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607" y="402164"/>
            <a:ext cx="6391533" cy="6053671"/>
          </a:xfrm>
          <a:prstGeom prst="rect">
            <a:avLst/>
          </a:prstGeom>
        </p:spPr>
      </p:pic>
      <p:sp>
        <p:nvSpPr>
          <p:cNvPr id="52" name="Rectangle 51">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4" name="Oval 53">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6" name="Oval 55">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EC3BC35E-AD03-401C-8CD3-75E645880D44}"/>
              </a:ext>
            </a:extLst>
          </p:cNvPr>
          <p:cNvSpPr>
            <a:spLocks noGrp="1"/>
          </p:cNvSpPr>
          <p:nvPr>
            <p:ph idx="1"/>
          </p:nvPr>
        </p:nvSpPr>
        <p:spPr>
          <a:xfrm>
            <a:off x="1154955" y="2120900"/>
            <a:ext cx="3133726" cy="3898900"/>
          </a:xfrm>
        </p:spPr>
        <p:txBody>
          <a:bodyPr>
            <a:normAutofit/>
          </a:bodyPr>
          <a:lstStyle/>
          <a:p>
            <a:r>
              <a:rPr lang="en-CA" dirty="0">
                <a:solidFill>
                  <a:srgbClr val="FFFFFF"/>
                </a:solidFill>
              </a:rPr>
              <a:t>We create the file using the </a:t>
            </a:r>
            <a:r>
              <a:rPr lang="en-CA">
                <a:solidFill>
                  <a:srgbClr val="FFFFFF"/>
                </a:solidFill>
              </a:rPr>
              <a:t>command vim.tiny  </a:t>
            </a:r>
            <a:r>
              <a:rPr lang="en-CA" dirty="0">
                <a:solidFill>
                  <a:srgbClr val="FFFFFF"/>
                </a:solidFill>
              </a:rPr>
              <a:t>and then we add the code in the file. </a:t>
            </a:r>
          </a:p>
        </p:txBody>
      </p:sp>
      <p:sp>
        <p:nvSpPr>
          <p:cNvPr id="58"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1357213947"/>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69A198-F6D7-47B7-B319-A4804AD58598}"/>
              </a:ext>
            </a:extLst>
          </p:cNvPr>
          <p:cNvSpPr>
            <a:spLocks noGrp="1"/>
          </p:cNvSpPr>
          <p:nvPr>
            <p:ph type="title"/>
          </p:nvPr>
        </p:nvSpPr>
        <p:spPr/>
        <p:txBody>
          <a:bodyPr/>
          <a:lstStyle/>
          <a:p>
            <a:pPr algn="ctr"/>
            <a:r>
              <a:rPr lang="en-CA" b="1" dirty="0"/>
              <a:t>CODE EXPLANATION</a:t>
            </a:r>
          </a:p>
        </p:txBody>
      </p:sp>
      <p:sp>
        <p:nvSpPr>
          <p:cNvPr id="5" name="Content Placeholder 4">
            <a:extLst>
              <a:ext uri="{FF2B5EF4-FFF2-40B4-BE49-F238E27FC236}">
                <a16:creationId xmlns:a16="http://schemas.microsoft.com/office/drawing/2014/main" id="{E43797C0-3ED3-48F2-96B3-9BA18316D585}"/>
              </a:ext>
            </a:extLst>
          </p:cNvPr>
          <p:cNvSpPr>
            <a:spLocks noGrp="1"/>
          </p:cNvSpPr>
          <p:nvPr>
            <p:ph idx="1"/>
          </p:nvPr>
        </p:nvSpPr>
        <p:spPr>
          <a:xfrm>
            <a:off x="1154954" y="2334827"/>
            <a:ext cx="8825659" cy="4119239"/>
          </a:xfrm>
        </p:spPr>
        <p:txBody>
          <a:bodyPr>
            <a:normAutofit fontScale="85000" lnSpcReduction="20000"/>
          </a:bodyPr>
          <a:lstStyle/>
          <a:p>
            <a:r>
              <a:rPr lang="en-CA" dirty="0"/>
              <a:t>#include&lt;stdio.h&gt; </a:t>
            </a:r>
            <a:r>
              <a:rPr lang="en-CA" dirty="0">
                <a:solidFill>
                  <a:srgbClr val="00B050"/>
                </a:solidFill>
              </a:rPr>
              <a:t>//Used for standard input and output</a:t>
            </a:r>
            <a:endParaRPr lang="en-CA" dirty="0"/>
          </a:p>
          <a:p>
            <a:r>
              <a:rPr lang="en-CA" dirty="0"/>
              <a:t>#include&lt;stdlib.h&gt; </a:t>
            </a:r>
            <a:r>
              <a:rPr lang="en-CA" dirty="0">
                <a:solidFill>
                  <a:srgbClr val="00B050"/>
                </a:solidFill>
              </a:rPr>
              <a:t>//header file for standard library</a:t>
            </a:r>
          </a:p>
          <a:p>
            <a:r>
              <a:rPr lang="en-CA" dirty="0"/>
              <a:t>#include&lt;unistd.h&gt; </a:t>
            </a:r>
            <a:r>
              <a:rPr lang="en-CA" dirty="0">
                <a:solidFill>
                  <a:srgbClr val="00B050"/>
                </a:solidFill>
              </a:rPr>
              <a:t>//for the delay generating functions</a:t>
            </a:r>
            <a:endParaRPr lang="en-CA" dirty="0"/>
          </a:p>
          <a:p>
            <a:r>
              <a:rPr lang="en-CA" dirty="0"/>
              <a:t>#include&lt;string.h&gt; </a:t>
            </a:r>
            <a:r>
              <a:rPr lang="en-CA" dirty="0">
                <a:solidFill>
                  <a:srgbClr val="00B050"/>
                </a:solidFill>
              </a:rPr>
              <a:t>// Include header file having string functions</a:t>
            </a:r>
          </a:p>
          <a:p>
            <a:r>
              <a:rPr lang="en-CA" dirty="0"/>
              <a:t>void main()</a:t>
            </a:r>
          </a:p>
          <a:p>
            <a:r>
              <a:rPr lang="en-CA" dirty="0"/>
              <a:t>{</a:t>
            </a:r>
          </a:p>
          <a:p>
            <a:r>
              <a:rPr lang="en-CA" dirty="0"/>
              <a:t>FILE *</a:t>
            </a:r>
            <a:r>
              <a:rPr lang="en-CA" dirty="0" err="1"/>
              <a:t>fp</a:t>
            </a:r>
            <a:r>
              <a:rPr lang="en-CA" dirty="0"/>
              <a:t>; </a:t>
            </a:r>
            <a:r>
              <a:rPr lang="en-CA" dirty="0">
                <a:solidFill>
                  <a:srgbClr val="00B050"/>
                </a:solidFill>
              </a:rPr>
              <a:t>//create a file pointer</a:t>
            </a:r>
          </a:p>
          <a:p>
            <a:r>
              <a:rPr lang="en-CA" dirty="0"/>
              <a:t>char </a:t>
            </a:r>
            <a:r>
              <a:rPr lang="en-CA" dirty="0" err="1"/>
              <a:t>buf</a:t>
            </a:r>
            <a:r>
              <a:rPr lang="en-CA" dirty="0"/>
              <a:t>[3]; </a:t>
            </a:r>
            <a:r>
              <a:rPr lang="en-CA" dirty="0">
                <a:solidFill>
                  <a:srgbClr val="00B050"/>
                </a:solidFill>
              </a:rPr>
              <a:t>//declaring a string</a:t>
            </a:r>
            <a:endParaRPr lang="en-CA" dirty="0"/>
          </a:p>
          <a:p>
            <a:r>
              <a:rPr lang="en-CA" dirty="0"/>
              <a:t>char zero[3]="0"; </a:t>
            </a:r>
            <a:r>
              <a:rPr lang="en-CA" dirty="0">
                <a:solidFill>
                  <a:srgbClr val="00B050"/>
                </a:solidFill>
              </a:rPr>
              <a:t>//storing the value 0 in a string </a:t>
            </a:r>
            <a:endParaRPr lang="en-CA" dirty="0"/>
          </a:p>
          <a:p>
            <a:r>
              <a:rPr lang="en-CA" dirty="0"/>
              <a:t>//system("</a:t>
            </a:r>
            <a:r>
              <a:rPr lang="en-CA" dirty="0" err="1"/>
              <a:t>sudo</a:t>
            </a:r>
            <a:r>
              <a:rPr lang="en-CA" dirty="0"/>
              <a:t> </a:t>
            </a:r>
            <a:r>
              <a:rPr lang="en-CA" dirty="0" err="1"/>
              <a:t>su</a:t>
            </a:r>
            <a:r>
              <a:rPr lang="en-CA" dirty="0"/>
              <a:t>"); </a:t>
            </a:r>
            <a:r>
              <a:rPr lang="en-CA" dirty="0">
                <a:solidFill>
                  <a:srgbClr val="00B050"/>
                </a:solidFill>
              </a:rPr>
              <a:t>//to access root function</a:t>
            </a:r>
            <a:endParaRPr lang="en-CA" dirty="0"/>
          </a:p>
          <a:p>
            <a:r>
              <a:rPr lang="en-CA" dirty="0"/>
              <a:t>system("echo \"44\" &gt;/sys/class/</a:t>
            </a:r>
            <a:r>
              <a:rPr lang="en-CA" dirty="0" err="1"/>
              <a:t>gpio</a:t>
            </a:r>
            <a:r>
              <a:rPr lang="en-CA" dirty="0"/>
              <a:t>/export 2&gt;/dev/null"); </a:t>
            </a:r>
            <a:r>
              <a:rPr lang="en-CA" dirty="0">
                <a:solidFill>
                  <a:srgbClr val="00B050"/>
                </a:solidFill>
              </a:rPr>
              <a:t>// select </a:t>
            </a:r>
            <a:r>
              <a:rPr lang="en-CA" dirty="0" err="1">
                <a:solidFill>
                  <a:srgbClr val="00B050"/>
                </a:solidFill>
              </a:rPr>
              <a:t>beaglebone</a:t>
            </a:r>
            <a:r>
              <a:rPr lang="en-CA" dirty="0">
                <a:solidFill>
                  <a:srgbClr val="00B050"/>
                </a:solidFill>
              </a:rPr>
              <a:t> pin P8_12</a:t>
            </a:r>
          </a:p>
          <a:p>
            <a:r>
              <a:rPr lang="en-CA" dirty="0" err="1"/>
              <a:t>usleep</a:t>
            </a:r>
            <a:r>
              <a:rPr lang="en-CA" dirty="0"/>
              <a:t>(100);</a:t>
            </a:r>
          </a:p>
          <a:p>
            <a:endParaRPr lang="en-CA" dirty="0"/>
          </a:p>
        </p:txBody>
      </p:sp>
    </p:spTree>
    <p:extLst>
      <p:ext uri="{BB962C8B-B14F-4D97-AF65-F5344CB8AC3E}">
        <p14:creationId xmlns:p14="http://schemas.microsoft.com/office/powerpoint/2010/main" val="2306291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FC870-4DBE-4CDC-BF9E-DE7806DF9451}"/>
              </a:ext>
            </a:extLst>
          </p:cNvPr>
          <p:cNvSpPr>
            <a:spLocks noGrp="1"/>
          </p:cNvSpPr>
          <p:nvPr>
            <p:ph type="title"/>
          </p:nvPr>
        </p:nvSpPr>
        <p:spPr/>
        <p:txBody>
          <a:bodyPr/>
          <a:lstStyle/>
          <a:p>
            <a:pPr algn="ctr"/>
            <a:r>
              <a:rPr lang="en-CA" b="1" dirty="0"/>
              <a:t>CODE EXPLANATION</a:t>
            </a:r>
            <a:endParaRPr lang="en-CA" dirty="0"/>
          </a:p>
        </p:txBody>
      </p:sp>
      <p:sp>
        <p:nvSpPr>
          <p:cNvPr id="5" name="Content Placeholder 4">
            <a:extLst>
              <a:ext uri="{FF2B5EF4-FFF2-40B4-BE49-F238E27FC236}">
                <a16:creationId xmlns:a16="http://schemas.microsoft.com/office/drawing/2014/main" id="{2B0A2730-91B5-4B75-9205-DF7B2B911E60}"/>
              </a:ext>
            </a:extLst>
          </p:cNvPr>
          <p:cNvSpPr>
            <a:spLocks noGrp="1"/>
          </p:cNvSpPr>
          <p:nvPr>
            <p:ph idx="1"/>
          </p:nvPr>
        </p:nvSpPr>
        <p:spPr>
          <a:xfrm>
            <a:off x="1154954" y="2325950"/>
            <a:ext cx="8825659" cy="4438834"/>
          </a:xfrm>
        </p:spPr>
        <p:txBody>
          <a:bodyPr>
            <a:normAutofit fontScale="77500" lnSpcReduction="20000"/>
          </a:bodyPr>
          <a:lstStyle/>
          <a:p>
            <a:r>
              <a:rPr lang="en-CA" dirty="0"/>
              <a:t>system("echo \"45\" &gt;/sys/class/</a:t>
            </a:r>
            <a:r>
              <a:rPr lang="en-CA" dirty="0" err="1"/>
              <a:t>gpio</a:t>
            </a:r>
            <a:r>
              <a:rPr lang="en-CA" dirty="0"/>
              <a:t>/export 2&gt;/dev/null");  </a:t>
            </a:r>
            <a:r>
              <a:rPr lang="en-CA" dirty="0">
                <a:solidFill>
                  <a:srgbClr val="00B050"/>
                </a:solidFill>
              </a:rPr>
              <a:t>// Select </a:t>
            </a:r>
            <a:r>
              <a:rPr lang="en-CA" dirty="0" err="1">
                <a:solidFill>
                  <a:srgbClr val="00B050"/>
                </a:solidFill>
              </a:rPr>
              <a:t>beaglebone</a:t>
            </a:r>
            <a:r>
              <a:rPr lang="en-CA" dirty="0">
                <a:solidFill>
                  <a:srgbClr val="00B050"/>
                </a:solidFill>
              </a:rPr>
              <a:t> pin P8_11</a:t>
            </a:r>
          </a:p>
          <a:p>
            <a:r>
              <a:rPr lang="en-CA" dirty="0" err="1"/>
              <a:t>usleep</a:t>
            </a:r>
            <a:r>
              <a:rPr lang="en-CA" dirty="0"/>
              <a:t>(100);</a:t>
            </a:r>
          </a:p>
          <a:p>
            <a:r>
              <a:rPr lang="en-CA" dirty="0"/>
              <a:t>system("echo \"46\" &gt;/sys/class/</a:t>
            </a:r>
            <a:r>
              <a:rPr lang="en-CA" dirty="0" err="1"/>
              <a:t>gpio</a:t>
            </a:r>
            <a:r>
              <a:rPr lang="en-CA" dirty="0"/>
              <a:t>/export 2&gt;/dev/null");   </a:t>
            </a:r>
            <a:r>
              <a:rPr lang="en-CA" dirty="0">
                <a:solidFill>
                  <a:srgbClr val="00B050"/>
                </a:solidFill>
              </a:rPr>
              <a:t>// select </a:t>
            </a:r>
            <a:r>
              <a:rPr lang="en-CA" dirty="0" err="1">
                <a:solidFill>
                  <a:srgbClr val="00B050"/>
                </a:solidFill>
              </a:rPr>
              <a:t>beaglebone</a:t>
            </a:r>
            <a:r>
              <a:rPr lang="en-CA" dirty="0">
                <a:solidFill>
                  <a:srgbClr val="00B050"/>
                </a:solidFill>
              </a:rPr>
              <a:t> pin P8_16</a:t>
            </a:r>
          </a:p>
          <a:p>
            <a:r>
              <a:rPr lang="en-CA" dirty="0" err="1"/>
              <a:t>usleep</a:t>
            </a:r>
            <a:r>
              <a:rPr lang="en-CA" dirty="0"/>
              <a:t>(100);</a:t>
            </a:r>
          </a:p>
          <a:p>
            <a:r>
              <a:rPr lang="en-CA" dirty="0"/>
              <a:t>system("echo \"47\" &gt;/sys/class/</a:t>
            </a:r>
            <a:r>
              <a:rPr lang="en-CA" dirty="0" err="1"/>
              <a:t>gpio</a:t>
            </a:r>
            <a:r>
              <a:rPr lang="en-CA" dirty="0"/>
              <a:t>/export 2&gt;/dev/null");  </a:t>
            </a:r>
            <a:r>
              <a:rPr lang="en-CA" dirty="0">
                <a:solidFill>
                  <a:srgbClr val="00B050"/>
                </a:solidFill>
              </a:rPr>
              <a:t>// Select </a:t>
            </a:r>
            <a:r>
              <a:rPr lang="en-CA" dirty="0" err="1">
                <a:solidFill>
                  <a:srgbClr val="00B050"/>
                </a:solidFill>
              </a:rPr>
              <a:t>beaglebone</a:t>
            </a:r>
            <a:r>
              <a:rPr lang="en-CA" dirty="0">
                <a:solidFill>
                  <a:srgbClr val="00B050"/>
                </a:solidFill>
              </a:rPr>
              <a:t> pin P8_12</a:t>
            </a:r>
          </a:p>
          <a:p>
            <a:r>
              <a:rPr lang="en-CA" dirty="0" err="1"/>
              <a:t>usleep</a:t>
            </a:r>
            <a:r>
              <a:rPr lang="en-CA" dirty="0"/>
              <a:t>(100);</a:t>
            </a:r>
          </a:p>
          <a:p>
            <a:r>
              <a:rPr lang="en-CA" dirty="0"/>
              <a:t>system("echo \"out\" &gt;/sys/class/</a:t>
            </a:r>
            <a:r>
              <a:rPr lang="en-CA" dirty="0" err="1"/>
              <a:t>gpio</a:t>
            </a:r>
            <a:r>
              <a:rPr lang="en-CA" dirty="0"/>
              <a:t>/gpio44/direction");   </a:t>
            </a:r>
            <a:r>
              <a:rPr lang="en-CA" dirty="0">
                <a:solidFill>
                  <a:srgbClr val="00B050"/>
                </a:solidFill>
              </a:rPr>
              <a:t>// Set direction of P8_12 as Output</a:t>
            </a:r>
          </a:p>
          <a:p>
            <a:r>
              <a:rPr lang="en-CA" dirty="0" err="1"/>
              <a:t>usleep</a:t>
            </a:r>
            <a:r>
              <a:rPr lang="en-CA" dirty="0"/>
              <a:t>(100);</a:t>
            </a:r>
          </a:p>
          <a:p>
            <a:r>
              <a:rPr lang="en-CA" dirty="0"/>
              <a:t>system("echo \"in\" &gt;/sys/class/</a:t>
            </a:r>
            <a:r>
              <a:rPr lang="en-CA" dirty="0" err="1"/>
              <a:t>gpio</a:t>
            </a:r>
            <a:r>
              <a:rPr lang="en-CA" dirty="0"/>
              <a:t>/gpio45/direction");    </a:t>
            </a:r>
            <a:r>
              <a:rPr lang="en-CA" dirty="0">
                <a:solidFill>
                  <a:srgbClr val="00B050"/>
                </a:solidFill>
              </a:rPr>
              <a:t>// Set direction of P8_11 as Input</a:t>
            </a:r>
          </a:p>
          <a:p>
            <a:r>
              <a:rPr lang="en-CA" dirty="0" err="1"/>
              <a:t>usleep</a:t>
            </a:r>
            <a:r>
              <a:rPr lang="en-CA" dirty="0"/>
              <a:t>(100);</a:t>
            </a:r>
          </a:p>
          <a:p>
            <a:r>
              <a:rPr lang="en-CA" dirty="0"/>
              <a:t>system("echo \"out\" &gt;/sys/class/</a:t>
            </a:r>
            <a:r>
              <a:rPr lang="en-CA" dirty="0" err="1"/>
              <a:t>gpio</a:t>
            </a:r>
            <a:r>
              <a:rPr lang="en-CA" dirty="0"/>
              <a:t>/gpio46/direction");   </a:t>
            </a:r>
            <a:r>
              <a:rPr lang="en-CA" dirty="0">
                <a:solidFill>
                  <a:srgbClr val="00B050"/>
                </a:solidFill>
              </a:rPr>
              <a:t>// Set direction of P8_16 as Output</a:t>
            </a:r>
          </a:p>
          <a:p>
            <a:r>
              <a:rPr lang="en-CA" dirty="0" err="1"/>
              <a:t>usleep</a:t>
            </a:r>
            <a:r>
              <a:rPr lang="en-CA" dirty="0"/>
              <a:t>(100);</a:t>
            </a:r>
          </a:p>
          <a:p>
            <a:r>
              <a:rPr lang="en-CA" dirty="0"/>
              <a:t>system("echo \"out\" &gt;/sys/class/</a:t>
            </a:r>
            <a:r>
              <a:rPr lang="en-CA" dirty="0" err="1"/>
              <a:t>gpio</a:t>
            </a:r>
            <a:r>
              <a:rPr lang="en-CA" dirty="0"/>
              <a:t>/gpio47/direction");    </a:t>
            </a:r>
            <a:r>
              <a:rPr lang="en-CA" dirty="0">
                <a:solidFill>
                  <a:srgbClr val="00B050"/>
                </a:solidFill>
              </a:rPr>
              <a:t>// Set direction of P8_15 as Input</a:t>
            </a:r>
          </a:p>
          <a:p>
            <a:r>
              <a:rPr lang="en-CA" dirty="0" err="1">
                <a:solidFill>
                  <a:schemeClr val="tx1">
                    <a:lumMod val="85000"/>
                    <a:lumOff val="15000"/>
                  </a:schemeClr>
                </a:solidFill>
              </a:rPr>
              <a:t>usleep</a:t>
            </a:r>
            <a:r>
              <a:rPr lang="en-CA" dirty="0">
                <a:solidFill>
                  <a:schemeClr val="tx1">
                    <a:lumMod val="85000"/>
                    <a:lumOff val="15000"/>
                  </a:schemeClr>
                </a:solidFill>
              </a:rPr>
              <a:t>(100);</a:t>
            </a:r>
          </a:p>
          <a:p>
            <a:endParaRPr lang="en-CA" dirty="0"/>
          </a:p>
        </p:txBody>
      </p:sp>
    </p:spTree>
    <p:extLst>
      <p:ext uri="{BB962C8B-B14F-4D97-AF65-F5344CB8AC3E}">
        <p14:creationId xmlns:p14="http://schemas.microsoft.com/office/powerpoint/2010/main" val="1525230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0D7B19-57DA-450C-982B-D85B433DB55F}"/>
              </a:ext>
            </a:extLst>
          </p:cNvPr>
          <p:cNvSpPr>
            <a:spLocks noGrp="1"/>
          </p:cNvSpPr>
          <p:nvPr>
            <p:ph type="title"/>
          </p:nvPr>
        </p:nvSpPr>
        <p:spPr/>
        <p:txBody>
          <a:bodyPr/>
          <a:lstStyle/>
          <a:p>
            <a:pPr algn="ctr"/>
            <a:r>
              <a:rPr lang="en-CA" b="1" dirty="0"/>
              <a:t>CODE EXPLANATION</a:t>
            </a:r>
            <a:endParaRPr lang="en-CA" dirty="0"/>
          </a:p>
        </p:txBody>
      </p:sp>
      <p:sp>
        <p:nvSpPr>
          <p:cNvPr id="5" name="Content Placeholder 4">
            <a:extLst>
              <a:ext uri="{FF2B5EF4-FFF2-40B4-BE49-F238E27FC236}">
                <a16:creationId xmlns:a16="http://schemas.microsoft.com/office/drawing/2014/main" id="{658451B6-2203-4A6E-B2AE-BD12FF31E83F}"/>
              </a:ext>
            </a:extLst>
          </p:cNvPr>
          <p:cNvSpPr>
            <a:spLocks noGrp="1"/>
          </p:cNvSpPr>
          <p:nvPr>
            <p:ph idx="1"/>
          </p:nvPr>
        </p:nvSpPr>
        <p:spPr>
          <a:xfrm>
            <a:off x="1154954" y="2388093"/>
            <a:ext cx="11037046" cy="4154750"/>
          </a:xfrm>
        </p:spPr>
        <p:txBody>
          <a:bodyPr>
            <a:normAutofit fontScale="92500" lnSpcReduction="20000"/>
          </a:bodyPr>
          <a:lstStyle/>
          <a:p>
            <a:r>
              <a:rPr lang="en-CA" dirty="0"/>
              <a:t>system("echo \"1\" &gt;/sys/class/</a:t>
            </a:r>
            <a:r>
              <a:rPr lang="en-CA" dirty="0" err="1"/>
              <a:t>gpio</a:t>
            </a:r>
            <a:r>
              <a:rPr lang="en-CA" dirty="0"/>
              <a:t>/gpio47/value");          </a:t>
            </a:r>
            <a:r>
              <a:rPr lang="en-CA" dirty="0">
                <a:solidFill>
                  <a:srgbClr val="00B050"/>
                </a:solidFill>
              </a:rPr>
              <a:t>//set enable</a:t>
            </a:r>
          </a:p>
          <a:p>
            <a:r>
              <a:rPr lang="en-CA" dirty="0" err="1"/>
              <a:t>usleep</a:t>
            </a:r>
            <a:r>
              <a:rPr lang="en-CA" dirty="0"/>
              <a:t>(100);</a:t>
            </a:r>
          </a:p>
          <a:p>
            <a:r>
              <a:rPr lang="en-CA" dirty="0"/>
              <a:t>system("echo \"0\" &gt;/sys/class/</a:t>
            </a:r>
            <a:r>
              <a:rPr lang="en-CA" dirty="0" err="1"/>
              <a:t>gpio</a:t>
            </a:r>
            <a:r>
              <a:rPr lang="en-CA" dirty="0"/>
              <a:t>/gpio46/value");          </a:t>
            </a:r>
            <a:r>
              <a:rPr lang="en-CA" dirty="0">
                <a:solidFill>
                  <a:srgbClr val="00B050"/>
                </a:solidFill>
              </a:rPr>
              <a:t>//to set input 2 as logic low</a:t>
            </a:r>
          </a:p>
          <a:p>
            <a:r>
              <a:rPr lang="en-CA" dirty="0" err="1"/>
              <a:t>usleep</a:t>
            </a:r>
            <a:r>
              <a:rPr lang="en-CA" dirty="0"/>
              <a:t>(100);</a:t>
            </a:r>
          </a:p>
          <a:p>
            <a:r>
              <a:rPr lang="en-CA" dirty="0"/>
              <a:t>while(1)</a:t>
            </a:r>
          </a:p>
          <a:p>
            <a:r>
              <a:rPr lang="en-CA" dirty="0"/>
              <a:t>{</a:t>
            </a:r>
          </a:p>
          <a:p>
            <a:r>
              <a:rPr lang="en-CA" dirty="0" err="1"/>
              <a:t>fp</a:t>
            </a:r>
            <a:r>
              <a:rPr lang="en-CA" dirty="0"/>
              <a:t>=</a:t>
            </a:r>
            <a:r>
              <a:rPr lang="en-CA" dirty="0" err="1"/>
              <a:t>popen</a:t>
            </a:r>
            <a:r>
              <a:rPr lang="en-CA" dirty="0"/>
              <a:t>("cat /sys/class/</a:t>
            </a:r>
            <a:r>
              <a:rPr lang="en-CA" dirty="0" err="1"/>
              <a:t>gpio</a:t>
            </a:r>
            <a:r>
              <a:rPr lang="en-CA" dirty="0"/>
              <a:t>/gpio45/</a:t>
            </a:r>
            <a:r>
              <a:rPr lang="en-CA" dirty="0" err="1"/>
              <a:t>value","r</a:t>
            </a:r>
            <a:r>
              <a:rPr lang="en-CA" dirty="0"/>
              <a:t>");      </a:t>
            </a:r>
            <a:r>
              <a:rPr lang="en-CA" dirty="0">
                <a:solidFill>
                  <a:srgbClr val="00B050"/>
                </a:solidFill>
              </a:rPr>
              <a:t>//Store the value of input status pin of P8_11</a:t>
            </a:r>
          </a:p>
          <a:p>
            <a:r>
              <a:rPr lang="en-CA" dirty="0" err="1"/>
              <a:t>fscanf</a:t>
            </a:r>
            <a:r>
              <a:rPr lang="en-CA" dirty="0"/>
              <a:t>(</a:t>
            </a:r>
            <a:r>
              <a:rPr lang="en-CA" dirty="0" err="1"/>
              <a:t>fp</a:t>
            </a:r>
            <a:r>
              <a:rPr lang="en-CA" dirty="0"/>
              <a:t>,"%s",</a:t>
            </a:r>
            <a:r>
              <a:rPr lang="en-CA" dirty="0" err="1"/>
              <a:t>buf</a:t>
            </a:r>
            <a:r>
              <a:rPr lang="en-CA" dirty="0"/>
              <a:t>);      </a:t>
            </a:r>
            <a:r>
              <a:rPr lang="en-CA" dirty="0">
                <a:solidFill>
                  <a:srgbClr val="00B050"/>
                </a:solidFill>
              </a:rPr>
              <a:t>//Store the value from the file to a </a:t>
            </a:r>
            <a:r>
              <a:rPr lang="en-CA" dirty="0" err="1">
                <a:solidFill>
                  <a:srgbClr val="00B050"/>
                </a:solidFill>
              </a:rPr>
              <a:t>varible</a:t>
            </a:r>
            <a:endParaRPr lang="en-CA" dirty="0">
              <a:solidFill>
                <a:srgbClr val="00B050"/>
              </a:solidFill>
            </a:endParaRPr>
          </a:p>
          <a:p>
            <a:r>
              <a:rPr lang="en-CA" dirty="0"/>
              <a:t>if(</a:t>
            </a:r>
            <a:r>
              <a:rPr lang="en-CA" dirty="0" err="1"/>
              <a:t>strncmp</a:t>
            </a:r>
            <a:r>
              <a:rPr lang="en-CA" dirty="0"/>
              <a:t>(buf,zero,1)==0) </a:t>
            </a:r>
            <a:r>
              <a:rPr lang="en-CA" dirty="0">
                <a:solidFill>
                  <a:srgbClr val="00B050"/>
                </a:solidFill>
              </a:rPr>
              <a:t>// </a:t>
            </a:r>
            <a:r>
              <a:rPr lang="en-CA" dirty="0" err="1">
                <a:solidFill>
                  <a:srgbClr val="00B050"/>
                </a:solidFill>
              </a:rPr>
              <a:t>Strncmp</a:t>
            </a:r>
            <a:r>
              <a:rPr lang="en-CA" dirty="0">
                <a:solidFill>
                  <a:srgbClr val="00B050"/>
                </a:solidFill>
              </a:rPr>
              <a:t> is a function to compare two string and it returns zero if two 								strings are equal</a:t>
            </a:r>
          </a:p>
          <a:p>
            <a:r>
              <a:rPr lang="en-CA" dirty="0"/>
              <a:t>{</a:t>
            </a:r>
          </a:p>
          <a:p>
            <a:r>
              <a:rPr lang="en-CA" dirty="0" err="1"/>
              <a:t>printf</a:t>
            </a:r>
            <a:r>
              <a:rPr lang="en-CA" dirty="0"/>
              <a:t>("Driver OFF - Soil is Wet \n"); </a:t>
            </a:r>
            <a:r>
              <a:rPr lang="en-CA" dirty="0">
                <a:solidFill>
                  <a:srgbClr val="00B050"/>
                </a:solidFill>
              </a:rPr>
              <a:t>//to print output</a:t>
            </a:r>
          </a:p>
          <a:p>
            <a:endParaRPr lang="en-CA" dirty="0"/>
          </a:p>
        </p:txBody>
      </p:sp>
    </p:spTree>
    <p:extLst>
      <p:ext uri="{BB962C8B-B14F-4D97-AF65-F5344CB8AC3E}">
        <p14:creationId xmlns:p14="http://schemas.microsoft.com/office/powerpoint/2010/main" val="609243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4757A0-EC95-4957-BC85-24503CD51E34}"/>
              </a:ext>
            </a:extLst>
          </p:cNvPr>
          <p:cNvSpPr>
            <a:spLocks noGrp="1"/>
          </p:cNvSpPr>
          <p:nvPr>
            <p:ph type="title"/>
          </p:nvPr>
        </p:nvSpPr>
        <p:spPr/>
        <p:txBody>
          <a:bodyPr/>
          <a:lstStyle/>
          <a:p>
            <a:pPr algn="ctr"/>
            <a:r>
              <a:rPr lang="en-CA" b="1" dirty="0"/>
              <a:t>CODE EXPLANATION</a:t>
            </a:r>
            <a:endParaRPr lang="en-CA" dirty="0"/>
          </a:p>
        </p:txBody>
      </p:sp>
      <p:sp>
        <p:nvSpPr>
          <p:cNvPr id="5" name="Content Placeholder 4">
            <a:extLst>
              <a:ext uri="{FF2B5EF4-FFF2-40B4-BE49-F238E27FC236}">
                <a16:creationId xmlns:a16="http://schemas.microsoft.com/office/drawing/2014/main" id="{D8E081DA-77D3-4C2E-B71B-03D1CFDE6921}"/>
              </a:ext>
            </a:extLst>
          </p:cNvPr>
          <p:cNvSpPr>
            <a:spLocks noGrp="1"/>
          </p:cNvSpPr>
          <p:nvPr>
            <p:ph idx="1"/>
          </p:nvPr>
        </p:nvSpPr>
        <p:spPr>
          <a:xfrm>
            <a:off x="1154954" y="2352583"/>
            <a:ext cx="8825659" cy="4341180"/>
          </a:xfrm>
        </p:spPr>
        <p:txBody>
          <a:bodyPr>
            <a:normAutofit fontScale="85000" lnSpcReduction="10000"/>
          </a:bodyPr>
          <a:lstStyle/>
          <a:p>
            <a:r>
              <a:rPr lang="en-CA" dirty="0"/>
              <a:t>system("echo \"0\" &gt;/sys/class/</a:t>
            </a:r>
            <a:r>
              <a:rPr lang="en-CA" dirty="0" err="1"/>
              <a:t>gpio</a:t>
            </a:r>
            <a:r>
              <a:rPr lang="en-CA" dirty="0"/>
              <a:t>/gpio44/value");   </a:t>
            </a:r>
            <a:r>
              <a:rPr lang="en-CA" dirty="0">
                <a:solidFill>
                  <a:srgbClr val="00B050"/>
                </a:solidFill>
              </a:rPr>
              <a:t>//Drive the output pin P8_12 to HIGH</a:t>
            </a:r>
          </a:p>
          <a:p>
            <a:r>
              <a:rPr lang="en-CA" dirty="0"/>
              <a:t>sleep(1);</a:t>
            </a:r>
            <a:r>
              <a:rPr lang="en-CA" dirty="0">
                <a:solidFill>
                  <a:srgbClr val="00B050"/>
                </a:solidFill>
              </a:rPr>
              <a:t> //to make the processor wait for 1 second</a:t>
            </a:r>
            <a:endParaRPr lang="en-CA" dirty="0"/>
          </a:p>
          <a:p>
            <a:r>
              <a:rPr lang="en-CA" dirty="0"/>
              <a:t>}</a:t>
            </a:r>
          </a:p>
          <a:p>
            <a:r>
              <a:rPr lang="en-CA" dirty="0"/>
              <a:t>else</a:t>
            </a:r>
          </a:p>
          <a:p>
            <a:r>
              <a:rPr lang="en-CA" dirty="0"/>
              <a:t>{</a:t>
            </a:r>
          </a:p>
          <a:p>
            <a:r>
              <a:rPr lang="en-CA" dirty="0" err="1"/>
              <a:t>printf</a:t>
            </a:r>
            <a:r>
              <a:rPr lang="en-CA" dirty="0"/>
              <a:t>("Driver ON - Soil is Dry \n"); </a:t>
            </a:r>
            <a:r>
              <a:rPr lang="en-CA" dirty="0">
                <a:solidFill>
                  <a:srgbClr val="00B050"/>
                </a:solidFill>
              </a:rPr>
              <a:t>//to print the output</a:t>
            </a:r>
            <a:endParaRPr lang="en-CA" dirty="0"/>
          </a:p>
          <a:p>
            <a:r>
              <a:rPr lang="en-CA" dirty="0"/>
              <a:t>system("echo \"1\" &gt;/sys/class/</a:t>
            </a:r>
            <a:r>
              <a:rPr lang="en-CA" dirty="0" err="1"/>
              <a:t>gpio</a:t>
            </a:r>
            <a:r>
              <a:rPr lang="en-CA" dirty="0"/>
              <a:t>/gpio44/value");   </a:t>
            </a:r>
            <a:r>
              <a:rPr lang="en-CA" dirty="0">
                <a:solidFill>
                  <a:srgbClr val="00B050"/>
                </a:solidFill>
              </a:rPr>
              <a:t>//Drive the output pin P8_12 to LOW</a:t>
            </a:r>
          </a:p>
          <a:p>
            <a:r>
              <a:rPr lang="en-CA" dirty="0"/>
              <a:t>sleep(1); </a:t>
            </a:r>
            <a:r>
              <a:rPr lang="en-CA" dirty="0">
                <a:solidFill>
                  <a:srgbClr val="00B050"/>
                </a:solidFill>
              </a:rPr>
              <a:t>//to make the processor wait for 1 second</a:t>
            </a:r>
          </a:p>
          <a:p>
            <a:r>
              <a:rPr lang="en-CA" dirty="0"/>
              <a:t>}</a:t>
            </a:r>
          </a:p>
          <a:p>
            <a:r>
              <a:rPr lang="en-CA" dirty="0" err="1"/>
              <a:t>fclose</a:t>
            </a:r>
            <a:r>
              <a:rPr lang="en-CA" dirty="0"/>
              <a:t>(</a:t>
            </a:r>
            <a:r>
              <a:rPr lang="en-CA" dirty="0" err="1"/>
              <a:t>fp</a:t>
            </a:r>
            <a:r>
              <a:rPr lang="en-CA" dirty="0"/>
              <a:t>); </a:t>
            </a:r>
            <a:r>
              <a:rPr lang="en-CA" dirty="0">
                <a:solidFill>
                  <a:srgbClr val="00B050"/>
                </a:solidFill>
              </a:rPr>
              <a:t>//</a:t>
            </a:r>
            <a:r>
              <a:rPr lang="en-US" dirty="0">
                <a:solidFill>
                  <a:srgbClr val="00B050"/>
                </a:solidFill>
              </a:rPr>
              <a:t>close the file which is pointed by an open file pointer.</a:t>
            </a:r>
            <a:endParaRPr lang="en-CA" dirty="0">
              <a:solidFill>
                <a:srgbClr val="00B050"/>
              </a:solidFill>
            </a:endParaRPr>
          </a:p>
          <a:p>
            <a:r>
              <a:rPr lang="en-CA" dirty="0"/>
              <a:t>}</a:t>
            </a:r>
          </a:p>
          <a:p>
            <a:r>
              <a:rPr lang="en-CA" dirty="0"/>
              <a:t>}</a:t>
            </a:r>
          </a:p>
          <a:p>
            <a:r>
              <a:rPr lang="en-CA" dirty="0"/>
              <a:t> </a:t>
            </a:r>
          </a:p>
          <a:p>
            <a:endParaRPr lang="en-CA" dirty="0"/>
          </a:p>
        </p:txBody>
      </p:sp>
    </p:spTree>
    <p:extLst>
      <p:ext uri="{BB962C8B-B14F-4D97-AF65-F5344CB8AC3E}">
        <p14:creationId xmlns:p14="http://schemas.microsoft.com/office/powerpoint/2010/main" val="3767728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4" name="Title 3">
            <a:extLst>
              <a:ext uri="{FF2B5EF4-FFF2-40B4-BE49-F238E27FC236}">
                <a16:creationId xmlns:a16="http://schemas.microsoft.com/office/drawing/2014/main" id="{E6296DD7-179A-4919-9080-EF652D385A6E}"/>
              </a:ext>
            </a:extLst>
          </p:cNvPr>
          <p:cNvSpPr>
            <a:spLocks noGrp="1"/>
          </p:cNvSpPr>
          <p:nvPr>
            <p:ph type="title"/>
          </p:nvPr>
        </p:nvSpPr>
        <p:spPr>
          <a:xfrm>
            <a:off x="836247" y="1085549"/>
            <a:ext cx="3430947" cy="4686903"/>
          </a:xfrm>
        </p:spPr>
        <p:txBody>
          <a:bodyPr anchor="ctr">
            <a:normAutofit/>
          </a:bodyPr>
          <a:lstStyle/>
          <a:p>
            <a:pPr algn="r"/>
            <a:r>
              <a:rPr lang="en-CA" b="1">
                <a:solidFill>
                  <a:schemeClr val="tx1"/>
                </a:solidFill>
              </a:rPr>
              <a:t>FINAL OUTPUT </a:t>
            </a:r>
          </a:p>
        </p:txBody>
      </p:sp>
      <p:cxnSp>
        <p:nvCxnSpPr>
          <p:cNvPr id="16" name="Straight Connector 15">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B8C0F016-A969-4F52-9A6D-C64DB7F7777B}"/>
              </a:ext>
            </a:extLst>
          </p:cNvPr>
          <p:cNvSpPr>
            <a:spLocks noGrp="1"/>
          </p:cNvSpPr>
          <p:nvPr>
            <p:ph idx="1"/>
          </p:nvPr>
        </p:nvSpPr>
        <p:spPr>
          <a:xfrm>
            <a:off x="5041399" y="1085549"/>
            <a:ext cx="5579707" cy="4686903"/>
          </a:xfrm>
        </p:spPr>
        <p:txBody>
          <a:bodyPr anchor="ctr">
            <a:normAutofit/>
          </a:bodyPr>
          <a:lstStyle/>
          <a:p>
            <a:r>
              <a:rPr lang="en-CA" dirty="0">
                <a:solidFill>
                  <a:schemeClr val="tx1"/>
                </a:solidFill>
              </a:rPr>
              <a:t>After running the code, if there is no moisture detected, the pump will turn on and if there is moisture content, the pump will be turned off.</a:t>
            </a:r>
          </a:p>
        </p:txBody>
      </p:sp>
    </p:spTree>
    <p:extLst>
      <p:ext uri="{BB962C8B-B14F-4D97-AF65-F5344CB8AC3E}">
        <p14:creationId xmlns:p14="http://schemas.microsoft.com/office/powerpoint/2010/main" val="176810430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4" name="Title 3">
            <a:extLst>
              <a:ext uri="{FF2B5EF4-FFF2-40B4-BE49-F238E27FC236}">
                <a16:creationId xmlns:a16="http://schemas.microsoft.com/office/drawing/2014/main" id="{F0B405D6-9DBA-477B-885A-8FC00D5ACF53}"/>
              </a:ext>
            </a:extLst>
          </p:cNvPr>
          <p:cNvSpPr>
            <a:spLocks noGrp="1"/>
          </p:cNvSpPr>
          <p:nvPr>
            <p:ph type="title"/>
          </p:nvPr>
        </p:nvSpPr>
        <p:spPr>
          <a:xfrm>
            <a:off x="1154954" y="973668"/>
            <a:ext cx="8761413" cy="706964"/>
          </a:xfrm>
        </p:spPr>
        <p:txBody>
          <a:bodyPr>
            <a:normAutofit/>
          </a:bodyPr>
          <a:lstStyle/>
          <a:p>
            <a:r>
              <a:rPr lang="en-CA" b="1">
                <a:solidFill>
                  <a:srgbClr val="FFFFFF"/>
                </a:solidFill>
              </a:rPr>
              <a:t>HARDWARE REQUIREMENTS</a:t>
            </a:r>
          </a:p>
        </p:txBody>
      </p:sp>
      <p:sp>
        <p:nvSpPr>
          <p:cNvPr id="16" name="Rectangle 15">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Content Placeholder 4">
            <a:extLst>
              <a:ext uri="{FF2B5EF4-FFF2-40B4-BE49-F238E27FC236}">
                <a16:creationId xmlns:a16="http://schemas.microsoft.com/office/drawing/2014/main" id="{73EF0619-0EDB-4E21-9EEB-B5E2647616C0}"/>
              </a:ext>
            </a:extLst>
          </p:cNvPr>
          <p:cNvGraphicFramePr>
            <a:graphicFrameLocks noGrp="1"/>
          </p:cNvGraphicFramePr>
          <p:nvPr>
            <p:ph idx="1"/>
            <p:extLst>
              <p:ext uri="{D42A27DB-BD31-4B8C-83A1-F6EECF244321}">
                <p14:modId xmlns:p14="http://schemas.microsoft.com/office/powerpoint/2010/main" val="677267466"/>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051173"/>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9" name="Rectangle 38">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2" name="Rectangle 41">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7" name="Picture 6" descr="Text&#10;&#10;Description automatically generated">
            <a:extLst>
              <a:ext uri="{FF2B5EF4-FFF2-40B4-BE49-F238E27FC236}">
                <a16:creationId xmlns:a16="http://schemas.microsoft.com/office/drawing/2014/main" id="{8C42BF6D-8DEA-4EE0-8E9A-3A2CE424669D}"/>
              </a:ext>
            </a:extLst>
          </p:cNvPr>
          <p:cNvPicPr>
            <a:picLocks noChangeAspect="1"/>
          </p:cNvPicPr>
          <p:nvPr/>
        </p:nvPicPr>
        <p:blipFill rotWithShape="1">
          <a:blip r:embed="rId3">
            <a:extLst>
              <a:ext uri="{28A0092B-C50C-407E-A947-70E740481C1C}">
                <a14:useLocalDpi xmlns:a14="http://schemas.microsoft.com/office/drawing/2010/main" val="0"/>
              </a:ext>
            </a:extLst>
          </a:blip>
          <a:srcRect r="15557" b="-1"/>
          <a:stretch/>
        </p:blipFill>
        <p:spPr>
          <a:xfrm>
            <a:off x="476036" y="416238"/>
            <a:ext cx="5672663" cy="6025524"/>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46"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4" name="Title 3">
            <a:extLst>
              <a:ext uri="{FF2B5EF4-FFF2-40B4-BE49-F238E27FC236}">
                <a16:creationId xmlns:a16="http://schemas.microsoft.com/office/drawing/2014/main" id="{7817AA82-A163-44A2-9F0F-5ACAD9203020}"/>
              </a:ext>
            </a:extLst>
          </p:cNvPr>
          <p:cNvSpPr>
            <a:spLocks noGrp="1"/>
          </p:cNvSpPr>
          <p:nvPr>
            <p:ph type="title"/>
          </p:nvPr>
        </p:nvSpPr>
        <p:spPr>
          <a:xfrm>
            <a:off x="6662244" y="0"/>
            <a:ext cx="4498877" cy="3153753"/>
          </a:xfrm>
        </p:spPr>
        <p:txBody>
          <a:bodyPr vert="horz" lIns="91440" tIns="45720" rIns="91440" bIns="45720" rtlCol="0" anchor="b">
            <a:normAutofit/>
          </a:bodyPr>
          <a:lstStyle/>
          <a:p>
            <a:pPr algn="ctr">
              <a:lnSpc>
                <a:spcPct val="90000"/>
              </a:lnSpc>
            </a:pPr>
            <a:r>
              <a:rPr lang="en-US" b="1" dirty="0"/>
              <a:t>OUTPUT WHEN THERE IS NO MOISTURE CONTENT</a:t>
            </a:r>
          </a:p>
        </p:txBody>
      </p:sp>
      <p:sp>
        <p:nvSpPr>
          <p:cNvPr id="48" name="Rectangle 47">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TextBox 7">
            <a:extLst>
              <a:ext uri="{FF2B5EF4-FFF2-40B4-BE49-F238E27FC236}">
                <a16:creationId xmlns:a16="http://schemas.microsoft.com/office/drawing/2014/main" id="{A4AEDCAA-B61B-4961-B07C-1710E5322D68}"/>
              </a:ext>
            </a:extLst>
          </p:cNvPr>
          <p:cNvSpPr txBox="1"/>
          <p:nvPr/>
        </p:nvSpPr>
        <p:spPr>
          <a:xfrm>
            <a:off x="7142798" y="3950654"/>
            <a:ext cx="4055102" cy="923330"/>
          </a:xfrm>
          <a:prstGeom prst="rect">
            <a:avLst/>
          </a:prstGeom>
          <a:noFill/>
        </p:spPr>
        <p:txBody>
          <a:bodyPr wrap="square" rtlCol="0">
            <a:spAutoFit/>
          </a:bodyPr>
          <a:lstStyle/>
          <a:p>
            <a:r>
              <a:rPr lang="en-CA" dirty="0"/>
              <a:t>The pump will be turned ON and start pumping water until the moisture content is found.</a:t>
            </a:r>
          </a:p>
        </p:txBody>
      </p:sp>
    </p:spTree>
    <p:extLst>
      <p:ext uri="{BB962C8B-B14F-4D97-AF65-F5344CB8AC3E}">
        <p14:creationId xmlns:p14="http://schemas.microsoft.com/office/powerpoint/2010/main" val="3745614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15">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7" name="Picture 6" descr="Text&#10;&#10;Description automatically generated">
            <a:extLst>
              <a:ext uri="{FF2B5EF4-FFF2-40B4-BE49-F238E27FC236}">
                <a16:creationId xmlns:a16="http://schemas.microsoft.com/office/drawing/2014/main" id="{D95DBD9F-100A-4665-A974-E3A385BFC108}"/>
              </a:ext>
            </a:extLst>
          </p:cNvPr>
          <p:cNvPicPr>
            <a:picLocks noChangeAspect="1"/>
          </p:cNvPicPr>
          <p:nvPr/>
        </p:nvPicPr>
        <p:blipFill rotWithShape="1">
          <a:blip r:embed="rId3">
            <a:extLst>
              <a:ext uri="{28A0092B-C50C-407E-A947-70E740481C1C}">
                <a14:useLocalDpi xmlns:a14="http://schemas.microsoft.com/office/drawing/2010/main" val="0"/>
              </a:ext>
            </a:extLst>
          </a:blip>
          <a:srcRect r="19533" b="2"/>
          <a:stretch/>
        </p:blipFill>
        <p:spPr>
          <a:xfrm>
            <a:off x="476603" y="447518"/>
            <a:ext cx="4932951" cy="5908894"/>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20"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4" name="Title 3">
            <a:extLst>
              <a:ext uri="{FF2B5EF4-FFF2-40B4-BE49-F238E27FC236}">
                <a16:creationId xmlns:a16="http://schemas.microsoft.com/office/drawing/2014/main" id="{00D34F6B-6E71-47A9-AFD1-F5A390E10E94}"/>
              </a:ext>
            </a:extLst>
          </p:cNvPr>
          <p:cNvSpPr>
            <a:spLocks noGrp="1"/>
          </p:cNvSpPr>
          <p:nvPr>
            <p:ph type="title"/>
          </p:nvPr>
        </p:nvSpPr>
        <p:spPr>
          <a:xfrm>
            <a:off x="6037960" y="0"/>
            <a:ext cx="4742751" cy="3153753"/>
          </a:xfrm>
        </p:spPr>
        <p:txBody>
          <a:bodyPr vert="horz" lIns="91440" tIns="45720" rIns="91440" bIns="45720" rtlCol="0" anchor="b">
            <a:normAutofit/>
          </a:bodyPr>
          <a:lstStyle/>
          <a:p>
            <a:pPr algn="ctr">
              <a:lnSpc>
                <a:spcPct val="90000"/>
              </a:lnSpc>
            </a:pPr>
            <a:r>
              <a:rPr lang="en-US" b="1" dirty="0"/>
              <a:t>OUTPUT WHEN THERE IS MOISTURE CONTENT</a:t>
            </a:r>
          </a:p>
        </p:txBody>
      </p:sp>
      <p:sp>
        <p:nvSpPr>
          <p:cNvPr id="5" name="Content Placeholder 4">
            <a:extLst>
              <a:ext uri="{FF2B5EF4-FFF2-40B4-BE49-F238E27FC236}">
                <a16:creationId xmlns:a16="http://schemas.microsoft.com/office/drawing/2014/main" id="{BEA8CF04-6BC1-48D4-8DF2-F5DD469ECB39}"/>
              </a:ext>
            </a:extLst>
          </p:cNvPr>
          <p:cNvSpPr>
            <a:spLocks noGrp="1"/>
          </p:cNvSpPr>
          <p:nvPr>
            <p:ph idx="1"/>
          </p:nvPr>
        </p:nvSpPr>
        <p:spPr>
          <a:xfrm>
            <a:off x="5886157" y="3429000"/>
            <a:ext cx="5428551" cy="1622322"/>
          </a:xfrm>
        </p:spPr>
        <p:txBody>
          <a:bodyPr vert="horz" lIns="91440" tIns="45720" rIns="91440" bIns="45720" rtlCol="0" anchor="t">
            <a:normAutofit/>
          </a:bodyPr>
          <a:lstStyle/>
          <a:p>
            <a:pPr marL="0" indent="0">
              <a:buNone/>
            </a:pPr>
            <a:r>
              <a:rPr lang="en-CA" dirty="0">
                <a:solidFill>
                  <a:schemeClr val="tx1"/>
                </a:solidFill>
              </a:rPr>
              <a:t>The pump will be turned OFF when the soil gets the moisture content.</a:t>
            </a:r>
            <a:endParaRPr lang="en-US" cap="all" dirty="0">
              <a:solidFill>
                <a:schemeClr val="accent1">
                  <a:lumMod val="60000"/>
                  <a:lumOff val="40000"/>
                </a:schemeClr>
              </a:solidFill>
            </a:endParaRPr>
          </a:p>
        </p:txBody>
      </p:sp>
      <p:sp>
        <p:nvSpPr>
          <p:cNvPr id="22" name="Rectangle 21">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79755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58">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0">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4" name="Group 62">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64" name="Rectangle 63">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4" name="Title 3">
            <a:extLst>
              <a:ext uri="{FF2B5EF4-FFF2-40B4-BE49-F238E27FC236}">
                <a16:creationId xmlns:a16="http://schemas.microsoft.com/office/drawing/2014/main" id="{41A2719E-5882-4267-B6BE-870000E551C5}"/>
              </a:ext>
            </a:extLst>
          </p:cNvPr>
          <p:cNvSpPr>
            <a:spLocks noGrp="1"/>
          </p:cNvSpPr>
          <p:nvPr>
            <p:ph type="title"/>
          </p:nvPr>
        </p:nvSpPr>
        <p:spPr>
          <a:xfrm>
            <a:off x="1000372" y="1209957"/>
            <a:ext cx="3034580" cy="4438087"/>
          </a:xfrm>
        </p:spPr>
        <p:txBody>
          <a:bodyPr anchor="ctr">
            <a:normAutofit/>
          </a:bodyPr>
          <a:lstStyle/>
          <a:p>
            <a:pPr algn="r"/>
            <a:r>
              <a:rPr lang="en-CA" sz="3200" b="1">
                <a:solidFill>
                  <a:schemeClr val="tx1"/>
                </a:solidFill>
              </a:rPr>
              <a:t>REFERENCES</a:t>
            </a:r>
          </a:p>
        </p:txBody>
      </p:sp>
      <p:cxnSp>
        <p:nvCxnSpPr>
          <p:cNvPr id="67" name="Straight Connector 66">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75" name="Content Placeholder 4">
            <a:extLst>
              <a:ext uri="{FF2B5EF4-FFF2-40B4-BE49-F238E27FC236}">
                <a16:creationId xmlns:a16="http://schemas.microsoft.com/office/drawing/2014/main" id="{ADE83A46-CE90-42A7-932B-B2A0230C5D9F}"/>
              </a:ext>
            </a:extLst>
          </p:cNvPr>
          <p:cNvSpPr>
            <a:spLocks noGrp="1"/>
          </p:cNvSpPr>
          <p:nvPr>
            <p:ph idx="1"/>
          </p:nvPr>
        </p:nvSpPr>
        <p:spPr>
          <a:xfrm>
            <a:off x="4678424" y="1059025"/>
            <a:ext cx="5302189" cy="4739950"/>
          </a:xfrm>
        </p:spPr>
        <p:txBody>
          <a:bodyPr anchor="ctr">
            <a:normAutofit/>
          </a:bodyPr>
          <a:lstStyle/>
          <a:p>
            <a:pPr marL="0" indent="0">
              <a:buNone/>
            </a:pPr>
            <a:endParaRPr lang="en-CA" dirty="0">
              <a:solidFill>
                <a:schemeClr val="tx1"/>
              </a:solidFill>
            </a:endParaRPr>
          </a:p>
          <a:p>
            <a:r>
              <a:rPr lang="en-CA" dirty="0">
                <a:solidFill>
                  <a:schemeClr val="tx1"/>
                </a:solidFill>
              </a:rPr>
              <a:t>BEAGLEBONE BLACK SPECIFICATIONS: </a:t>
            </a:r>
            <a:r>
              <a:rPr lang="en-CA" dirty="0">
                <a:solidFill>
                  <a:schemeClr val="accent6"/>
                </a:solidFill>
                <a:hlinkClick r:id="rId2">
                  <a:extLst>
                    <a:ext uri="{A12FA001-AC4F-418D-AE19-62706E023703}">
                      <ahyp:hlinkClr xmlns:ahyp="http://schemas.microsoft.com/office/drawing/2018/hyperlinkcolor" val="tx"/>
                    </a:ext>
                  </a:extLst>
                </a:hlinkClick>
              </a:rPr>
              <a:t>https://subscription.packtpub.com/book/hardware_and_creative/9781785285059/1/ch01lvl1sec11/hardware-specification-of-beaglebone-black</a:t>
            </a:r>
            <a:endParaRPr lang="en-CA" dirty="0">
              <a:solidFill>
                <a:schemeClr val="accent6"/>
              </a:solidFill>
            </a:endParaRPr>
          </a:p>
          <a:p>
            <a:r>
              <a:rPr lang="en-CA" dirty="0">
                <a:solidFill>
                  <a:schemeClr val="tx1"/>
                </a:solidFill>
              </a:rPr>
              <a:t>MOTOR DRIVER DATA SHEET : </a:t>
            </a:r>
            <a:r>
              <a:rPr lang="en-CA" dirty="0">
                <a:solidFill>
                  <a:schemeClr val="accent6"/>
                </a:solidFill>
                <a:hlinkClick r:id="rId3">
                  <a:extLst>
                    <a:ext uri="{A12FA001-AC4F-418D-AE19-62706E023703}">
                      <ahyp:hlinkClr xmlns:ahyp="http://schemas.microsoft.com/office/drawing/2018/hyperlinkcolor" val="tx"/>
                    </a:ext>
                  </a:extLst>
                </a:hlinkClick>
              </a:rPr>
              <a:t>https://www.sparkfun.com/datasheets/Robotics/L298_H_Bridge.pdf</a:t>
            </a:r>
            <a:endParaRPr lang="en-CA" dirty="0">
              <a:solidFill>
                <a:schemeClr val="accent6"/>
              </a:solidFill>
            </a:endParaRPr>
          </a:p>
          <a:p>
            <a:r>
              <a:rPr lang="en-CA" dirty="0">
                <a:solidFill>
                  <a:schemeClr val="tx1"/>
                </a:solidFill>
              </a:rPr>
              <a:t>L298N Motor Driver : </a:t>
            </a:r>
            <a:r>
              <a:rPr lang="en-CA" dirty="0">
                <a:solidFill>
                  <a:schemeClr val="accent6"/>
                </a:solidFill>
                <a:hlinkClick r:id="rId4">
                  <a:extLst>
                    <a:ext uri="{A12FA001-AC4F-418D-AE19-62706E023703}">
                      <ahyp:hlinkClr xmlns:ahyp="http://schemas.microsoft.com/office/drawing/2018/hyperlinkcolor" val="tx"/>
                    </a:ext>
                  </a:extLst>
                </a:hlinkClick>
              </a:rPr>
              <a:t>https://components101.com/modules/l293n-motor-driver-module</a:t>
            </a:r>
            <a:endParaRPr lang="en-CA" dirty="0">
              <a:solidFill>
                <a:schemeClr val="accent6"/>
              </a:solidFill>
            </a:endParaRPr>
          </a:p>
          <a:p>
            <a:endParaRPr lang="en-CA" dirty="0">
              <a:solidFill>
                <a:schemeClr val="tx1"/>
              </a:solidFill>
            </a:endParaRPr>
          </a:p>
          <a:p>
            <a:endParaRPr lang="en-CA" dirty="0">
              <a:solidFill>
                <a:schemeClr val="tx1"/>
              </a:solidFill>
            </a:endParaRPr>
          </a:p>
          <a:p>
            <a:endParaRPr lang="en-CA" dirty="0">
              <a:solidFill>
                <a:schemeClr val="tx1"/>
              </a:solidFill>
            </a:endParaRPr>
          </a:p>
        </p:txBody>
      </p:sp>
    </p:spTree>
    <p:extLst>
      <p:ext uri="{BB962C8B-B14F-4D97-AF65-F5344CB8AC3E}">
        <p14:creationId xmlns:p14="http://schemas.microsoft.com/office/powerpoint/2010/main" val="1105560032"/>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4" name="Group 73">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75" name="Rectangle 74">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4" name="Title 3">
            <a:extLst>
              <a:ext uri="{FF2B5EF4-FFF2-40B4-BE49-F238E27FC236}">
                <a16:creationId xmlns:a16="http://schemas.microsoft.com/office/drawing/2014/main" id="{41A2719E-5882-4267-B6BE-870000E551C5}"/>
              </a:ext>
            </a:extLst>
          </p:cNvPr>
          <p:cNvSpPr>
            <a:spLocks noGrp="1"/>
          </p:cNvSpPr>
          <p:nvPr>
            <p:ph type="title"/>
          </p:nvPr>
        </p:nvSpPr>
        <p:spPr>
          <a:xfrm>
            <a:off x="1000372" y="1209957"/>
            <a:ext cx="3034580" cy="4438087"/>
          </a:xfrm>
        </p:spPr>
        <p:txBody>
          <a:bodyPr anchor="ctr">
            <a:normAutofit/>
          </a:bodyPr>
          <a:lstStyle/>
          <a:p>
            <a:pPr algn="r"/>
            <a:r>
              <a:rPr lang="en-CA" sz="3200" b="1" dirty="0">
                <a:solidFill>
                  <a:schemeClr val="tx1"/>
                </a:solidFill>
              </a:rPr>
              <a:t>REFERENCES</a:t>
            </a:r>
          </a:p>
        </p:txBody>
      </p:sp>
      <p:cxnSp>
        <p:nvCxnSpPr>
          <p:cNvPr id="78" name="Straight Connector 77">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54" name="Content Placeholder 4">
            <a:extLst>
              <a:ext uri="{FF2B5EF4-FFF2-40B4-BE49-F238E27FC236}">
                <a16:creationId xmlns:a16="http://schemas.microsoft.com/office/drawing/2014/main" id="{ADE83A46-CE90-42A7-932B-B2A0230C5D9F}"/>
              </a:ext>
            </a:extLst>
          </p:cNvPr>
          <p:cNvSpPr>
            <a:spLocks noGrp="1"/>
          </p:cNvSpPr>
          <p:nvPr>
            <p:ph idx="1"/>
          </p:nvPr>
        </p:nvSpPr>
        <p:spPr>
          <a:xfrm>
            <a:off x="4678424" y="1059025"/>
            <a:ext cx="5302189" cy="4739950"/>
          </a:xfrm>
        </p:spPr>
        <p:txBody>
          <a:bodyPr anchor="ctr">
            <a:normAutofit/>
          </a:bodyPr>
          <a:lstStyle/>
          <a:p>
            <a:pPr marL="0" indent="0">
              <a:buNone/>
            </a:pPr>
            <a:endParaRPr lang="en-CA" dirty="0">
              <a:solidFill>
                <a:schemeClr val="tx1"/>
              </a:solidFill>
            </a:endParaRPr>
          </a:p>
          <a:p>
            <a:r>
              <a:rPr lang="en-CA" dirty="0">
                <a:solidFill>
                  <a:schemeClr val="tx1"/>
                </a:solidFill>
              </a:rPr>
              <a:t>Mini submersible water pump : </a:t>
            </a:r>
            <a:r>
              <a:rPr lang="en-CA" dirty="0">
                <a:solidFill>
                  <a:schemeClr val="accent6"/>
                </a:solidFill>
                <a:hlinkClick r:id="rId2">
                  <a:extLst>
                    <a:ext uri="{A12FA001-AC4F-418D-AE19-62706E023703}">
                      <ahyp:hlinkClr xmlns:ahyp="http://schemas.microsoft.com/office/drawing/2018/hyperlinkcolor" val="tx"/>
                    </a:ext>
                  </a:extLst>
                </a:hlinkClick>
              </a:rPr>
              <a:t>https://www.amazon.ca/gp/product/B07BKXJXK1/ref=ppx_yo_dt_b_asin_title_o05_s00?ie=UTF8&amp;psc=1</a:t>
            </a:r>
            <a:endParaRPr lang="en-CA" dirty="0">
              <a:solidFill>
                <a:schemeClr val="accent6"/>
              </a:solidFill>
            </a:endParaRPr>
          </a:p>
          <a:p>
            <a:r>
              <a:rPr lang="en-CA" dirty="0">
                <a:solidFill>
                  <a:schemeClr val="tx1"/>
                </a:solidFill>
              </a:rPr>
              <a:t>SOIL MOISTURE SENSOR SPECS: </a:t>
            </a:r>
            <a:r>
              <a:rPr lang="en-CA" dirty="0">
                <a:solidFill>
                  <a:schemeClr val="accent6"/>
                </a:solidFill>
                <a:hlinkClick r:id="rId3">
                  <a:extLst>
                    <a:ext uri="{A12FA001-AC4F-418D-AE19-62706E023703}">
                      <ahyp:hlinkClr xmlns:ahyp="http://schemas.microsoft.com/office/drawing/2018/hyperlinkcolor" val="tx"/>
                    </a:ext>
                  </a:extLst>
                </a:hlinkClick>
              </a:rPr>
              <a:t>https://maker.pro/arduino/projects/arduino-soil-moisture-sensor</a:t>
            </a:r>
            <a:endParaRPr lang="en-CA" dirty="0">
              <a:solidFill>
                <a:schemeClr val="accent6"/>
              </a:solidFill>
            </a:endParaRPr>
          </a:p>
          <a:p>
            <a:r>
              <a:rPr lang="en-CA" dirty="0">
                <a:solidFill>
                  <a:schemeClr val="tx1"/>
                </a:solidFill>
              </a:rPr>
              <a:t>Battery : </a:t>
            </a:r>
            <a:r>
              <a:rPr lang="en-CA" dirty="0">
                <a:solidFill>
                  <a:schemeClr val="accent6"/>
                </a:solidFill>
                <a:hlinkClick r:id="rId4">
                  <a:extLst>
                    <a:ext uri="{A12FA001-AC4F-418D-AE19-62706E023703}">
                      <ahyp:hlinkClr xmlns:ahyp="http://schemas.microsoft.com/office/drawing/2018/hyperlinkcolor" val="tx"/>
                    </a:ext>
                  </a:extLst>
                </a:hlinkClick>
              </a:rPr>
              <a:t>https://engineerexperiences.com/5-volt-supply.html</a:t>
            </a:r>
            <a:endParaRPr lang="en-CA" dirty="0">
              <a:solidFill>
                <a:schemeClr val="accent6"/>
              </a:solidFill>
            </a:endParaRPr>
          </a:p>
          <a:p>
            <a:endParaRPr lang="en-CA" dirty="0">
              <a:solidFill>
                <a:schemeClr val="tx1"/>
              </a:solidFill>
            </a:endParaRPr>
          </a:p>
        </p:txBody>
      </p:sp>
    </p:spTree>
    <p:extLst>
      <p:ext uri="{BB962C8B-B14F-4D97-AF65-F5344CB8AC3E}">
        <p14:creationId xmlns:p14="http://schemas.microsoft.com/office/powerpoint/2010/main" val="2792444207"/>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FB89-F2CE-4160-80A3-0BF48F657BCE}"/>
              </a:ext>
            </a:extLst>
          </p:cNvPr>
          <p:cNvSpPr>
            <a:spLocks noGrp="1"/>
          </p:cNvSpPr>
          <p:nvPr>
            <p:ph type="ctrTitle"/>
          </p:nvPr>
        </p:nvSpPr>
        <p:spPr/>
        <p:txBody>
          <a:bodyPr/>
          <a:lstStyle/>
          <a:p>
            <a:endParaRPr lang="en-CA" dirty="0"/>
          </a:p>
        </p:txBody>
      </p:sp>
      <p:sp>
        <p:nvSpPr>
          <p:cNvPr id="3" name="Subtitle 2">
            <a:extLst>
              <a:ext uri="{FF2B5EF4-FFF2-40B4-BE49-F238E27FC236}">
                <a16:creationId xmlns:a16="http://schemas.microsoft.com/office/drawing/2014/main" id="{993295EB-DB70-43E6-9453-B83C6B6FEDD4}"/>
              </a:ext>
            </a:extLst>
          </p:cNvPr>
          <p:cNvSpPr>
            <a:spLocks noGrp="1"/>
          </p:cNvSpPr>
          <p:nvPr>
            <p:ph type="subTitle" idx="1"/>
          </p:nvPr>
        </p:nvSpPr>
        <p:spPr/>
        <p:txBody>
          <a:bodyPr/>
          <a:lstStyle/>
          <a:p>
            <a:endParaRPr lang="en-CA" dirty="0"/>
          </a:p>
        </p:txBody>
      </p:sp>
      <p:sp useBgFill="1">
        <p:nvSpPr>
          <p:cNvPr id="4" name="Rectangle 3">
            <a:extLst>
              <a:ext uri="{FF2B5EF4-FFF2-40B4-BE49-F238E27FC236}">
                <a16:creationId xmlns:a16="http://schemas.microsoft.com/office/drawing/2014/main" id="{8EAA2EBC-0D5C-4716-BFB5-A38BA5AA5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402984E-739C-451E-A7B8-3EBED1AE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6" name="Group 5">
            <a:extLst>
              <a:ext uri="{FF2B5EF4-FFF2-40B4-BE49-F238E27FC236}">
                <a16:creationId xmlns:a16="http://schemas.microsoft.com/office/drawing/2014/main" id="{122897DA-D26C-475B-B10A-FD35543CBE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7" name="Rectangle 6">
              <a:extLst>
                <a:ext uri="{FF2B5EF4-FFF2-40B4-BE49-F238E27FC236}">
                  <a16:creationId xmlns:a16="http://schemas.microsoft.com/office/drawing/2014/main" id="{609E08ED-4976-4056-96A7-AFD5B823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reeform 5">
              <a:extLst>
                <a:ext uri="{FF2B5EF4-FFF2-40B4-BE49-F238E27FC236}">
                  <a16:creationId xmlns:a16="http://schemas.microsoft.com/office/drawing/2014/main" id="{271C8A12-B173-4E05-B810-5513E35F7F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9" name="Title 3">
            <a:extLst>
              <a:ext uri="{FF2B5EF4-FFF2-40B4-BE49-F238E27FC236}">
                <a16:creationId xmlns:a16="http://schemas.microsoft.com/office/drawing/2014/main" id="{21F504FA-BEEC-4657-B95D-F9186024C984}"/>
              </a:ext>
            </a:extLst>
          </p:cNvPr>
          <p:cNvSpPr txBox="1">
            <a:spLocks/>
          </p:cNvSpPr>
          <p:nvPr/>
        </p:nvSpPr>
        <p:spPr bwMode="gray">
          <a:xfrm>
            <a:off x="1000372" y="1209957"/>
            <a:ext cx="3034580" cy="443808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CA" sz="3200" b="1">
                <a:solidFill>
                  <a:schemeClr val="tx1"/>
                </a:solidFill>
              </a:rPr>
              <a:t>REFERENCES</a:t>
            </a:r>
            <a:endParaRPr lang="en-CA" sz="3200" b="1" dirty="0">
              <a:solidFill>
                <a:schemeClr val="tx1"/>
              </a:solidFill>
            </a:endParaRPr>
          </a:p>
        </p:txBody>
      </p:sp>
      <p:cxnSp>
        <p:nvCxnSpPr>
          <p:cNvPr id="10" name="Straight Connector 9">
            <a:extLst>
              <a:ext uri="{FF2B5EF4-FFF2-40B4-BE49-F238E27FC236}">
                <a16:creationId xmlns:a16="http://schemas.microsoft.com/office/drawing/2014/main" id="{2825C9EE-9DD3-4758-8E67-1F65FA10C9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BB170C0D-EF8B-440A-B872-29588098CEEA}"/>
              </a:ext>
            </a:extLst>
          </p:cNvPr>
          <p:cNvSpPr txBox="1">
            <a:spLocks/>
          </p:cNvSpPr>
          <p:nvPr/>
        </p:nvSpPr>
        <p:spPr bwMode="gray">
          <a:xfrm>
            <a:off x="4678424" y="1059025"/>
            <a:ext cx="5302189" cy="4739950"/>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CA" dirty="0">
                <a:solidFill>
                  <a:schemeClr val="tx1"/>
                </a:solidFill>
              </a:rPr>
              <a:t>BBB Via putty : </a:t>
            </a:r>
            <a:r>
              <a:rPr lang="en-CA" dirty="0">
                <a:solidFill>
                  <a:schemeClr val="accent6"/>
                </a:solidFill>
                <a:hlinkClick r:id="rId2">
                  <a:extLst>
                    <a:ext uri="{A12FA001-AC4F-418D-AE19-62706E023703}">
                      <ahyp:hlinkClr xmlns:ahyp="http://schemas.microsoft.com/office/drawing/2018/hyperlinkcolor" val="tx"/>
                    </a:ext>
                  </a:extLst>
                </a:hlinkClick>
              </a:rPr>
              <a:t>https://learn.adafruit.com/ssh-to-beaglebone-black-over-usb/ssh-with-windows-and-putty</a:t>
            </a:r>
            <a:endParaRPr lang="en-CA" dirty="0">
              <a:solidFill>
                <a:schemeClr val="accent6"/>
              </a:solidFill>
            </a:endParaRPr>
          </a:p>
          <a:p>
            <a:r>
              <a:rPr lang="en-CA" dirty="0">
                <a:solidFill>
                  <a:schemeClr val="tx1"/>
                </a:solidFill>
              </a:rPr>
              <a:t>L298N pin out : </a:t>
            </a:r>
            <a:r>
              <a:rPr lang="en-CA" dirty="0">
                <a:solidFill>
                  <a:schemeClr val="accent6"/>
                </a:solidFill>
                <a:hlinkClick r:id="rId3">
                  <a:extLst>
                    <a:ext uri="{A12FA001-AC4F-418D-AE19-62706E023703}">
                      <ahyp:hlinkClr xmlns:ahyp="http://schemas.microsoft.com/office/drawing/2018/hyperlinkcolor" val="tx"/>
                    </a:ext>
                  </a:extLst>
                </a:hlinkClick>
              </a:rPr>
              <a:t>https://lastminuteengineers.com/l298n-dc-stepper-driver-arduino-tutorial/</a:t>
            </a:r>
            <a:endParaRPr lang="en-CA" dirty="0">
              <a:solidFill>
                <a:schemeClr val="accent6"/>
              </a:solidFill>
            </a:endParaRPr>
          </a:p>
          <a:p>
            <a:r>
              <a:rPr lang="en-CA" dirty="0">
                <a:solidFill>
                  <a:schemeClr val="tx1"/>
                </a:solidFill>
              </a:rPr>
              <a:t>DC MOTOR INTERFACING WITH BBB : </a:t>
            </a:r>
            <a:r>
              <a:rPr lang="en-CA" dirty="0">
                <a:solidFill>
                  <a:schemeClr val="accent6"/>
                </a:solidFill>
                <a:hlinkClick r:id="rId4">
                  <a:extLst>
                    <a:ext uri="{A12FA001-AC4F-418D-AE19-62706E023703}">
                      <ahyp:hlinkClr xmlns:ahyp="http://schemas.microsoft.com/office/drawing/2018/hyperlinkcolor" val="tx"/>
                    </a:ext>
                  </a:extLst>
                </a:hlinkClick>
              </a:rPr>
              <a:t>https://www.engineersgarage.com/tutorials/dc-motor-interfacing-with-beaglebone-black/</a:t>
            </a:r>
            <a:endParaRPr lang="en-CA" dirty="0">
              <a:solidFill>
                <a:schemeClr val="accent6"/>
              </a:solidFill>
            </a:endParaRPr>
          </a:p>
          <a:p>
            <a:r>
              <a:rPr lang="en-CA" dirty="0">
                <a:solidFill>
                  <a:schemeClr val="tx1"/>
                </a:solidFill>
              </a:rPr>
              <a:t>L298N INTERFACING WITH BBB : </a:t>
            </a:r>
            <a:r>
              <a:rPr lang="en-CA" dirty="0">
                <a:solidFill>
                  <a:schemeClr val="accent6"/>
                </a:solidFill>
                <a:hlinkClick r:id="rId5">
                  <a:extLst>
                    <a:ext uri="{A12FA001-AC4F-418D-AE19-62706E023703}">
                      <ahyp:hlinkClr xmlns:ahyp="http://schemas.microsoft.com/office/drawing/2018/hyperlinkcolor" val="tx"/>
                    </a:ext>
                  </a:extLst>
                </a:hlinkClick>
              </a:rPr>
              <a:t>https://beagleboard.org/p/silver2row/beaglebone-black-and-l298-motor-driver-in-python-2156be</a:t>
            </a:r>
            <a:endParaRPr lang="en-CA" dirty="0">
              <a:solidFill>
                <a:schemeClr val="accent6"/>
              </a:solidFill>
            </a:endParaRPr>
          </a:p>
          <a:p>
            <a:endParaRPr lang="en-CA" dirty="0">
              <a:solidFill>
                <a:schemeClr val="accent6"/>
              </a:solidFill>
            </a:endParaRPr>
          </a:p>
          <a:p>
            <a:endParaRPr lang="en-CA" dirty="0">
              <a:solidFill>
                <a:schemeClr val="accent6"/>
              </a:solidFill>
            </a:endParaRPr>
          </a:p>
        </p:txBody>
      </p:sp>
    </p:spTree>
    <p:extLst>
      <p:ext uri="{BB962C8B-B14F-4D97-AF65-F5344CB8AC3E}">
        <p14:creationId xmlns:p14="http://schemas.microsoft.com/office/powerpoint/2010/main" val="3684006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0" name="Rectangle 9">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4" name="Title 3">
            <a:extLst>
              <a:ext uri="{FF2B5EF4-FFF2-40B4-BE49-F238E27FC236}">
                <a16:creationId xmlns:a16="http://schemas.microsoft.com/office/drawing/2014/main" id="{39F77870-E60A-4676-A4EB-91694EFDA64F}"/>
              </a:ext>
            </a:extLst>
          </p:cNvPr>
          <p:cNvSpPr>
            <a:spLocks noGrp="1"/>
          </p:cNvSpPr>
          <p:nvPr>
            <p:ph type="ctrTitle"/>
          </p:nvPr>
        </p:nvSpPr>
        <p:spPr>
          <a:xfrm>
            <a:off x="1683171" y="1169773"/>
            <a:ext cx="8825658" cy="2870161"/>
          </a:xfrm>
        </p:spPr>
        <p:txBody>
          <a:bodyPr anchor="b">
            <a:normAutofit/>
          </a:bodyPr>
          <a:lstStyle/>
          <a:p>
            <a:pPr algn="ctr"/>
            <a:r>
              <a:rPr lang="en-CA" b="1">
                <a:solidFill>
                  <a:schemeClr val="tx1"/>
                </a:solidFill>
              </a:rPr>
              <a:t>THANKYOU </a:t>
            </a:r>
          </a:p>
        </p:txBody>
      </p:sp>
      <p:cxnSp>
        <p:nvCxnSpPr>
          <p:cNvPr id="13" name="Straight Connector 12">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00439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7"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9"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933FA82-6B83-4682-BD22-77F853A80DA4}"/>
              </a:ext>
            </a:extLst>
          </p:cNvPr>
          <p:cNvSpPr>
            <a:spLocks noGrp="1"/>
          </p:cNvSpPr>
          <p:nvPr>
            <p:ph type="title"/>
          </p:nvPr>
        </p:nvSpPr>
        <p:spPr>
          <a:xfrm>
            <a:off x="639098" y="629265"/>
            <a:ext cx="6072776" cy="1622322"/>
          </a:xfrm>
        </p:spPr>
        <p:txBody>
          <a:bodyPr>
            <a:normAutofit/>
          </a:bodyPr>
          <a:lstStyle/>
          <a:p>
            <a:pPr algn="ctr"/>
            <a:r>
              <a:rPr lang="en-CA" b="1" dirty="0">
                <a:solidFill>
                  <a:srgbClr val="EBEBEB"/>
                </a:solidFill>
              </a:rPr>
              <a:t>BEAGLEBONE BLACK</a:t>
            </a:r>
            <a:r>
              <a:rPr lang="en-CA" dirty="0">
                <a:solidFill>
                  <a:srgbClr val="EBEBEB"/>
                </a:solidFill>
              </a:rPr>
              <a:t> </a:t>
            </a:r>
          </a:p>
        </p:txBody>
      </p:sp>
      <p:sp>
        <p:nvSpPr>
          <p:cNvPr id="31" name="Freeform: Shape 30">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7" name="Picture 6" descr="Diagram, schematic&#10;&#10;Description automatically generated">
            <a:extLst>
              <a:ext uri="{FF2B5EF4-FFF2-40B4-BE49-F238E27FC236}">
                <a16:creationId xmlns:a16="http://schemas.microsoft.com/office/drawing/2014/main" id="{5A92F87D-005F-4097-9ECF-EC441DDA6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226" y="2066123"/>
            <a:ext cx="4125317" cy="2743335"/>
          </a:xfrm>
          <a:prstGeom prst="rect">
            <a:avLst/>
          </a:prstGeom>
        </p:spPr>
      </p:pic>
      <p:sp>
        <p:nvSpPr>
          <p:cNvPr id="33" name="Rectangle 32">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26AC676-1444-4950-A20C-C79B542530F6}"/>
              </a:ext>
            </a:extLst>
          </p:cNvPr>
          <p:cNvSpPr>
            <a:spLocks noGrp="1"/>
          </p:cNvSpPr>
          <p:nvPr>
            <p:ph idx="1"/>
          </p:nvPr>
        </p:nvSpPr>
        <p:spPr>
          <a:xfrm>
            <a:off x="639098" y="2418735"/>
            <a:ext cx="6072776" cy="3811740"/>
          </a:xfrm>
        </p:spPr>
        <p:txBody>
          <a:bodyPr anchor="ctr">
            <a:normAutofit/>
          </a:bodyPr>
          <a:lstStyle/>
          <a:p>
            <a:pPr>
              <a:lnSpc>
                <a:spcPct val="90000"/>
              </a:lnSpc>
            </a:pPr>
            <a:r>
              <a:rPr lang="en-US" sz="1700">
                <a:solidFill>
                  <a:srgbClr val="FFFFFF"/>
                </a:solidFill>
              </a:rPr>
              <a:t>As in every computer, the board consists of a power button to turn on and turn off the board and a reset button to reset the board. In addition, there is a boot button which is used to boot the board when the operating system is loaded on the microSD card instead of the eMMC.There is a type A USB Host port to which you can connect peripherals such as USB Keyboard, USB Mouse, USB Camera, and much more, provided that the Linux drivers are available for the peripherals you connect to the BeagleBone Black.You can connect the BeagleBone Black to the LAN or Internet using the Ethernet port available on the board using an Ethernet cable. You can even use a USB Wi-Fi module to give Internet access to your BeagleBone Black. </a:t>
            </a:r>
          </a:p>
        </p:txBody>
      </p:sp>
    </p:spTree>
    <p:extLst>
      <p:ext uri="{BB962C8B-B14F-4D97-AF65-F5344CB8AC3E}">
        <p14:creationId xmlns:p14="http://schemas.microsoft.com/office/powerpoint/2010/main" val="242191272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812D6EA-0E30-494B-A67A-513CB653C915}"/>
              </a:ext>
            </a:extLst>
          </p:cNvPr>
          <p:cNvSpPr>
            <a:spLocks noGrp="1"/>
          </p:cNvSpPr>
          <p:nvPr>
            <p:ph type="title"/>
          </p:nvPr>
        </p:nvSpPr>
        <p:spPr>
          <a:xfrm>
            <a:off x="639098" y="629265"/>
            <a:ext cx="6072776" cy="1622322"/>
          </a:xfrm>
        </p:spPr>
        <p:txBody>
          <a:bodyPr>
            <a:normAutofit/>
          </a:bodyPr>
          <a:lstStyle/>
          <a:p>
            <a:pPr algn="ctr"/>
            <a:r>
              <a:rPr lang="en-CA" b="1" dirty="0">
                <a:solidFill>
                  <a:srgbClr val="EBEBEB"/>
                </a:solidFill>
              </a:rPr>
              <a:t>BEAGLEBONE BLACK</a:t>
            </a:r>
            <a:r>
              <a:rPr lang="en-CA" dirty="0">
                <a:solidFill>
                  <a:srgbClr val="EBEBEB"/>
                </a:solidFill>
              </a:rPr>
              <a:t>  </a:t>
            </a:r>
          </a:p>
        </p:txBody>
      </p:sp>
      <p:sp>
        <p:nvSpPr>
          <p:cNvPr id="18" name="Freeform: Shape 17">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7" name="Picture 6" descr="A picture containing graphical user interface&#10;&#10;Description automatically generated">
            <a:extLst>
              <a:ext uri="{FF2B5EF4-FFF2-40B4-BE49-F238E27FC236}">
                <a16:creationId xmlns:a16="http://schemas.microsoft.com/office/drawing/2014/main" id="{B1EA25EB-9E56-4B2A-9362-17AF10EF4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0972" y="1005412"/>
            <a:ext cx="4667135" cy="5851002"/>
          </a:xfrm>
          <a:prstGeom prst="rect">
            <a:avLst/>
          </a:prstGeom>
        </p:spPr>
      </p:pic>
      <p:sp>
        <p:nvSpPr>
          <p:cNvPr id="20" name="Rectangle 19">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DE9BF49-56E9-4BBA-8D9D-B9A9F23F631B}"/>
              </a:ext>
            </a:extLst>
          </p:cNvPr>
          <p:cNvSpPr>
            <a:spLocks noGrp="1"/>
          </p:cNvSpPr>
          <p:nvPr>
            <p:ph idx="1"/>
          </p:nvPr>
        </p:nvSpPr>
        <p:spPr>
          <a:xfrm>
            <a:off x="639098" y="1868921"/>
            <a:ext cx="6072776" cy="3811740"/>
          </a:xfrm>
        </p:spPr>
        <p:txBody>
          <a:bodyPr anchor="ctr">
            <a:normAutofit/>
          </a:bodyPr>
          <a:lstStyle/>
          <a:p>
            <a:pPr>
              <a:lnSpc>
                <a:spcPct val="90000"/>
              </a:lnSpc>
            </a:pPr>
            <a:r>
              <a:rPr lang="en-US" dirty="0"/>
              <a:t>There are 65 digital pins on the expansion headers, which are also known as General-Purpose Input Output (GPIO) pins.</a:t>
            </a:r>
            <a:endParaRPr lang="en-CA" sz="1700" dirty="0">
              <a:solidFill>
                <a:srgbClr val="FFFFFF"/>
              </a:solidFill>
            </a:endParaRPr>
          </a:p>
        </p:txBody>
      </p:sp>
    </p:spTree>
    <p:extLst>
      <p:ext uri="{BB962C8B-B14F-4D97-AF65-F5344CB8AC3E}">
        <p14:creationId xmlns:p14="http://schemas.microsoft.com/office/powerpoint/2010/main" val="33084760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0E72A18-F10B-4EF4-9A5E-E0BD8F66AA92}"/>
              </a:ext>
            </a:extLst>
          </p:cNvPr>
          <p:cNvSpPr>
            <a:spLocks noGrp="1"/>
          </p:cNvSpPr>
          <p:nvPr>
            <p:ph type="title"/>
          </p:nvPr>
        </p:nvSpPr>
        <p:spPr>
          <a:xfrm>
            <a:off x="639098" y="629265"/>
            <a:ext cx="5132438" cy="1622322"/>
          </a:xfrm>
        </p:spPr>
        <p:txBody>
          <a:bodyPr>
            <a:normAutofit/>
          </a:bodyPr>
          <a:lstStyle/>
          <a:p>
            <a:pPr algn="ctr"/>
            <a:r>
              <a:rPr lang="en-CA" b="1" dirty="0">
                <a:solidFill>
                  <a:srgbClr val="EBEBEB"/>
                </a:solidFill>
              </a:rPr>
              <a:t>BEAGLEBONE BLACK</a:t>
            </a:r>
            <a:r>
              <a:rPr lang="en-CA" dirty="0">
                <a:solidFill>
                  <a:srgbClr val="EBEBEB"/>
                </a:solidFill>
              </a:rPr>
              <a:t> </a:t>
            </a:r>
          </a:p>
        </p:txBody>
      </p:sp>
      <p:pic>
        <p:nvPicPr>
          <p:cNvPr id="5" name="Picture 4" descr="A picture containing graphical user interface&#10;&#10;Description automatically generated">
            <a:extLst>
              <a:ext uri="{FF2B5EF4-FFF2-40B4-BE49-F238E27FC236}">
                <a16:creationId xmlns:a16="http://schemas.microsoft.com/office/drawing/2014/main" id="{1F4C5050-673F-4AEB-B05E-76FED51DB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195" y="957739"/>
            <a:ext cx="4828707" cy="5826570"/>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AE50DA8-D9FC-4BC8-9488-99D7505331FD}"/>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These pins can be used as digital input or output pins to which you can connect switches, LEDs and many more digital input output components, 7 analog inputs to which you can connect analog sensors like a potentiometer or an analog temperature sensor, 4 Serial Ports to which you can connect Serial Bluetooth or </a:t>
            </a:r>
            <a:r>
              <a:rPr lang="en-US" dirty="0" err="1">
                <a:solidFill>
                  <a:srgbClr val="FFFFFF"/>
                </a:solidFill>
              </a:rPr>
              <a:t>Xbee</a:t>
            </a:r>
            <a:r>
              <a:rPr lang="en-US" dirty="0">
                <a:solidFill>
                  <a:srgbClr val="FFFFFF"/>
                </a:solidFill>
              </a:rPr>
              <a:t> Modules for wireless communication or anything else, 2 SPI and 2 I2C Ports to connect different modules such as sensors or any other modules using SPI or I2C communication. </a:t>
            </a:r>
            <a:endParaRPr lang="en-CA" dirty="0">
              <a:solidFill>
                <a:srgbClr val="FFFFFF"/>
              </a:solidFill>
            </a:endParaRPr>
          </a:p>
          <a:p>
            <a:endParaRPr lang="en-CA" dirty="0">
              <a:solidFill>
                <a:srgbClr val="FFFFFF"/>
              </a:solidFill>
            </a:endParaRPr>
          </a:p>
        </p:txBody>
      </p:sp>
    </p:spTree>
    <p:extLst>
      <p:ext uri="{BB962C8B-B14F-4D97-AF65-F5344CB8AC3E}">
        <p14:creationId xmlns:p14="http://schemas.microsoft.com/office/powerpoint/2010/main" val="351779975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8" name="Freeform: Shape 17">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0"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A13DB69-9ACB-41BA-BDFA-93F9518F7B8B}"/>
              </a:ext>
            </a:extLst>
          </p:cNvPr>
          <p:cNvSpPr>
            <a:spLocks noGrp="1"/>
          </p:cNvSpPr>
          <p:nvPr>
            <p:ph type="title"/>
          </p:nvPr>
        </p:nvSpPr>
        <p:spPr>
          <a:xfrm>
            <a:off x="1154955" y="973668"/>
            <a:ext cx="2942210" cy="1020232"/>
          </a:xfrm>
        </p:spPr>
        <p:txBody>
          <a:bodyPr>
            <a:normAutofit/>
          </a:bodyPr>
          <a:lstStyle/>
          <a:p>
            <a:pPr algn="ctr">
              <a:lnSpc>
                <a:spcPct val="90000"/>
              </a:lnSpc>
            </a:pPr>
            <a:r>
              <a:rPr lang="en-CA" sz="3100" b="1" dirty="0">
                <a:solidFill>
                  <a:schemeClr val="tx1"/>
                </a:solidFill>
              </a:rPr>
              <a:t>L298N MOTOR DRIVER</a:t>
            </a:r>
          </a:p>
        </p:txBody>
      </p:sp>
      <p:pic>
        <p:nvPicPr>
          <p:cNvPr id="11" name="Picture 10">
            <a:extLst>
              <a:ext uri="{FF2B5EF4-FFF2-40B4-BE49-F238E27FC236}">
                <a16:creationId xmlns:a16="http://schemas.microsoft.com/office/drawing/2014/main" id="{303B03C9-B847-45B0-88E1-B96E5C605862}"/>
              </a:ext>
            </a:extLst>
          </p:cNvPr>
          <p:cNvPicPr>
            <a:picLocks noChangeAspect="1"/>
          </p:cNvPicPr>
          <p:nvPr/>
        </p:nvPicPr>
        <p:blipFill rotWithShape="1">
          <a:blip r:embed="rId2">
            <a:extLst>
              <a:ext uri="{28A0092B-C50C-407E-A947-70E740481C1C}">
                <a14:useLocalDpi xmlns:a14="http://schemas.microsoft.com/office/drawing/2010/main" val="0"/>
              </a:ext>
            </a:extLst>
          </a:blip>
          <a:srcRect l="10955" r="7789" b="1"/>
          <a:stretch/>
        </p:blipFill>
        <p:spPr>
          <a:xfrm>
            <a:off x="5252120" y="895191"/>
            <a:ext cx="5242490" cy="5250498"/>
          </a:xfrm>
          <a:prstGeom prst="rect">
            <a:avLst/>
          </a:prstGeom>
        </p:spPr>
      </p:pic>
      <p:sp>
        <p:nvSpPr>
          <p:cNvPr id="22" name="Rectangle 21">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501F86C-8709-405D-94F0-4788AF1CD0B6}"/>
              </a:ext>
            </a:extLst>
          </p:cNvPr>
          <p:cNvSpPr>
            <a:spLocks noGrp="1"/>
          </p:cNvSpPr>
          <p:nvPr>
            <p:ph idx="1"/>
          </p:nvPr>
        </p:nvSpPr>
        <p:spPr>
          <a:xfrm>
            <a:off x="984829" y="2895600"/>
            <a:ext cx="3473978" cy="3898900"/>
          </a:xfrm>
        </p:spPr>
        <p:txBody>
          <a:bodyPr>
            <a:normAutofit/>
          </a:bodyPr>
          <a:lstStyle/>
          <a:p>
            <a:r>
              <a:rPr lang="en-US" dirty="0">
                <a:solidFill>
                  <a:schemeClr val="tx1"/>
                </a:solidFill>
              </a:rPr>
              <a:t>This </a:t>
            </a:r>
            <a:r>
              <a:rPr lang="en-US" b="1" dirty="0">
                <a:solidFill>
                  <a:schemeClr val="tx1"/>
                </a:solidFill>
              </a:rPr>
              <a:t>L298N Motor Driver Module</a:t>
            </a:r>
            <a:r>
              <a:rPr lang="en-US" dirty="0">
                <a:solidFill>
                  <a:schemeClr val="tx1"/>
                </a:solidFill>
              </a:rPr>
              <a:t> is a high-power motor driver module for driving DC and Stepper Motors. This module consists of an L298 motor driver IC and a 78M05 5V regulator. </a:t>
            </a:r>
            <a:endParaRPr lang="en-CA" dirty="0">
              <a:solidFill>
                <a:schemeClr val="tx1"/>
              </a:solidFill>
            </a:endParaRPr>
          </a:p>
        </p:txBody>
      </p:sp>
      <p:sp>
        <p:nvSpPr>
          <p:cNvPr id="28"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51344475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7"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9"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 name="Title 3">
            <a:extLst>
              <a:ext uri="{FF2B5EF4-FFF2-40B4-BE49-F238E27FC236}">
                <a16:creationId xmlns:a16="http://schemas.microsoft.com/office/drawing/2014/main" id="{C6F3A22D-DB8D-4C88-8782-5B24E7D65E25}"/>
              </a:ext>
            </a:extLst>
          </p:cNvPr>
          <p:cNvSpPr>
            <a:spLocks noGrp="1"/>
          </p:cNvSpPr>
          <p:nvPr>
            <p:ph type="title"/>
          </p:nvPr>
        </p:nvSpPr>
        <p:spPr>
          <a:xfrm>
            <a:off x="639098" y="629265"/>
            <a:ext cx="6072776" cy="1622322"/>
          </a:xfrm>
        </p:spPr>
        <p:txBody>
          <a:bodyPr>
            <a:normAutofit/>
          </a:bodyPr>
          <a:lstStyle/>
          <a:p>
            <a:pPr algn="ctr"/>
            <a:r>
              <a:rPr lang="en-CA" b="1" dirty="0">
                <a:solidFill>
                  <a:srgbClr val="EBEBEB"/>
                </a:solidFill>
              </a:rPr>
              <a:t>L298N MOTOR DRIVER – PIN OUT</a:t>
            </a:r>
          </a:p>
        </p:txBody>
      </p:sp>
      <p:sp>
        <p:nvSpPr>
          <p:cNvPr id="31" name="Freeform: Shape 30">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7" name="Picture 6" descr="Diagram&#10;&#10;Description automatically generated">
            <a:extLst>
              <a:ext uri="{FF2B5EF4-FFF2-40B4-BE49-F238E27FC236}">
                <a16:creationId xmlns:a16="http://schemas.microsoft.com/office/drawing/2014/main" id="{438B6C9E-0EEB-44BF-B6B1-95F6CA8FB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0972" y="1904111"/>
            <a:ext cx="2702474" cy="2858389"/>
          </a:xfrm>
          <a:prstGeom prst="rect">
            <a:avLst/>
          </a:prstGeom>
        </p:spPr>
      </p:pic>
      <p:sp>
        <p:nvSpPr>
          <p:cNvPr id="33" name="Rectangle 32">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4929EBEF-0BC7-412E-B1BE-99F1CA8A7EBF}"/>
              </a:ext>
            </a:extLst>
          </p:cNvPr>
          <p:cNvSpPr>
            <a:spLocks noGrp="1"/>
          </p:cNvSpPr>
          <p:nvPr>
            <p:ph idx="1"/>
          </p:nvPr>
        </p:nvSpPr>
        <p:spPr>
          <a:xfrm>
            <a:off x="639098" y="2418735"/>
            <a:ext cx="6072776" cy="3811740"/>
          </a:xfrm>
        </p:spPr>
        <p:txBody>
          <a:bodyPr anchor="ctr">
            <a:normAutofit/>
          </a:bodyPr>
          <a:lstStyle/>
          <a:p>
            <a:pPr>
              <a:lnSpc>
                <a:spcPct val="90000"/>
              </a:lnSpc>
            </a:pPr>
            <a:r>
              <a:rPr lang="en-US" dirty="0">
                <a:solidFill>
                  <a:srgbClr val="FFFFFF"/>
                </a:solidFill>
              </a:rPr>
              <a:t>VCC pin supplies power for the motor. </a:t>
            </a:r>
          </a:p>
          <a:p>
            <a:pPr>
              <a:lnSpc>
                <a:spcPct val="90000"/>
              </a:lnSpc>
            </a:pPr>
            <a:r>
              <a:rPr lang="en-US" dirty="0">
                <a:solidFill>
                  <a:srgbClr val="FFFFFF"/>
                </a:solidFill>
              </a:rPr>
              <a:t>GND is a common ground pin.</a:t>
            </a:r>
          </a:p>
          <a:p>
            <a:pPr>
              <a:lnSpc>
                <a:spcPct val="90000"/>
              </a:lnSpc>
            </a:pPr>
            <a:r>
              <a:rPr lang="en-US" dirty="0">
                <a:solidFill>
                  <a:srgbClr val="FFFFFF"/>
                </a:solidFill>
              </a:rPr>
              <a:t>5V pin supplies power for the switching logic circuitry inside L298N IC. </a:t>
            </a:r>
          </a:p>
          <a:p>
            <a:pPr>
              <a:lnSpc>
                <a:spcPct val="90000"/>
              </a:lnSpc>
            </a:pPr>
            <a:r>
              <a:rPr lang="en-US" dirty="0">
                <a:solidFill>
                  <a:srgbClr val="FFFFFF"/>
                </a:solidFill>
              </a:rPr>
              <a:t>ENA pins are used to control speed of Motor A. </a:t>
            </a:r>
          </a:p>
          <a:p>
            <a:pPr>
              <a:lnSpc>
                <a:spcPct val="90000"/>
              </a:lnSpc>
            </a:pPr>
            <a:r>
              <a:rPr lang="en-US" dirty="0">
                <a:solidFill>
                  <a:srgbClr val="FFFFFF"/>
                </a:solidFill>
              </a:rPr>
              <a:t>IN1 &amp; IN2 pins are used to control spinning direction of Motor A. When one of them is HIGH and other is LOW, the Motor A will spin. If both the inputs are either HIGH or LOW the Motor A will stop.</a:t>
            </a:r>
          </a:p>
          <a:p>
            <a:pPr>
              <a:lnSpc>
                <a:spcPct val="90000"/>
              </a:lnSpc>
            </a:pPr>
            <a:r>
              <a:rPr lang="en-US" dirty="0">
                <a:solidFill>
                  <a:srgbClr val="FFFFFF"/>
                </a:solidFill>
              </a:rPr>
              <a:t>OUT1 &amp; OUT2 pins are connected to Motor A.</a:t>
            </a:r>
          </a:p>
          <a:p>
            <a:pPr marL="0" indent="0">
              <a:lnSpc>
                <a:spcPct val="90000"/>
              </a:lnSpc>
              <a:buNone/>
            </a:pPr>
            <a:endParaRPr lang="en-CA" dirty="0">
              <a:solidFill>
                <a:srgbClr val="FFFFFF"/>
              </a:solidFill>
            </a:endParaRPr>
          </a:p>
        </p:txBody>
      </p:sp>
    </p:spTree>
    <p:extLst>
      <p:ext uri="{BB962C8B-B14F-4D97-AF65-F5344CB8AC3E}">
        <p14:creationId xmlns:p14="http://schemas.microsoft.com/office/powerpoint/2010/main" val="2314527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 name="Title 3">
            <a:extLst>
              <a:ext uri="{FF2B5EF4-FFF2-40B4-BE49-F238E27FC236}">
                <a16:creationId xmlns:a16="http://schemas.microsoft.com/office/drawing/2014/main" id="{F269109A-169A-483F-8E82-5AF2FAACDD28}"/>
              </a:ext>
            </a:extLst>
          </p:cNvPr>
          <p:cNvSpPr>
            <a:spLocks noGrp="1"/>
          </p:cNvSpPr>
          <p:nvPr>
            <p:ph type="title"/>
          </p:nvPr>
        </p:nvSpPr>
        <p:spPr>
          <a:xfrm>
            <a:off x="639098" y="629265"/>
            <a:ext cx="6072776" cy="1622322"/>
          </a:xfrm>
        </p:spPr>
        <p:txBody>
          <a:bodyPr>
            <a:normAutofit/>
          </a:bodyPr>
          <a:lstStyle/>
          <a:p>
            <a:pPr algn="ctr"/>
            <a:r>
              <a:rPr lang="en-CA" b="1" dirty="0">
                <a:solidFill>
                  <a:srgbClr val="EBEBEB"/>
                </a:solidFill>
              </a:rPr>
              <a:t>MINI SUBMERSIBLE WATER PUMP</a:t>
            </a:r>
          </a:p>
        </p:txBody>
      </p:sp>
      <p:sp>
        <p:nvSpPr>
          <p:cNvPr id="18" name="Freeform: Shape 17">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7" name="Picture 6" descr="A picture containing accessory&#10;&#10;Description automatically generated">
            <a:extLst>
              <a:ext uri="{FF2B5EF4-FFF2-40B4-BE49-F238E27FC236}">
                <a16:creationId xmlns:a16="http://schemas.microsoft.com/office/drawing/2014/main" id="{FBEB958B-0F17-4A4A-9EF8-BF9E9D0E3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226" y="1375132"/>
            <a:ext cx="4125317" cy="4125317"/>
          </a:xfrm>
          <a:prstGeom prst="rect">
            <a:avLst/>
          </a:prstGeom>
        </p:spPr>
      </p:pic>
      <p:sp>
        <p:nvSpPr>
          <p:cNvPr id="20" name="Rectangle 19">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4CAA1B0A-1D29-4919-ADE9-ED1CC6DE9984}"/>
              </a:ext>
            </a:extLst>
          </p:cNvPr>
          <p:cNvSpPr>
            <a:spLocks noGrp="1"/>
          </p:cNvSpPr>
          <p:nvPr>
            <p:ph idx="1"/>
          </p:nvPr>
        </p:nvSpPr>
        <p:spPr>
          <a:xfrm>
            <a:off x="648457" y="2251587"/>
            <a:ext cx="6072776" cy="3811740"/>
          </a:xfrm>
        </p:spPr>
        <p:txBody>
          <a:bodyPr anchor="ctr">
            <a:normAutofit/>
          </a:bodyPr>
          <a:lstStyle/>
          <a:p>
            <a:r>
              <a:rPr lang="en-US" dirty="0">
                <a:solidFill>
                  <a:srgbClr val="FFFFFF"/>
                </a:solidFill>
              </a:rPr>
              <a:t>Voltage range (V): DC2.5-6v</a:t>
            </a:r>
          </a:p>
          <a:p>
            <a:r>
              <a:rPr lang="en-US" dirty="0">
                <a:solidFill>
                  <a:srgbClr val="FFFFFF"/>
                </a:solidFill>
              </a:rPr>
              <a:t>Rated voltage: DC3V or 4.5V</a:t>
            </a:r>
          </a:p>
          <a:p>
            <a:r>
              <a:rPr lang="en-US" dirty="0">
                <a:solidFill>
                  <a:srgbClr val="FFFFFF"/>
                </a:solidFill>
              </a:rPr>
              <a:t>No load of water discharge capacity: 100L / H</a:t>
            </a:r>
          </a:p>
          <a:p>
            <a:endParaRPr lang="en-CA" dirty="0">
              <a:solidFill>
                <a:srgbClr val="FFFFFF"/>
              </a:solidFill>
            </a:endParaRPr>
          </a:p>
        </p:txBody>
      </p:sp>
    </p:spTree>
    <p:extLst>
      <p:ext uri="{BB962C8B-B14F-4D97-AF65-F5344CB8AC3E}">
        <p14:creationId xmlns:p14="http://schemas.microsoft.com/office/powerpoint/2010/main" val="3400214724"/>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2989</TotalTime>
  <Words>1821</Words>
  <Application>Microsoft Office PowerPoint</Application>
  <PresentationFormat>Widescreen</PresentationFormat>
  <Paragraphs>158</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Century Gothic</vt:lpstr>
      <vt:lpstr>Wingdings 3</vt:lpstr>
      <vt:lpstr>Ion Boardroom</vt:lpstr>
      <vt:lpstr>AUTOMATIC WATERING SYSTEM FOR PLANTS</vt:lpstr>
      <vt:lpstr>INTERFACING OF MOTOR DRIVER WITH BEAGLEBONE BLACK</vt:lpstr>
      <vt:lpstr>HARDWARE REQUIREMENTS</vt:lpstr>
      <vt:lpstr>BEAGLEBONE BLACK </vt:lpstr>
      <vt:lpstr>BEAGLEBONE BLACK  </vt:lpstr>
      <vt:lpstr>BEAGLEBONE BLACK </vt:lpstr>
      <vt:lpstr>L298N MOTOR DRIVER</vt:lpstr>
      <vt:lpstr>L298N MOTOR DRIVER – PIN OUT</vt:lpstr>
      <vt:lpstr>MINI SUBMERSIBLE WATER PUMP</vt:lpstr>
      <vt:lpstr>MINI SUBMERSIBLE WATER PUMP</vt:lpstr>
      <vt:lpstr>BATTERY</vt:lpstr>
      <vt:lpstr>SOIL MOISTURE SENSOR (FC-28) </vt:lpstr>
      <vt:lpstr>SOIL MOISTURE SENSOR (FC-28)</vt:lpstr>
      <vt:lpstr>JUMPER WIRES</vt:lpstr>
      <vt:lpstr>SOFTWARE REQUIREMENTS</vt:lpstr>
      <vt:lpstr>CONNECTION DIAGRAM CREATED USING FRITZING SOFTWARE</vt:lpstr>
      <vt:lpstr>WIRING </vt:lpstr>
      <vt:lpstr>WIRING</vt:lpstr>
      <vt:lpstr>WIRING</vt:lpstr>
      <vt:lpstr>WIRING</vt:lpstr>
      <vt:lpstr>HARDWARE CONNECTION IMAGE</vt:lpstr>
      <vt:lpstr>CONNECTING BEAGLEBONE BLACK VIA PUTTY SOFTWARE</vt:lpstr>
      <vt:lpstr>CONNECTING BEAGLEBONE BLACK VIA PUTTY SOFTWARE</vt:lpstr>
      <vt:lpstr>CREATING THE FILE</vt:lpstr>
      <vt:lpstr>CODE EXPLANATION</vt:lpstr>
      <vt:lpstr>CODE EXPLANATION</vt:lpstr>
      <vt:lpstr>CODE EXPLANATION</vt:lpstr>
      <vt:lpstr>CODE EXPLANATION</vt:lpstr>
      <vt:lpstr>FINAL OUTPUT </vt:lpstr>
      <vt:lpstr>OUTPUT WHEN THERE IS NO MOISTURE CONTENT</vt:lpstr>
      <vt:lpstr>OUTPUT WHEN THERE IS MOISTURE CONTENT</vt:lpstr>
      <vt:lpstr>REFERENCES</vt:lpstr>
      <vt:lpstr>REFERENCES</vt:lpstr>
      <vt:lpstr>PowerPoint Presentation</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WATERING SYSTEM FOR PLANTS</dc:title>
  <dc:creator>Sreelakshmi Krishnankutty</dc:creator>
  <cp:lastModifiedBy>Sreelakshmi Krishnankutty</cp:lastModifiedBy>
  <cp:revision>39</cp:revision>
  <dcterms:created xsi:type="dcterms:W3CDTF">2021-03-19T01:06:37Z</dcterms:created>
  <dcterms:modified xsi:type="dcterms:W3CDTF">2021-03-26T00:01:05Z</dcterms:modified>
</cp:coreProperties>
</file>