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1" r:id="rId2"/>
    <p:sldId id="258" r:id="rId3"/>
    <p:sldId id="280" r:id="rId4"/>
    <p:sldId id="282" r:id="rId5"/>
    <p:sldId id="287" r:id="rId6"/>
    <p:sldId id="288" r:id="rId7"/>
    <p:sldId id="289" r:id="rId8"/>
    <p:sldId id="290" r:id="rId9"/>
    <p:sldId id="291" r:id="rId10"/>
    <p:sldId id="292" r:id="rId11"/>
    <p:sldId id="293" r:id="rId12"/>
    <p:sldId id="294" r:id="rId13"/>
    <p:sldId id="295" r:id="rId14"/>
    <p:sldId id="297" r:id="rId15"/>
    <p:sldId id="298"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C02F9-DCEC-4C8D-A23B-8CE3FEA7740A}" v="10" dt="2024-04-07T16:32:15.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6973" autoAdjust="0"/>
  </p:normalViewPr>
  <p:slideViewPr>
    <p:cSldViewPr snapToGrid="0">
      <p:cViewPr varScale="1">
        <p:scale>
          <a:sx n="60" d="100"/>
          <a:sy n="60" d="100"/>
        </p:scale>
        <p:origin x="12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mitha mylavaram" userId="5865aeb86c7960b9" providerId="LiveId" clId="{391C02F9-DCEC-4C8D-A23B-8CE3FEA7740A}"/>
    <pc:docChg chg="undo redo custSel addSld delSld modSld">
      <pc:chgData name="sreemitha mylavaram" userId="5865aeb86c7960b9" providerId="LiveId" clId="{391C02F9-DCEC-4C8D-A23B-8CE3FEA7740A}" dt="2024-04-07T16:32:34.050" v="463" actId="368"/>
      <pc:docMkLst>
        <pc:docMk/>
      </pc:docMkLst>
      <pc:sldChg chg="addSp delSp modSp mod">
        <pc:chgData name="sreemitha mylavaram" userId="5865aeb86c7960b9" providerId="LiveId" clId="{391C02F9-DCEC-4C8D-A23B-8CE3FEA7740A}" dt="2024-04-07T16:00:57.453" v="360" actId="20577"/>
        <pc:sldMkLst>
          <pc:docMk/>
          <pc:sldMk cId="0" sldId="258"/>
        </pc:sldMkLst>
        <pc:spChg chg="mod">
          <ac:chgData name="sreemitha mylavaram" userId="5865aeb86c7960b9" providerId="LiveId" clId="{391C02F9-DCEC-4C8D-A23B-8CE3FEA7740A}" dt="2024-04-07T16:00:57.453" v="360" actId="20577"/>
          <ac:spMkLst>
            <pc:docMk/>
            <pc:sldMk cId="0" sldId="258"/>
            <ac:spMk id="8" creationId="{00000000-0000-0000-0000-000000000000}"/>
          </ac:spMkLst>
        </pc:spChg>
        <pc:graphicFrameChg chg="add del modGraphic">
          <ac:chgData name="sreemitha mylavaram" userId="5865aeb86c7960b9" providerId="LiveId" clId="{391C02F9-DCEC-4C8D-A23B-8CE3FEA7740A}" dt="2024-04-07T16:00:53.941" v="340" actId="27309"/>
          <ac:graphicFrameMkLst>
            <pc:docMk/>
            <pc:sldMk cId="0" sldId="258"/>
            <ac:graphicFrameMk id="4" creationId="{14372535-F586-0C06-0B0D-D0346AC5C5C8}"/>
          </ac:graphicFrameMkLst>
        </pc:graphicFrameChg>
      </pc:sldChg>
      <pc:sldChg chg="modSp mod">
        <pc:chgData name="sreemitha mylavaram" userId="5865aeb86c7960b9" providerId="LiveId" clId="{391C02F9-DCEC-4C8D-A23B-8CE3FEA7740A}" dt="2024-04-07T16:32:34.050" v="463" actId="368"/>
        <pc:sldMkLst>
          <pc:docMk/>
          <pc:sldMk cId="1548120062" sldId="291"/>
        </pc:sldMkLst>
        <pc:spChg chg="mod">
          <ac:chgData name="sreemitha mylavaram" userId="5865aeb86c7960b9" providerId="LiveId" clId="{391C02F9-DCEC-4C8D-A23B-8CE3FEA7740A}" dt="2024-04-07T16:32:34.050" v="463" actId="368"/>
          <ac:spMkLst>
            <pc:docMk/>
            <pc:sldMk cId="1548120062" sldId="291"/>
            <ac:spMk id="4" creationId="{7571A2A1-0187-55D3-4202-B51902AC5CBA}"/>
          </ac:spMkLst>
        </pc:spChg>
      </pc:sldChg>
      <pc:sldChg chg="modSp mod">
        <pc:chgData name="sreemitha mylavaram" userId="5865aeb86c7960b9" providerId="LiveId" clId="{391C02F9-DCEC-4C8D-A23B-8CE3FEA7740A}" dt="2024-04-06T14:37:13.672" v="82"/>
        <pc:sldMkLst>
          <pc:docMk/>
          <pc:sldMk cId="4057560431" sldId="292"/>
        </pc:sldMkLst>
        <pc:spChg chg="mod">
          <ac:chgData name="sreemitha mylavaram" userId="5865aeb86c7960b9" providerId="LiveId" clId="{391C02F9-DCEC-4C8D-A23B-8CE3FEA7740A}" dt="2024-04-06T14:37:13.672" v="82"/>
          <ac:spMkLst>
            <pc:docMk/>
            <pc:sldMk cId="4057560431" sldId="292"/>
            <ac:spMk id="4" creationId="{7571A2A1-0187-55D3-4202-B51902AC5CBA}"/>
          </ac:spMkLst>
        </pc:spChg>
        <pc:spChg chg="mod">
          <ac:chgData name="sreemitha mylavaram" userId="5865aeb86c7960b9" providerId="LiveId" clId="{391C02F9-DCEC-4C8D-A23B-8CE3FEA7740A}" dt="2024-04-06T14:25:03.259" v="35" actId="20577"/>
          <ac:spMkLst>
            <pc:docMk/>
            <pc:sldMk cId="4057560431" sldId="292"/>
            <ac:spMk id="1048674" creationId="{00000000-0000-0000-0000-000000000000}"/>
          </ac:spMkLst>
        </pc:spChg>
      </pc:sldChg>
      <pc:sldChg chg="addSp delSp modSp add mod">
        <pc:chgData name="sreemitha mylavaram" userId="5865aeb86c7960b9" providerId="LiveId" clId="{391C02F9-DCEC-4C8D-A23B-8CE3FEA7740A}" dt="2024-04-07T11:19:45.592" v="93" actId="1076"/>
        <pc:sldMkLst>
          <pc:docMk/>
          <pc:sldMk cId="3443084148" sldId="293"/>
        </pc:sldMkLst>
        <pc:spChg chg="del mod">
          <ac:chgData name="sreemitha mylavaram" userId="5865aeb86c7960b9" providerId="LiveId" clId="{391C02F9-DCEC-4C8D-A23B-8CE3FEA7740A}" dt="2024-04-07T11:16:52.206" v="86" actId="931"/>
          <ac:spMkLst>
            <pc:docMk/>
            <pc:sldMk cId="3443084148" sldId="293"/>
            <ac:spMk id="4" creationId="{7571A2A1-0187-55D3-4202-B51902AC5CBA}"/>
          </ac:spMkLst>
        </pc:spChg>
        <pc:picChg chg="add mod">
          <ac:chgData name="sreemitha mylavaram" userId="5865aeb86c7960b9" providerId="LiveId" clId="{391C02F9-DCEC-4C8D-A23B-8CE3FEA7740A}" dt="2024-04-07T11:19:45.592" v="93" actId="1076"/>
          <ac:picMkLst>
            <pc:docMk/>
            <pc:sldMk cId="3443084148" sldId="293"/>
            <ac:picMk id="5" creationId="{DDFD19D9-0392-B9C8-E79E-DA0B8E4C2F23}"/>
          </ac:picMkLst>
        </pc:picChg>
      </pc:sldChg>
      <pc:sldChg chg="addSp delSp modSp add mod">
        <pc:chgData name="sreemitha mylavaram" userId="5865aeb86c7960b9" providerId="LiveId" clId="{391C02F9-DCEC-4C8D-A23B-8CE3FEA7740A}" dt="2024-04-07T11:23:17.976" v="137" actId="255"/>
        <pc:sldMkLst>
          <pc:docMk/>
          <pc:sldMk cId="3852337039" sldId="294"/>
        </pc:sldMkLst>
        <pc:spChg chg="add mod">
          <ac:chgData name="sreemitha mylavaram" userId="5865aeb86c7960b9" providerId="LiveId" clId="{391C02F9-DCEC-4C8D-A23B-8CE3FEA7740A}" dt="2024-04-07T11:23:17.976" v="137" actId="255"/>
          <ac:spMkLst>
            <pc:docMk/>
            <pc:sldMk cId="3852337039" sldId="294"/>
            <ac:spMk id="4" creationId="{BB35327F-8EF2-20A9-E123-825D8F3E0365}"/>
          </ac:spMkLst>
        </pc:spChg>
        <pc:picChg chg="del">
          <ac:chgData name="sreemitha mylavaram" userId="5865aeb86c7960b9" providerId="LiveId" clId="{391C02F9-DCEC-4C8D-A23B-8CE3FEA7740A}" dt="2024-04-07T11:20:00.782" v="95" actId="478"/>
          <ac:picMkLst>
            <pc:docMk/>
            <pc:sldMk cId="3852337039" sldId="294"/>
            <ac:picMk id="5" creationId="{DDFD19D9-0392-B9C8-E79E-DA0B8E4C2F23}"/>
          </ac:picMkLst>
        </pc:picChg>
      </pc:sldChg>
      <pc:sldChg chg="modSp add mod">
        <pc:chgData name="sreemitha mylavaram" userId="5865aeb86c7960b9" providerId="LiveId" clId="{391C02F9-DCEC-4C8D-A23B-8CE3FEA7740A}" dt="2024-04-07T11:26:15.611" v="160" actId="14100"/>
        <pc:sldMkLst>
          <pc:docMk/>
          <pc:sldMk cId="573782349" sldId="295"/>
        </pc:sldMkLst>
        <pc:spChg chg="mod">
          <ac:chgData name="sreemitha mylavaram" userId="5865aeb86c7960b9" providerId="LiveId" clId="{391C02F9-DCEC-4C8D-A23B-8CE3FEA7740A}" dt="2024-04-07T11:26:15.611" v="160" actId="14100"/>
          <ac:spMkLst>
            <pc:docMk/>
            <pc:sldMk cId="573782349" sldId="295"/>
            <ac:spMk id="4" creationId="{BB35327F-8EF2-20A9-E123-825D8F3E0365}"/>
          </ac:spMkLst>
        </pc:spChg>
      </pc:sldChg>
      <pc:sldChg chg="new del">
        <pc:chgData name="sreemitha mylavaram" userId="5865aeb86c7960b9" providerId="LiveId" clId="{391C02F9-DCEC-4C8D-A23B-8CE3FEA7740A}" dt="2024-04-07T11:23:58.928" v="140" actId="47"/>
        <pc:sldMkLst>
          <pc:docMk/>
          <pc:sldMk cId="3801489744" sldId="295"/>
        </pc:sldMkLst>
      </pc:sldChg>
      <pc:sldChg chg="add del">
        <pc:chgData name="sreemitha mylavaram" userId="5865aeb86c7960b9" providerId="LiveId" clId="{391C02F9-DCEC-4C8D-A23B-8CE3FEA7740A}" dt="2024-04-07T11:24:04.676" v="141" actId="47"/>
        <pc:sldMkLst>
          <pc:docMk/>
          <pc:sldMk cId="1728724758" sldId="296"/>
        </pc:sldMkLst>
      </pc:sldChg>
      <pc:sldChg chg="modSp add del mod">
        <pc:chgData name="sreemitha mylavaram" userId="5865aeb86c7960b9" providerId="LiveId" clId="{391C02F9-DCEC-4C8D-A23B-8CE3FEA7740A}" dt="2024-04-07T15:16:04.236" v="193" actId="47"/>
        <pc:sldMkLst>
          <pc:docMk/>
          <pc:sldMk cId="3391427306" sldId="296"/>
        </pc:sldMkLst>
        <pc:spChg chg="mod">
          <ac:chgData name="sreemitha mylavaram" userId="5865aeb86c7960b9" providerId="LiveId" clId="{391C02F9-DCEC-4C8D-A23B-8CE3FEA7740A}" dt="2024-04-07T11:26:40.147" v="165" actId="6549"/>
          <ac:spMkLst>
            <pc:docMk/>
            <pc:sldMk cId="3391427306" sldId="296"/>
            <ac:spMk id="4" creationId="{BB35327F-8EF2-20A9-E123-825D8F3E0365}"/>
          </ac:spMkLst>
        </pc:spChg>
        <pc:spChg chg="mod">
          <ac:chgData name="sreemitha mylavaram" userId="5865aeb86c7960b9" providerId="LiveId" clId="{391C02F9-DCEC-4C8D-A23B-8CE3FEA7740A}" dt="2024-04-07T15:15:48.501" v="191" actId="20577"/>
          <ac:spMkLst>
            <pc:docMk/>
            <pc:sldMk cId="3391427306" sldId="296"/>
            <ac:spMk id="1048674" creationId="{00000000-0000-0000-0000-000000000000}"/>
          </ac:spMkLst>
        </pc:spChg>
      </pc:sldChg>
      <pc:sldChg chg="addSp delSp modSp add mod">
        <pc:chgData name="sreemitha mylavaram" userId="5865aeb86c7960b9" providerId="LiveId" clId="{391C02F9-DCEC-4C8D-A23B-8CE3FEA7740A}" dt="2024-04-07T15:59:20.813" v="335" actId="14100"/>
        <pc:sldMkLst>
          <pc:docMk/>
          <pc:sldMk cId="2787016026" sldId="297"/>
        </pc:sldMkLst>
        <pc:spChg chg="mod">
          <ac:chgData name="sreemitha mylavaram" userId="5865aeb86c7960b9" providerId="LiveId" clId="{391C02F9-DCEC-4C8D-A23B-8CE3FEA7740A}" dt="2024-04-07T15:37:20.820" v="245" actId="20577"/>
          <ac:spMkLst>
            <pc:docMk/>
            <pc:sldMk cId="2787016026" sldId="297"/>
            <ac:spMk id="4" creationId="{BB35327F-8EF2-20A9-E123-825D8F3E0365}"/>
          </ac:spMkLst>
        </pc:spChg>
        <pc:spChg chg="mod">
          <ac:chgData name="sreemitha mylavaram" userId="5865aeb86c7960b9" providerId="LiveId" clId="{391C02F9-DCEC-4C8D-A23B-8CE3FEA7740A}" dt="2024-04-07T15:16:46.044" v="244" actId="20577"/>
          <ac:spMkLst>
            <pc:docMk/>
            <pc:sldMk cId="2787016026" sldId="297"/>
            <ac:spMk id="1048674" creationId="{00000000-0000-0000-0000-000000000000}"/>
          </ac:spMkLst>
        </pc:spChg>
        <pc:picChg chg="add del mod">
          <ac:chgData name="sreemitha mylavaram" userId="5865aeb86c7960b9" providerId="LiveId" clId="{391C02F9-DCEC-4C8D-A23B-8CE3FEA7740A}" dt="2024-04-07T15:55:14.758" v="324" actId="478"/>
          <ac:picMkLst>
            <pc:docMk/>
            <pc:sldMk cId="2787016026" sldId="297"/>
            <ac:picMk id="5" creationId="{9B7232C5-E4F1-0E88-8C37-934523AE9ACB}"/>
          </ac:picMkLst>
        </pc:picChg>
        <pc:picChg chg="add del mod">
          <ac:chgData name="sreemitha mylavaram" userId="5865aeb86c7960b9" providerId="LiveId" clId="{391C02F9-DCEC-4C8D-A23B-8CE3FEA7740A}" dt="2024-04-07T15:55:41.505" v="328" actId="478"/>
          <ac:picMkLst>
            <pc:docMk/>
            <pc:sldMk cId="2787016026" sldId="297"/>
            <ac:picMk id="7" creationId="{2E03D19E-69C8-02EE-386F-1BA37216F39B}"/>
          </ac:picMkLst>
        </pc:picChg>
        <pc:picChg chg="add mod">
          <ac:chgData name="sreemitha mylavaram" userId="5865aeb86c7960b9" providerId="LiveId" clId="{391C02F9-DCEC-4C8D-A23B-8CE3FEA7740A}" dt="2024-04-07T15:59:20.813" v="335" actId="14100"/>
          <ac:picMkLst>
            <pc:docMk/>
            <pc:sldMk cId="2787016026" sldId="297"/>
            <ac:picMk id="10" creationId="{D3F39BDE-0682-F967-7E51-36D462B48020}"/>
          </ac:picMkLst>
        </pc:picChg>
      </pc:sldChg>
      <pc:sldChg chg="new del">
        <pc:chgData name="sreemitha mylavaram" userId="5865aeb86c7960b9" providerId="LiveId" clId="{391C02F9-DCEC-4C8D-A23B-8CE3FEA7740A}" dt="2024-04-07T15:48:11.309" v="253" actId="47"/>
        <pc:sldMkLst>
          <pc:docMk/>
          <pc:sldMk cId="91164941" sldId="298"/>
        </pc:sldMkLst>
      </pc:sldChg>
      <pc:sldChg chg="delSp modSp add mod">
        <pc:chgData name="sreemitha mylavaram" userId="5865aeb86c7960b9" providerId="LiveId" clId="{391C02F9-DCEC-4C8D-A23B-8CE3FEA7740A}" dt="2024-04-07T15:51:58.960" v="323" actId="115"/>
        <pc:sldMkLst>
          <pc:docMk/>
          <pc:sldMk cId="444811244" sldId="298"/>
        </pc:sldMkLst>
        <pc:spChg chg="mod">
          <ac:chgData name="sreemitha mylavaram" userId="5865aeb86c7960b9" providerId="LiveId" clId="{391C02F9-DCEC-4C8D-A23B-8CE3FEA7740A}" dt="2024-04-07T15:51:58.960" v="323" actId="115"/>
          <ac:spMkLst>
            <pc:docMk/>
            <pc:sldMk cId="444811244" sldId="298"/>
            <ac:spMk id="4" creationId="{BB35327F-8EF2-20A9-E123-825D8F3E0365}"/>
          </ac:spMkLst>
        </pc:spChg>
        <pc:spChg chg="mod">
          <ac:chgData name="sreemitha mylavaram" userId="5865aeb86c7960b9" providerId="LiveId" clId="{391C02F9-DCEC-4C8D-A23B-8CE3FEA7740A}" dt="2024-04-07T15:48:42.333" v="282" actId="20577"/>
          <ac:spMkLst>
            <pc:docMk/>
            <pc:sldMk cId="444811244" sldId="298"/>
            <ac:spMk id="1048674" creationId="{00000000-0000-0000-0000-000000000000}"/>
          </ac:spMkLst>
        </pc:spChg>
        <pc:picChg chg="del">
          <ac:chgData name="sreemitha mylavaram" userId="5865aeb86c7960b9" providerId="LiveId" clId="{391C02F9-DCEC-4C8D-A23B-8CE3FEA7740A}" dt="2024-04-07T15:48:20.180" v="256" actId="478"/>
          <ac:picMkLst>
            <pc:docMk/>
            <pc:sldMk cId="444811244" sldId="298"/>
            <ac:picMk id="5" creationId="{9B7232C5-E4F1-0E88-8C37-934523AE9ACB}"/>
          </ac:picMkLst>
        </pc:picChg>
      </pc:sldChg>
      <pc:sldChg chg="add del">
        <pc:chgData name="sreemitha mylavaram" userId="5865aeb86c7960b9" providerId="LiveId" clId="{391C02F9-DCEC-4C8D-A23B-8CE3FEA7740A}" dt="2024-04-07T15:48:13.903" v="254" actId="47"/>
        <pc:sldMkLst>
          <pc:docMk/>
          <pc:sldMk cId="1165526466" sldId="299"/>
        </pc:sldMkLst>
      </pc:sldChg>
      <pc:sldChg chg="modSp add mod modNotesTx">
        <pc:chgData name="sreemitha mylavaram" userId="5865aeb86c7960b9" providerId="LiveId" clId="{391C02F9-DCEC-4C8D-A23B-8CE3FEA7740A}" dt="2024-04-07T16:25:08.763" v="455"/>
        <pc:sldMkLst>
          <pc:docMk/>
          <pc:sldMk cId="2862935877" sldId="299"/>
        </pc:sldMkLst>
        <pc:spChg chg="mod">
          <ac:chgData name="sreemitha mylavaram" userId="5865aeb86c7960b9" providerId="LiveId" clId="{391C02F9-DCEC-4C8D-A23B-8CE3FEA7740A}" dt="2024-04-07T16:25:08.763" v="455"/>
          <ac:spMkLst>
            <pc:docMk/>
            <pc:sldMk cId="2862935877" sldId="299"/>
            <ac:spMk id="4" creationId="{BB35327F-8EF2-20A9-E123-825D8F3E0365}"/>
          </ac:spMkLst>
        </pc:spChg>
        <pc:spChg chg="mod">
          <ac:chgData name="sreemitha mylavaram" userId="5865aeb86c7960b9" providerId="LiveId" clId="{391C02F9-DCEC-4C8D-A23B-8CE3FEA7740A}" dt="2024-04-07T16:18:54.934" v="401" actId="20577"/>
          <ac:spMkLst>
            <pc:docMk/>
            <pc:sldMk cId="2862935877" sldId="299"/>
            <ac:spMk id="10486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82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0F362-A761-429F-A518-95033F19C564}" type="datetimeFigureOut">
              <a:rPr lang="en-IN" smtClean="0"/>
              <a:pPr/>
              <a:t>07-04-2024</a:t>
            </a:fld>
            <a:endParaRPr lang="en-IN"/>
          </a:p>
        </p:txBody>
      </p:sp>
      <p:sp>
        <p:nvSpPr>
          <p:cNvPr id="104883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83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3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83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B28E-05AE-4493-BB71-E6F58AA1D040}" type="slidenum">
              <a:rPr lang="en-IN" smtClean="0"/>
              <a:pPr/>
              <a:t>‹#›</a:t>
            </a:fld>
            <a:endParaRPr lang="en-IN"/>
          </a:p>
        </p:txBody>
      </p:sp>
    </p:spTree>
    <p:extLst>
      <p:ext uri="{BB962C8B-B14F-4D97-AF65-F5344CB8AC3E}">
        <p14:creationId xmlns:p14="http://schemas.microsoft.com/office/powerpoint/2010/main" val="38171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BAE7B28E-05AE-4493-BB71-E6F58AA1D040}" type="slidenum">
              <a:rPr lang="en-IN" smtClean="0"/>
              <a:pPr/>
              <a:t>16</a:t>
            </a:fld>
            <a:endParaRPr lang="en-IN"/>
          </a:p>
        </p:txBody>
      </p:sp>
    </p:spTree>
    <p:extLst>
      <p:ext uri="{BB962C8B-B14F-4D97-AF65-F5344CB8AC3E}">
        <p14:creationId xmlns:p14="http://schemas.microsoft.com/office/powerpoint/2010/main" val="57298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37AE4-E0EB-4328-AF43-69D401D3C888}"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3440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3CDA5-D545-4675-A882-5DC73767E80D}"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3492606416"/>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3CDA5-D545-4675-A882-5DC73767E80D}"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206614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80302582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153502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4015061659"/>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10AA-FA7E-49F8-B00C-57292CD2DBBA}"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588105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F55A2-E625-46B3-8FE2-80F3445F0A51}"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70519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94CFC-3B2C-44D7-8B8B-08A72C136A16}"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46647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F8727-16FA-41E7-8EA1-39AA40D363EC}"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335750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DD81B-B90B-4FA8-91A9-DF30CB6010B0}"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18737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2C880-E5E2-4E57-B48F-76CD5D972AA2}" type="datetime1">
              <a:rPr lang="en-IN" smtClean="0"/>
              <a:pPr/>
              <a:t>07-04-2024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99522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7228E-4DD3-4D08-892E-FF0C1CA15D86}" type="datetime1">
              <a:rPr lang="en-IN" smtClean="0"/>
              <a:pPr/>
              <a:t>07-04-2024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6769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D015D-2719-4763-8E10-47285FB65E83}" type="datetime1">
              <a:rPr lang="en-IN" smtClean="0"/>
              <a:pPr/>
              <a:t>07-04-2024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427850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EAD9A-0F0C-4633-90D4-342EE9E836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94831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EA202-E659-4DDF-A807-0AC805D63DCA}"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63673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13CDA5-D545-4675-A882-5DC73767E80D}" type="datetime1">
              <a:rPr lang="en-IN" smtClean="0"/>
              <a:pPr/>
              <a:t>07-04-2024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B05176-A6D8-4956-B1CD-0AF285E2570E}" type="slidenum">
              <a:rPr lang="en-IN" smtClean="0"/>
              <a:pPr/>
              <a:t>‹#›</a:t>
            </a:fld>
            <a:endParaRPr lang="en-IN"/>
          </a:p>
        </p:txBody>
      </p:sp>
    </p:spTree>
    <p:extLst>
      <p:ext uri="{BB962C8B-B14F-4D97-AF65-F5344CB8AC3E}">
        <p14:creationId xmlns:p14="http://schemas.microsoft.com/office/powerpoint/2010/main" val="2211439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results?search_query=neural+networks+CAMPUSX" TargetMode="External"/><Relationship Id="rId4" Type="http://schemas.openxmlformats.org/officeDocument/2006/relationships/hyperlink" Target="https://www.geeksforgeeks.org/optimization-rule-in-deep-neural-networ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krTFCDCbkZg?si=1kMjNnqjCeNE8Zg8"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22348-0D2E-5043-C9B4-21B8D3C32DC3}"/>
              </a:ext>
            </a:extLst>
          </p:cNvPr>
          <p:cNvSpPr>
            <a:spLocks noGrp="1"/>
          </p:cNvSpPr>
          <p:nvPr>
            <p:ph type="dt" sz="half" idx="10"/>
          </p:nvPr>
        </p:nvSpPr>
        <p:spPr/>
        <p:txBody>
          <a:bodyPr/>
          <a:lstStyle/>
          <a:p>
            <a:fld id="{357D015D-2719-4763-8E10-47285FB65E83}" type="datetime1">
              <a:rPr lang="en-IN" smtClean="0"/>
              <a:pPr/>
              <a:t>07-04-2024</a:t>
            </a:fld>
            <a:endParaRPr lang="en-IN" dirty="0"/>
          </a:p>
        </p:txBody>
      </p:sp>
      <p:pic>
        <p:nvPicPr>
          <p:cNvPr id="4" name="Picture 3" descr="A close up of a document&#10;&#10;Description automatically generated">
            <a:extLst>
              <a:ext uri="{FF2B5EF4-FFF2-40B4-BE49-F238E27FC236}">
                <a16:creationId xmlns:a16="http://schemas.microsoft.com/office/drawing/2014/main" id="{ECE660F4-6781-DB66-E8F3-003FB52A3A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336" y="72503"/>
            <a:ext cx="9600881" cy="1112516"/>
          </a:xfrm>
          <a:prstGeom prst="rect">
            <a:avLst/>
          </a:prstGeom>
          <a:noFill/>
          <a:ln>
            <a:noFill/>
          </a:ln>
        </p:spPr>
      </p:pic>
      <p:sp>
        <p:nvSpPr>
          <p:cNvPr id="6" name="TextBox 5">
            <a:extLst>
              <a:ext uri="{FF2B5EF4-FFF2-40B4-BE49-F238E27FC236}">
                <a16:creationId xmlns:a16="http://schemas.microsoft.com/office/drawing/2014/main" id="{BFF92390-3B80-1FF0-3890-3645A715E494}"/>
              </a:ext>
            </a:extLst>
          </p:cNvPr>
          <p:cNvSpPr txBox="1"/>
          <p:nvPr/>
        </p:nvSpPr>
        <p:spPr>
          <a:xfrm>
            <a:off x="1504258" y="1356647"/>
            <a:ext cx="9600880" cy="504625"/>
          </a:xfrm>
          <a:prstGeom prst="rect">
            <a:avLst/>
          </a:prstGeom>
          <a:noFill/>
        </p:spPr>
        <p:txBody>
          <a:bodyPr wrap="square">
            <a:spAutoFit/>
          </a:bodyPr>
          <a:lstStyle/>
          <a:p>
            <a:pPr algn="ctr">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ARTIFICIAL INTELLIGENCE AND DATA SCIENCE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60F01BB-73DE-589D-32E0-DA86AC84F9E5}"/>
              </a:ext>
            </a:extLst>
          </p:cNvPr>
          <p:cNvSpPr txBox="1"/>
          <p:nvPr/>
        </p:nvSpPr>
        <p:spPr>
          <a:xfrm>
            <a:off x="3241962" y="2169248"/>
            <a:ext cx="7119649" cy="687368"/>
          </a:xfrm>
          <a:prstGeom prst="rect">
            <a:avLst/>
          </a:prstGeom>
          <a:noFill/>
        </p:spPr>
        <p:txBody>
          <a:bodyPr wrap="square">
            <a:spAutoFit/>
          </a:bodyPr>
          <a:lstStyle/>
          <a:p>
            <a:pPr marL="1052195" marR="5080" indent="-1040130" algn="ctr">
              <a:lnSpc>
                <a:spcPct val="80000"/>
              </a:lnSpc>
              <a:spcBef>
                <a:spcPts val="760"/>
              </a:spcBef>
            </a:pPr>
            <a:r>
              <a:rPr lang="en-US" sz="2000" b="1" spc="5" dirty="0">
                <a:solidFill>
                  <a:srgbClr val="FF0000"/>
                </a:solidFill>
                <a:latin typeface="Times New Roman"/>
                <a:cs typeface="Times New Roman"/>
              </a:rPr>
              <a:t>Artificial Neural Networks and Deep Learning: 21ADG64</a:t>
            </a:r>
          </a:p>
          <a:p>
            <a:pPr marL="1052195" marR="5080" indent="-1040130" algn="ctr">
              <a:lnSpc>
                <a:spcPct val="80000"/>
              </a:lnSpc>
              <a:spcBef>
                <a:spcPts val="760"/>
              </a:spcBef>
            </a:pPr>
            <a:r>
              <a:rPr lang="en-US" sz="2000" b="1" spc="5" dirty="0">
                <a:solidFill>
                  <a:srgbClr val="FF0000"/>
                </a:solidFill>
                <a:latin typeface="Times New Roman"/>
                <a:cs typeface="Times New Roman"/>
              </a:rPr>
              <a:t>LA1 - Seminar </a:t>
            </a:r>
            <a:endParaRPr lang="en-US" sz="2000" dirty="0">
              <a:solidFill>
                <a:srgbClr val="FF0000"/>
              </a:solidFill>
              <a:latin typeface="Times New Roman"/>
              <a:cs typeface="Times New Roman"/>
            </a:endParaRPr>
          </a:p>
        </p:txBody>
      </p:sp>
      <p:sp>
        <p:nvSpPr>
          <p:cNvPr id="10" name="TextBox 9">
            <a:extLst>
              <a:ext uri="{FF2B5EF4-FFF2-40B4-BE49-F238E27FC236}">
                <a16:creationId xmlns:a16="http://schemas.microsoft.com/office/drawing/2014/main" id="{85702FBC-980D-320D-6F0A-680362F85E07}"/>
              </a:ext>
            </a:extLst>
          </p:cNvPr>
          <p:cNvSpPr txBox="1"/>
          <p:nvPr/>
        </p:nvSpPr>
        <p:spPr>
          <a:xfrm>
            <a:off x="4621767" y="3148021"/>
            <a:ext cx="3495538" cy="646331"/>
          </a:xfrm>
          <a:prstGeom prst="rect">
            <a:avLst/>
          </a:prstGeom>
          <a:noFill/>
        </p:spPr>
        <p:txBody>
          <a:bodyPr wrap="square">
            <a:spAutoFit/>
          </a:bodyPr>
          <a:lstStyle/>
          <a:p>
            <a:pPr algn="ctr"/>
            <a:r>
              <a:rPr lang="en-US" sz="1800" b="1" dirty="0">
                <a:solidFill>
                  <a:schemeClr val="dk1"/>
                </a:solidFill>
              </a:rPr>
              <a:t>“Introduction to Neural Networks and its Techniques”</a:t>
            </a:r>
            <a:endParaRPr lang="en-IN" dirty="0"/>
          </a:p>
        </p:txBody>
      </p:sp>
      <p:sp>
        <p:nvSpPr>
          <p:cNvPr id="14" name="TextBox 13">
            <a:extLst>
              <a:ext uri="{FF2B5EF4-FFF2-40B4-BE49-F238E27FC236}">
                <a16:creationId xmlns:a16="http://schemas.microsoft.com/office/drawing/2014/main" id="{90C8DD4E-DF07-E20F-4439-753A7008841F}"/>
              </a:ext>
            </a:extLst>
          </p:cNvPr>
          <p:cNvSpPr txBox="1"/>
          <p:nvPr/>
        </p:nvSpPr>
        <p:spPr>
          <a:xfrm>
            <a:off x="4997936" y="3860436"/>
            <a:ext cx="2743200" cy="1087477"/>
          </a:xfrm>
          <a:prstGeom prst="rect">
            <a:avLst/>
          </a:prstGeom>
          <a:noFill/>
        </p:spPr>
        <p:txBody>
          <a:bodyPr wrap="square">
            <a:spAutoFit/>
          </a:bodyPr>
          <a:lstStyle/>
          <a:p>
            <a:pPr marL="12700" algn="ctr">
              <a:lnSpc>
                <a:spcPct val="150000"/>
              </a:lnSpc>
              <a:spcBef>
                <a:spcPts val="100"/>
              </a:spcBef>
            </a:pPr>
            <a:r>
              <a:rPr lang="en-US" b="1" spc="-15" dirty="0">
                <a:solidFill>
                  <a:srgbClr val="002060"/>
                </a:solidFill>
                <a:latin typeface="Times New Roman" pitchFamily="18" charset="0"/>
                <a:cs typeface="Times New Roman" pitchFamily="18" charset="0"/>
              </a:rPr>
              <a:t>Presented By</a:t>
            </a:r>
          </a:p>
          <a:p>
            <a:pPr marL="12700" algn="ctr">
              <a:spcBef>
                <a:spcPts val="100"/>
              </a:spcBef>
            </a:pPr>
            <a:r>
              <a:rPr lang="en-US" dirty="0" err="1">
                <a:latin typeface="Times New Roman" pitchFamily="18" charset="0"/>
                <a:cs typeface="Times New Roman" pitchFamily="18" charset="0"/>
              </a:rPr>
              <a:t>M.Sreemitha</a:t>
            </a:r>
            <a:endParaRPr lang="en-US" sz="1800" dirty="0">
              <a:latin typeface="Times New Roman" pitchFamily="18" charset="0"/>
              <a:cs typeface="Times New Roman" pitchFamily="18" charset="0"/>
            </a:endParaRPr>
          </a:p>
          <a:p>
            <a:pPr marL="12700" algn="ctr">
              <a:spcBef>
                <a:spcPts val="100"/>
              </a:spcBef>
            </a:pPr>
            <a:r>
              <a:rPr lang="en-US" dirty="0">
                <a:latin typeface="Times New Roman" pitchFamily="18" charset="0"/>
                <a:cs typeface="Times New Roman" pitchFamily="18" charset="0"/>
              </a:rPr>
              <a:t>1NT21AD029</a:t>
            </a:r>
            <a:endParaRPr lang="en-US" sz="18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5503E9DA-CFCD-1FF0-4E68-A332FF4591C6}"/>
              </a:ext>
            </a:extLst>
          </p:cNvPr>
          <p:cNvSpPr txBox="1"/>
          <p:nvPr/>
        </p:nvSpPr>
        <p:spPr>
          <a:xfrm>
            <a:off x="3321536" y="5290996"/>
            <a:ext cx="6096000" cy="873572"/>
          </a:xfrm>
          <a:prstGeom prst="rect">
            <a:avLst/>
          </a:prstGeom>
          <a:noFill/>
        </p:spPr>
        <p:txBody>
          <a:bodyPr wrap="square">
            <a:spAutoFit/>
          </a:bodyPr>
          <a:lstStyle/>
          <a:p>
            <a:pPr marL="12700" algn="ctr">
              <a:lnSpc>
                <a:spcPct val="150000"/>
              </a:lnSpc>
              <a:spcBef>
                <a:spcPts val="100"/>
              </a:spcBef>
            </a:pPr>
            <a:r>
              <a:rPr lang="en-US" b="1" spc="-5" dirty="0">
                <a:solidFill>
                  <a:srgbClr val="002060"/>
                </a:solidFill>
                <a:latin typeface="Times New Roman" pitchFamily="18" charset="0"/>
                <a:cs typeface="Times New Roman" pitchFamily="18" charset="0"/>
              </a:rPr>
              <a:t>Name of the Course Instructor</a:t>
            </a:r>
            <a:br>
              <a:rPr lang="en-US" spc="-5" dirty="0">
                <a:solidFill>
                  <a:schemeClr val="accent3">
                    <a:lumMod val="50000"/>
                  </a:schemeClr>
                </a:solidFill>
                <a:latin typeface="Times New Roman" pitchFamily="18" charset="0"/>
                <a:cs typeface="Times New Roman" pitchFamily="18" charset="0"/>
              </a:rPr>
            </a:br>
            <a:r>
              <a:rPr lang="en-US" dirty="0">
                <a:solidFill>
                  <a:schemeClr val="dk1"/>
                </a:solidFill>
                <a:latin typeface="Times New Roman" pitchFamily="18" charset="0"/>
                <a:ea typeface="Times New Roman"/>
                <a:cs typeface="Times New Roman" pitchFamily="18" charset="0"/>
                <a:sym typeface="Times New Roman"/>
              </a:rPr>
              <a:t>Dr Meenakshi</a:t>
            </a:r>
            <a:endParaRPr lang="en-US" dirty="0">
              <a:latin typeface="Times New Roman" pitchFamily="18" charset="0"/>
              <a:ea typeface="Times New Roman"/>
              <a:cs typeface="Times New Roman" pitchFamily="18" charset="0"/>
              <a:sym typeface="Times New Roman"/>
            </a:endParaRPr>
          </a:p>
        </p:txBody>
      </p:sp>
    </p:spTree>
    <p:extLst>
      <p:ext uri="{BB962C8B-B14F-4D97-AF65-F5344CB8AC3E}">
        <p14:creationId xmlns:p14="http://schemas.microsoft.com/office/powerpoint/2010/main" val="368677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Optimization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7571A2A1-0187-55D3-4202-B51902AC5CBA}"/>
              </a:ext>
            </a:extLst>
          </p:cNvPr>
          <p:cNvSpPr>
            <a:spLocks noGrp="1"/>
          </p:cNvSpPr>
          <p:nvPr>
            <p:ph idx="1"/>
          </p:nvPr>
        </p:nvSpPr>
        <p:spPr>
          <a:xfrm>
            <a:off x="1922411" y="1871330"/>
            <a:ext cx="9325897" cy="4259107"/>
          </a:xfrm>
        </p:spPr>
        <p:txBody>
          <a:bodyPr>
            <a:normAutofit/>
          </a:bodyPr>
          <a:lstStyle/>
          <a:p>
            <a:pPr marL="0" indent="0" algn="just">
              <a:buNone/>
            </a:pPr>
            <a:r>
              <a:rPr lang="en-US" dirty="0"/>
              <a:t>There are various optimization techniques to change model weights and learning rates, like Gradient Descent, Stochastic Gradient Descent, Stochastic Gradient descent with momentum, Mini-Batch Gradient Descent, </a:t>
            </a:r>
            <a:r>
              <a:rPr lang="en-US" dirty="0" err="1"/>
              <a:t>AdaGrad</a:t>
            </a:r>
            <a:r>
              <a:rPr lang="en-US" dirty="0"/>
              <a:t>, </a:t>
            </a:r>
            <a:r>
              <a:rPr lang="en-US" dirty="0" err="1"/>
              <a:t>RMSProp</a:t>
            </a:r>
            <a:r>
              <a:rPr lang="en-US" dirty="0"/>
              <a:t>, </a:t>
            </a:r>
            <a:r>
              <a:rPr lang="en-US" dirty="0" err="1"/>
              <a:t>AdaDelta</a:t>
            </a:r>
            <a:r>
              <a:rPr lang="en-US" dirty="0"/>
              <a:t>, and Adam. These optimization techniques play a critical role in the training of neural networks, as they help improve the model by adjusting its parameters to minimize the loss of function value.</a:t>
            </a:r>
          </a:p>
          <a:p>
            <a:pPr marL="0" indent="0" algn="just">
              <a:buNone/>
            </a:pPr>
            <a:r>
              <a:rPr lang="en-US" b="1" dirty="0"/>
              <a:t>Gradient Descent</a:t>
            </a:r>
          </a:p>
          <a:p>
            <a:pPr marL="0" indent="0" algn="just">
              <a:buNone/>
            </a:pPr>
            <a:r>
              <a:rPr lang="en-US" dirty="0"/>
              <a:t>In Gradient Descent, a single step is taken by considering the entirety of the training data. The process involves calculating the average of the gradients for all training examples, and this mean gradient is employed to update the parameters. This constitutes a singular step in the Gradient Descent process within a single epoch or iteration.</a:t>
            </a:r>
          </a:p>
          <a:p>
            <a:pPr marL="0" indent="0" algn="just">
              <a:buNone/>
            </a:pPr>
            <a:endParaRPr lang="en-US" dirty="0"/>
          </a:p>
        </p:txBody>
      </p:sp>
    </p:spTree>
    <p:extLst>
      <p:ext uri="{BB962C8B-B14F-4D97-AF65-F5344CB8AC3E}">
        <p14:creationId xmlns:p14="http://schemas.microsoft.com/office/powerpoint/2010/main" val="405756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Optimization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pic>
        <p:nvPicPr>
          <p:cNvPr id="5" name="Content Placeholder 4">
            <a:extLst>
              <a:ext uri="{FF2B5EF4-FFF2-40B4-BE49-F238E27FC236}">
                <a16:creationId xmlns:a16="http://schemas.microsoft.com/office/drawing/2014/main" id="{DDFD19D9-0392-B9C8-E79E-DA0B8E4C2F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7576" y="1690577"/>
            <a:ext cx="7740502" cy="4518837"/>
          </a:xfrm>
        </p:spPr>
      </p:pic>
    </p:spTree>
    <p:extLst>
      <p:ext uri="{BB962C8B-B14F-4D97-AF65-F5344CB8AC3E}">
        <p14:creationId xmlns:p14="http://schemas.microsoft.com/office/powerpoint/2010/main" val="344308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Optimization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BB35327F-8EF2-20A9-E123-825D8F3E0365}"/>
              </a:ext>
            </a:extLst>
          </p:cNvPr>
          <p:cNvSpPr>
            <a:spLocks noGrp="1"/>
          </p:cNvSpPr>
          <p:nvPr>
            <p:ph idx="1"/>
          </p:nvPr>
        </p:nvSpPr>
        <p:spPr>
          <a:xfrm>
            <a:off x="1922411" y="1956391"/>
            <a:ext cx="9582201" cy="3954831"/>
          </a:xfrm>
        </p:spPr>
        <p:txBody>
          <a:bodyPr>
            <a:normAutofit fontScale="62500" lnSpcReduction="20000"/>
          </a:bodyPr>
          <a:lstStyle/>
          <a:p>
            <a:pPr marL="0" indent="0">
              <a:buNone/>
            </a:pPr>
            <a:r>
              <a:rPr lang="en-US" sz="2600" b="1" dirty="0"/>
              <a:t>Stochastic Gradient Descent (SGD):</a:t>
            </a:r>
          </a:p>
          <a:p>
            <a:pPr marL="0" indent="0">
              <a:buNone/>
            </a:pPr>
            <a:r>
              <a:rPr lang="en-US" sz="2600" dirty="0"/>
              <a:t>It’s a variation of the Gradient Descent algorithm. In Gradient Descent, we analyze the entire dataset in each step, which may not be efficient when dealing with very large datasets. To address this issue, we have Stochastic Gradient Descent (SGD). In Stochastic Gradient Descent, we process just one example at a time to perform a single step. So, if the dataset contains 10000 rows, SGD will update the model parameters 10000 times in a single cycle through the dataset, as opposed to just once in the case of Gradient Descent.</a:t>
            </a:r>
          </a:p>
          <a:p>
            <a:pPr marL="0" indent="0">
              <a:buNone/>
            </a:pPr>
            <a:endParaRPr lang="en-US" dirty="0"/>
          </a:p>
          <a:p>
            <a:r>
              <a:rPr lang="en-US" sz="2600" dirty="0"/>
              <a:t>Select an example from the dataset.</a:t>
            </a:r>
          </a:p>
          <a:p>
            <a:r>
              <a:rPr lang="en-US" sz="2600" dirty="0"/>
              <a:t>Calculate its gradient.</a:t>
            </a:r>
          </a:p>
          <a:p>
            <a:r>
              <a:rPr lang="en-US" sz="2600" dirty="0"/>
              <a:t>Utilize the calculated gradient from step 2 to update the model weights.</a:t>
            </a:r>
          </a:p>
          <a:p>
            <a:r>
              <a:rPr lang="en-US" sz="2600" dirty="0"/>
              <a:t>Repeat steps 1 to 3 for all examples in the training dataset.</a:t>
            </a:r>
          </a:p>
          <a:p>
            <a:r>
              <a:rPr lang="en-US" sz="2600" dirty="0"/>
              <a:t>Completing a full pass through all the examples constitutes one epoch.</a:t>
            </a:r>
          </a:p>
          <a:p>
            <a:r>
              <a:rPr lang="en-US" sz="2600" dirty="0"/>
              <a:t>Repeat this entire process for several epochs as specified during training.</a:t>
            </a:r>
          </a:p>
          <a:p>
            <a:endParaRPr lang="en-IN" dirty="0"/>
          </a:p>
        </p:txBody>
      </p:sp>
    </p:spTree>
    <p:extLst>
      <p:ext uri="{BB962C8B-B14F-4D97-AF65-F5344CB8AC3E}">
        <p14:creationId xmlns:p14="http://schemas.microsoft.com/office/powerpoint/2010/main" val="385233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Optimization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BB35327F-8EF2-20A9-E123-825D8F3E0365}"/>
              </a:ext>
            </a:extLst>
          </p:cNvPr>
          <p:cNvSpPr>
            <a:spLocks noGrp="1"/>
          </p:cNvSpPr>
          <p:nvPr>
            <p:ph idx="1"/>
          </p:nvPr>
        </p:nvSpPr>
        <p:spPr>
          <a:xfrm>
            <a:off x="1967346" y="1956391"/>
            <a:ext cx="9537266" cy="3954831"/>
          </a:xfrm>
        </p:spPr>
        <p:txBody>
          <a:bodyPr>
            <a:normAutofit/>
          </a:bodyPr>
          <a:lstStyle/>
          <a:p>
            <a:pPr marL="0" indent="0">
              <a:buNone/>
            </a:pPr>
            <a:r>
              <a:rPr lang="en-US" b="1" dirty="0"/>
              <a:t>Mini Batch Stochastic Gradient Descent:</a:t>
            </a:r>
          </a:p>
          <a:p>
            <a:pPr marL="0" indent="0" algn="just">
              <a:buNone/>
            </a:pPr>
            <a:r>
              <a:rPr lang="en-US" dirty="0"/>
              <a:t>We utilize a mini-batch stochastic gradient descent, which consists of a predetermined number of training examples, smaller than the full dataset. This approach combines the advantages of the previously mentioned variants. In one epoch, following the creation of fixed-size mini-batches, we execute the following steps:</a:t>
            </a:r>
          </a:p>
          <a:p>
            <a:pPr marL="0" indent="0">
              <a:buNone/>
            </a:pPr>
            <a:r>
              <a:rPr lang="en-US" dirty="0"/>
              <a:t>Select a mini-batch.</a:t>
            </a:r>
          </a:p>
          <a:p>
            <a:pPr marL="0" indent="0">
              <a:buNone/>
            </a:pPr>
            <a:r>
              <a:rPr lang="en-US" dirty="0"/>
              <a:t>Compute the mean gradient of the mini-batch.</a:t>
            </a:r>
          </a:p>
          <a:p>
            <a:pPr marL="0" indent="0">
              <a:buNone/>
            </a:pPr>
            <a:r>
              <a:rPr lang="en-US" dirty="0"/>
              <a:t>Apply the mean gradient obtained in step 2 to update the model’s weights.</a:t>
            </a:r>
          </a:p>
          <a:p>
            <a:pPr marL="0" indent="0">
              <a:buNone/>
            </a:pPr>
            <a:r>
              <a:rPr lang="en-US" dirty="0"/>
              <a:t>Repeat steps 1 to 2 for all the mini-batches that have been created.</a:t>
            </a:r>
            <a:endParaRPr lang="en-IN" dirty="0"/>
          </a:p>
        </p:txBody>
      </p:sp>
    </p:spTree>
    <p:extLst>
      <p:ext uri="{BB962C8B-B14F-4D97-AF65-F5344CB8AC3E}">
        <p14:creationId xmlns:p14="http://schemas.microsoft.com/office/powerpoint/2010/main" val="57378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RESULTS AND ANALYSIS</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BB35327F-8EF2-20A9-E123-825D8F3E0365}"/>
              </a:ext>
            </a:extLst>
          </p:cNvPr>
          <p:cNvSpPr>
            <a:spLocks noGrp="1"/>
          </p:cNvSpPr>
          <p:nvPr>
            <p:ph idx="1"/>
          </p:nvPr>
        </p:nvSpPr>
        <p:spPr>
          <a:xfrm>
            <a:off x="1967346" y="1956391"/>
            <a:ext cx="9537266" cy="3954831"/>
          </a:xfrm>
        </p:spPr>
        <p:txBody>
          <a:bodyPr>
            <a:normAutofit/>
          </a:bodyPr>
          <a:lstStyle/>
          <a:p>
            <a:pPr marL="0" indent="0">
              <a:buNone/>
            </a:pPr>
            <a:r>
              <a:rPr lang="en-US" dirty="0"/>
              <a:t>e</a:t>
            </a:r>
            <a:endParaRPr lang="en-IN" dirty="0"/>
          </a:p>
        </p:txBody>
      </p:sp>
      <p:pic>
        <p:nvPicPr>
          <p:cNvPr id="10" name="Picture 9">
            <a:extLst>
              <a:ext uri="{FF2B5EF4-FFF2-40B4-BE49-F238E27FC236}">
                <a16:creationId xmlns:a16="http://schemas.microsoft.com/office/drawing/2014/main" id="{D3F39BDE-0682-F967-7E51-36D462B48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46" y="1669312"/>
            <a:ext cx="9280962" cy="4461125"/>
          </a:xfrm>
          <a:prstGeom prst="rect">
            <a:avLst/>
          </a:prstGeom>
        </p:spPr>
      </p:pic>
    </p:spTree>
    <p:extLst>
      <p:ext uri="{BB962C8B-B14F-4D97-AF65-F5344CB8AC3E}">
        <p14:creationId xmlns:p14="http://schemas.microsoft.com/office/powerpoint/2010/main" val="278701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CONCLUSION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BB35327F-8EF2-20A9-E123-825D8F3E0365}"/>
              </a:ext>
            </a:extLst>
          </p:cNvPr>
          <p:cNvSpPr>
            <a:spLocks noGrp="1"/>
          </p:cNvSpPr>
          <p:nvPr>
            <p:ph idx="1"/>
          </p:nvPr>
        </p:nvSpPr>
        <p:spPr>
          <a:xfrm>
            <a:off x="1967346" y="1956391"/>
            <a:ext cx="9537266" cy="3954831"/>
          </a:xfrm>
        </p:spPr>
        <p:txBody>
          <a:bodyPr>
            <a:normAutofit/>
          </a:bodyPr>
          <a:lstStyle/>
          <a:p>
            <a:pPr marL="0" indent="0">
              <a:buNone/>
            </a:pPr>
            <a:r>
              <a:rPr lang="en-US" dirty="0"/>
              <a:t>In conclusion, neural networks have emerged as powerful tools for solving complex problems across various domains, ranging from pattern recognition and natural language processing to medical diagnosis and autonomous vehicles. </a:t>
            </a:r>
          </a:p>
          <a:p>
            <a:pPr marL="0" indent="0">
              <a:buNone/>
            </a:pPr>
            <a:r>
              <a:rPr lang="en-US" b="1" dirty="0"/>
              <a:t>FUTURE RECOMMENDATIONS</a:t>
            </a:r>
          </a:p>
          <a:p>
            <a:pPr marL="0" indent="0">
              <a:buNone/>
            </a:pPr>
            <a:r>
              <a:rPr lang="en-US" u="sng" dirty="0"/>
              <a:t>Continued Research and Development</a:t>
            </a:r>
            <a:r>
              <a:rPr lang="en-US" dirty="0"/>
              <a:t>: Further research and development efforts are needed to advance the capabilities of neural networks, including improving their scalability, efficiency, and interpretability. This involves exploring new architectures, optimization techniques, and training algorithms.</a:t>
            </a:r>
          </a:p>
          <a:p>
            <a:pPr marL="0" indent="0">
              <a:buNone/>
            </a:pPr>
            <a:r>
              <a:rPr lang="en-US" u="sng" dirty="0"/>
              <a:t>Ethical Considerations</a:t>
            </a:r>
            <a:r>
              <a:rPr lang="en-US" dirty="0"/>
              <a:t>: As neural networks become increasingly integrated into society, it's crucial to address ethical considerations related to issues such as bias, privacy, and accountability. Ethical guidelines and regulations should be developed to ensure the responsible use of these technologies.</a:t>
            </a:r>
            <a:endParaRPr lang="en-IN" dirty="0"/>
          </a:p>
        </p:txBody>
      </p:sp>
    </p:spTree>
    <p:extLst>
      <p:ext uri="{BB962C8B-B14F-4D97-AF65-F5344CB8AC3E}">
        <p14:creationId xmlns:p14="http://schemas.microsoft.com/office/powerpoint/2010/main" val="44481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err="1">
                <a:solidFill>
                  <a:schemeClr val="tx1"/>
                </a:solidFill>
                <a:latin typeface="+mj-lt"/>
                <a:cs typeface="Times New Roman" pitchFamily="18" charset="0"/>
              </a:rPr>
              <a:t>Github</a:t>
            </a:r>
            <a:r>
              <a:rPr lang="en-US" sz="4000" b="1" dirty="0">
                <a:solidFill>
                  <a:schemeClr val="tx1"/>
                </a:solidFill>
                <a:latin typeface="+mj-lt"/>
                <a:cs typeface="Times New Roman" pitchFamily="18" charset="0"/>
              </a:rPr>
              <a:t> link of ppt and code</a:t>
            </a: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BB35327F-8EF2-20A9-E123-825D8F3E0365}"/>
              </a:ext>
            </a:extLst>
          </p:cNvPr>
          <p:cNvSpPr>
            <a:spLocks noGrp="1"/>
          </p:cNvSpPr>
          <p:nvPr>
            <p:ph idx="1"/>
          </p:nvPr>
        </p:nvSpPr>
        <p:spPr>
          <a:xfrm>
            <a:off x="1967346" y="1956391"/>
            <a:ext cx="9537266" cy="3954831"/>
          </a:xfrm>
        </p:spPr>
        <p:txBody>
          <a:bodyPr>
            <a:normAutofit/>
          </a:bodyPr>
          <a:lstStyle/>
          <a:p>
            <a:pPr marL="0" indent="0">
              <a:buNone/>
            </a:pPr>
            <a:r>
              <a:rPr lang="en-US" dirty="0"/>
              <a:t>LINK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REFERANCES</a:t>
            </a:r>
          </a:p>
          <a:p>
            <a:pPr>
              <a:buFont typeface="Wingdings" panose="05000000000000000000" pitchFamily="2" charset="2"/>
              <a:buChar char="Ø"/>
            </a:pPr>
            <a:r>
              <a:rPr lang="en-US" dirty="0">
                <a:hlinkClick r:id="rId4"/>
              </a:rPr>
              <a:t>https://www.geeksforgeeks.org/optimization-rule-in-deep-neural-networks/</a:t>
            </a:r>
            <a:endParaRPr lang="en-US" dirty="0"/>
          </a:p>
          <a:p>
            <a:pPr>
              <a:buFont typeface="Wingdings" panose="05000000000000000000" pitchFamily="2" charset="2"/>
              <a:buChar char="Ø"/>
            </a:pPr>
            <a:r>
              <a:rPr lang="en-US" dirty="0">
                <a:hlinkClick r:id="rId5"/>
              </a:rPr>
              <a:t>https://www.youtube.com/results?search_query=neural+networks+CAMPUSX</a:t>
            </a:r>
            <a:endParaRPr lang="en-US" dirty="0"/>
          </a:p>
          <a:p>
            <a:pPr>
              <a:buFont typeface="Wingdings" panose="05000000000000000000" pitchFamily="2" charset="2"/>
              <a:buChar char="Ø"/>
            </a:pPr>
            <a:r>
              <a:rPr lang="en-US" dirty="0"/>
              <a:t>https://www.techtarget.com/searchenterpriseai/definition/neural-network</a:t>
            </a:r>
          </a:p>
        </p:txBody>
      </p:sp>
    </p:spTree>
    <p:extLst>
      <p:ext uri="{BB962C8B-B14F-4D97-AF65-F5344CB8AC3E}">
        <p14:creationId xmlns:p14="http://schemas.microsoft.com/office/powerpoint/2010/main" val="286293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3"/>
          <p:cNvSpPr>
            <a:spLocks noGrp="1"/>
          </p:cNvSpPr>
          <p:nvPr>
            <p:ph type="title"/>
          </p:nvPr>
        </p:nvSpPr>
        <p:spPr>
          <a:xfrm>
            <a:off x="1897707" y="582516"/>
            <a:ext cx="9076281" cy="654032"/>
          </a:xfr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a:noAutofit/>
          </a:bodyPr>
          <a:lstStyle/>
          <a:p>
            <a:pPr algn="ctr"/>
            <a:r>
              <a:rPr lang="en-IN" dirty="0">
                <a:solidFill>
                  <a:schemeClr val="tx1"/>
                </a:solidFill>
              </a:rPr>
              <a:t>CONTENTS</a:t>
            </a:r>
          </a:p>
        </p:txBody>
      </p:sp>
      <p:sp>
        <p:nvSpPr>
          <p:cNvPr id="8" name="Content Placeholder 2"/>
          <p:cNvSpPr>
            <a:spLocks noGrp="1"/>
          </p:cNvSpPr>
          <p:nvPr>
            <p:ph idx="1"/>
          </p:nvPr>
        </p:nvSpPr>
        <p:spPr/>
        <p:txBody>
          <a:bodyPr>
            <a:normAutofit/>
          </a:bodyPr>
          <a:lstStyle/>
          <a:p>
            <a:pPr algn="l">
              <a:buFont typeface="+mj-lt"/>
              <a:buAutoNum type="arabicPeriod"/>
            </a:pPr>
            <a:r>
              <a:rPr lang="en-US" sz="2400" b="0" i="0" dirty="0">
                <a:solidFill>
                  <a:srgbClr val="0D0D0D"/>
                </a:solidFill>
                <a:effectLst/>
                <a:latin typeface="Söhne"/>
              </a:rPr>
              <a:t>Introduction and Motivation</a:t>
            </a:r>
          </a:p>
          <a:p>
            <a:pPr algn="l">
              <a:buFont typeface="+mj-lt"/>
              <a:buAutoNum type="arabicPeriod"/>
            </a:pPr>
            <a:r>
              <a:rPr lang="en-US" sz="2400" b="0" i="0" dirty="0">
                <a:solidFill>
                  <a:srgbClr val="0D0D0D"/>
                </a:solidFill>
                <a:effectLst/>
                <a:latin typeface="Söhne"/>
              </a:rPr>
              <a:t>Methodology and Approach</a:t>
            </a:r>
          </a:p>
          <a:p>
            <a:pPr algn="l">
              <a:buFont typeface="+mj-lt"/>
              <a:buAutoNum type="arabicPeriod"/>
            </a:pPr>
            <a:r>
              <a:rPr lang="en-US" sz="2400" b="0" i="0" dirty="0">
                <a:solidFill>
                  <a:srgbClr val="0D0D0D"/>
                </a:solidFill>
                <a:effectLst/>
                <a:latin typeface="Söhne"/>
              </a:rPr>
              <a:t>Results and Analysis</a:t>
            </a:r>
          </a:p>
          <a:p>
            <a:pPr algn="l">
              <a:buFont typeface="+mj-lt"/>
              <a:buAutoNum type="arabicPeriod"/>
            </a:pPr>
            <a:r>
              <a:rPr lang="en-US" sz="2400" b="0" i="0" dirty="0">
                <a:solidFill>
                  <a:srgbClr val="0D0D0D"/>
                </a:solidFill>
                <a:effectLst/>
                <a:latin typeface="Söhne"/>
              </a:rPr>
              <a:t>Conclusion and Future Recommendations</a:t>
            </a:r>
            <a:endParaRPr lang="en-US" sz="2400" dirty="0">
              <a:solidFill>
                <a:srgbClr val="0D0D0D"/>
              </a:solidFill>
              <a:latin typeface="Söhne"/>
            </a:endParaRPr>
          </a:p>
          <a:p>
            <a:pPr algn="l">
              <a:buFont typeface="+mj-lt"/>
              <a:buAutoNum type="arabicPeriod"/>
            </a:pPr>
            <a:r>
              <a:rPr lang="en-US" sz="2400" b="0" i="0" dirty="0" err="1">
                <a:solidFill>
                  <a:srgbClr val="0D0D0D"/>
                </a:solidFill>
                <a:effectLst/>
                <a:latin typeface="Söhne"/>
              </a:rPr>
              <a:t>Github</a:t>
            </a:r>
            <a:r>
              <a:rPr lang="en-US" sz="2400" b="0" i="0" dirty="0">
                <a:solidFill>
                  <a:srgbClr val="0D0D0D"/>
                </a:solidFill>
                <a:effectLst/>
                <a:latin typeface="Söhne"/>
              </a:rPr>
              <a:t> link of PPT and Code</a:t>
            </a:r>
          </a:p>
          <a:p>
            <a:pPr algn="l">
              <a:buFont typeface="+mj-lt"/>
              <a:buAutoNum type="arabicPeriod"/>
            </a:pPr>
            <a:r>
              <a:rPr lang="en-US" sz="2400" dirty="0">
                <a:solidFill>
                  <a:srgbClr val="0D0D0D"/>
                </a:solidFill>
                <a:latin typeface="Söhne"/>
              </a:rPr>
              <a:t>References </a:t>
            </a:r>
            <a:endParaRPr lang="en-US" sz="2400" b="0" i="0" dirty="0">
              <a:solidFill>
                <a:srgbClr val="0D0D0D"/>
              </a:solidFill>
              <a:effectLst/>
              <a:latin typeface="Söhne"/>
            </a:endParaRPr>
          </a:p>
        </p:txBody>
      </p:sp>
      <p:sp>
        <p:nvSpPr>
          <p:cNvPr id="1048670" name="Date Placeholder 3"/>
          <p:cNvSpPr>
            <a:spLocks noGrp="1"/>
          </p:cNvSpPr>
          <p:nvPr>
            <p:ph type="dt" sz="half" idx="10"/>
          </p:nvPr>
        </p:nvSpPr>
        <p:spPr/>
        <p:txBody>
          <a:bodyPr/>
          <a:lstStyle/>
          <a:p>
            <a:fld id="{8D126195-51F7-4259-8141-98FCA6C53D7F}" type="datetime1">
              <a:rPr lang="en-IN" smtClean="0"/>
              <a:pPr/>
              <a:t>07-04-2024</a:t>
            </a:fld>
            <a:endParaRPr lang="en-IN" dirty="0"/>
          </a:p>
        </p:txBody>
      </p:sp>
      <p:pic>
        <p:nvPicPr>
          <p:cNvPr id="2" name="Picture 1" descr="A blue and white logo&#10;&#10;Description automatically generated">
            <a:extLst>
              <a:ext uri="{FF2B5EF4-FFF2-40B4-BE49-F238E27FC236}">
                <a16:creationId xmlns:a16="http://schemas.microsoft.com/office/drawing/2014/main" id="{5C59E28A-6D7B-A288-4950-971820AD0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364" y="582516"/>
            <a:ext cx="1551343" cy="6540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IN" sz="4000" b="1" dirty="0">
                <a:solidFill>
                  <a:schemeClr val="tx1"/>
                </a:solidFill>
                <a:latin typeface="+mj-lt"/>
                <a:cs typeface="Times New Roman" pitchFamily="18" charset="0"/>
              </a:rPr>
              <a:t>INTRODUCTION</a:t>
            </a:r>
          </a:p>
        </p:txBody>
      </p:sp>
      <p:sp>
        <p:nvSpPr>
          <p:cNvPr id="7" name="Content Placeholder 6"/>
          <p:cNvSpPr>
            <a:spLocks noGrp="1"/>
          </p:cNvSpPr>
          <p:nvPr>
            <p:ph idx="1"/>
          </p:nvPr>
        </p:nvSpPr>
        <p:spPr>
          <a:xfrm>
            <a:off x="2104124" y="1591274"/>
            <a:ext cx="9144184" cy="4071789"/>
          </a:xfrm>
        </p:spPr>
        <p:txBody>
          <a:bodyPr>
            <a:normAutofit fontScale="92500" lnSpcReduction="20000"/>
          </a:bodyPr>
          <a:lstStyle/>
          <a:p>
            <a:pPr algn="just"/>
            <a:r>
              <a:rPr lang="en-US" dirty="0"/>
              <a:t>Neural networks are a powerful machine learning technique inspired by the biological structure and function of the human brain. They are capable of learning complex patterns and relationships in data, making them versatile for a wide range of applications.</a:t>
            </a:r>
          </a:p>
          <a:p>
            <a:pPr marL="0" indent="0">
              <a:buNone/>
            </a:pPr>
            <a:r>
              <a:rPr lang="en-US" b="1" dirty="0"/>
              <a:t>What are Neural Networks?</a:t>
            </a:r>
          </a:p>
          <a:p>
            <a:r>
              <a:rPr lang="en-US" b="1" dirty="0"/>
              <a:t>Interconnected Nodes</a:t>
            </a:r>
          </a:p>
          <a:p>
            <a:pPr marL="0" indent="0" algn="just">
              <a:buNone/>
            </a:pPr>
            <a:r>
              <a:rPr lang="en-US" dirty="0"/>
              <a:t>Neural networks are composed of interconnected nodes, similar to the neurons in the brain, that transmit signals between each other.</a:t>
            </a:r>
          </a:p>
          <a:p>
            <a:r>
              <a:rPr lang="en-US" b="1" dirty="0"/>
              <a:t>Adaptive Learning</a:t>
            </a:r>
          </a:p>
          <a:p>
            <a:pPr marL="0" indent="0" algn="just">
              <a:buNone/>
            </a:pPr>
            <a:r>
              <a:rPr lang="en-US" dirty="0"/>
              <a:t>Neural networks have the ability to learn and improve their performance on a task through exposure to data, without being explicitly programmed.</a:t>
            </a:r>
          </a:p>
          <a:p>
            <a:r>
              <a:rPr lang="en-US" b="1" dirty="0"/>
              <a:t>Nonlinear Modeling</a:t>
            </a:r>
          </a:p>
          <a:p>
            <a:pPr marL="0" indent="0" algn="just">
              <a:buNone/>
            </a:pPr>
            <a:r>
              <a:rPr lang="en-US" dirty="0"/>
              <a:t>They are well-suited for modeling complex, nonlinear relationships in data that traditional algorithms may struggle with.</a:t>
            </a:r>
          </a:p>
          <a:p>
            <a:endParaRPr lang="en-US" dirty="0"/>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Tree>
    <p:extLst>
      <p:ext uri="{BB962C8B-B14F-4D97-AF65-F5344CB8AC3E}">
        <p14:creationId xmlns:p14="http://schemas.microsoft.com/office/powerpoint/2010/main" val="108124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BIOLOGICAL INSPIRATION</a:t>
            </a:r>
            <a:br>
              <a:rPr lang="en-IN" sz="2000" b="1" dirty="0"/>
            </a:br>
            <a:endParaRPr lang="en-IN" sz="4000" b="1" dirty="0">
              <a:solidFill>
                <a:schemeClr val="tx1"/>
              </a:solidFill>
              <a:latin typeface="+mj-lt"/>
              <a:cs typeface="Times New Roman" pitchFamily="18" charset="0"/>
            </a:endParaRPr>
          </a:p>
        </p:txBody>
      </p:sp>
      <p:graphicFrame>
        <p:nvGraphicFramePr>
          <p:cNvPr id="3" name="Content Placeholder 2">
            <a:extLst>
              <a:ext uri="{FF2B5EF4-FFF2-40B4-BE49-F238E27FC236}">
                <a16:creationId xmlns:a16="http://schemas.microsoft.com/office/drawing/2014/main" id="{F754287A-1622-6C66-0786-331A3F5F1D8D}"/>
              </a:ext>
            </a:extLst>
          </p:cNvPr>
          <p:cNvGraphicFramePr>
            <a:graphicFrameLocks noGrp="1"/>
          </p:cNvGraphicFramePr>
          <p:nvPr>
            <p:ph idx="1"/>
            <p:extLst>
              <p:ext uri="{D42A27DB-BD31-4B8C-83A1-F6EECF244321}">
                <p14:modId xmlns:p14="http://schemas.microsoft.com/office/powerpoint/2010/main" val="2495215805"/>
              </p:ext>
            </p:extLst>
          </p:nvPr>
        </p:nvGraphicFramePr>
        <p:xfrm>
          <a:off x="2117140" y="1988289"/>
          <a:ext cx="9280961" cy="3125971"/>
        </p:xfrm>
        <a:graphic>
          <a:graphicData uri="http://schemas.openxmlformats.org/drawingml/2006/table">
            <a:tbl>
              <a:tblPr firstRow="1" bandRow="1">
                <a:tableStyleId>{5C22544A-7EE6-4342-B048-85BDC9FD1C3A}</a:tableStyleId>
              </a:tblPr>
              <a:tblGrid>
                <a:gridCol w="3093654">
                  <a:extLst>
                    <a:ext uri="{9D8B030D-6E8A-4147-A177-3AD203B41FA5}">
                      <a16:colId xmlns:a16="http://schemas.microsoft.com/office/drawing/2014/main" val="2322832090"/>
                    </a:ext>
                  </a:extLst>
                </a:gridCol>
                <a:gridCol w="3507587">
                  <a:extLst>
                    <a:ext uri="{9D8B030D-6E8A-4147-A177-3AD203B41FA5}">
                      <a16:colId xmlns:a16="http://schemas.microsoft.com/office/drawing/2014/main" val="4157593828"/>
                    </a:ext>
                  </a:extLst>
                </a:gridCol>
                <a:gridCol w="2679720">
                  <a:extLst>
                    <a:ext uri="{9D8B030D-6E8A-4147-A177-3AD203B41FA5}">
                      <a16:colId xmlns:a16="http://schemas.microsoft.com/office/drawing/2014/main" val="2427128662"/>
                    </a:ext>
                  </a:extLst>
                </a:gridCol>
              </a:tblGrid>
              <a:tr h="3125971">
                <a:tc>
                  <a:txBody>
                    <a:bodyPr/>
                    <a:lstStyle/>
                    <a:p>
                      <a:pPr algn="ctr"/>
                      <a:r>
                        <a:rPr lang="en-US" b="1" dirty="0"/>
                        <a:t>Neurons</a:t>
                      </a:r>
                    </a:p>
                    <a:p>
                      <a:pPr algn="ctr"/>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Neural networks are inspired by the biological structure of the human brain, which is composed of interconnected neurons that transmit signals.</a:t>
                      </a:r>
                    </a:p>
                    <a:p>
                      <a:endParaRPr lang="en-IN" dirty="0"/>
                    </a:p>
                  </a:txBody>
                  <a:tcPr/>
                </a:tc>
                <a:tc>
                  <a:txBody>
                    <a:bodyPr/>
                    <a:lstStyle/>
                    <a:p>
                      <a:pPr algn="ctr"/>
                      <a:r>
                        <a:rPr lang="en-US" b="1" dirty="0"/>
                        <a:t>Synapses</a:t>
                      </a:r>
                    </a:p>
                    <a:p>
                      <a:pPr algn="ctr"/>
                      <a:endParaRPr lang="en-US" b="1" dirty="0"/>
                    </a:p>
                    <a:p>
                      <a:pPr algn="l"/>
                      <a:r>
                        <a:rPr lang="en-US" dirty="0"/>
                        <a:t>The connections between neurons, called synapses, are strengthened or weakened through learning, similar to the way neural networks adjust their internal parameters.</a:t>
                      </a:r>
                    </a:p>
                    <a:p>
                      <a:endParaRPr lang="en-IN" dirty="0"/>
                    </a:p>
                  </a:txBody>
                  <a:tcPr/>
                </a:tc>
                <a:tc>
                  <a:txBody>
                    <a:bodyPr/>
                    <a:lstStyle/>
                    <a:p>
                      <a:pPr algn="ctr"/>
                      <a:r>
                        <a:rPr lang="en-US" b="1" dirty="0"/>
                        <a:t>Parallel Processing</a:t>
                      </a:r>
                    </a:p>
                    <a:p>
                      <a:endParaRPr lang="en-US" b="1" dirty="0"/>
                    </a:p>
                    <a:p>
                      <a:r>
                        <a:rPr lang="en-US" dirty="0"/>
                        <a:t>The brain's ability to process information in parallel is a key inspiration for the parallel processing capabilities of neural networks.</a:t>
                      </a:r>
                    </a:p>
                    <a:p>
                      <a:endParaRPr lang="en-IN" dirty="0"/>
                    </a:p>
                  </a:txBody>
                  <a:tcPr/>
                </a:tc>
                <a:extLst>
                  <a:ext uri="{0D108BD9-81ED-4DB2-BD59-A6C34878D82A}">
                    <a16:rowId xmlns:a16="http://schemas.microsoft.com/office/drawing/2014/main" val="381410524"/>
                  </a:ext>
                </a:extLst>
              </a:tr>
            </a:tbl>
          </a:graphicData>
        </a:graphic>
      </p:graphicFrame>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Tree>
    <p:extLst>
      <p:ext uri="{BB962C8B-B14F-4D97-AF65-F5344CB8AC3E}">
        <p14:creationId xmlns:p14="http://schemas.microsoft.com/office/powerpoint/2010/main" val="176486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Working of Neural Networks</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5" name="Content Placeholder 4">
            <a:extLst>
              <a:ext uri="{FF2B5EF4-FFF2-40B4-BE49-F238E27FC236}">
                <a16:creationId xmlns:a16="http://schemas.microsoft.com/office/drawing/2014/main" id="{D9992B0B-EC5B-CD9E-9080-A68A3BC949CA}"/>
              </a:ext>
            </a:extLst>
          </p:cNvPr>
          <p:cNvSpPr>
            <a:spLocks noGrp="1"/>
          </p:cNvSpPr>
          <p:nvPr>
            <p:ph idx="1"/>
          </p:nvPr>
        </p:nvSpPr>
        <p:spPr>
          <a:xfrm>
            <a:off x="1967346" y="1658679"/>
            <a:ext cx="9537266" cy="4252543"/>
          </a:xfrm>
        </p:spPr>
        <p:txBody>
          <a:bodyPr>
            <a:normAutofit fontScale="92500" lnSpcReduction="20000"/>
          </a:bodyPr>
          <a:lstStyle/>
          <a:p>
            <a:pPr marL="0" indent="0">
              <a:buNone/>
            </a:pPr>
            <a:r>
              <a:rPr lang="en-US" dirty="0"/>
              <a:t>Lets consider a neural network for email classification.</a:t>
            </a:r>
          </a:p>
          <a:p>
            <a:pPr marL="0" indent="0" algn="just">
              <a:buNone/>
            </a:pPr>
            <a:r>
              <a:rPr lang="en-US" dirty="0"/>
              <a:t>In an email classification neural network, features like email content, sender information, and subject are input into the network. These features, adjusted by weights, pass through hidden layers. Through training, the network learns to recognize patterns indicating whether an email is spam or not. The output layer predicts whether the email is spam (1) or not (0). With backpropagation, the network refines its weights, becoming skilled at distinguishing between spam and legitimate emails, making it useful for tasks like email filtering.</a:t>
            </a:r>
          </a:p>
          <a:p>
            <a:pPr marL="0" indent="0">
              <a:buNone/>
            </a:pPr>
            <a:r>
              <a:rPr lang="en-US" b="1" dirty="0"/>
              <a:t>Input Layer</a:t>
            </a:r>
          </a:p>
          <a:p>
            <a:pPr marL="0" indent="0">
              <a:buNone/>
            </a:pPr>
            <a:r>
              <a:rPr lang="en-US" dirty="0"/>
              <a:t>	The input layer receives the data to be processed by the network.</a:t>
            </a:r>
          </a:p>
          <a:p>
            <a:pPr marL="0" indent="0">
              <a:buNone/>
            </a:pPr>
            <a:r>
              <a:rPr lang="en-US" b="1" dirty="0"/>
              <a:t>Hidden Layers</a:t>
            </a:r>
          </a:p>
          <a:p>
            <a:pPr marL="0" indent="0">
              <a:buNone/>
            </a:pPr>
            <a:r>
              <a:rPr lang="en-US" dirty="0"/>
              <a:t>	The hidden layers extract features and transform the data, learning complex 	relationships.</a:t>
            </a:r>
          </a:p>
          <a:p>
            <a:pPr marL="0" indent="0">
              <a:buNone/>
            </a:pPr>
            <a:r>
              <a:rPr lang="en-US" b="1" dirty="0"/>
              <a:t>Output Layer</a:t>
            </a:r>
          </a:p>
          <a:p>
            <a:pPr marL="0" indent="0">
              <a:buNone/>
            </a:pPr>
            <a:r>
              <a:rPr lang="en-US" dirty="0"/>
              <a:t>	The output layer produces the final result, such as a prediction or a classification.</a:t>
            </a:r>
          </a:p>
          <a:p>
            <a:pPr marL="0" indent="0" algn="just">
              <a:buNone/>
            </a:pPr>
            <a:endParaRPr lang="en-IN" dirty="0"/>
          </a:p>
        </p:txBody>
      </p:sp>
    </p:spTree>
    <p:extLst>
      <p:ext uri="{BB962C8B-B14F-4D97-AF65-F5344CB8AC3E}">
        <p14:creationId xmlns:p14="http://schemas.microsoft.com/office/powerpoint/2010/main" val="33588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Forward Propagation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pic>
        <p:nvPicPr>
          <p:cNvPr id="6" name="Content Placeholder 5">
            <a:extLst>
              <a:ext uri="{FF2B5EF4-FFF2-40B4-BE49-F238E27FC236}">
                <a16:creationId xmlns:a16="http://schemas.microsoft.com/office/drawing/2014/main" id="{ED7A857F-41D8-4623-A498-8DC239B923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7346" y="1539875"/>
            <a:ext cx="9280962" cy="4590562"/>
          </a:xfrm>
        </p:spPr>
      </p:pic>
    </p:spTree>
    <p:extLst>
      <p:ext uri="{BB962C8B-B14F-4D97-AF65-F5344CB8AC3E}">
        <p14:creationId xmlns:p14="http://schemas.microsoft.com/office/powerpoint/2010/main" val="249449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Forward Propagation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7571A2A1-0187-55D3-4202-B51902AC5CBA}"/>
              </a:ext>
            </a:extLst>
          </p:cNvPr>
          <p:cNvSpPr>
            <a:spLocks noGrp="1"/>
          </p:cNvSpPr>
          <p:nvPr>
            <p:ph idx="1"/>
          </p:nvPr>
        </p:nvSpPr>
        <p:spPr>
          <a:xfrm>
            <a:off x="1922411" y="1871330"/>
            <a:ext cx="9582201" cy="3827721"/>
          </a:xfrm>
        </p:spPr>
        <p:txBody>
          <a:bodyPr>
            <a:normAutofit/>
          </a:bodyPr>
          <a:lstStyle/>
          <a:p>
            <a:pPr algn="just"/>
            <a:r>
              <a:rPr lang="en-US" b="1" dirty="0"/>
              <a:t>Input Layer</a:t>
            </a:r>
            <a:r>
              <a:rPr lang="en-US" dirty="0"/>
              <a:t>: Each feature in the input layer is represented by a node on the network, which receives input data.</a:t>
            </a:r>
          </a:p>
          <a:p>
            <a:pPr algn="just"/>
            <a:r>
              <a:rPr lang="en-US" b="1" dirty="0"/>
              <a:t>Weights and Connections</a:t>
            </a:r>
            <a:r>
              <a:rPr lang="en-US" dirty="0"/>
              <a:t>: The weight of each neuronal connection indicates how strong the connection is. Throughout training, these weights are changed.</a:t>
            </a:r>
          </a:p>
          <a:p>
            <a:pPr algn="just"/>
            <a:r>
              <a:rPr lang="en-US" b="1" dirty="0"/>
              <a:t>Hidden Layers</a:t>
            </a:r>
            <a:r>
              <a:rPr lang="en-US" dirty="0"/>
              <a:t>: Each hidden layer neuron processes inputs by multiplying them by weights, adding them up, and then passing them through an activation function. By doing this, non-linearity is introduced, enabling the network to recognize intricate patterns.</a:t>
            </a:r>
          </a:p>
          <a:p>
            <a:pPr algn="just"/>
            <a:r>
              <a:rPr lang="en-US" b="1" dirty="0"/>
              <a:t>Output</a:t>
            </a:r>
            <a:r>
              <a:rPr lang="en-US" dirty="0"/>
              <a:t>: The final result is produced by repeating the process until the output layer is reached.</a:t>
            </a:r>
          </a:p>
          <a:p>
            <a:endParaRPr lang="en-IN" dirty="0"/>
          </a:p>
        </p:txBody>
      </p:sp>
    </p:spTree>
    <p:extLst>
      <p:ext uri="{BB962C8B-B14F-4D97-AF65-F5344CB8AC3E}">
        <p14:creationId xmlns:p14="http://schemas.microsoft.com/office/powerpoint/2010/main" val="401646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Backward Propagation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7571A2A1-0187-55D3-4202-B51902AC5CBA}"/>
              </a:ext>
            </a:extLst>
          </p:cNvPr>
          <p:cNvSpPr>
            <a:spLocks noGrp="1"/>
          </p:cNvSpPr>
          <p:nvPr>
            <p:ph idx="1"/>
          </p:nvPr>
        </p:nvSpPr>
        <p:spPr>
          <a:xfrm>
            <a:off x="1922411" y="1871330"/>
            <a:ext cx="9582201" cy="3827721"/>
          </a:xfrm>
        </p:spPr>
        <p:txBody>
          <a:bodyPr>
            <a:normAutofit lnSpcReduction="10000"/>
          </a:bodyPr>
          <a:lstStyle/>
          <a:p>
            <a:pPr algn="just"/>
            <a:r>
              <a:rPr lang="en-US" b="1" dirty="0"/>
              <a:t>Loss Calculation: </a:t>
            </a:r>
            <a:r>
              <a:rPr lang="en-US" dirty="0"/>
              <a:t>The network’s output is evaluated against the real goal values, and a loss function is used to compute the difference. For a regression problem, the Mean Squared Error (MSE) is commonly used as the cost function.</a:t>
            </a:r>
          </a:p>
          <a:p>
            <a:pPr marL="0" indent="0" algn="just">
              <a:buNone/>
            </a:pPr>
            <a:r>
              <a:rPr lang="en-US" dirty="0"/>
              <a:t>	</a:t>
            </a:r>
          </a:p>
          <a:p>
            <a:pPr marL="0" indent="0" algn="just">
              <a:buNone/>
            </a:pPr>
            <a:endParaRPr lang="en-US" dirty="0"/>
          </a:p>
          <a:p>
            <a:pPr marL="0" indent="0" algn="just">
              <a:buNone/>
            </a:pPr>
            <a:endParaRPr lang="en-US" dirty="0"/>
          </a:p>
          <a:p>
            <a:pPr marL="0" indent="0" algn="just">
              <a:buNone/>
            </a:pPr>
            <a:endParaRPr lang="en-IN" dirty="0"/>
          </a:p>
          <a:p>
            <a:pPr algn="just"/>
            <a:r>
              <a:rPr lang="en-US" b="1" dirty="0"/>
              <a:t>Adjusting weights</a:t>
            </a:r>
            <a:r>
              <a:rPr lang="en-US" dirty="0"/>
              <a:t>: The weights are adjusted at each connection by applying this iterative process, or backpropagation, backward across the network.</a:t>
            </a:r>
          </a:p>
          <a:p>
            <a:pPr algn="just"/>
            <a:r>
              <a:rPr lang="en-US" b="1" dirty="0"/>
              <a:t>Training</a:t>
            </a:r>
            <a:r>
              <a:rPr lang="en-US" dirty="0"/>
              <a:t>: During training with different data samples, the entire process of forward propagation, loss calculation, and backpropagation is done iteratively, enabling the network to adapt and learn patterns from the data.</a:t>
            </a:r>
          </a:p>
        </p:txBody>
      </p:sp>
      <p:pic>
        <p:nvPicPr>
          <p:cNvPr id="12" name="Picture 11">
            <a:extLst>
              <a:ext uri="{FF2B5EF4-FFF2-40B4-BE49-F238E27FC236}">
                <a16:creationId xmlns:a16="http://schemas.microsoft.com/office/drawing/2014/main" id="{4FC5EE34-1183-0F23-4921-5C3975857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107" y="2689187"/>
            <a:ext cx="4531294" cy="1479626"/>
          </a:xfrm>
          <a:prstGeom prst="rect">
            <a:avLst/>
          </a:prstGeom>
        </p:spPr>
      </p:pic>
    </p:spTree>
    <p:extLst>
      <p:ext uri="{BB962C8B-B14F-4D97-AF65-F5344CB8AC3E}">
        <p14:creationId xmlns:p14="http://schemas.microsoft.com/office/powerpoint/2010/main" val="386372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4000" b="1" dirty="0">
                <a:solidFill>
                  <a:schemeClr val="tx1"/>
                </a:solidFill>
                <a:latin typeface="+mj-lt"/>
                <a:cs typeface="Times New Roman" pitchFamily="18" charset="0"/>
              </a:rPr>
              <a:t>Backward Propagation</a:t>
            </a:r>
            <a:br>
              <a:rPr lang="en-IN" sz="2000" b="1" dirty="0"/>
            </a:br>
            <a:endParaRPr lang="en-IN" sz="4000" b="1" dirty="0">
              <a:solidFill>
                <a:schemeClr val="tx1"/>
              </a:solidFill>
              <a:latin typeface="+mj-lt"/>
              <a:cs typeface="Times New Roman" pitchFamily="18" charset="0"/>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4" name="Content Placeholder 3">
            <a:extLst>
              <a:ext uri="{FF2B5EF4-FFF2-40B4-BE49-F238E27FC236}">
                <a16:creationId xmlns:a16="http://schemas.microsoft.com/office/drawing/2014/main" id="{7571A2A1-0187-55D3-4202-B51902AC5CBA}"/>
              </a:ext>
            </a:extLst>
          </p:cNvPr>
          <p:cNvSpPr>
            <a:spLocks noGrp="1"/>
          </p:cNvSpPr>
          <p:nvPr>
            <p:ph idx="1"/>
          </p:nvPr>
        </p:nvSpPr>
        <p:spPr>
          <a:xfrm>
            <a:off x="1922411" y="1467293"/>
            <a:ext cx="9585484" cy="4784651"/>
          </a:xfrm>
        </p:spPr>
        <p:txBody>
          <a:bodyPr>
            <a:normAutofit/>
          </a:bodyPr>
          <a:lstStyle/>
          <a:p>
            <a:pPr algn="just"/>
            <a:r>
              <a:rPr lang="en-US" b="1" dirty="0"/>
              <a:t>Activation Functions</a:t>
            </a:r>
            <a:r>
              <a:rPr lang="en-US" dirty="0"/>
              <a:t>: Model non-linearity is introduced by activation functions like the rectified linear unit (</a:t>
            </a:r>
            <a:r>
              <a:rPr lang="en-US" dirty="0" err="1"/>
              <a:t>ReLU</a:t>
            </a:r>
            <a:r>
              <a:rPr lang="en-US" dirty="0"/>
              <a:t>) or sigmoid. Their decision on whether to “fire” a neuron is based on the whole weighted input.</a:t>
            </a:r>
          </a:p>
          <a:p>
            <a:pPr marL="0" indent="0">
              <a:buNone/>
            </a:pPr>
            <a:r>
              <a:rPr lang="en-US" b="1" dirty="0"/>
              <a:t>Sigmoid</a:t>
            </a:r>
          </a:p>
          <a:p>
            <a:pPr marL="0" indent="0">
              <a:buNone/>
            </a:pPr>
            <a:r>
              <a:rPr lang="en-US" dirty="0"/>
              <a:t>	Introduces non-linearity and maps values between 0 and 1.</a:t>
            </a:r>
          </a:p>
          <a:p>
            <a:pPr marL="0" indent="0">
              <a:buNone/>
            </a:pPr>
            <a:r>
              <a:rPr lang="en-US" b="1" dirty="0" err="1"/>
              <a:t>ReLU</a:t>
            </a:r>
            <a:endParaRPr lang="en-US" b="1" dirty="0"/>
          </a:p>
          <a:p>
            <a:pPr marL="0" indent="0">
              <a:buNone/>
            </a:pPr>
            <a:r>
              <a:rPr lang="en-US" dirty="0"/>
              <a:t>	Applies a threshold, setting negative inputs to 0 while passing positive inputs.</a:t>
            </a:r>
          </a:p>
          <a:p>
            <a:pPr marL="0" indent="0">
              <a:buNone/>
            </a:pPr>
            <a:r>
              <a:rPr lang="en-US" b="1" dirty="0"/>
              <a:t>Tanh</a:t>
            </a:r>
          </a:p>
          <a:p>
            <a:pPr marL="0" indent="0">
              <a:buNone/>
            </a:pPr>
            <a:r>
              <a:rPr lang="en-US" dirty="0"/>
              <a:t>	Similar to sigmoid, but maps values between -1 and 1.</a:t>
            </a:r>
          </a:p>
          <a:p>
            <a:pPr marL="0" indent="0">
              <a:buNone/>
            </a:pPr>
            <a:r>
              <a:rPr lang="en-US" b="1" dirty="0" err="1"/>
              <a:t>Softmax</a:t>
            </a:r>
            <a:endParaRPr lang="en-US" b="1" dirty="0"/>
          </a:p>
          <a:p>
            <a:pPr marL="0" indent="0">
              <a:buNone/>
            </a:pPr>
            <a:r>
              <a:rPr lang="en-US" dirty="0"/>
              <a:t>	Converts a vector of values into a probability distribution for classification tasks.</a:t>
            </a:r>
          </a:p>
          <a:p>
            <a:pPr marL="0" indent="0">
              <a:buNone/>
            </a:pPr>
            <a:r>
              <a:rPr lang="en-US" dirty="0">
                <a:hlinkClick r:id="rId3"/>
              </a:rPr>
              <a:t>https://youtu.be/krTFCDCbkZg?si=1kMjNnqjCeNE8Zg8</a:t>
            </a:r>
            <a:endParaRPr lang="en-US" dirty="0"/>
          </a:p>
          <a:p>
            <a:pPr marL="0" indent="0">
              <a:buNone/>
            </a:pPr>
            <a:endParaRPr lang="en-US" dirty="0"/>
          </a:p>
          <a:p>
            <a:pPr marL="0" indent="0">
              <a:buNone/>
            </a:pPr>
            <a:endParaRPr lang="en-US" dirty="0"/>
          </a:p>
          <a:p>
            <a:pPr marL="0" indent="0" algn="just">
              <a:buNone/>
            </a:pPr>
            <a:endParaRPr lang="en-US" dirty="0"/>
          </a:p>
        </p:txBody>
      </p:sp>
    </p:spTree>
    <p:extLst>
      <p:ext uri="{BB962C8B-B14F-4D97-AF65-F5344CB8AC3E}">
        <p14:creationId xmlns:p14="http://schemas.microsoft.com/office/powerpoint/2010/main" val="15481200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828</TotalTime>
  <Words>1368</Words>
  <Application>Microsoft Office PowerPoint</Application>
  <PresentationFormat>Widescreen</PresentationFormat>
  <Paragraphs>125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Söhne</vt:lpstr>
      <vt:lpstr>Times New Roman</vt:lpstr>
      <vt:lpstr>Wingdings</vt:lpstr>
      <vt:lpstr>Wingdings 3</vt:lpstr>
      <vt:lpstr>Wisp</vt:lpstr>
      <vt:lpstr>PowerPoint Presentation</vt:lpstr>
      <vt:lpstr>CONTENTS</vt:lpstr>
      <vt:lpstr>INTRODUCTION</vt:lpstr>
      <vt:lpstr>BIOLOGICAL INSPIRATION </vt:lpstr>
      <vt:lpstr>Working of Neural Networks </vt:lpstr>
      <vt:lpstr>Forward Propagation </vt:lpstr>
      <vt:lpstr>Forward Propagation </vt:lpstr>
      <vt:lpstr>Backward Propagation </vt:lpstr>
      <vt:lpstr>Backward Propagation </vt:lpstr>
      <vt:lpstr>Optimization </vt:lpstr>
      <vt:lpstr>Optimization </vt:lpstr>
      <vt:lpstr>Optimization </vt:lpstr>
      <vt:lpstr>Optimization </vt:lpstr>
      <vt:lpstr>RESULTS AND ANALYSIS </vt:lpstr>
      <vt:lpstr>CONCLUSION </vt:lpstr>
      <vt:lpstr>Github link of ppt and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Ujwal M</dc:creator>
  <cp:lastModifiedBy>sreemitha mylavaram</cp:lastModifiedBy>
  <cp:revision>31</cp:revision>
  <dcterms:created xsi:type="dcterms:W3CDTF">2020-11-02T14:13:19Z</dcterms:created>
  <dcterms:modified xsi:type="dcterms:W3CDTF">2024-04-07T16:32:42Z</dcterms:modified>
</cp:coreProperties>
</file>