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56616" y="1821635"/>
            <a:ext cx="11676888"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36201" y="3854845"/>
            <a:ext cx="9729791"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SREENITHI GANESH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Hindustan Institute Of Technology And Science  </a:t>
            </a:r>
          </a:p>
          <a:p>
            <a:r>
              <a:rPr lang="en-US" sz="2000" b="1" dirty="0">
                <a:solidFill>
                  <a:schemeClr val="accent1">
                    <a:lumMod val="75000"/>
                  </a:schemeClr>
                </a:solidFill>
                <a:latin typeface="Arial"/>
                <a:cs typeface="Arial"/>
              </a:rPr>
              <a:t>Department     : M.TECH[CSE]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Using advanced </a:t>
            </a:r>
            <a:r>
              <a:rPr lang="en-US" sz="2000" b="1" dirty="0">
                <a:latin typeface="Arial" panose="020B0604020202020204" pitchFamily="34" charset="0"/>
                <a:cs typeface="Arial" panose="020B0604020202020204" pitchFamily="34" charset="0"/>
              </a:rPr>
              <a:t>LSB (Least Significant Bit)</a:t>
            </a:r>
            <a:r>
              <a:rPr lang="en-US" sz="2000" dirty="0">
                <a:latin typeface="Arial" panose="020B0604020202020204" pitchFamily="34" charset="0"/>
                <a:cs typeface="Arial" panose="020B0604020202020204" pitchFamily="34" charset="0"/>
              </a:rPr>
              <a:t> techniques for better data hiding.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Implementing </a:t>
            </a:r>
            <a:r>
              <a:rPr lang="en-US" sz="2000" b="1" dirty="0">
                <a:latin typeface="Arial" panose="020B0604020202020204" pitchFamily="34" charset="0"/>
                <a:cs typeface="Arial" panose="020B0604020202020204" pitchFamily="34" charset="0"/>
              </a:rPr>
              <a:t>AES encryption</a:t>
            </a:r>
            <a:r>
              <a:rPr lang="en-US" sz="2000" dirty="0">
                <a:latin typeface="Arial" panose="020B0604020202020204" pitchFamily="34" charset="0"/>
                <a:cs typeface="Arial" panose="020B0604020202020204" pitchFamily="34" charset="0"/>
              </a:rPr>
              <a:t> for additional security.</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Developing a </a:t>
            </a:r>
            <a:r>
              <a:rPr lang="en-US" sz="2000" b="1" dirty="0">
                <a:latin typeface="Arial" panose="020B0604020202020204" pitchFamily="34" charset="0"/>
                <a:cs typeface="Arial" panose="020B0604020202020204" pitchFamily="34" charset="0"/>
              </a:rPr>
              <a:t>GUI-based</a:t>
            </a:r>
            <a:r>
              <a:rPr lang="en-US" sz="2000" dirty="0">
                <a:latin typeface="Arial" panose="020B0604020202020204" pitchFamily="34" charset="0"/>
                <a:cs typeface="Arial" panose="020B0604020202020204" pitchFamily="34" charset="0"/>
              </a:rPr>
              <a:t> tool for user-friendly interaction.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200000"/>
              </a:lnSpc>
              <a:buNone/>
            </a:pPr>
            <a:r>
              <a:rPr lang="en-US" sz="2000" dirty="0">
                <a:latin typeface="Arial" panose="020B0604020202020204" pitchFamily="34" charset="0"/>
                <a:cs typeface="Arial" panose="020B0604020202020204" pitchFamily="34" charset="0"/>
              </a:rPr>
              <a:t>In today's digital world, secure communication is crucial. Traditional encryption methods make data unreadable but can attract attention. Steganography hides information within images, making it undetectable. This project focuses on embedding and extracting secret messages from images, ensuring </a:t>
            </a:r>
            <a:r>
              <a:rPr lang="en-US" sz="2000" b="1" dirty="0">
                <a:latin typeface="Arial" panose="020B0604020202020204" pitchFamily="34" charset="0"/>
                <a:cs typeface="Arial" panose="020B0604020202020204" pitchFamily="34" charset="0"/>
              </a:rPr>
              <a:t>safe and discreet data transmission.</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3">
            <a:extLst>
              <a:ext uri="{FF2B5EF4-FFF2-40B4-BE49-F238E27FC236}">
                <a16:creationId xmlns:a16="http://schemas.microsoft.com/office/drawing/2014/main" id="{393281A6-F652-D7CF-B4C5-4313E13F4A84}"/>
              </a:ext>
            </a:extLst>
          </p:cNvPr>
          <p:cNvSpPr>
            <a:spLocks noChangeArrowheads="1"/>
          </p:cNvSpPr>
          <p:nvPr/>
        </p:nvSpPr>
        <p:spPr bwMode="auto">
          <a:xfrm>
            <a:off x="905256" y="1604757"/>
            <a:ext cx="930859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a:t>
            </a:r>
            <a:r>
              <a:rPr kumimoji="0" lang="en-US" altLang="en-US" sz="2000" b="0" i="0" u="none" strike="noStrike" cap="none" normalizeH="0" baseline="0" dirty="0">
                <a:ln>
                  <a:noFill/>
                </a:ln>
                <a:solidFill>
                  <a:schemeClr val="tx1"/>
                </a:solidFill>
                <a:effectLst/>
                <a:latin typeface="Arial" panose="020B0604020202020204" pitchFamily="34" charset="0"/>
              </a:rPr>
              <a:t> OpenCV (cv2), NumPy, OS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Jupyter</a:t>
            </a:r>
            <a:r>
              <a:rPr kumimoji="0" lang="en-US" altLang="en-US" sz="2000" b="0" i="0" u="none" strike="noStrike" cap="none" normalizeH="0" baseline="0" dirty="0">
                <a:ln>
                  <a:noFill/>
                </a:ln>
                <a:solidFill>
                  <a:schemeClr val="tx1"/>
                </a:solidFill>
                <a:effectLst/>
                <a:latin typeface="Arial" panose="020B0604020202020204" pitchFamily="34" charset="0"/>
              </a:rPr>
              <a:t> Notebook / Python IDLE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Concepts:</a:t>
            </a:r>
            <a:r>
              <a:rPr kumimoji="0" lang="en-US" altLang="en-US" sz="2000" b="0" i="0" u="none" strike="noStrike" cap="none" normalizeH="0" baseline="0" dirty="0">
                <a:ln>
                  <a:noFill/>
                </a:ln>
                <a:solidFill>
                  <a:schemeClr val="tx1"/>
                </a:solidFill>
                <a:effectLst/>
                <a:latin typeface="Arial" panose="020B0604020202020204" pitchFamily="34" charset="0"/>
              </a:rPr>
              <a:t> Image Processing, Least Significant Bit (LSB) Steganography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0" name="Rectangle 2">
            <a:extLst>
              <a:ext uri="{FF2B5EF4-FFF2-40B4-BE49-F238E27FC236}">
                <a16:creationId xmlns:a16="http://schemas.microsoft.com/office/drawing/2014/main" id="{B58EB297-57E0-07BE-41D4-0E63D15134B8}"/>
              </a:ext>
            </a:extLst>
          </p:cNvPr>
          <p:cNvSpPr>
            <a:spLocks noChangeArrowheads="1"/>
          </p:cNvSpPr>
          <p:nvPr/>
        </p:nvSpPr>
        <p:spPr bwMode="auto">
          <a:xfrm>
            <a:off x="581191" y="1540855"/>
            <a:ext cx="1041501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Invisible Data Hiding:</a:t>
            </a:r>
            <a:r>
              <a:rPr kumimoji="0" lang="en-US" altLang="en-US" sz="2000" b="0" i="0" u="none" strike="noStrike" cap="none" normalizeH="0" baseline="0" dirty="0">
                <a:ln>
                  <a:noFill/>
                </a:ln>
                <a:solidFill>
                  <a:schemeClr val="tx1"/>
                </a:solidFill>
                <a:effectLst/>
                <a:latin typeface="Arial" panose="020B0604020202020204" pitchFamily="34" charset="0"/>
              </a:rPr>
              <a:t> The message is embedded within the image pixels without altering its </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appearance.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Password Protection:</a:t>
            </a:r>
            <a:r>
              <a:rPr kumimoji="0" lang="en-US" altLang="en-US" sz="2000" b="0" i="0" u="none" strike="noStrike" cap="none" normalizeH="0" baseline="0" dirty="0">
                <a:ln>
                  <a:noFill/>
                </a:ln>
                <a:solidFill>
                  <a:schemeClr val="tx1"/>
                </a:solidFill>
                <a:effectLst/>
                <a:latin typeface="Arial" panose="020B0604020202020204" pitchFamily="34" charset="0"/>
              </a:rPr>
              <a:t> Ensures that only authorized users can retrieve the hidden message.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Custom Encryption:</a:t>
            </a:r>
            <a:r>
              <a:rPr kumimoji="0" lang="en-US" altLang="en-US" sz="2000" b="0" i="0" u="none" strike="noStrike" cap="none" normalizeH="0" baseline="0" dirty="0">
                <a:ln>
                  <a:noFill/>
                </a:ln>
                <a:solidFill>
                  <a:schemeClr val="tx1"/>
                </a:solidFill>
                <a:effectLst/>
                <a:latin typeface="Arial" panose="020B0604020202020204" pitchFamily="34" charset="0"/>
              </a:rPr>
              <a:t> Uses pixel manipulation for secure encoding and decoding.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Lightweight &amp; Efficient:</a:t>
            </a:r>
            <a:r>
              <a:rPr kumimoji="0" lang="en-US" altLang="en-US" sz="2000" b="0" i="0" u="none" strike="noStrike" cap="none" normalizeH="0" baseline="0" dirty="0">
                <a:ln>
                  <a:noFill/>
                </a:ln>
                <a:solidFill>
                  <a:schemeClr val="tx1"/>
                </a:solidFill>
                <a:effectLst/>
                <a:latin typeface="Arial" panose="020B0604020202020204" pitchFamily="34" charset="0"/>
              </a:rPr>
              <a:t> No need for external servers; runs locally with minimal resources.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D33F84F-8001-01CB-D9F5-2F83893CA64C}"/>
              </a:ext>
            </a:extLst>
          </p:cNvPr>
          <p:cNvSpPr>
            <a:spLocks noChangeArrowheads="1"/>
          </p:cNvSpPr>
          <p:nvPr/>
        </p:nvSpPr>
        <p:spPr bwMode="auto">
          <a:xfrm>
            <a:off x="859536" y="1891342"/>
            <a:ext cx="963777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 To securely transmit sensitive information.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000" b="0" i="0" u="none" strike="noStrike" cap="none" normalizeH="0" baseline="0" dirty="0">
                <a:ln>
                  <a:noFill/>
                </a:ln>
                <a:solidFill>
                  <a:schemeClr val="tx1"/>
                </a:solidFill>
                <a:effectLst/>
                <a:latin typeface="Arial" panose="020B0604020202020204" pitchFamily="34" charset="0"/>
              </a:rPr>
              <a:t> – To protect confidential sources and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&amp; Military Agencies</a:t>
            </a:r>
            <a:r>
              <a:rPr kumimoji="0" lang="en-US" altLang="en-US" sz="2000" b="0" i="0" u="none" strike="noStrike" cap="none" normalizeH="0" baseline="0" dirty="0">
                <a:ln>
                  <a:noFill/>
                </a:ln>
                <a:solidFill>
                  <a:schemeClr val="tx1"/>
                </a:solidFill>
                <a:effectLst/>
                <a:latin typeface="Arial" panose="020B0604020202020204" pitchFamily="34" charset="0"/>
              </a:rPr>
              <a:t> – For secure communication without detection.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Individuals &amp; Organizations</a:t>
            </a:r>
            <a:r>
              <a:rPr kumimoji="0" lang="en-US" altLang="en-US" sz="2000" b="0" i="0" u="none" strike="noStrike" cap="none" normalizeH="0" baseline="0" dirty="0">
                <a:ln>
                  <a:noFill/>
                </a:ln>
                <a:solidFill>
                  <a:schemeClr val="tx1"/>
                </a:solidFill>
                <a:effectLst/>
                <a:latin typeface="Arial" panose="020B0604020202020204" pitchFamily="34" charset="0"/>
              </a:rPr>
              <a:t> – To safeguard personal or business information.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9A02895-7B39-2293-9936-1CB445A7CE59}"/>
              </a:ext>
            </a:extLst>
          </p:cNvPr>
          <p:cNvPicPr>
            <a:picLocks noGrp="1" noChangeAspect="1"/>
          </p:cNvPicPr>
          <p:nvPr>
            <p:ph idx="1"/>
          </p:nvPr>
        </p:nvPicPr>
        <p:blipFill>
          <a:blip r:embed="rId2"/>
          <a:srcRect t="9515" b="6491"/>
          <a:stretch/>
        </p:blipFill>
        <p:spPr>
          <a:xfrm>
            <a:off x="279440" y="1307592"/>
            <a:ext cx="4838551" cy="2715768"/>
          </a:xfrm>
        </p:spPr>
      </p:pic>
      <p:pic>
        <p:nvPicPr>
          <p:cNvPr id="7" name="Picture 6">
            <a:extLst>
              <a:ext uri="{FF2B5EF4-FFF2-40B4-BE49-F238E27FC236}">
                <a16:creationId xmlns:a16="http://schemas.microsoft.com/office/drawing/2014/main" id="{ADED1D40-185F-78EE-DC97-961158149F53}"/>
              </a:ext>
            </a:extLst>
          </p:cNvPr>
          <p:cNvPicPr>
            <a:picLocks noChangeAspect="1"/>
          </p:cNvPicPr>
          <p:nvPr/>
        </p:nvPicPr>
        <p:blipFill>
          <a:blip r:embed="rId3"/>
          <a:srcRect l="10452" t="21733" r="19828" b="14800"/>
          <a:stretch/>
        </p:blipFill>
        <p:spPr>
          <a:xfrm>
            <a:off x="676656" y="4098500"/>
            <a:ext cx="4441335" cy="2421172"/>
          </a:xfrm>
          <a:prstGeom prst="rect">
            <a:avLst/>
          </a:prstGeom>
        </p:spPr>
      </p:pic>
      <p:pic>
        <p:nvPicPr>
          <p:cNvPr id="9" name="Picture 8">
            <a:extLst>
              <a:ext uri="{FF2B5EF4-FFF2-40B4-BE49-F238E27FC236}">
                <a16:creationId xmlns:a16="http://schemas.microsoft.com/office/drawing/2014/main" id="{CB685969-8DEF-B798-1AF1-E71A385CE8FD}"/>
              </a:ext>
            </a:extLst>
          </p:cNvPr>
          <p:cNvPicPr>
            <a:picLocks noChangeAspect="1"/>
          </p:cNvPicPr>
          <p:nvPr/>
        </p:nvPicPr>
        <p:blipFill>
          <a:blip r:embed="rId4"/>
          <a:srcRect l="7370" t="15333" r="18714" b="26801"/>
          <a:stretch/>
        </p:blipFill>
        <p:spPr>
          <a:xfrm>
            <a:off x="5394960" y="1232452"/>
            <a:ext cx="6053328" cy="509519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Successfully implemented a simple steganography technique.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Text was embedded and retrieved from an image securely.</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Enhanced security by using a passcode-based authentication.</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https://github.com/SREENITHIGANESH/AICTE_Project_Cyber</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b30265f8-c5e2-4918-b4a1-b977299ca3e2"/>
    <ds:schemaRef ds:uri="http://purl.org/dc/terms/"/>
    <ds:schemaRef ds:uri="http://www.w3.org/XML/1998/namespace"/>
    <ds:schemaRef ds:uri="http://purl.org/dc/elements/1.1/"/>
    <ds:schemaRef ds:uri="http://purl.org/dc/dcmitype/"/>
    <ds:schemaRef ds:uri="http://schemas.microsoft.com/office/2006/documentManagement/types"/>
    <ds:schemaRef ds:uri="http://schemas.openxmlformats.org/package/2006/metadata/core-properties"/>
    <ds:schemaRef ds:uri="fadb41d3-f9cb-40fb-903c-8cacaba95bb5"/>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320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sreenithig2025@outlook.com</cp:lastModifiedBy>
  <cp:revision>26</cp:revision>
  <dcterms:created xsi:type="dcterms:W3CDTF">2021-05-26T16:50:10Z</dcterms:created>
  <dcterms:modified xsi:type="dcterms:W3CDTF">2025-02-28T18:32:57Z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