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ihFkSP47xnjQp+CGXB1JnJ7G6Q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AECD1E-8D72-4FC5-9F37-1460A0A8BEDB}">
  <a:tblStyle styleId="{3FAECD1E-8D72-4FC5-9F37-1460A0A8BED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5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5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4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nltk.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29.png"/><Relationship Id="rId6" Type="http://schemas.openxmlformats.org/officeDocument/2006/relationships/image" Target="../media/image31.png"/><Relationship Id="rId7"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20550"/>
            <a:ext cx="8512500" cy="4305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Sentiment Analysis</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10"/>
          <p:cNvSpPr txBox="1"/>
          <p:nvPr>
            <p:ph idx="1" type="body"/>
          </p:nvPr>
        </p:nvSpPr>
        <p:spPr>
          <a:xfrm>
            <a:off x="311700" y="1152475"/>
            <a:ext cx="4373100" cy="374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10"/>
          <p:cNvPicPr preferRelativeResize="0"/>
          <p:nvPr/>
        </p:nvPicPr>
        <p:blipFill rotWithShape="1">
          <a:blip r:embed="rId3">
            <a:alphaModFix/>
          </a:blip>
          <a:srcRect b="0" l="0" r="0" t="0"/>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Dimensionality reduction using PCA.</a:t>
            </a:r>
            <a:endParaRPr/>
          </a:p>
        </p:txBody>
      </p:sp>
      <p:sp>
        <p:nvSpPr>
          <p:cNvPr id="125" name="Google Shape;125;p11"/>
          <p:cNvSpPr txBox="1"/>
          <p:nvPr>
            <p:ph idx="1" type="body"/>
          </p:nvPr>
        </p:nvSpPr>
        <p:spPr>
          <a:xfrm>
            <a:off x="1105850" y="3996175"/>
            <a:ext cx="77265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GB"/>
              <a:t>W</a:t>
            </a:r>
            <a:endParaRPr/>
          </a:p>
        </p:txBody>
      </p:sp>
      <p:pic>
        <p:nvPicPr>
          <p:cNvPr id="126" name="Google Shape;126;p11"/>
          <p:cNvPicPr preferRelativeResize="0"/>
          <p:nvPr/>
        </p:nvPicPr>
        <p:blipFill rotWithShape="1">
          <a:blip r:embed="rId3">
            <a:alphaModFix/>
          </a:blip>
          <a:srcRect b="0" l="0" r="0" t="0"/>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11700" y="456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12"/>
          <p:cNvSpPr txBox="1"/>
          <p:nvPr>
            <p:ph idx="1" type="body"/>
          </p:nvPr>
        </p:nvSpPr>
        <p:spPr>
          <a:xfrm>
            <a:off x="311700" y="1152475"/>
            <a:ext cx="8520600" cy="3826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81000" lvl="0" marL="457200" rtl="0" algn="l">
              <a:lnSpc>
                <a:spcPct val="115000"/>
              </a:lnSpc>
              <a:spcBef>
                <a:spcPts val="0"/>
              </a:spcBef>
              <a:spcAft>
                <a:spcPts val="0"/>
              </a:spcAft>
              <a:buClr>
                <a:schemeClr val="lt1"/>
              </a:buClr>
              <a:buSzPts val="2400"/>
              <a:buFont typeface="Montserrat"/>
              <a:buChar char="●"/>
            </a:pPr>
            <a:r>
              <a:rPr b="1" lang="en-GB">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indent="-381000" lvl="0" marL="457200" rtl="0" algn="l">
              <a:lnSpc>
                <a:spcPct val="115000"/>
              </a:lnSpc>
              <a:spcBef>
                <a:spcPts val="0"/>
              </a:spcBef>
              <a:spcAft>
                <a:spcPts val="0"/>
              </a:spcAft>
              <a:buClr>
                <a:schemeClr val="lt1"/>
              </a:buClr>
              <a:buSzPts val="2400"/>
              <a:buFont typeface="Montserrat"/>
              <a:buChar char="●"/>
            </a:pPr>
            <a:r>
              <a:rPr b="1" lang="en-GB">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13"/>
          <p:cNvSpPr txBox="1"/>
          <p:nvPr>
            <p:ph idx="1" type="body"/>
          </p:nvPr>
        </p:nvSpPr>
        <p:spPr>
          <a:xfrm>
            <a:off x="311700" y="1152475"/>
            <a:ext cx="8418300" cy="353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wewe</a:t>
            </a:r>
            <a:endParaRPr/>
          </a:p>
        </p:txBody>
      </p:sp>
      <p:pic>
        <p:nvPicPr>
          <p:cNvPr id="139" name="Google Shape;139;p13"/>
          <p:cNvPicPr preferRelativeResize="0"/>
          <p:nvPr/>
        </p:nvPicPr>
        <p:blipFill rotWithShape="1">
          <a:blip r:embed="rId3">
            <a:alphaModFix/>
          </a:blip>
          <a:srcRect b="0" l="760" r="-759" t="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65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14"/>
          <p:cNvSpPr txBox="1"/>
          <p:nvPr>
            <p:ph idx="1" type="body"/>
          </p:nvPr>
        </p:nvSpPr>
        <p:spPr>
          <a:xfrm>
            <a:off x="311700" y="1152475"/>
            <a:ext cx="8520600" cy="380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SzPts val="1800"/>
              <a:buNone/>
            </a:pPr>
            <a:r>
              <a:t/>
            </a:r>
            <a:endParaRPr b="1">
              <a:solidFill>
                <a:schemeClr val="lt1"/>
              </a:solidFill>
              <a:highlight>
                <a:srgbClr val="FFFFFF"/>
              </a:highlight>
              <a:latin typeface="Roboto"/>
              <a:ea typeface="Roboto"/>
              <a:cs typeface="Roboto"/>
              <a:sym typeface="Roboto"/>
            </a:endParaRPr>
          </a:p>
          <a:p>
            <a:pPr indent="0" lvl="0" marL="0" rtl="0" algn="l">
              <a:lnSpc>
                <a:spcPct val="135714"/>
              </a:lnSpc>
              <a:spcBef>
                <a:spcPts val="0"/>
              </a:spcBef>
              <a:spcAft>
                <a:spcPts val="0"/>
              </a:spcAft>
              <a:buSzPts val="1800"/>
              <a:buNone/>
            </a:pPr>
            <a:r>
              <a:t/>
            </a:r>
            <a:endParaRPr b="1">
              <a:solidFill>
                <a:schemeClr val="lt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Roboto"/>
              <a:ea typeface="Roboto"/>
              <a:cs typeface="Roboto"/>
              <a:sym typeface="Roboto"/>
            </a:endParaRPr>
          </a:p>
        </p:txBody>
      </p:sp>
      <p:pic>
        <p:nvPicPr>
          <p:cNvPr id="146" name="Google Shape;146;p14"/>
          <p:cNvPicPr preferRelativeResize="0"/>
          <p:nvPr/>
        </p:nvPicPr>
        <p:blipFill rotWithShape="1">
          <a:blip r:embed="rId3">
            <a:alphaModFix/>
          </a:blip>
          <a:srcRect b="0" l="0" r="0" t="0"/>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15"/>
          <p:cNvSpPr txBox="1"/>
          <p:nvPr>
            <p:ph idx="1" type="body"/>
          </p:nvPr>
        </p:nvSpPr>
        <p:spPr>
          <a:xfrm>
            <a:off x="311700" y="1152475"/>
            <a:ext cx="8520600" cy="36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p:txBody>
      </p:sp>
      <p:pic>
        <p:nvPicPr>
          <p:cNvPr id="153" name="Google Shape;153;p15"/>
          <p:cNvPicPr preferRelativeResize="0"/>
          <p:nvPr/>
        </p:nvPicPr>
        <p:blipFill rotWithShape="1">
          <a:blip r:embed="rId3">
            <a:alphaModFix/>
          </a:blip>
          <a:srcRect b="0" l="0" r="0" t="0"/>
          <a:stretch/>
        </p:blipFill>
        <p:spPr>
          <a:xfrm>
            <a:off x="492250" y="2879200"/>
            <a:ext cx="7614824" cy="747375"/>
          </a:xfrm>
          <a:prstGeom prst="rect">
            <a:avLst/>
          </a:prstGeom>
          <a:noFill/>
          <a:ln>
            <a:noFill/>
          </a:ln>
        </p:spPr>
      </p:pic>
      <p:pic>
        <p:nvPicPr>
          <p:cNvPr id="154" name="Google Shape;154;p15"/>
          <p:cNvPicPr preferRelativeResize="0"/>
          <p:nvPr/>
        </p:nvPicPr>
        <p:blipFill rotWithShape="1">
          <a:blip r:embed="rId4">
            <a:alphaModFix/>
          </a:blip>
          <a:srcRect b="0" l="0" r="0" t="0"/>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Removing links(https: / http:)</a:t>
            </a:r>
            <a:endParaRPr/>
          </a:p>
        </p:txBody>
      </p:sp>
      <p:sp>
        <p:nvSpPr>
          <p:cNvPr id="160" name="Google Shape;16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p:txBody>
      </p:sp>
      <p:pic>
        <p:nvPicPr>
          <p:cNvPr id="161" name="Google Shape;161;p16"/>
          <p:cNvPicPr preferRelativeResize="0"/>
          <p:nvPr/>
        </p:nvPicPr>
        <p:blipFill rotWithShape="1">
          <a:blip r:embed="rId3">
            <a:alphaModFix/>
          </a:blip>
          <a:srcRect b="0" l="0" r="0" t="0"/>
          <a:stretch/>
        </p:blipFill>
        <p:spPr>
          <a:xfrm>
            <a:off x="421950" y="2571750"/>
            <a:ext cx="7383700" cy="639575"/>
          </a:xfrm>
          <a:prstGeom prst="rect">
            <a:avLst/>
          </a:prstGeom>
          <a:noFill/>
          <a:ln>
            <a:noFill/>
          </a:ln>
        </p:spPr>
      </p:pic>
      <p:pic>
        <p:nvPicPr>
          <p:cNvPr id="162" name="Google Shape;162;p16"/>
          <p:cNvPicPr preferRelativeResize="0"/>
          <p:nvPr/>
        </p:nvPicPr>
        <p:blipFill rotWithShape="1">
          <a:blip r:embed="rId4">
            <a:alphaModFix/>
          </a:blip>
          <a:srcRect b="0" l="0" r="0" t="0"/>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311700" y="445025"/>
            <a:ext cx="8520600" cy="9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Removing Punctuations, Numbers, and Special Characters</a:t>
            </a:r>
            <a:endParaRPr/>
          </a:p>
        </p:txBody>
      </p:sp>
      <p:sp>
        <p:nvSpPr>
          <p:cNvPr id="168" name="Google Shape;168;p17"/>
          <p:cNvSpPr txBox="1"/>
          <p:nvPr>
            <p:ph idx="1" type="body"/>
          </p:nvPr>
        </p:nvSpPr>
        <p:spPr>
          <a:xfrm>
            <a:off x="311700" y="1356125"/>
            <a:ext cx="8520600" cy="32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p:txBody>
      </p:sp>
      <p:pic>
        <p:nvPicPr>
          <p:cNvPr id="169" name="Google Shape;169;p17"/>
          <p:cNvPicPr preferRelativeResize="0"/>
          <p:nvPr/>
        </p:nvPicPr>
        <p:blipFill rotWithShape="1">
          <a:blip r:embed="rId3">
            <a:alphaModFix/>
          </a:blip>
          <a:srcRect b="0" l="0" r="0" t="0"/>
          <a:stretch/>
        </p:blipFill>
        <p:spPr>
          <a:xfrm>
            <a:off x="783575" y="3883450"/>
            <a:ext cx="7072325" cy="386075"/>
          </a:xfrm>
          <a:prstGeom prst="rect">
            <a:avLst/>
          </a:prstGeom>
          <a:noFill/>
          <a:ln>
            <a:noFill/>
          </a:ln>
        </p:spPr>
      </p:pic>
      <p:pic>
        <p:nvPicPr>
          <p:cNvPr id="170" name="Google Shape;170;p17"/>
          <p:cNvPicPr preferRelativeResize="0"/>
          <p:nvPr/>
        </p:nvPicPr>
        <p:blipFill rotWithShape="1">
          <a:blip r:embed="rId4">
            <a:alphaModFix/>
          </a:blip>
          <a:srcRect b="0" l="0" r="0" t="0"/>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Removing Stopwords</a:t>
            </a:r>
            <a:endParaRPr/>
          </a:p>
        </p:txBody>
      </p:sp>
      <p:sp>
        <p:nvSpPr>
          <p:cNvPr id="176" name="Google Shape;17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rgbClr val="5F5F6F"/>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rgbClr val="5F5F6F"/>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p:txBody>
      </p:sp>
      <p:pic>
        <p:nvPicPr>
          <p:cNvPr id="177" name="Google Shape;177;p18"/>
          <p:cNvPicPr preferRelativeResize="0"/>
          <p:nvPr/>
        </p:nvPicPr>
        <p:blipFill rotWithShape="1">
          <a:blip r:embed="rId3">
            <a:alphaModFix/>
          </a:blip>
          <a:srcRect b="0" l="0" r="0" t="0"/>
          <a:stretch/>
        </p:blipFill>
        <p:spPr>
          <a:xfrm>
            <a:off x="1406450" y="2788400"/>
            <a:ext cx="7202875" cy="466475"/>
          </a:xfrm>
          <a:prstGeom prst="rect">
            <a:avLst/>
          </a:prstGeom>
          <a:noFill/>
          <a:ln>
            <a:noFill/>
          </a:ln>
        </p:spPr>
      </p:pic>
      <p:pic>
        <p:nvPicPr>
          <p:cNvPr id="178" name="Google Shape;178;p18"/>
          <p:cNvPicPr preferRelativeResize="0"/>
          <p:nvPr/>
        </p:nvPicPr>
        <p:blipFill rotWithShape="1">
          <a:blip r:embed="rId4">
            <a:alphaModFix/>
          </a:blip>
          <a:srcRect b="0" l="0" r="0" t="0"/>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Stemming</a:t>
            </a:r>
            <a:endParaRPr/>
          </a:p>
        </p:txBody>
      </p:sp>
      <p:sp>
        <p:nvSpPr>
          <p:cNvPr id="184" name="Google Shape;184;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19"/>
          <p:cNvPicPr preferRelativeResize="0"/>
          <p:nvPr/>
        </p:nvPicPr>
        <p:blipFill rotWithShape="1">
          <a:blip r:embed="rId3">
            <a:alphaModFix/>
          </a:blip>
          <a:srcRect b="0" l="0" r="0" t="0"/>
          <a:stretch/>
        </p:blipFill>
        <p:spPr>
          <a:xfrm>
            <a:off x="1910475" y="2725025"/>
            <a:ext cx="6829475" cy="572700"/>
          </a:xfrm>
          <a:prstGeom prst="rect">
            <a:avLst/>
          </a:prstGeom>
          <a:noFill/>
          <a:ln>
            <a:noFill/>
          </a:ln>
        </p:spPr>
      </p:pic>
      <p:pic>
        <p:nvPicPr>
          <p:cNvPr id="186" name="Google Shape;186;p19"/>
          <p:cNvPicPr preferRelativeResize="0"/>
          <p:nvPr/>
        </p:nvPicPr>
        <p:blipFill rotWithShape="1">
          <a:blip r:embed="rId4">
            <a:alphaModFix/>
          </a:blip>
          <a:srcRect b="0" l="0" r="0" t="0"/>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2"/>
          <p:cNvSpPr txBox="1"/>
          <p:nvPr>
            <p:ph idx="1" type="body"/>
          </p:nvPr>
        </p:nvSpPr>
        <p:spPr>
          <a:xfrm>
            <a:off x="311700" y="1152475"/>
            <a:ext cx="51540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2"/>
          <p:cNvPicPr preferRelativeResize="0"/>
          <p:nvPr/>
        </p:nvPicPr>
        <p:blipFill rotWithShape="1">
          <a:blip r:embed="rId3">
            <a:alphaModFix/>
          </a:blip>
          <a:srcRect b="0" l="0" r="0" t="0"/>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Lemmatization</a:t>
            </a:r>
            <a:endParaRPr/>
          </a:p>
        </p:txBody>
      </p:sp>
      <p:sp>
        <p:nvSpPr>
          <p:cNvPr id="192" name="Google Shape;19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5000"/>
              </a:lnSpc>
              <a:spcBef>
                <a:spcPts val="180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5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SzPts val="1800"/>
              <a:buNone/>
            </a:pPr>
            <a:r>
              <a:rPr b="1" lang="en-GB">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400"/>
              </a:spcBef>
              <a:spcAft>
                <a:spcPts val="0"/>
              </a:spcAft>
              <a:buSzPts val="1800"/>
              <a:buNone/>
            </a:pPr>
            <a:r>
              <a:t/>
            </a:r>
            <a:endParaRPr/>
          </a:p>
        </p:txBody>
      </p:sp>
      <p:pic>
        <p:nvPicPr>
          <p:cNvPr id="193" name="Google Shape;193;p20"/>
          <p:cNvPicPr preferRelativeResize="0"/>
          <p:nvPr/>
        </p:nvPicPr>
        <p:blipFill rotWithShape="1">
          <a:blip r:embed="rId3">
            <a:alphaModFix/>
          </a:blip>
          <a:srcRect b="0" l="0" r="0" t="0"/>
          <a:stretch/>
        </p:blipFill>
        <p:spPr>
          <a:xfrm>
            <a:off x="1910475" y="2725025"/>
            <a:ext cx="6829475" cy="572700"/>
          </a:xfrm>
          <a:prstGeom prst="rect">
            <a:avLst/>
          </a:prstGeom>
          <a:noFill/>
          <a:ln>
            <a:noFill/>
          </a:ln>
        </p:spPr>
      </p:pic>
      <p:pic>
        <p:nvPicPr>
          <p:cNvPr id="194" name="Google Shape;194;p20"/>
          <p:cNvPicPr preferRelativeResize="0"/>
          <p:nvPr/>
        </p:nvPicPr>
        <p:blipFill rotWithShape="1">
          <a:blip r:embed="rId4">
            <a:alphaModFix/>
          </a:blip>
          <a:srcRect b="0" l="0" r="0" t="0"/>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Tokenization</a:t>
            </a:r>
            <a:endParaRPr/>
          </a:p>
        </p:txBody>
      </p:sp>
      <p:sp>
        <p:nvSpPr>
          <p:cNvPr id="200" name="Google Shape;200;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Tokenization in python can be done by python </a:t>
            </a:r>
            <a:r>
              <a:rPr b="1" lang="en-GB" u="sng">
                <a:solidFill>
                  <a:schemeClr val="lt1"/>
                </a:solidFill>
                <a:latin typeface="Montserrat"/>
                <a:ea typeface="Montserrat"/>
                <a:cs typeface="Montserrat"/>
                <a:sym typeface="Montserrat"/>
                <a:hlinkClick r:id="rId3">
                  <a:extLst>
                    <a:ext uri="{A12FA001-AC4F-418D-AE19-62706E023703}">
                      <ahyp:hlinkClr val="tx"/>
                    </a:ext>
                  </a:extLst>
                </a:hlinkClick>
              </a:rPr>
              <a:t>NLTK</a:t>
            </a:r>
            <a:r>
              <a:rPr b="1" lang="en-GB">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Vectorization</a:t>
            </a:r>
            <a:endParaRPr/>
          </a:p>
        </p:txBody>
      </p:sp>
      <p:sp>
        <p:nvSpPr>
          <p:cNvPr id="206" name="Google Shape;20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Classification</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212" name="Google Shape;212;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Naive Bayes</a:t>
            </a:r>
            <a:endParaRPr/>
          </a:p>
        </p:txBody>
      </p:sp>
      <p:sp>
        <p:nvSpPr>
          <p:cNvPr id="218" name="Google Shape;218;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311700" y="408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Naive Bayes</a:t>
            </a:r>
            <a:endParaRPr/>
          </a:p>
        </p:txBody>
      </p:sp>
      <p:sp>
        <p:nvSpPr>
          <p:cNvPr id="224" name="Google Shape;224;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25"/>
          <p:cNvPicPr preferRelativeResize="0"/>
          <p:nvPr/>
        </p:nvPicPr>
        <p:blipFill rotWithShape="1">
          <a:blip r:embed="rId3">
            <a:alphaModFix/>
          </a:blip>
          <a:srcRect b="0" l="0" r="0" t="0"/>
          <a:stretch/>
        </p:blipFill>
        <p:spPr>
          <a:xfrm>
            <a:off x="311700" y="2032400"/>
            <a:ext cx="4110026" cy="2536475"/>
          </a:xfrm>
          <a:prstGeom prst="rect">
            <a:avLst/>
          </a:prstGeom>
          <a:noFill/>
          <a:ln>
            <a:noFill/>
          </a:ln>
          <a:effectLst>
            <a:outerShdw blurRad="57150" rotWithShape="0" algn="bl" dir="5400000" dist="19050">
              <a:srgbClr val="000000">
                <a:alpha val="49803"/>
              </a:srgbClr>
            </a:outerShdw>
          </a:effectLst>
        </p:spPr>
      </p:pic>
      <p:pic>
        <p:nvPicPr>
          <p:cNvPr id="226" name="Google Shape;226;p25"/>
          <p:cNvPicPr preferRelativeResize="0"/>
          <p:nvPr/>
        </p:nvPicPr>
        <p:blipFill rotWithShape="1">
          <a:blip r:embed="rId4">
            <a:alphaModFix/>
          </a:blip>
          <a:srcRect b="0" l="-1820" r="-2205" t="0"/>
          <a:stretch/>
        </p:blipFill>
        <p:spPr>
          <a:xfrm>
            <a:off x="4722275" y="2008575"/>
            <a:ext cx="4110005" cy="2584100"/>
          </a:xfrm>
          <a:prstGeom prst="rect">
            <a:avLst/>
          </a:prstGeom>
          <a:noFill/>
          <a:ln>
            <a:noFill/>
          </a:ln>
          <a:effectLst>
            <a:outerShdw blurRad="57150" rotWithShape="0" algn="bl" dir="5400000" dist="19050">
              <a:srgbClr val="000000">
                <a:alpha val="49803"/>
              </a:srgbClr>
            </a:outerShdw>
          </a:effectLst>
        </p:spPr>
      </p:pic>
      <p:sp>
        <p:nvSpPr>
          <p:cNvPr id="227" name="Google Shape;227;p25"/>
          <p:cNvSpPr txBox="1"/>
          <p:nvPr/>
        </p:nvSpPr>
        <p:spPr>
          <a:xfrm>
            <a:off x="939313" y="1592200"/>
            <a:ext cx="28548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highlight>
                  <a:srgbClr val="FFFFFF"/>
                </a:highlight>
                <a:latin typeface="Montserrat"/>
                <a:ea typeface="Montserrat"/>
                <a:cs typeface="Montserrat"/>
                <a:sym typeface="Montserrat"/>
              </a:rPr>
              <a:t>Neutral</a:t>
            </a:r>
            <a:endParaRPr b="0" i="0" sz="1400" u="none" cap="none" strike="noStrike">
              <a:solidFill>
                <a:srgbClr val="000000"/>
              </a:solidFill>
              <a:latin typeface="Arial"/>
              <a:ea typeface="Arial"/>
              <a:cs typeface="Arial"/>
              <a:sym typeface="Arial"/>
            </a:endParaRPr>
          </a:p>
        </p:txBody>
      </p:sp>
      <p:sp>
        <p:nvSpPr>
          <p:cNvPr id="228" name="Google Shape;228;p25"/>
          <p:cNvSpPr txBox="1"/>
          <p:nvPr/>
        </p:nvSpPr>
        <p:spPr>
          <a:xfrm>
            <a:off x="5349863" y="1592200"/>
            <a:ext cx="28548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highlight>
                  <a:srgbClr val="FFFFFF"/>
                </a:highlight>
                <a:latin typeface="Montserrat"/>
                <a:ea typeface="Montserrat"/>
                <a:cs typeface="Montserrat"/>
                <a:sym typeface="Montserrat"/>
              </a:rPr>
              <a:t>Positive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Naive Bayes</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234" name="Google Shape;23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pic>
        <p:nvPicPr>
          <p:cNvPr id="235" name="Google Shape;235;p26"/>
          <p:cNvPicPr preferRelativeResize="0"/>
          <p:nvPr/>
        </p:nvPicPr>
        <p:blipFill rotWithShape="1">
          <a:blip r:embed="rId3">
            <a:alphaModFix/>
          </a:blip>
          <a:srcRect b="0" l="3063" r="0" t="0"/>
          <a:stretch/>
        </p:blipFill>
        <p:spPr>
          <a:xfrm>
            <a:off x="433650" y="2246250"/>
            <a:ext cx="3862351" cy="2495175"/>
          </a:xfrm>
          <a:prstGeom prst="rect">
            <a:avLst/>
          </a:prstGeom>
          <a:noFill/>
          <a:ln>
            <a:noFill/>
          </a:ln>
        </p:spPr>
      </p:pic>
      <p:pic>
        <p:nvPicPr>
          <p:cNvPr id="236" name="Google Shape;236;p26"/>
          <p:cNvPicPr preferRelativeResize="0"/>
          <p:nvPr/>
        </p:nvPicPr>
        <p:blipFill rotWithShape="1">
          <a:blip r:embed="rId4">
            <a:alphaModFix/>
          </a:blip>
          <a:srcRect b="0" l="0" r="0" t="0"/>
          <a:stretch/>
        </p:blipFill>
        <p:spPr>
          <a:xfrm>
            <a:off x="5048475" y="2246260"/>
            <a:ext cx="3783825" cy="2322617"/>
          </a:xfrm>
          <a:prstGeom prst="rect">
            <a:avLst/>
          </a:prstGeom>
          <a:noFill/>
          <a:ln>
            <a:noFill/>
          </a:ln>
        </p:spPr>
      </p:pic>
      <p:sp>
        <p:nvSpPr>
          <p:cNvPr id="237" name="Google Shape;237;p26"/>
          <p:cNvSpPr txBox="1"/>
          <p:nvPr/>
        </p:nvSpPr>
        <p:spPr>
          <a:xfrm>
            <a:off x="939313" y="1592200"/>
            <a:ext cx="28548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highlight>
                  <a:srgbClr val="FFFFFF"/>
                </a:highlight>
                <a:latin typeface="Montserrat"/>
                <a:ea typeface="Montserrat"/>
                <a:cs typeface="Montserrat"/>
                <a:sym typeface="Montserrat"/>
              </a:rPr>
              <a:t>Extremely Negative</a:t>
            </a:r>
            <a:endParaRPr b="0" i="0" sz="1400" u="none" cap="none" strike="noStrike">
              <a:solidFill>
                <a:srgbClr val="000000"/>
              </a:solidFill>
              <a:latin typeface="Arial"/>
              <a:ea typeface="Arial"/>
              <a:cs typeface="Arial"/>
              <a:sym typeface="Arial"/>
            </a:endParaRPr>
          </a:p>
        </p:txBody>
      </p:sp>
      <p:sp>
        <p:nvSpPr>
          <p:cNvPr id="238" name="Google Shape;238;p26"/>
          <p:cNvSpPr txBox="1"/>
          <p:nvPr/>
        </p:nvSpPr>
        <p:spPr>
          <a:xfrm>
            <a:off x="5349863" y="1592200"/>
            <a:ext cx="28548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highlight>
                  <a:srgbClr val="FFFFFF"/>
                </a:highlight>
                <a:latin typeface="Montserrat"/>
                <a:ea typeface="Montserrat"/>
                <a:cs typeface="Montserrat"/>
                <a:sym typeface="Montserrat"/>
              </a:rPr>
              <a:t>Positive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Naive Bayes</a:t>
            </a:r>
            <a:endParaRPr/>
          </a:p>
          <a:p>
            <a:pPr indent="0" lvl="0" marL="0" rtl="0" algn="l">
              <a:lnSpc>
                <a:spcPct val="100000"/>
              </a:lnSpc>
              <a:spcBef>
                <a:spcPts val="0"/>
              </a:spcBef>
              <a:spcAft>
                <a:spcPts val="0"/>
              </a:spcAft>
              <a:buSzPts val="2800"/>
              <a:buNone/>
            </a:pPr>
            <a:r>
              <a:t/>
            </a:r>
            <a:endParaRPr/>
          </a:p>
        </p:txBody>
      </p:sp>
      <p:sp>
        <p:nvSpPr>
          <p:cNvPr id="244" name="Google Shape;244;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indent="0" lvl="0" marL="9144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Logistic Regression</a:t>
            </a:r>
            <a:endParaRPr/>
          </a:p>
        </p:txBody>
      </p:sp>
      <p:sp>
        <p:nvSpPr>
          <p:cNvPr id="250" name="Google Shape;250;p28"/>
          <p:cNvSpPr txBox="1"/>
          <p:nvPr>
            <p:ph idx="1" type="body"/>
          </p:nvPr>
        </p:nvSpPr>
        <p:spPr>
          <a:xfrm>
            <a:off x="311700" y="1152475"/>
            <a:ext cx="8520600" cy="213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914400" rtl="0" algn="l">
              <a:lnSpc>
                <a:spcPct val="115000"/>
              </a:lnSpc>
              <a:spcBef>
                <a:spcPts val="0"/>
              </a:spcBef>
              <a:spcAft>
                <a:spcPts val="0"/>
              </a:spcAft>
              <a:buSzPts val="1800"/>
              <a:buNone/>
            </a:pPr>
            <a:r>
              <a:t/>
            </a:r>
            <a:endParaRPr sz="1050">
              <a:solidFill>
                <a:schemeClr val="accent2"/>
              </a:solidFill>
              <a:highlight>
                <a:srgbClr val="FFFFFF"/>
              </a:highlight>
              <a:latin typeface="Courier New"/>
              <a:ea typeface="Courier New"/>
              <a:cs typeface="Courier New"/>
              <a:sym typeface="Courier New"/>
            </a:endParaRPr>
          </a:p>
          <a:p>
            <a:pPr indent="0" lvl="0" marL="9144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indent="0" lvl="0" marL="9144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Random Forest</a:t>
            </a:r>
            <a:endParaRPr/>
          </a:p>
        </p:txBody>
      </p:sp>
      <p:sp>
        <p:nvSpPr>
          <p:cNvPr id="256" name="Google Shape;256;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35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3"/>
          <p:cNvSpPr txBox="1"/>
          <p:nvPr>
            <p:ph idx="1" type="body"/>
          </p:nvPr>
        </p:nvSpPr>
        <p:spPr>
          <a:xfrm>
            <a:off x="373675" y="991525"/>
            <a:ext cx="4521900" cy="408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SzPts val="1800"/>
              <a:buNone/>
            </a:pPr>
            <a:r>
              <a:rPr b="1" lang="en-GB">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700"/>
              </a:spcBef>
              <a:spcAft>
                <a:spcPts val="0"/>
              </a:spcAft>
              <a:buSzPts val="1800"/>
              <a:buNone/>
            </a:pPr>
            <a:r>
              <a:rPr b="1" lang="en-GB">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70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SzPts val="1800"/>
              <a:buNone/>
            </a:pPr>
            <a:r>
              <a:t/>
            </a:r>
            <a:endParaRPr/>
          </a:p>
        </p:txBody>
      </p:sp>
      <p:pic>
        <p:nvPicPr>
          <p:cNvPr id="69" name="Google Shape;69;p3"/>
          <p:cNvPicPr preferRelativeResize="0"/>
          <p:nvPr/>
        </p:nvPicPr>
        <p:blipFill rotWithShape="1">
          <a:blip r:embed="rId3">
            <a:alphaModFix/>
          </a:blip>
          <a:srcRect b="0" l="0" r="0" t="0"/>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Random Forest</a:t>
            </a:r>
            <a:endParaRPr/>
          </a:p>
        </p:txBody>
      </p:sp>
      <p:sp>
        <p:nvSpPr>
          <p:cNvPr id="262" name="Google Shape;262;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63" name="Google Shape;263;p30"/>
          <p:cNvPicPr preferRelativeResize="0"/>
          <p:nvPr/>
        </p:nvPicPr>
        <p:blipFill rotWithShape="1">
          <a:blip r:embed="rId3">
            <a:alphaModFix/>
          </a:blip>
          <a:srcRect b="0" l="1195" r="0" t="1719"/>
          <a:stretch/>
        </p:blipFill>
        <p:spPr>
          <a:xfrm>
            <a:off x="2035638" y="1592200"/>
            <a:ext cx="5072725" cy="3125250"/>
          </a:xfrm>
          <a:prstGeom prst="rect">
            <a:avLst/>
          </a:prstGeom>
          <a:noFill/>
          <a:ln>
            <a:noFill/>
          </a:ln>
        </p:spPr>
      </p:pic>
      <p:sp>
        <p:nvSpPr>
          <p:cNvPr id="264" name="Google Shape;264;p30"/>
          <p:cNvSpPr txBox="1"/>
          <p:nvPr/>
        </p:nvSpPr>
        <p:spPr>
          <a:xfrm>
            <a:off x="3024113" y="1152475"/>
            <a:ext cx="28548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highlight>
                  <a:srgbClr val="FFFFFF"/>
                </a:highlight>
                <a:latin typeface="Montserrat"/>
                <a:ea typeface="Montserrat"/>
                <a:cs typeface="Montserrat"/>
                <a:sym typeface="Montserrat"/>
              </a:rPr>
              <a:t>Feature Importance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XGBoost</a:t>
            </a:r>
            <a:endParaRPr/>
          </a:p>
        </p:txBody>
      </p:sp>
      <p:sp>
        <p:nvSpPr>
          <p:cNvPr id="270" name="Google Shape;270;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indent="457200" lvl="0" marL="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Support Vector Machines</a:t>
            </a:r>
            <a:endParaRPr/>
          </a:p>
        </p:txBody>
      </p:sp>
      <p:sp>
        <p:nvSpPr>
          <p:cNvPr id="276" name="Google Shape;276;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indent="457200" lvl="0" marL="4572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CatBoost</a:t>
            </a:r>
            <a:endParaRPr/>
          </a:p>
        </p:txBody>
      </p:sp>
      <p:sp>
        <p:nvSpPr>
          <p:cNvPr id="282" name="Google Shape;282;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indent="0" lvl="0" marL="9144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indent="0" lvl="0" marL="9144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indent="0" lvl="0" marL="9144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indent="457200" lvl="0" marL="4572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Stochastic Gradient Descent</a:t>
            </a:r>
            <a:endParaRPr/>
          </a:p>
        </p:txBody>
      </p:sp>
      <p:sp>
        <p:nvSpPr>
          <p:cNvPr id="288" name="Google Shape;288;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b="1" lang="en-GB">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Evalua</a:t>
            </a:r>
            <a:r>
              <a:rPr b="1" lang="en-GB">
                <a:solidFill>
                  <a:srgbClr val="CC0000"/>
                </a:solidFill>
                <a:latin typeface="Montserrat"/>
                <a:ea typeface="Montserrat"/>
                <a:cs typeface="Montserrat"/>
                <a:sym typeface="Montserrat"/>
              </a:rPr>
              <a:t>ti</a:t>
            </a:r>
            <a:r>
              <a:rPr b="1" lang="en-GB">
                <a:latin typeface="Montserrat"/>
                <a:ea typeface="Montserrat"/>
                <a:cs typeface="Montserrat"/>
                <a:sym typeface="Montserrat"/>
              </a:rPr>
              <a:t>on</a:t>
            </a:r>
            <a:endParaRPr/>
          </a:p>
        </p:txBody>
      </p:sp>
      <p:graphicFrame>
        <p:nvGraphicFramePr>
          <p:cNvPr id="294" name="Google Shape;294;p35"/>
          <p:cNvGraphicFramePr/>
          <p:nvPr/>
        </p:nvGraphicFramePr>
        <p:xfrm>
          <a:off x="531600" y="1290250"/>
          <a:ext cx="3000000" cy="3000000"/>
        </p:xfrm>
        <a:graphic>
          <a:graphicData uri="http://schemas.openxmlformats.org/drawingml/2006/table">
            <a:tbl>
              <a:tblPr>
                <a:noFill/>
                <a:tableStyleId>{3FAECD1E-8D72-4FC5-9F37-1460A0A8BEDB}</a:tableStyleId>
              </a:tblPr>
              <a:tblGrid>
                <a:gridCol w="2617825"/>
                <a:gridCol w="1283250"/>
              </a:tblGrid>
              <a:tr h="326475">
                <a:tc gridSpan="2">
                  <a:txBody>
                    <a:bodyPr/>
                    <a:lstStyle/>
                    <a:p>
                      <a:pPr indent="0" lvl="0" marL="0" marR="0" rtl="0" algn="ctr">
                        <a:lnSpc>
                          <a:spcPct val="115000"/>
                        </a:lnSpc>
                        <a:spcBef>
                          <a:spcPts val="0"/>
                        </a:spcBef>
                        <a:spcAft>
                          <a:spcPts val="0"/>
                        </a:spcAft>
                        <a:buClr>
                          <a:srgbClr val="000000"/>
                        </a:buClr>
                        <a:buSzPts val="1000"/>
                        <a:buFont typeface="Arial"/>
                        <a:buNone/>
                      </a:pPr>
                      <a:r>
                        <a:rPr b="1" lang="en-GB" sz="1000" u="sng" cap="none" strike="noStrike"/>
                        <a:t>Multi-class Classification</a:t>
                      </a:r>
                      <a:endParaRPr b="1" sz="1000" u="sng" cap="none" strike="noStrike"/>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r h="356175">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solidFill>
                            <a:srgbClr val="212121"/>
                          </a:solidFill>
                          <a:latin typeface="Roboto"/>
                          <a:ea typeface="Roboto"/>
                          <a:cs typeface="Roboto"/>
                          <a:sym typeface="Roboto"/>
                        </a:rPr>
                        <a:t>Model</a:t>
                      </a:r>
                      <a:endParaRPr b="1"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solidFill>
                            <a:srgbClr val="212121"/>
                          </a:solidFill>
                          <a:latin typeface="Roboto"/>
                          <a:ea typeface="Roboto"/>
                          <a:cs typeface="Roboto"/>
                          <a:sym typeface="Roboto"/>
                        </a:rPr>
                        <a:t>Test accuracy</a:t>
                      </a:r>
                      <a:endParaRPr b="1"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CatBoost</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62.0%</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Logistic Regression</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61.8%</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Support Vector Machines</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60.7%</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Stochastic Gradient Descent</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57.3%</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Random Forest</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56.0%</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XGBoost</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48.7%</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Naive Bayes</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47.9%</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bl>
          </a:graphicData>
        </a:graphic>
      </p:graphicFrame>
      <p:graphicFrame>
        <p:nvGraphicFramePr>
          <p:cNvPr id="295" name="Google Shape;295;p35"/>
          <p:cNvGraphicFramePr/>
          <p:nvPr/>
        </p:nvGraphicFramePr>
        <p:xfrm>
          <a:off x="5004225" y="1290250"/>
          <a:ext cx="3000000" cy="3000000"/>
        </p:xfrm>
        <a:graphic>
          <a:graphicData uri="http://schemas.openxmlformats.org/drawingml/2006/table">
            <a:tbl>
              <a:tblPr>
                <a:noFill/>
                <a:tableStyleId>{3FAECD1E-8D72-4FC5-9F37-1460A0A8BEDB}</a:tableStyleId>
              </a:tblPr>
              <a:tblGrid>
                <a:gridCol w="2341950"/>
                <a:gridCol w="1170975"/>
              </a:tblGrid>
              <a:tr h="326500">
                <a:tc gridSpan="2">
                  <a:txBody>
                    <a:bodyPr/>
                    <a:lstStyle/>
                    <a:p>
                      <a:pPr indent="0" lvl="0" marL="0" marR="0" rtl="0" algn="ctr">
                        <a:lnSpc>
                          <a:spcPct val="115000"/>
                        </a:lnSpc>
                        <a:spcBef>
                          <a:spcPts val="0"/>
                        </a:spcBef>
                        <a:spcAft>
                          <a:spcPts val="0"/>
                        </a:spcAft>
                        <a:buClr>
                          <a:srgbClr val="000000"/>
                        </a:buClr>
                        <a:buSzPts val="1000"/>
                        <a:buFont typeface="Arial"/>
                        <a:buNone/>
                      </a:pPr>
                      <a:r>
                        <a:rPr b="1" lang="en-GB" sz="1000" u="sng" cap="none" strike="noStrike"/>
                        <a:t>Binary Classification</a:t>
                      </a:r>
                      <a:endParaRPr b="1" sz="1000" u="sng" cap="none" strike="noStrike"/>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r h="356175">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solidFill>
                            <a:srgbClr val="212121"/>
                          </a:solidFill>
                          <a:latin typeface="Roboto"/>
                          <a:ea typeface="Roboto"/>
                          <a:cs typeface="Roboto"/>
                          <a:sym typeface="Roboto"/>
                        </a:rPr>
                        <a:t>Model</a:t>
                      </a:r>
                      <a:endParaRPr b="1"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solidFill>
                            <a:srgbClr val="212121"/>
                          </a:solidFill>
                          <a:latin typeface="Roboto"/>
                          <a:ea typeface="Roboto"/>
                          <a:cs typeface="Roboto"/>
                          <a:sym typeface="Roboto"/>
                        </a:rPr>
                        <a:t>Test accuracy</a:t>
                      </a:r>
                      <a:endParaRPr b="1"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Stochastic Gradient Descent</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86.2%</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Logistic Regression</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85.9%</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CatBoost</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85.2%</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Support Vector Machines</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84.6%</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Random Forest</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82.9%</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Naive Bayes</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79.2%</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XGBoost</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100"/>
                        <a:buFont typeface="Arial"/>
                        <a:buNone/>
                      </a:pPr>
                      <a:r>
                        <a:rPr lang="en-GB" sz="1100" u="none" cap="none" strike="noStrike">
                          <a:solidFill>
                            <a:srgbClr val="212121"/>
                          </a:solidFill>
                          <a:latin typeface="Roboto"/>
                          <a:ea typeface="Roboto"/>
                          <a:cs typeface="Roboto"/>
                          <a:sym typeface="Roboto"/>
                        </a:rPr>
                        <a:t>74.0%</a:t>
                      </a:r>
                      <a:endParaRPr sz="1100" u="none" cap="none" strike="noStrike">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bl>
          </a:graphicData>
        </a:graphic>
      </p:graphicFrame>
      <p:sp>
        <p:nvSpPr>
          <p:cNvPr id="296" name="Google Shape;296;p35"/>
          <p:cNvSpPr/>
          <p:nvPr/>
        </p:nvSpPr>
        <p:spPr>
          <a:xfrm>
            <a:off x="164425" y="197292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CC0000"/>
              </a:highlight>
              <a:latin typeface="Arial"/>
              <a:ea typeface="Arial"/>
              <a:cs typeface="Arial"/>
              <a:sym typeface="Arial"/>
            </a:endParaRPr>
          </a:p>
        </p:txBody>
      </p:sp>
      <p:sp>
        <p:nvSpPr>
          <p:cNvPr id="297" name="Google Shape;297;p35"/>
          <p:cNvSpPr/>
          <p:nvPr/>
        </p:nvSpPr>
        <p:spPr>
          <a:xfrm>
            <a:off x="4648200" y="197292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CC00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Evalua</a:t>
            </a:r>
            <a:r>
              <a:rPr b="1" lang="en-GB">
                <a:solidFill>
                  <a:srgbClr val="CC0000"/>
                </a:solidFill>
                <a:latin typeface="Montserrat"/>
                <a:ea typeface="Montserrat"/>
                <a:cs typeface="Montserrat"/>
                <a:sym typeface="Montserrat"/>
              </a:rPr>
              <a:t>ti</a:t>
            </a:r>
            <a:r>
              <a:rPr b="1" lang="en-GB">
                <a:latin typeface="Montserrat"/>
                <a:ea typeface="Montserrat"/>
                <a:cs typeface="Montserrat"/>
                <a:sym typeface="Montserrat"/>
              </a:rPr>
              <a:t>on (contd.)</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b="1">
              <a:latin typeface="Montserrat"/>
              <a:ea typeface="Montserrat"/>
              <a:cs typeface="Montserrat"/>
              <a:sym typeface="Montserrat"/>
            </a:endParaRPr>
          </a:p>
        </p:txBody>
      </p:sp>
      <p:graphicFrame>
        <p:nvGraphicFramePr>
          <p:cNvPr id="303" name="Google Shape;303;p36"/>
          <p:cNvGraphicFramePr/>
          <p:nvPr/>
        </p:nvGraphicFramePr>
        <p:xfrm>
          <a:off x="531600" y="1290250"/>
          <a:ext cx="3000000" cy="3000000"/>
        </p:xfrm>
        <a:graphic>
          <a:graphicData uri="http://schemas.openxmlformats.org/drawingml/2006/table">
            <a:tbl>
              <a:tblPr>
                <a:noFill/>
                <a:tableStyleId>{3FAECD1E-8D72-4FC5-9F37-1460A0A8BEDB}</a:tableStyleId>
              </a:tblPr>
              <a:tblGrid>
                <a:gridCol w="2617825"/>
                <a:gridCol w="1283250"/>
              </a:tblGrid>
              <a:tr h="326475">
                <a:tc gridSpan="2">
                  <a:txBody>
                    <a:bodyPr/>
                    <a:lstStyle/>
                    <a:p>
                      <a:pPr indent="0" lvl="0" marL="0" marR="0" rtl="0" algn="ctr">
                        <a:lnSpc>
                          <a:spcPct val="115000"/>
                        </a:lnSpc>
                        <a:spcBef>
                          <a:spcPts val="0"/>
                        </a:spcBef>
                        <a:spcAft>
                          <a:spcPts val="0"/>
                        </a:spcAft>
                        <a:buClr>
                          <a:srgbClr val="000000"/>
                        </a:buClr>
                        <a:buSzPts val="1000"/>
                        <a:buFont typeface="Arial"/>
                        <a:buNone/>
                      </a:pPr>
                      <a:r>
                        <a:rPr b="1" lang="en-GB" sz="1000" u="sng" cap="none" strike="noStrike"/>
                        <a:t>Multi-class Classification Winner - CatBoost</a:t>
                      </a:r>
                      <a:endParaRPr b="1" sz="1000" u="sng" cap="none" strike="noStrike"/>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bl>
          </a:graphicData>
        </a:graphic>
      </p:graphicFrame>
      <p:graphicFrame>
        <p:nvGraphicFramePr>
          <p:cNvPr id="304" name="Google Shape;304;p36"/>
          <p:cNvGraphicFramePr/>
          <p:nvPr/>
        </p:nvGraphicFramePr>
        <p:xfrm>
          <a:off x="5004225" y="1290250"/>
          <a:ext cx="3000000" cy="3000000"/>
        </p:xfrm>
        <a:graphic>
          <a:graphicData uri="http://schemas.openxmlformats.org/drawingml/2006/table">
            <a:tbl>
              <a:tblPr>
                <a:noFill/>
                <a:tableStyleId>{3FAECD1E-8D72-4FC5-9F37-1460A0A8BEDB}</a:tableStyleId>
              </a:tblPr>
              <a:tblGrid>
                <a:gridCol w="2341950"/>
                <a:gridCol w="1170975"/>
              </a:tblGrid>
              <a:tr h="326500">
                <a:tc gridSpan="2">
                  <a:txBody>
                    <a:bodyPr/>
                    <a:lstStyle/>
                    <a:p>
                      <a:pPr indent="0" lvl="0" marL="0" marR="0" rtl="0" algn="ctr">
                        <a:lnSpc>
                          <a:spcPct val="115000"/>
                        </a:lnSpc>
                        <a:spcBef>
                          <a:spcPts val="0"/>
                        </a:spcBef>
                        <a:spcAft>
                          <a:spcPts val="0"/>
                        </a:spcAft>
                        <a:buClr>
                          <a:srgbClr val="000000"/>
                        </a:buClr>
                        <a:buSzPts val="1000"/>
                        <a:buFont typeface="Arial"/>
                        <a:buNone/>
                      </a:pPr>
                      <a:r>
                        <a:rPr b="1" lang="en-GB" sz="1000" u="sng" cap="none" strike="noStrike"/>
                        <a:t>Binary Classification Winner- Stochastic Grad. Descent</a:t>
                      </a:r>
                      <a:endParaRPr b="1" sz="1000" u="sng" cap="none" strike="noStrike"/>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bl>
          </a:graphicData>
        </a:graphic>
      </p:graphicFrame>
      <p:sp>
        <p:nvSpPr>
          <p:cNvPr id="305" name="Google Shape;305;p36"/>
          <p:cNvSpPr/>
          <p:nvPr/>
        </p:nvSpPr>
        <p:spPr>
          <a:xfrm>
            <a:off x="368625" y="1156200"/>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CC0000"/>
              </a:highlight>
              <a:latin typeface="Arial"/>
              <a:ea typeface="Arial"/>
              <a:cs typeface="Arial"/>
              <a:sym typeface="Arial"/>
            </a:endParaRPr>
          </a:p>
        </p:txBody>
      </p:sp>
      <p:sp>
        <p:nvSpPr>
          <p:cNvPr id="306" name="Google Shape;306;p36"/>
          <p:cNvSpPr/>
          <p:nvPr/>
        </p:nvSpPr>
        <p:spPr>
          <a:xfrm>
            <a:off x="4832950" y="111727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CC0000"/>
              </a:highlight>
              <a:latin typeface="Arial"/>
              <a:ea typeface="Arial"/>
              <a:cs typeface="Arial"/>
              <a:sym typeface="Arial"/>
            </a:endParaRPr>
          </a:p>
        </p:txBody>
      </p:sp>
      <p:pic>
        <p:nvPicPr>
          <p:cNvPr id="307" name="Google Shape;307;p36"/>
          <p:cNvPicPr preferRelativeResize="0"/>
          <p:nvPr/>
        </p:nvPicPr>
        <p:blipFill rotWithShape="1">
          <a:blip r:embed="rId3">
            <a:alphaModFix/>
          </a:blip>
          <a:srcRect b="0" l="0" r="0" t="0"/>
          <a:stretch/>
        </p:blipFill>
        <p:spPr>
          <a:xfrm>
            <a:off x="5004225" y="1658575"/>
            <a:ext cx="3512925" cy="1200150"/>
          </a:xfrm>
          <a:prstGeom prst="rect">
            <a:avLst/>
          </a:prstGeom>
          <a:noFill/>
          <a:ln>
            <a:noFill/>
          </a:ln>
        </p:spPr>
      </p:pic>
      <p:pic>
        <p:nvPicPr>
          <p:cNvPr id="308" name="Google Shape;308;p36"/>
          <p:cNvPicPr preferRelativeResize="0"/>
          <p:nvPr/>
        </p:nvPicPr>
        <p:blipFill rotWithShape="1">
          <a:blip r:embed="rId4">
            <a:alphaModFix/>
          </a:blip>
          <a:srcRect b="0" l="0" r="0" t="0"/>
          <a:stretch/>
        </p:blipFill>
        <p:spPr>
          <a:xfrm>
            <a:off x="531600" y="1635175"/>
            <a:ext cx="3901075" cy="160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37"/>
          <p:cNvSpPr txBox="1"/>
          <p:nvPr>
            <p:ph idx="1" type="body"/>
          </p:nvPr>
        </p:nvSpPr>
        <p:spPr>
          <a:xfrm>
            <a:off x="311700" y="1152475"/>
            <a:ext cx="8263200" cy="37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a:solidFill>
                <a:schemeClr val="lt1"/>
              </a:solidFill>
            </a:endParaRPr>
          </a:p>
          <a:p>
            <a:pPr indent="-342900" lvl="0" marL="457200" rtl="0" algn="l">
              <a:lnSpc>
                <a:spcPct val="115000"/>
              </a:lnSpc>
              <a:spcBef>
                <a:spcPts val="0"/>
              </a:spcBef>
              <a:spcAft>
                <a:spcPts val="0"/>
              </a:spcAft>
              <a:buClr>
                <a:schemeClr val="lt1"/>
              </a:buClr>
              <a:buSzPts val="1800"/>
              <a:buChar char="●"/>
            </a:pPr>
            <a:r>
              <a:rPr b="1" lang="en-GB">
                <a:solidFill>
                  <a:schemeClr val="lt1"/>
                </a:solidFill>
              </a:rPr>
              <a:t>Locations being too many/unformatted/irrelevant</a:t>
            </a:r>
            <a:endParaRPr b="1">
              <a:solidFill>
                <a:schemeClr val="lt1"/>
              </a:solidFill>
            </a:endParaRPr>
          </a:p>
          <a:p>
            <a:pPr indent="0" lvl="0" marL="0" rtl="0" algn="l">
              <a:lnSpc>
                <a:spcPct val="115000"/>
              </a:lnSpc>
              <a:spcBef>
                <a:spcPts val="0"/>
              </a:spcBef>
              <a:spcAft>
                <a:spcPts val="0"/>
              </a:spcAft>
              <a:buSzPts val="1800"/>
              <a:buNone/>
            </a:pPr>
            <a:r>
              <a:t/>
            </a:r>
            <a:endParaRPr b="1">
              <a:solidFill>
                <a:schemeClr val="lt1"/>
              </a:solidFill>
            </a:endParaRPr>
          </a:p>
          <a:p>
            <a:pPr indent="-342900" lvl="0" marL="457200" rtl="0" algn="l">
              <a:lnSpc>
                <a:spcPct val="115000"/>
              </a:lnSpc>
              <a:spcBef>
                <a:spcPts val="0"/>
              </a:spcBef>
              <a:spcAft>
                <a:spcPts val="0"/>
              </a:spcAft>
              <a:buClr>
                <a:schemeClr val="lt1"/>
              </a:buClr>
              <a:buSzPts val="1800"/>
              <a:buChar char="●"/>
            </a:pPr>
            <a:r>
              <a:rPr b="1" lang="en-GB">
                <a:solidFill>
                  <a:schemeClr val="lt1"/>
                </a:solidFill>
              </a:rPr>
              <a:t>Sarcastic tweets</a:t>
            </a:r>
            <a:endParaRPr b="1">
              <a:solidFill>
                <a:schemeClr val="lt1"/>
              </a:solidFill>
            </a:endParaRPr>
          </a:p>
          <a:p>
            <a:pPr indent="0" lvl="0" marL="0" rtl="0" algn="l">
              <a:lnSpc>
                <a:spcPct val="115000"/>
              </a:lnSpc>
              <a:spcBef>
                <a:spcPts val="0"/>
              </a:spcBef>
              <a:spcAft>
                <a:spcPts val="0"/>
              </a:spcAft>
              <a:buSzPts val="1800"/>
              <a:buNone/>
            </a:pPr>
            <a:r>
              <a:t/>
            </a:r>
            <a:endParaRPr b="1">
              <a:solidFill>
                <a:schemeClr val="lt1"/>
              </a:solidFill>
            </a:endParaRPr>
          </a:p>
          <a:p>
            <a:pPr indent="-342900" lvl="0" marL="457200" rtl="0" algn="l">
              <a:lnSpc>
                <a:spcPct val="115000"/>
              </a:lnSpc>
              <a:spcBef>
                <a:spcPts val="0"/>
              </a:spcBef>
              <a:spcAft>
                <a:spcPts val="0"/>
              </a:spcAft>
              <a:buClr>
                <a:schemeClr val="lt1"/>
              </a:buClr>
              <a:buSzPts val="1800"/>
              <a:buChar char="●"/>
            </a:pPr>
            <a:r>
              <a:rPr b="1" lang="en-GB">
                <a:solidFill>
                  <a:schemeClr val="lt1"/>
                </a:solidFill>
              </a:rPr>
              <a:t>Advertisements tagged as positive</a:t>
            </a:r>
            <a:endParaRPr b="1">
              <a:solidFill>
                <a:schemeClr val="lt1"/>
              </a:solidFill>
            </a:endParaRPr>
          </a:p>
          <a:p>
            <a:pPr indent="0" lvl="0" marL="0" rtl="0" algn="l">
              <a:lnSpc>
                <a:spcPct val="115000"/>
              </a:lnSpc>
              <a:spcBef>
                <a:spcPts val="0"/>
              </a:spcBef>
              <a:spcAft>
                <a:spcPts val="0"/>
              </a:spcAft>
              <a:buSzPts val="1800"/>
              <a:buNone/>
            </a:pPr>
            <a:r>
              <a:t/>
            </a:r>
            <a:endParaRPr b="1">
              <a:solidFill>
                <a:schemeClr val="lt1"/>
              </a:solidFill>
            </a:endParaRPr>
          </a:p>
          <a:p>
            <a:pPr indent="-342900" lvl="0" marL="457200" rtl="0" algn="l">
              <a:lnSpc>
                <a:spcPct val="115000"/>
              </a:lnSpc>
              <a:spcBef>
                <a:spcPts val="0"/>
              </a:spcBef>
              <a:spcAft>
                <a:spcPts val="0"/>
              </a:spcAft>
              <a:buClr>
                <a:schemeClr val="lt1"/>
              </a:buClr>
              <a:buSzPts val="1800"/>
              <a:buChar char="●"/>
            </a:pPr>
            <a:r>
              <a:rPr b="1" lang="en-GB">
                <a:solidFill>
                  <a:schemeClr val="lt1"/>
                </a:solidFill>
              </a:rPr>
              <a:t>Computation time/crashes</a:t>
            </a:r>
            <a:endParaRPr b="1">
              <a:solidFill>
                <a:schemeClr val="lt1"/>
              </a:solidFill>
            </a:endParaRPr>
          </a:p>
          <a:p>
            <a:pPr indent="0" lvl="0" marL="0" rtl="0" algn="l">
              <a:lnSpc>
                <a:spcPct val="115000"/>
              </a:lnSpc>
              <a:spcBef>
                <a:spcPts val="0"/>
              </a:spcBef>
              <a:spcAft>
                <a:spcPts val="0"/>
              </a:spcAft>
              <a:buSzPts val="1800"/>
              <a:buNone/>
            </a:pPr>
            <a:r>
              <a:t/>
            </a: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Conclus</a:t>
            </a:r>
            <a:r>
              <a:rPr b="1" lang="en-GB">
                <a:solidFill>
                  <a:srgbClr val="CC0000"/>
                </a:solidFill>
                <a:latin typeface="Montserrat"/>
                <a:ea typeface="Montserrat"/>
                <a:cs typeface="Montserrat"/>
                <a:sym typeface="Montserrat"/>
              </a:rPr>
              <a:t>i</a:t>
            </a:r>
            <a:r>
              <a:rPr b="1" lang="en-GB">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38"/>
          <p:cNvSpPr/>
          <p:nvPr/>
        </p:nvSpPr>
        <p:spPr>
          <a:xfrm>
            <a:off x="601950" y="2871825"/>
            <a:ext cx="8050800" cy="195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GB" sz="1800" u="none" cap="none" strike="noStrike">
                <a:solidFill>
                  <a:srgbClr val="CC0000"/>
                </a:solidFill>
                <a:highlight>
                  <a:srgbClr val="FFFFFF"/>
                </a:highlight>
                <a:latin typeface="Montserrat"/>
                <a:ea typeface="Montserrat"/>
                <a:cs typeface="Montserrat"/>
                <a:sym typeface="Montserrat"/>
              </a:rPr>
              <a:t>To end it on a lighter note,  a few funny tweets we came across:</a:t>
            </a:r>
            <a:endParaRPr b="1" i="0" sz="1800" u="none" cap="none" strike="noStrike">
              <a:solidFill>
                <a:srgbClr val="CC0000"/>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lt1"/>
              </a:solidFill>
              <a:highlight>
                <a:srgbClr val="FFFFFF"/>
              </a:highlight>
              <a:latin typeface="Montserrat"/>
              <a:ea typeface="Montserrat"/>
              <a:cs typeface="Montserrat"/>
              <a:sym typeface="Montserrat"/>
            </a:endParaRPr>
          </a:p>
        </p:txBody>
      </p:sp>
      <p:pic>
        <p:nvPicPr>
          <p:cNvPr id="322" name="Google Shape;322;p38"/>
          <p:cNvPicPr preferRelativeResize="0"/>
          <p:nvPr/>
        </p:nvPicPr>
        <p:blipFill rotWithShape="1">
          <a:blip r:embed="rId3">
            <a:alphaModFix/>
          </a:blip>
          <a:srcRect b="0" l="0" r="0" t="0"/>
          <a:stretch/>
        </p:blipFill>
        <p:spPr>
          <a:xfrm>
            <a:off x="901075" y="4009950"/>
            <a:ext cx="5495925" cy="247650"/>
          </a:xfrm>
          <a:prstGeom prst="rect">
            <a:avLst/>
          </a:prstGeom>
          <a:noFill/>
          <a:ln>
            <a:noFill/>
          </a:ln>
        </p:spPr>
      </p:pic>
      <p:pic>
        <p:nvPicPr>
          <p:cNvPr id="323" name="Google Shape;323;p38"/>
          <p:cNvPicPr preferRelativeResize="0"/>
          <p:nvPr/>
        </p:nvPicPr>
        <p:blipFill rotWithShape="1">
          <a:blip r:embed="rId4">
            <a:alphaModFix/>
          </a:blip>
          <a:srcRect b="0" l="0" r="0" t="0"/>
          <a:stretch/>
        </p:blipFill>
        <p:spPr>
          <a:xfrm>
            <a:off x="842750" y="4257600"/>
            <a:ext cx="5343525" cy="180975"/>
          </a:xfrm>
          <a:prstGeom prst="rect">
            <a:avLst/>
          </a:prstGeom>
          <a:noFill/>
          <a:ln>
            <a:noFill/>
          </a:ln>
        </p:spPr>
      </p:pic>
      <p:pic>
        <p:nvPicPr>
          <p:cNvPr id="324" name="Google Shape;324;p38"/>
          <p:cNvPicPr preferRelativeResize="0"/>
          <p:nvPr/>
        </p:nvPicPr>
        <p:blipFill rotWithShape="1">
          <a:blip r:embed="rId5">
            <a:alphaModFix/>
          </a:blip>
          <a:srcRect b="0" l="0" r="0" t="0"/>
          <a:stretch/>
        </p:blipFill>
        <p:spPr>
          <a:xfrm>
            <a:off x="828675" y="3395272"/>
            <a:ext cx="7486650" cy="447675"/>
          </a:xfrm>
          <a:prstGeom prst="rect">
            <a:avLst/>
          </a:prstGeom>
          <a:noFill/>
          <a:ln>
            <a:noFill/>
          </a:ln>
        </p:spPr>
      </p:pic>
      <p:pic>
        <p:nvPicPr>
          <p:cNvPr id="325" name="Google Shape;325;p38"/>
          <p:cNvPicPr preferRelativeResize="0"/>
          <p:nvPr/>
        </p:nvPicPr>
        <p:blipFill rotWithShape="1">
          <a:blip r:embed="rId6">
            <a:alphaModFix/>
          </a:blip>
          <a:srcRect b="0" l="0" r="0" t="0"/>
          <a:stretch/>
        </p:blipFill>
        <p:spPr>
          <a:xfrm>
            <a:off x="842750" y="4424600"/>
            <a:ext cx="6754205" cy="320250"/>
          </a:xfrm>
          <a:prstGeom prst="rect">
            <a:avLst/>
          </a:prstGeom>
          <a:noFill/>
          <a:ln>
            <a:noFill/>
          </a:ln>
        </p:spPr>
      </p:pic>
      <p:pic>
        <p:nvPicPr>
          <p:cNvPr id="326" name="Google Shape;326;p38"/>
          <p:cNvPicPr preferRelativeResize="0"/>
          <p:nvPr/>
        </p:nvPicPr>
        <p:blipFill rotWithShape="1">
          <a:blip r:embed="rId7">
            <a:alphaModFix/>
          </a:blip>
          <a:srcRect b="0" l="0" r="0" t="0"/>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3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4"/>
          <p:cNvSpPr txBox="1"/>
          <p:nvPr>
            <p:ph idx="1" type="body"/>
          </p:nvPr>
        </p:nvSpPr>
        <p:spPr>
          <a:xfrm>
            <a:off x="311700" y="1152475"/>
            <a:ext cx="8520600" cy="3829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b="1" sz="170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b="1" sz="1700">
              <a:solidFill>
                <a:schemeClr val="lt1"/>
              </a:solidFill>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chemeClr val="lt1"/>
              </a:buClr>
              <a:buSzPts val="1700"/>
              <a:buFont typeface="Montserrat"/>
              <a:buChar char="●"/>
            </a:pPr>
            <a:r>
              <a:rPr b="1" lang="en-GB" sz="1700">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b="1" sz="17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445025"/>
            <a:ext cx="8520600" cy="96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5"/>
          <p:cNvSpPr txBox="1"/>
          <p:nvPr>
            <p:ph idx="1" type="body"/>
          </p:nvPr>
        </p:nvSpPr>
        <p:spPr>
          <a:xfrm>
            <a:off x="311700" y="1462475"/>
            <a:ext cx="8520600" cy="360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“Still </a:t>
            </a:r>
            <a:r>
              <a:rPr b="1" lang="en-GB" u="sng">
                <a:solidFill>
                  <a:schemeClr val="lt1"/>
                </a:solidFill>
                <a:highlight>
                  <a:srgbClr val="FFFFFF"/>
                </a:highlight>
                <a:latin typeface="Montserrat"/>
                <a:ea typeface="Montserrat"/>
                <a:cs typeface="Montserrat"/>
                <a:sym typeface="Montserrat"/>
              </a:rPr>
              <a:t>shocked </a:t>
            </a:r>
            <a:r>
              <a:rPr b="1" lang="en-GB">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“Due to the Covid-19 situation, we have </a:t>
            </a:r>
            <a:r>
              <a:rPr b="1" lang="en-GB" u="sng">
                <a:solidFill>
                  <a:schemeClr val="lt1"/>
                </a:solidFill>
                <a:highlight>
                  <a:srgbClr val="FFFFFF"/>
                </a:highlight>
                <a:latin typeface="Montserrat"/>
                <a:ea typeface="Montserrat"/>
                <a:cs typeface="Montserrat"/>
                <a:sym typeface="Montserrat"/>
              </a:rPr>
              <a:t>increased </a:t>
            </a:r>
            <a:r>
              <a:rPr b="1" lang="en-GB">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b="1" lang="en-GB" u="sng">
                <a:solidFill>
                  <a:schemeClr val="lt1"/>
                </a:solidFill>
                <a:highlight>
                  <a:srgbClr val="FFFFFF"/>
                </a:highlight>
                <a:latin typeface="Montserrat"/>
                <a:ea typeface="Montserrat"/>
                <a:cs typeface="Montserrat"/>
                <a:sym typeface="Montserrat"/>
              </a:rPr>
              <a:t>thank you </a:t>
            </a:r>
            <a:r>
              <a:rPr b="1" lang="en-GB">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6"/>
          <p:cNvSpPr txBox="1"/>
          <p:nvPr>
            <p:ph idx="1" type="body"/>
          </p:nvPr>
        </p:nvSpPr>
        <p:spPr>
          <a:xfrm>
            <a:off x="311700" y="1152475"/>
            <a:ext cx="8520600" cy="205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6"/>
          <p:cNvPicPr preferRelativeResize="0"/>
          <p:nvPr/>
        </p:nvPicPr>
        <p:blipFill rotWithShape="1">
          <a:blip r:embed="rId3">
            <a:alphaModFix/>
          </a:blip>
          <a:srcRect b="0" l="0" r="0" t="0"/>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7"/>
          <p:cNvSpPr txBox="1"/>
          <p:nvPr>
            <p:ph idx="1" type="body"/>
          </p:nvPr>
        </p:nvSpPr>
        <p:spPr>
          <a:xfrm>
            <a:off x="311700" y="1152475"/>
            <a:ext cx="3914700" cy="375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7"/>
          <p:cNvPicPr preferRelativeResize="0"/>
          <p:nvPr/>
        </p:nvPicPr>
        <p:blipFill rotWithShape="1">
          <a:blip r:embed="rId3">
            <a:alphaModFix/>
          </a:blip>
          <a:srcRect b="0" l="0" r="0" t="0"/>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437450" y="370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Exploratory Data Analysis: Location</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b="1">
              <a:latin typeface="Montserrat"/>
              <a:ea typeface="Montserrat"/>
              <a:cs typeface="Montserrat"/>
              <a:sym typeface="Montserrat"/>
            </a:endParaRPr>
          </a:p>
        </p:txBody>
      </p:sp>
      <p:sp>
        <p:nvSpPr>
          <p:cNvPr id="101" name="Google Shape;101;p8"/>
          <p:cNvSpPr txBox="1"/>
          <p:nvPr>
            <p:ph idx="1" type="body"/>
          </p:nvPr>
        </p:nvSpPr>
        <p:spPr>
          <a:xfrm>
            <a:off x="311700" y="1152475"/>
            <a:ext cx="3654300" cy="224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8"/>
          <p:cNvPicPr preferRelativeResize="0"/>
          <p:nvPr/>
        </p:nvPicPr>
        <p:blipFill rotWithShape="1">
          <a:blip r:embed="rId3">
            <a:alphaModFix/>
          </a:blip>
          <a:srcRect b="0" l="0" r="0" t="0"/>
          <a:stretch/>
        </p:blipFill>
        <p:spPr>
          <a:xfrm>
            <a:off x="4118400" y="1170125"/>
            <a:ext cx="4557374" cy="1941350"/>
          </a:xfrm>
          <a:prstGeom prst="rect">
            <a:avLst/>
          </a:prstGeom>
          <a:noFill/>
          <a:ln>
            <a:noFill/>
          </a:ln>
        </p:spPr>
      </p:pic>
      <p:pic>
        <p:nvPicPr>
          <p:cNvPr id="103" name="Google Shape;103;p8"/>
          <p:cNvPicPr preferRelativeResize="0"/>
          <p:nvPr/>
        </p:nvPicPr>
        <p:blipFill rotWithShape="1">
          <a:blip r:embed="rId4">
            <a:alphaModFix/>
          </a:blip>
          <a:srcRect b="0" l="0" r="0" t="0"/>
          <a:stretch/>
        </p:blipFill>
        <p:spPr>
          <a:xfrm>
            <a:off x="4179525" y="3246225"/>
            <a:ext cx="4435124" cy="1727225"/>
          </a:xfrm>
          <a:prstGeom prst="rect">
            <a:avLst/>
          </a:prstGeom>
          <a:noFill/>
          <a:ln>
            <a:noFill/>
          </a:ln>
        </p:spPr>
      </p:pic>
      <p:pic>
        <p:nvPicPr>
          <p:cNvPr id="104" name="Google Shape;104;p8"/>
          <p:cNvPicPr preferRelativeResize="0"/>
          <p:nvPr/>
        </p:nvPicPr>
        <p:blipFill rotWithShape="1">
          <a:blip r:embed="rId5">
            <a:alphaModFix/>
          </a:blip>
          <a:srcRect b="0" l="0" r="0" t="0"/>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311700" y="445025"/>
            <a:ext cx="8520600" cy="65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9"/>
          <p:cNvSpPr txBox="1"/>
          <p:nvPr>
            <p:ph idx="1" type="body"/>
          </p:nvPr>
        </p:nvSpPr>
        <p:spPr>
          <a:xfrm>
            <a:off x="311700" y="1155500"/>
            <a:ext cx="4075800" cy="2364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9"/>
          <p:cNvPicPr preferRelativeResize="0"/>
          <p:nvPr/>
        </p:nvPicPr>
        <p:blipFill rotWithShape="1">
          <a:blip r:embed="rId3">
            <a:alphaModFix/>
          </a:blip>
          <a:srcRect b="0" l="0" r="0" t="0"/>
          <a:stretch/>
        </p:blipFill>
        <p:spPr>
          <a:xfrm>
            <a:off x="4684925" y="1103225"/>
            <a:ext cx="4232299" cy="2289050"/>
          </a:xfrm>
          <a:prstGeom prst="rect">
            <a:avLst/>
          </a:prstGeom>
          <a:noFill/>
          <a:ln>
            <a:noFill/>
          </a:ln>
        </p:spPr>
      </p:pic>
      <p:pic>
        <p:nvPicPr>
          <p:cNvPr id="112" name="Google Shape;112;p9"/>
          <p:cNvPicPr preferRelativeResize="0"/>
          <p:nvPr/>
        </p:nvPicPr>
        <p:blipFill rotWithShape="1">
          <a:blip r:embed="rId4">
            <a:alphaModFix/>
          </a:blip>
          <a:srcRect b="0" l="0" r="0" t="0"/>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