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0058400" cy="51816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239" y="1"/>
            <a:ext cx="10053163" cy="51816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5621489"/>
            <a:ext cx="6412230" cy="1658112"/>
          </a:xfrm>
        </p:spPr>
        <p:txBody>
          <a:bodyPr anchor="ctr">
            <a:normAutofit/>
          </a:bodyPr>
          <a:lstStyle>
            <a:lvl1pPr algn="r">
              <a:defRPr sz="4840" spc="22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3745" y="5621489"/>
            <a:ext cx="2640330" cy="165811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02920" indent="0" algn="ctr">
              <a:buNone/>
              <a:defRPr sz="1760"/>
            </a:lvl2pPr>
            <a:lvl3pPr marL="1005840" indent="0" algn="ctr">
              <a:buNone/>
              <a:defRPr sz="176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19145" y="5965987"/>
            <a:ext cx="0" cy="10363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8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6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4" y="863600"/>
            <a:ext cx="2168843" cy="61315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6" y="863600"/>
            <a:ext cx="6255068" cy="6131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8298180" y="208135"/>
            <a:ext cx="0" cy="7543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638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2276" y="1447188"/>
            <a:ext cx="5447030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26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82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0058400" cy="51816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5239" y="1"/>
            <a:ext cx="10053163" cy="51816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5621489"/>
            <a:ext cx="6412230" cy="1658112"/>
          </a:xfrm>
        </p:spPr>
        <p:txBody>
          <a:bodyPr anchor="ctr">
            <a:normAutofit/>
          </a:bodyPr>
          <a:lstStyle>
            <a:lvl1pPr algn="r">
              <a:defRPr sz="4840" b="0" spc="22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3745" y="5621489"/>
            <a:ext cx="2640330" cy="165811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029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19145" y="5965987"/>
            <a:ext cx="0" cy="10363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1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06" y="663245"/>
            <a:ext cx="8019059" cy="1699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906" y="2590800"/>
            <a:ext cx="3922776" cy="4559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189" y="2590800"/>
            <a:ext cx="3922776" cy="4559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6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4906" y="663245"/>
            <a:ext cx="8019059" cy="1699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06" y="2470254"/>
            <a:ext cx="3922776" cy="93268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20" b="0" cap="none" baseline="0">
                <a:solidFill>
                  <a:schemeClr val="accent1"/>
                </a:solidFill>
                <a:latin typeface="+mn-lt"/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4906" y="3363493"/>
            <a:ext cx="3922776" cy="3787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1189" y="2470254"/>
            <a:ext cx="3922776" cy="93268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42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marL="0" lvl="0" indent="0" algn="l" defTabSz="1005840" rtl="0" eaLnBrk="1" latinLnBrk="0" hangingPunct="1">
              <a:lnSpc>
                <a:spcPct val="90000"/>
              </a:lnSpc>
              <a:spcBef>
                <a:spcPts val="198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1189" y="3363493"/>
            <a:ext cx="3922776" cy="3787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1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8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0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4906" y="534377"/>
            <a:ext cx="3621024" cy="196900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5" y="932688"/>
            <a:ext cx="4684700" cy="587593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760"/>
            </a:lvl2pPr>
            <a:lvl3pPr>
              <a:defRPr sz="132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4906" y="2558507"/>
            <a:ext cx="3621024" cy="4263933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60"/>
              </a:spcBef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5621490"/>
            <a:ext cx="6412230" cy="1658112"/>
          </a:xfrm>
        </p:spPr>
        <p:txBody>
          <a:bodyPr anchor="ctr">
            <a:normAutofit/>
          </a:bodyPr>
          <a:lstStyle>
            <a:lvl1pPr algn="r">
              <a:defRPr sz="4840" spc="22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0055885" cy="5181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745" y="5621490"/>
            <a:ext cx="2640330" cy="165811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19145" y="5965987"/>
            <a:ext cx="0" cy="1036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4906" y="663245"/>
            <a:ext cx="8019059" cy="1699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06" y="2590800"/>
            <a:ext cx="8019061" cy="45598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4907" y="7333465"/>
            <a:ext cx="1777168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5420" y="7333465"/>
            <a:ext cx="4868703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7333465"/>
            <a:ext cx="803275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28650" y="936501"/>
            <a:ext cx="0" cy="1036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0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1005840" rtl="0" eaLnBrk="1" latinLnBrk="0" hangingPunct="1">
        <a:lnSpc>
          <a:spcPct val="80000"/>
        </a:lnSpc>
        <a:spcBef>
          <a:spcPct val="0"/>
        </a:spcBef>
        <a:buNone/>
        <a:defRPr sz="4840" kern="1200" cap="all" spc="11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0584" indent="-100584" algn="l" defTabSz="1005840" rtl="0" eaLnBrk="1" latinLnBrk="0" hangingPunct="1">
        <a:lnSpc>
          <a:spcPct val="90000"/>
        </a:lnSpc>
        <a:spcBef>
          <a:spcPts val="1320"/>
        </a:spcBef>
        <a:spcAft>
          <a:spcPts val="22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94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492862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653796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854964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1166774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1337767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1498702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11" Type="http://schemas.openxmlformats.org/officeDocument/2006/relationships/image" Target="../media/image79.jp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11" Type="http://schemas.openxmlformats.org/officeDocument/2006/relationships/image" Target="../media/image89.jp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jp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38.jp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image" Target="../media/image49.jp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jp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11" Type="http://schemas.openxmlformats.org/officeDocument/2006/relationships/image" Target="../media/image69.jp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918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4" y="388620"/>
                </a:lnTo>
                <a:lnTo>
                  <a:pt x="8612124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2" y="388620"/>
                </a:lnTo>
                <a:lnTo>
                  <a:pt x="880872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sp>
          <p:nvSpPr>
            <p:cNvPr id="5" name="object 5"/>
            <p:cNvSpPr/>
            <p:nvPr/>
          </p:nvSpPr>
          <p:spPr>
            <a:xfrm>
              <a:off x="0" y="1447799"/>
              <a:ext cx="10058400" cy="5267960"/>
            </a:xfrm>
            <a:custGeom>
              <a:avLst/>
              <a:gdLst/>
              <a:ahLst/>
              <a:cxnLst/>
              <a:rect l="l" t="t" r="r" b="b"/>
              <a:pathLst>
                <a:path w="10058400" h="5267959">
                  <a:moveTo>
                    <a:pt x="10058400" y="4875530"/>
                  </a:moveTo>
                  <a:lnTo>
                    <a:pt x="393192" y="4875530"/>
                  </a:lnTo>
                  <a:lnTo>
                    <a:pt x="393192" y="0"/>
                  </a:lnTo>
                  <a:lnTo>
                    <a:pt x="0" y="0"/>
                  </a:lnTo>
                  <a:lnTo>
                    <a:pt x="0" y="4875530"/>
                  </a:lnTo>
                  <a:lnTo>
                    <a:pt x="0" y="5267960"/>
                  </a:lnTo>
                  <a:lnTo>
                    <a:pt x="10058400" y="5267960"/>
                  </a:lnTo>
                  <a:lnTo>
                    <a:pt x="10058400" y="4875530"/>
                  </a:lnTo>
                  <a:close/>
                </a:path>
                <a:path w="10058400" h="5267959">
                  <a:moveTo>
                    <a:pt x="10058400" y="12"/>
                  </a:moveTo>
                  <a:lnTo>
                    <a:pt x="9660636" y="12"/>
                  </a:lnTo>
                  <a:lnTo>
                    <a:pt x="9660636" y="4875288"/>
                  </a:lnTo>
                  <a:lnTo>
                    <a:pt x="10058400" y="4875288"/>
                  </a:lnTo>
                  <a:lnTo>
                    <a:pt x="10058400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13617" y="2084211"/>
            <a:ext cx="6785609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5"/>
              </a:spcBef>
            </a:pPr>
            <a:r>
              <a:rPr sz="4950" dirty="0"/>
              <a:t>Lead</a:t>
            </a:r>
            <a:r>
              <a:rPr sz="4950" spc="-70" dirty="0"/>
              <a:t> </a:t>
            </a:r>
            <a:r>
              <a:rPr sz="4950" dirty="0"/>
              <a:t>Scoring</a:t>
            </a:r>
            <a:r>
              <a:rPr sz="4950" spc="-40" dirty="0"/>
              <a:t> </a:t>
            </a:r>
            <a:r>
              <a:rPr sz="4950" dirty="0"/>
              <a:t>Case</a:t>
            </a:r>
            <a:r>
              <a:rPr sz="4950" spc="-60" dirty="0"/>
              <a:t> </a:t>
            </a:r>
            <a:r>
              <a:rPr sz="4950" spc="-10" dirty="0"/>
              <a:t>Study </a:t>
            </a:r>
            <a:r>
              <a:rPr sz="4950" dirty="0"/>
              <a:t>using</a:t>
            </a:r>
            <a:r>
              <a:rPr sz="4950" spc="-40" dirty="0"/>
              <a:t> </a:t>
            </a:r>
            <a:r>
              <a:rPr sz="4950" dirty="0"/>
              <a:t>logistic</a:t>
            </a:r>
            <a:r>
              <a:rPr sz="4950" spc="-60" dirty="0"/>
              <a:t> </a:t>
            </a:r>
            <a:r>
              <a:rPr sz="4950" spc="-10" dirty="0"/>
              <a:t>regression</a:t>
            </a:r>
            <a:endParaRPr sz="4950"/>
          </a:p>
        </p:txBody>
      </p:sp>
      <p:sp>
        <p:nvSpPr>
          <p:cNvPr id="8" name="object 8"/>
          <p:cNvSpPr txBox="1"/>
          <p:nvPr/>
        </p:nvSpPr>
        <p:spPr>
          <a:xfrm>
            <a:off x="3952756" y="3999619"/>
            <a:ext cx="2569845" cy="17240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SUBMITTED</a:t>
            </a:r>
            <a:r>
              <a:rPr sz="23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3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  <a:p>
            <a:pPr marL="461645" indent="-375920">
              <a:lnSpc>
                <a:spcPct val="100000"/>
              </a:lnSpc>
              <a:spcBef>
                <a:spcPts val="865"/>
              </a:spcBef>
              <a:buSzPct val="79487"/>
              <a:buAutoNum type="arabicPeriod"/>
              <a:tabLst>
                <a:tab pos="461645" algn="l"/>
              </a:tabLst>
            </a:pP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Shubham</a:t>
            </a:r>
            <a:r>
              <a:rPr sz="195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Rayate</a:t>
            </a:r>
            <a:endParaRPr sz="1950">
              <a:latin typeface="Times New Roman"/>
              <a:cs typeface="Times New Roman"/>
            </a:endParaRPr>
          </a:p>
          <a:p>
            <a:pPr marL="461645" indent="-375920">
              <a:lnSpc>
                <a:spcPct val="100000"/>
              </a:lnSpc>
              <a:spcBef>
                <a:spcPts val="865"/>
              </a:spcBef>
              <a:buSzPct val="79487"/>
              <a:buAutoNum type="arabicPeriod"/>
              <a:tabLst>
                <a:tab pos="461645" algn="l"/>
              </a:tabLst>
            </a:pP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Harathi</a:t>
            </a:r>
            <a:r>
              <a:rPr sz="19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Nanda</a:t>
            </a:r>
            <a:endParaRPr sz="1950">
              <a:latin typeface="Times New Roman"/>
              <a:cs typeface="Times New Roman"/>
            </a:endParaRPr>
          </a:p>
          <a:p>
            <a:pPr marL="320040" lvl="1" indent="-234315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487"/>
              <a:buFont typeface="Arial"/>
              <a:buChar char="•"/>
              <a:tabLst>
                <a:tab pos="320040" algn="l"/>
              </a:tabLst>
            </a:pP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Joffy</a:t>
            </a:r>
            <a:r>
              <a:rPr sz="19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Chirayath</a:t>
            </a:r>
            <a:r>
              <a:rPr sz="19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Jose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1334" y="2117823"/>
            <a:ext cx="80549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Unemployed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interested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join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others.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0808" y="3089148"/>
            <a:ext cx="7251192" cy="3355848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Last</a:t>
            </a:r>
            <a:r>
              <a:rPr spc="-100" dirty="0"/>
              <a:t> </a:t>
            </a: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145" dirty="0"/>
              <a:t> </a:t>
            </a:r>
            <a:r>
              <a:rPr spc="-85" dirty="0"/>
              <a:t>Your</a:t>
            </a:r>
            <a:r>
              <a:rPr spc="-100" dirty="0"/>
              <a:t> </a:t>
            </a:r>
            <a:r>
              <a:rPr spc="-10" dirty="0"/>
              <a:t>Occupation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900" y="2852927"/>
              <a:ext cx="5494019" cy="38633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510759" y="1540298"/>
            <a:ext cx="21151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EBEBEB"/>
                </a:solidFill>
                <a:latin typeface="Times New Roman"/>
                <a:cs typeface="Times New Roman"/>
              </a:rPr>
              <a:t>Correlation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7568" y="2245885"/>
            <a:ext cx="49136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9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9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9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correlation between</a:t>
            </a:r>
            <a:r>
              <a:rPr sz="19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58577" y="1659193"/>
            <a:ext cx="32302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3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24718" y="2242831"/>
            <a:ext cx="14535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ROC</a:t>
            </a:r>
            <a:r>
              <a:rPr sz="23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curve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0436" y="3793235"/>
            <a:ext cx="8509000" cy="2796540"/>
            <a:chOff x="440436" y="3793235"/>
            <a:chExt cx="8509000" cy="279654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436" y="3793235"/>
              <a:ext cx="3947159" cy="27965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9200" y="3793235"/>
              <a:ext cx="3919728" cy="263042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02839" y="2939275"/>
            <a:ext cx="7604125" cy="73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imes New Roman"/>
                <a:cs typeface="Times New Roman"/>
              </a:rPr>
              <a:t>0.42</a:t>
            </a:r>
            <a:r>
              <a:rPr sz="1650" b="1" spc="-4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is</a:t>
            </a:r>
            <a:r>
              <a:rPr sz="1650" b="1" spc="-3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the</a:t>
            </a:r>
            <a:r>
              <a:rPr sz="1650" b="1" spc="-2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tradeoff</a:t>
            </a:r>
            <a:r>
              <a:rPr sz="1650" b="1" spc="-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between</a:t>
            </a:r>
            <a:r>
              <a:rPr sz="1650" b="1" spc="-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Times New Roman"/>
                <a:cs typeface="Times New Roman"/>
              </a:rPr>
              <a:t>Precision</a:t>
            </a:r>
            <a:r>
              <a:rPr sz="1650" b="1" spc="-4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and</a:t>
            </a:r>
            <a:r>
              <a:rPr sz="1650" b="1" spc="-2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Recall</a:t>
            </a:r>
            <a:r>
              <a:rPr sz="1650" b="1" spc="-30" dirty="0">
                <a:latin typeface="Times New Roman"/>
                <a:cs typeface="Times New Roman"/>
              </a:rPr>
              <a:t> </a:t>
            </a:r>
            <a:r>
              <a:rPr sz="1650" b="1" spc="-50" dirty="0">
                <a:latin typeface="Times New Roman"/>
                <a:cs typeface="Times New Roman"/>
              </a:rPr>
              <a:t>-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ts val="1789"/>
              </a:lnSpc>
              <a:spcBef>
                <a:spcPts val="50"/>
              </a:spcBef>
            </a:pPr>
            <a:r>
              <a:rPr sz="1450" dirty="0">
                <a:latin typeface="Times New Roman"/>
                <a:cs typeface="Times New Roman"/>
              </a:rPr>
              <a:t>Thus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we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can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safely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choose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to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consider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any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Prospect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with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Conversion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Probability</a:t>
            </a:r>
            <a:r>
              <a:rPr sz="1450" b="1" spc="7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higher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spc="-20" dirty="0">
                <a:latin typeface="Times New Roman"/>
                <a:cs typeface="Times New Roman"/>
              </a:rPr>
              <a:t>than </a:t>
            </a:r>
            <a:r>
              <a:rPr sz="1450" b="1" dirty="0">
                <a:latin typeface="Times New Roman"/>
                <a:cs typeface="Times New Roman"/>
              </a:rPr>
              <a:t>42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%</a:t>
            </a:r>
            <a:r>
              <a:rPr sz="1450" b="1" spc="1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to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be</a:t>
            </a:r>
            <a:r>
              <a:rPr sz="1450" b="1" spc="2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a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hot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spc="-20" dirty="0">
                <a:latin typeface="Times New Roman"/>
                <a:cs typeface="Times New Roman"/>
              </a:rPr>
              <a:t>Lead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545" rIns="0" bIns="0" rtlCol="0">
            <a:spAutoFit/>
          </a:bodyPr>
          <a:lstStyle/>
          <a:p>
            <a:pPr marL="2124710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Observations</a:t>
            </a:r>
            <a:endParaRPr sz="3950"/>
          </a:p>
        </p:txBody>
      </p:sp>
      <p:sp>
        <p:nvSpPr>
          <p:cNvPr id="18" name="object 18"/>
          <p:cNvSpPr txBox="1"/>
          <p:nvPr/>
        </p:nvSpPr>
        <p:spPr>
          <a:xfrm>
            <a:off x="4763542" y="3285240"/>
            <a:ext cx="20459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latin typeface="Times New Roman"/>
                <a:cs typeface="Times New Roman"/>
              </a:rPr>
              <a:t>Final</a:t>
            </a:r>
            <a:r>
              <a:rPr sz="1950" b="1" spc="2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Features</a:t>
            </a:r>
            <a:r>
              <a:rPr sz="1950" b="1" spc="4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list: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3566" y="3589773"/>
            <a:ext cx="4544060" cy="26746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Source_Olark</a:t>
            </a:r>
            <a:r>
              <a:rPr sz="1450" spc="11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Chat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spc="-10" dirty="0">
                <a:latin typeface="Times New Roman"/>
                <a:cs typeface="Times New Roman"/>
              </a:rPr>
              <a:t>Specialization_Others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Origin_Lead Add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Form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Source_Welingak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Website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Total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Time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Spent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on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Website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Origin_Landing</a:t>
            </a:r>
            <a:r>
              <a:rPr sz="1450" spc="10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Page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Submission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What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is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your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current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occupation_Working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Professionals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Do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Not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Email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5105" y="3283636"/>
            <a:ext cx="1705610" cy="1229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14"/>
              </a:spcBef>
            </a:pPr>
            <a:r>
              <a:rPr sz="2300" b="1" spc="-20" dirty="0">
                <a:latin typeface="Times New Roman"/>
                <a:cs typeface="Times New Roman"/>
              </a:rPr>
              <a:t>Train</a:t>
            </a:r>
            <a:r>
              <a:rPr sz="2300" b="1" spc="-9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Data: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latin typeface="Times New Roman"/>
                <a:cs typeface="Times New Roman"/>
              </a:rPr>
              <a:t>Accuracy 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80%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Times New Roman"/>
                <a:cs typeface="Times New Roman"/>
              </a:rPr>
              <a:t>Sensitivity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77%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dirty="0">
                <a:latin typeface="Times New Roman"/>
                <a:cs typeface="Times New Roman"/>
              </a:rPr>
              <a:t>Specificity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80%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5105" y="4764564"/>
            <a:ext cx="1705610" cy="12636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35"/>
              </a:spcBef>
            </a:pPr>
            <a:r>
              <a:rPr sz="2300" b="1" spc="-40" dirty="0">
                <a:latin typeface="Times New Roman"/>
                <a:cs typeface="Times New Roman"/>
              </a:rPr>
              <a:t>Test</a:t>
            </a:r>
            <a:r>
              <a:rPr sz="2300" b="1" spc="-80" dirty="0">
                <a:latin typeface="Times New Roman"/>
                <a:cs typeface="Times New Roman"/>
              </a:rPr>
              <a:t> </a:t>
            </a:r>
            <a:r>
              <a:rPr sz="2300" b="1" spc="-20" dirty="0">
                <a:latin typeface="Times New Roman"/>
                <a:cs typeface="Times New Roman"/>
              </a:rPr>
              <a:t>Data:</a:t>
            </a:r>
            <a:endParaRPr sz="23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85"/>
              </a:spcBef>
            </a:pPr>
            <a:r>
              <a:rPr sz="1800" b="1" dirty="0">
                <a:latin typeface="Times New Roman"/>
                <a:cs typeface="Times New Roman"/>
              </a:rPr>
              <a:t>Accuracy 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80%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latin typeface="Times New Roman"/>
                <a:cs typeface="Times New Roman"/>
              </a:rPr>
              <a:t>Sensitivity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77%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Times New Roman"/>
                <a:cs typeface="Times New Roman"/>
              </a:rPr>
              <a:t>Specificity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80%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597" rIns="0" bIns="0" rtlCol="0">
            <a:spAutoFit/>
          </a:bodyPr>
          <a:lstStyle/>
          <a:p>
            <a:pPr marL="25482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17534" y="3113010"/>
            <a:ext cx="7138034" cy="2603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tabLst>
                <a:tab pos="295910" algn="l"/>
              </a:tabLst>
            </a:pPr>
            <a:r>
              <a:rPr sz="13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3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see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conversion</a:t>
            </a:r>
            <a:r>
              <a:rPr sz="165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30-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35%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(close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average)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API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Landing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submission.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But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very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low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Lead</a:t>
            </a:r>
            <a:r>
              <a:rPr sz="165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Add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form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Lead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import.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Therefore</a:t>
            </a:r>
            <a:r>
              <a:rPr sz="1650" spc="5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intervene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need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focus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more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leads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originated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65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API</a:t>
            </a:r>
            <a:r>
              <a:rPr sz="1650" spc="5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Landing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submission.</a:t>
            </a:r>
            <a:endParaRPr sz="1650">
              <a:latin typeface="Times New Roman"/>
              <a:cs typeface="Times New Roman"/>
            </a:endParaRPr>
          </a:p>
          <a:p>
            <a:pPr marL="295910" marR="683895" indent="-283845">
              <a:lnSpc>
                <a:spcPct val="100000"/>
              </a:lnSpc>
              <a:spcBef>
                <a:spcPts val="830"/>
              </a:spcBef>
              <a:tabLst>
                <a:tab pos="295910" algn="l"/>
              </a:tabLst>
            </a:pPr>
            <a:r>
              <a:rPr sz="13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3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see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max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leads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generated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google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/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direct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traffic.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Max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conversion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ratio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reference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welingak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website.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3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3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Leads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who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spent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more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time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website,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more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likely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convert.</a:t>
            </a:r>
            <a:endParaRPr sz="1650">
              <a:latin typeface="Times New Roman"/>
              <a:cs typeface="Times New Roman"/>
            </a:endParaRPr>
          </a:p>
          <a:p>
            <a:pPr marL="295910" marR="296545" indent="-283845">
              <a:lnSpc>
                <a:spcPct val="1000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3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3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Most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common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last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activity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email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opened.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highest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SMS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Sent.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Max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are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unemployed.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Max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conversion</a:t>
            </a:r>
            <a:r>
              <a:rPr sz="165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working</a:t>
            </a:r>
            <a:r>
              <a:rPr sz="165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professional.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597" rIns="0" bIns="0" rtlCol="0">
            <a:spAutoFit/>
          </a:bodyPr>
          <a:lstStyle/>
          <a:p>
            <a:pPr marL="27451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7031" y="2825016"/>
            <a:ext cx="3012440" cy="35769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2650" b="1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statement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2650" b="1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approach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EDA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Correlations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dirty="0">
                <a:solidFill>
                  <a:srgbClr val="3F3F3F"/>
                </a:solidFill>
                <a:latin typeface="Times New Roman"/>
                <a:cs typeface="Times New Roman"/>
              </a:rPr>
              <a:t>Model</a:t>
            </a:r>
            <a:r>
              <a:rPr sz="2650" b="1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Evaluation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Observations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Conclusion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2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dirty="0">
                <a:latin typeface="Gothic Uralic"/>
                <a:cs typeface="Gothic Uralic"/>
              </a:rPr>
              <a:t>Problem</a:t>
            </a:r>
            <a:r>
              <a:rPr sz="2950" spc="-30" dirty="0">
                <a:latin typeface="Gothic Uralic"/>
                <a:cs typeface="Gothic Uralic"/>
              </a:rPr>
              <a:t> </a:t>
            </a:r>
            <a:r>
              <a:rPr sz="2950" spc="-10" dirty="0">
                <a:latin typeface="Gothic Uralic"/>
                <a:cs typeface="Gothic Uralic"/>
              </a:rPr>
              <a:t>Statement</a:t>
            </a:r>
            <a:endParaRPr sz="295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385"/>
              </a:lnSpc>
              <a:spcBef>
                <a:spcPts val="135"/>
              </a:spcBef>
              <a:tabLst>
                <a:tab pos="295910" algn="l"/>
              </a:tabLst>
            </a:pPr>
            <a:r>
              <a:rPr sz="10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0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200" dirty="0"/>
              <a:t>An</a:t>
            </a:r>
            <a:r>
              <a:rPr sz="1200" spc="85" dirty="0"/>
              <a:t> </a:t>
            </a:r>
            <a:r>
              <a:rPr sz="1200" dirty="0"/>
              <a:t>education</a:t>
            </a:r>
            <a:r>
              <a:rPr sz="1200" spc="130" dirty="0"/>
              <a:t> </a:t>
            </a:r>
            <a:r>
              <a:rPr sz="1200" dirty="0"/>
              <a:t>company</a:t>
            </a:r>
            <a:r>
              <a:rPr sz="1200" spc="90" dirty="0"/>
              <a:t> </a:t>
            </a:r>
            <a:r>
              <a:rPr sz="1200" dirty="0"/>
              <a:t>named</a:t>
            </a:r>
            <a:r>
              <a:rPr sz="1200" spc="114" dirty="0"/>
              <a:t> </a:t>
            </a:r>
            <a:r>
              <a:rPr sz="1200" dirty="0"/>
              <a:t>X</a:t>
            </a:r>
            <a:r>
              <a:rPr sz="1200" spc="80" dirty="0"/>
              <a:t> </a:t>
            </a:r>
            <a:r>
              <a:rPr sz="1200" dirty="0"/>
              <a:t>Education</a:t>
            </a:r>
            <a:r>
              <a:rPr sz="1200" spc="100" dirty="0"/>
              <a:t> </a:t>
            </a:r>
            <a:r>
              <a:rPr sz="1200" dirty="0"/>
              <a:t>sells</a:t>
            </a:r>
            <a:r>
              <a:rPr sz="1200" spc="110" dirty="0"/>
              <a:t> </a:t>
            </a:r>
            <a:r>
              <a:rPr sz="1200" dirty="0"/>
              <a:t>online</a:t>
            </a:r>
            <a:r>
              <a:rPr sz="1200" spc="130" dirty="0"/>
              <a:t> </a:t>
            </a:r>
            <a:r>
              <a:rPr sz="1200" dirty="0"/>
              <a:t>courses</a:t>
            </a:r>
            <a:r>
              <a:rPr sz="1200" spc="90" dirty="0"/>
              <a:t> </a:t>
            </a:r>
            <a:r>
              <a:rPr sz="1200" dirty="0"/>
              <a:t>to</a:t>
            </a:r>
            <a:r>
              <a:rPr sz="1200" spc="70" dirty="0"/>
              <a:t> </a:t>
            </a:r>
            <a:r>
              <a:rPr sz="1200" dirty="0"/>
              <a:t>industry</a:t>
            </a:r>
            <a:r>
              <a:rPr sz="1200" spc="110" dirty="0"/>
              <a:t> </a:t>
            </a:r>
            <a:r>
              <a:rPr sz="1200" spc="-10" dirty="0"/>
              <a:t>professionals.</a:t>
            </a:r>
            <a:endParaRPr sz="1200">
              <a:latin typeface="Georgia"/>
              <a:cs typeface="Georgia"/>
            </a:endParaRPr>
          </a:p>
          <a:p>
            <a:pPr marL="295910" marR="5080">
              <a:lnSpc>
                <a:spcPct val="92900"/>
              </a:lnSpc>
              <a:spcBef>
                <a:spcPts val="50"/>
              </a:spcBef>
            </a:pPr>
            <a:r>
              <a:rPr sz="1200" dirty="0"/>
              <a:t>On</a:t>
            </a:r>
            <a:r>
              <a:rPr sz="1200" spc="55" dirty="0"/>
              <a:t> </a:t>
            </a:r>
            <a:r>
              <a:rPr sz="1200" dirty="0"/>
              <a:t>any</a:t>
            </a:r>
            <a:r>
              <a:rPr sz="1200" spc="65" dirty="0"/>
              <a:t> </a:t>
            </a:r>
            <a:r>
              <a:rPr sz="1200" dirty="0"/>
              <a:t>given</a:t>
            </a:r>
            <a:r>
              <a:rPr sz="1200" spc="85" dirty="0"/>
              <a:t> </a:t>
            </a:r>
            <a:r>
              <a:rPr sz="1200" dirty="0"/>
              <a:t>day,</a:t>
            </a:r>
            <a:r>
              <a:rPr sz="1200" spc="110" dirty="0"/>
              <a:t> </a:t>
            </a:r>
            <a:r>
              <a:rPr sz="1200" dirty="0"/>
              <a:t>many</a:t>
            </a:r>
            <a:r>
              <a:rPr sz="1200" spc="65" dirty="0"/>
              <a:t> </a:t>
            </a:r>
            <a:r>
              <a:rPr sz="1200" dirty="0"/>
              <a:t>professionals</a:t>
            </a:r>
            <a:r>
              <a:rPr sz="1200" spc="85" dirty="0"/>
              <a:t> </a:t>
            </a:r>
            <a:r>
              <a:rPr sz="1200" dirty="0"/>
              <a:t>who</a:t>
            </a:r>
            <a:r>
              <a:rPr sz="1200" spc="100" dirty="0"/>
              <a:t> </a:t>
            </a:r>
            <a:r>
              <a:rPr sz="1200" dirty="0"/>
              <a:t>are</a:t>
            </a:r>
            <a:r>
              <a:rPr sz="1200" spc="70" dirty="0"/>
              <a:t> </a:t>
            </a:r>
            <a:r>
              <a:rPr sz="1200" dirty="0"/>
              <a:t>interested</a:t>
            </a:r>
            <a:r>
              <a:rPr sz="1200" spc="100" dirty="0"/>
              <a:t> </a:t>
            </a:r>
            <a:r>
              <a:rPr sz="1200" dirty="0"/>
              <a:t>in</a:t>
            </a:r>
            <a:r>
              <a:rPr sz="1200" spc="70" dirty="0"/>
              <a:t> </a:t>
            </a:r>
            <a:r>
              <a:rPr sz="1200" dirty="0"/>
              <a:t>the</a:t>
            </a:r>
            <a:r>
              <a:rPr sz="1200" spc="70" dirty="0"/>
              <a:t> </a:t>
            </a:r>
            <a:r>
              <a:rPr sz="1200" dirty="0"/>
              <a:t>courses</a:t>
            </a:r>
            <a:r>
              <a:rPr sz="1200" spc="65" dirty="0"/>
              <a:t> </a:t>
            </a:r>
            <a:r>
              <a:rPr sz="1200" dirty="0"/>
              <a:t>land</a:t>
            </a:r>
            <a:r>
              <a:rPr sz="1200" spc="85" dirty="0"/>
              <a:t> </a:t>
            </a:r>
            <a:r>
              <a:rPr sz="1200" dirty="0"/>
              <a:t>on</a:t>
            </a:r>
            <a:r>
              <a:rPr sz="1200" spc="80" dirty="0"/>
              <a:t> </a:t>
            </a:r>
            <a:r>
              <a:rPr sz="1200" dirty="0"/>
              <a:t>their</a:t>
            </a:r>
            <a:r>
              <a:rPr sz="1200" spc="60" dirty="0"/>
              <a:t> </a:t>
            </a:r>
            <a:r>
              <a:rPr sz="1200" dirty="0"/>
              <a:t>website</a:t>
            </a:r>
            <a:r>
              <a:rPr sz="1200" spc="100" dirty="0"/>
              <a:t> </a:t>
            </a:r>
            <a:r>
              <a:rPr sz="1200" spc="-25" dirty="0"/>
              <a:t>and </a:t>
            </a:r>
            <a:r>
              <a:rPr sz="1200" dirty="0"/>
              <a:t>browse</a:t>
            </a:r>
            <a:r>
              <a:rPr sz="1200" spc="105" dirty="0"/>
              <a:t> </a:t>
            </a:r>
            <a:r>
              <a:rPr sz="1200" dirty="0"/>
              <a:t>for</a:t>
            </a:r>
            <a:r>
              <a:rPr sz="1200" spc="55" dirty="0"/>
              <a:t> </a:t>
            </a:r>
            <a:r>
              <a:rPr sz="1200" dirty="0"/>
              <a:t>courses.</a:t>
            </a:r>
            <a:r>
              <a:rPr sz="1200" spc="50" dirty="0"/>
              <a:t> </a:t>
            </a:r>
            <a:r>
              <a:rPr sz="1200" dirty="0"/>
              <a:t>They</a:t>
            </a:r>
            <a:r>
              <a:rPr sz="1200" spc="60" dirty="0"/>
              <a:t> </a:t>
            </a:r>
            <a:r>
              <a:rPr sz="1200" dirty="0"/>
              <a:t>have</a:t>
            </a:r>
            <a:r>
              <a:rPr sz="1200" spc="90" dirty="0"/>
              <a:t> </a:t>
            </a:r>
            <a:r>
              <a:rPr sz="1200" dirty="0"/>
              <a:t>process</a:t>
            </a:r>
            <a:r>
              <a:rPr sz="1200" spc="90" dirty="0"/>
              <a:t> </a:t>
            </a:r>
            <a:r>
              <a:rPr sz="1200" dirty="0"/>
              <a:t>of</a:t>
            </a:r>
            <a:r>
              <a:rPr sz="1200" spc="60" dirty="0"/>
              <a:t> </a:t>
            </a:r>
            <a:r>
              <a:rPr sz="1200" dirty="0"/>
              <a:t>form</a:t>
            </a:r>
            <a:r>
              <a:rPr sz="1200" spc="85" dirty="0"/>
              <a:t> </a:t>
            </a:r>
            <a:r>
              <a:rPr sz="1200" dirty="0"/>
              <a:t>filling</a:t>
            </a:r>
            <a:r>
              <a:rPr sz="1200" spc="80" dirty="0"/>
              <a:t> </a:t>
            </a:r>
            <a:r>
              <a:rPr sz="1200" dirty="0"/>
              <a:t>on</a:t>
            </a:r>
            <a:r>
              <a:rPr sz="1200" spc="90" dirty="0"/>
              <a:t> </a:t>
            </a:r>
            <a:r>
              <a:rPr sz="1200" dirty="0"/>
              <a:t>their</a:t>
            </a:r>
            <a:r>
              <a:rPr sz="1200" spc="65" dirty="0"/>
              <a:t> </a:t>
            </a:r>
            <a:r>
              <a:rPr sz="1200" dirty="0"/>
              <a:t>website</a:t>
            </a:r>
            <a:r>
              <a:rPr sz="1200" spc="90" dirty="0"/>
              <a:t> </a:t>
            </a:r>
            <a:r>
              <a:rPr sz="1200" dirty="0"/>
              <a:t>after</a:t>
            </a:r>
            <a:r>
              <a:rPr sz="1200" spc="65" dirty="0"/>
              <a:t> </a:t>
            </a:r>
            <a:r>
              <a:rPr sz="1200" dirty="0"/>
              <a:t>which</a:t>
            </a:r>
            <a:r>
              <a:rPr sz="1200" spc="110" dirty="0"/>
              <a:t> </a:t>
            </a:r>
            <a:r>
              <a:rPr sz="1200" dirty="0"/>
              <a:t>the</a:t>
            </a:r>
            <a:r>
              <a:rPr sz="1200" spc="75" dirty="0"/>
              <a:t> </a:t>
            </a:r>
            <a:r>
              <a:rPr sz="1200" spc="-10" dirty="0"/>
              <a:t>company</a:t>
            </a:r>
            <a:r>
              <a:rPr sz="1200" spc="500" dirty="0"/>
              <a:t> </a:t>
            </a:r>
            <a:r>
              <a:rPr sz="1200" dirty="0"/>
              <a:t>that</a:t>
            </a:r>
            <a:r>
              <a:rPr sz="1200" spc="45" dirty="0"/>
              <a:t> </a:t>
            </a:r>
            <a:r>
              <a:rPr sz="1200" dirty="0"/>
              <a:t>individual</a:t>
            </a:r>
            <a:r>
              <a:rPr sz="1200" spc="125" dirty="0"/>
              <a:t> </a:t>
            </a:r>
            <a:r>
              <a:rPr sz="1200" dirty="0"/>
              <a:t>as</a:t>
            </a:r>
            <a:r>
              <a:rPr sz="1200" spc="55" dirty="0"/>
              <a:t> </a:t>
            </a:r>
            <a:r>
              <a:rPr sz="1200" dirty="0"/>
              <a:t>a</a:t>
            </a:r>
            <a:r>
              <a:rPr sz="1200" spc="50" dirty="0"/>
              <a:t> </a:t>
            </a:r>
            <a:r>
              <a:rPr sz="1200" spc="-10" dirty="0"/>
              <a:t>lead.</a:t>
            </a:r>
            <a:endParaRPr sz="1200"/>
          </a:p>
          <a:p>
            <a:pPr marL="295910" marR="54610" indent="-283845">
              <a:lnSpc>
                <a:spcPts val="134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0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0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200" dirty="0"/>
              <a:t>Once</a:t>
            </a:r>
            <a:r>
              <a:rPr sz="1200" spc="80" dirty="0"/>
              <a:t> </a:t>
            </a:r>
            <a:r>
              <a:rPr sz="1200" dirty="0"/>
              <a:t>these</a:t>
            </a:r>
            <a:r>
              <a:rPr sz="1200" spc="85" dirty="0"/>
              <a:t> </a:t>
            </a:r>
            <a:r>
              <a:rPr sz="1200" dirty="0"/>
              <a:t>leads</a:t>
            </a:r>
            <a:r>
              <a:rPr sz="1200" spc="105" dirty="0"/>
              <a:t> </a:t>
            </a:r>
            <a:r>
              <a:rPr sz="1200" dirty="0"/>
              <a:t>are</a:t>
            </a:r>
            <a:r>
              <a:rPr sz="1200" spc="95" dirty="0"/>
              <a:t> </a:t>
            </a:r>
            <a:r>
              <a:rPr sz="1200" dirty="0"/>
              <a:t>acquired,</a:t>
            </a:r>
            <a:r>
              <a:rPr sz="1200" spc="114" dirty="0"/>
              <a:t> </a:t>
            </a:r>
            <a:r>
              <a:rPr sz="1200" dirty="0"/>
              <a:t>employees</a:t>
            </a:r>
            <a:r>
              <a:rPr sz="1200" spc="135" dirty="0"/>
              <a:t> </a:t>
            </a:r>
            <a:r>
              <a:rPr sz="1200" dirty="0"/>
              <a:t>from</a:t>
            </a:r>
            <a:r>
              <a:rPr sz="1200" spc="90" dirty="0"/>
              <a:t> </a:t>
            </a:r>
            <a:r>
              <a:rPr sz="1200" dirty="0"/>
              <a:t>the</a:t>
            </a:r>
            <a:r>
              <a:rPr sz="1200" spc="70" dirty="0"/>
              <a:t> </a:t>
            </a:r>
            <a:r>
              <a:rPr sz="1200" dirty="0"/>
              <a:t>sales</a:t>
            </a:r>
            <a:r>
              <a:rPr sz="1200" spc="65" dirty="0"/>
              <a:t> </a:t>
            </a:r>
            <a:r>
              <a:rPr sz="1200" dirty="0"/>
              <a:t>team</a:t>
            </a:r>
            <a:r>
              <a:rPr sz="1200" spc="90" dirty="0"/>
              <a:t> </a:t>
            </a:r>
            <a:r>
              <a:rPr sz="1200" dirty="0"/>
              <a:t>start</a:t>
            </a:r>
            <a:r>
              <a:rPr sz="1200" spc="65" dirty="0"/>
              <a:t> </a:t>
            </a:r>
            <a:r>
              <a:rPr sz="1200" dirty="0"/>
              <a:t>making</a:t>
            </a:r>
            <a:r>
              <a:rPr sz="1200" spc="85" dirty="0"/>
              <a:t> </a:t>
            </a:r>
            <a:r>
              <a:rPr sz="1200" dirty="0"/>
              <a:t>calls,</a:t>
            </a:r>
            <a:r>
              <a:rPr sz="1200" spc="50" dirty="0"/>
              <a:t> </a:t>
            </a:r>
            <a:r>
              <a:rPr sz="1200" dirty="0"/>
              <a:t>writing</a:t>
            </a:r>
            <a:r>
              <a:rPr sz="1200" spc="114" dirty="0"/>
              <a:t> </a:t>
            </a:r>
            <a:r>
              <a:rPr sz="1200" spc="-10" dirty="0"/>
              <a:t>emails, </a:t>
            </a:r>
            <a:r>
              <a:rPr sz="1200" dirty="0"/>
              <a:t>etc.Through</a:t>
            </a:r>
            <a:r>
              <a:rPr sz="1200" spc="70" dirty="0"/>
              <a:t> </a:t>
            </a:r>
            <a:r>
              <a:rPr sz="1200" dirty="0"/>
              <a:t>this</a:t>
            </a:r>
            <a:r>
              <a:rPr sz="1200" spc="80" dirty="0"/>
              <a:t> </a:t>
            </a:r>
            <a:r>
              <a:rPr sz="1200" dirty="0"/>
              <a:t>process,</a:t>
            </a:r>
            <a:r>
              <a:rPr sz="1200" spc="85" dirty="0"/>
              <a:t> </a:t>
            </a:r>
            <a:r>
              <a:rPr sz="1200" dirty="0"/>
              <a:t>some</a:t>
            </a:r>
            <a:r>
              <a:rPr sz="1200" spc="50" dirty="0"/>
              <a:t> </a:t>
            </a:r>
            <a:r>
              <a:rPr sz="1200" dirty="0"/>
              <a:t>of</a:t>
            </a:r>
            <a:r>
              <a:rPr sz="1200" spc="70" dirty="0"/>
              <a:t> </a:t>
            </a:r>
            <a:r>
              <a:rPr sz="1200" dirty="0"/>
              <a:t>the</a:t>
            </a:r>
            <a:r>
              <a:rPr sz="1200" spc="85" dirty="0"/>
              <a:t> </a:t>
            </a:r>
            <a:r>
              <a:rPr sz="1200" dirty="0"/>
              <a:t>leads</a:t>
            </a:r>
            <a:r>
              <a:rPr sz="1200" spc="105" dirty="0"/>
              <a:t> </a:t>
            </a:r>
            <a:r>
              <a:rPr sz="1200" dirty="0"/>
              <a:t>get</a:t>
            </a:r>
            <a:r>
              <a:rPr sz="1200" spc="85" dirty="0"/>
              <a:t> </a:t>
            </a:r>
            <a:r>
              <a:rPr sz="1200" dirty="0"/>
              <a:t>converted</a:t>
            </a:r>
            <a:r>
              <a:rPr sz="1200" spc="114" dirty="0"/>
              <a:t> </a:t>
            </a:r>
            <a:r>
              <a:rPr sz="1200" dirty="0"/>
              <a:t>while</a:t>
            </a:r>
            <a:r>
              <a:rPr sz="1200" spc="114" dirty="0"/>
              <a:t> </a:t>
            </a:r>
            <a:r>
              <a:rPr sz="1200" dirty="0"/>
              <a:t>most</a:t>
            </a:r>
            <a:r>
              <a:rPr sz="1200" spc="55" dirty="0"/>
              <a:t> </a:t>
            </a:r>
            <a:r>
              <a:rPr sz="1200" dirty="0"/>
              <a:t>do</a:t>
            </a:r>
            <a:r>
              <a:rPr sz="1200" spc="95" dirty="0"/>
              <a:t> </a:t>
            </a:r>
            <a:r>
              <a:rPr sz="1200" spc="-20" dirty="0"/>
              <a:t>not.</a:t>
            </a:r>
            <a:endParaRPr sz="1200">
              <a:latin typeface="Georgia"/>
              <a:cs typeface="Georgia"/>
            </a:endParaRPr>
          </a:p>
          <a:p>
            <a:pPr marL="295910" marR="421005" indent="-283845" algn="just">
              <a:lnSpc>
                <a:spcPts val="1330"/>
              </a:lnSpc>
              <a:spcBef>
                <a:spcPts val="835"/>
              </a:spcBef>
            </a:pPr>
            <a:r>
              <a:rPr sz="100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000" spc="480" dirty="0">
                <a:solidFill>
                  <a:srgbClr val="B31166"/>
                </a:solidFill>
                <a:latin typeface="Georgia"/>
                <a:cs typeface="Georgia"/>
              </a:rPr>
              <a:t>  </a:t>
            </a:r>
            <a:r>
              <a:rPr sz="1200" dirty="0"/>
              <a:t>The</a:t>
            </a:r>
            <a:r>
              <a:rPr sz="1200" spc="30" dirty="0"/>
              <a:t> </a:t>
            </a:r>
            <a:r>
              <a:rPr sz="1200" dirty="0"/>
              <a:t>typical</a:t>
            </a:r>
            <a:r>
              <a:rPr sz="1200" spc="90" dirty="0"/>
              <a:t> </a:t>
            </a:r>
            <a:r>
              <a:rPr sz="1200" dirty="0"/>
              <a:t>lead</a:t>
            </a:r>
            <a:r>
              <a:rPr sz="1200" spc="40" dirty="0"/>
              <a:t> </a:t>
            </a:r>
            <a:r>
              <a:rPr sz="1200" dirty="0"/>
              <a:t>conversion</a:t>
            </a:r>
            <a:r>
              <a:rPr sz="1200" spc="70" dirty="0"/>
              <a:t> </a:t>
            </a:r>
            <a:r>
              <a:rPr sz="1200" dirty="0"/>
              <a:t>rate</a:t>
            </a:r>
            <a:r>
              <a:rPr sz="1200" spc="55" dirty="0"/>
              <a:t> </a:t>
            </a:r>
            <a:r>
              <a:rPr sz="1200" dirty="0"/>
              <a:t>at</a:t>
            </a:r>
            <a:r>
              <a:rPr sz="1200" spc="30" dirty="0"/>
              <a:t> </a:t>
            </a:r>
            <a:r>
              <a:rPr sz="1200" dirty="0"/>
              <a:t>X</a:t>
            </a:r>
            <a:r>
              <a:rPr sz="1200" spc="45" dirty="0"/>
              <a:t> </a:t>
            </a:r>
            <a:r>
              <a:rPr sz="1200" dirty="0"/>
              <a:t>education</a:t>
            </a:r>
            <a:r>
              <a:rPr sz="1200" spc="70" dirty="0"/>
              <a:t> </a:t>
            </a:r>
            <a:r>
              <a:rPr sz="1200" dirty="0"/>
              <a:t>is</a:t>
            </a:r>
            <a:r>
              <a:rPr sz="1200" spc="35" dirty="0"/>
              <a:t> </a:t>
            </a:r>
            <a:r>
              <a:rPr sz="1200" dirty="0"/>
              <a:t>around</a:t>
            </a:r>
            <a:r>
              <a:rPr sz="1200" spc="80" dirty="0"/>
              <a:t> </a:t>
            </a:r>
            <a:r>
              <a:rPr sz="1200" b="1" dirty="0">
                <a:latin typeface="Arial"/>
                <a:cs typeface="Arial"/>
              </a:rPr>
              <a:t>30%.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dirty="0"/>
              <a:t>Now,</a:t>
            </a:r>
            <a:r>
              <a:rPr sz="1200" spc="70" dirty="0"/>
              <a:t> </a:t>
            </a:r>
            <a:r>
              <a:rPr sz="1200" dirty="0"/>
              <a:t>this</a:t>
            </a:r>
            <a:r>
              <a:rPr sz="1200" spc="40" dirty="0"/>
              <a:t> </a:t>
            </a:r>
            <a:r>
              <a:rPr sz="1200" dirty="0"/>
              <a:t>means</a:t>
            </a:r>
            <a:r>
              <a:rPr sz="1200" spc="35" dirty="0"/>
              <a:t> </a:t>
            </a:r>
            <a:r>
              <a:rPr sz="1200" dirty="0"/>
              <a:t>if,</a:t>
            </a:r>
            <a:r>
              <a:rPr sz="1200" spc="30" dirty="0"/>
              <a:t> </a:t>
            </a:r>
            <a:r>
              <a:rPr sz="1200" dirty="0"/>
              <a:t>say,</a:t>
            </a:r>
            <a:r>
              <a:rPr sz="1200" spc="55" dirty="0"/>
              <a:t> </a:t>
            </a:r>
            <a:r>
              <a:rPr sz="1200" spc="-20" dirty="0"/>
              <a:t>they </a:t>
            </a:r>
            <a:r>
              <a:rPr sz="1200" dirty="0"/>
              <a:t>acquire</a:t>
            </a:r>
            <a:r>
              <a:rPr sz="1200" spc="65" dirty="0"/>
              <a:t> </a:t>
            </a:r>
            <a:r>
              <a:rPr sz="1200" dirty="0"/>
              <a:t>100</a:t>
            </a:r>
            <a:r>
              <a:rPr sz="1200" spc="55" dirty="0"/>
              <a:t> </a:t>
            </a:r>
            <a:r>
              <a:rPr sz="1200" dirty="0"/>
              <a:t>leads</a:t>
            </a:r>
            <a:r>
              <a:rPr sz="1200" spc="65" dirty="0"/>
              <a:t> </a:t>
            </a:r>
            <a:r>
              <a:rPr sz="1200" dirty="0"/>
              <a:t>in</a:t>
            </a:r>
            <a:r>
              <a:rPr sz="1200" spc="45" dirty="0"/>
              <a:t> </a:t>
            </a:r>
            <a:r>
              <a:rPr sz="1200" dirty="0"/>
              <a:t>a</a:t>
            </a:r>
            <a:r>
              <a:rPr sz="1200" spc="55" dirty="0"/>
              <a:t> </a:t>
            </a:r>
            <a:r>
              <a:rPr sz="1200" dirty="0"/>
              <a:t>day,</a:t>
            </a:r>
            <a:r>
              <a:rPr sz="1200" spc="95" dirty="0"/>
              <a:t> </a:t>
            </a:r>
            <a:r>
              <a:rPr sz="1200" dirty="0"/>
              <a:t>only</a:t>
            </a:r>
            <a:r>
              <a:rPr sz="1200" spc="70" dirty="0"/>
              <a:t> </a:t>
            </a:r>
            <a:r>
              <a:rPr sz="1200" dirty="0"/>
              <a:t>about</a:t>
            </a:r>
            <a:r>
              <a:rPr sz="1200" spc="85" dirty="0"/>
              <a:t> </a:t>
            </a:r>
            <a:r>
              <a:rPr sz="1200" dirty="0"/>
              <a:t>30</a:t>
            </a:r>
            <a:r>
              <a:rPr sz="1200" spc="55" dirty="0"/>
              <a:t> </a:t>
            </a:r>
            <a:r>
              <a:rPr sz="1200" dirty="0"/>
              <a:t>of</a:t>
            </a:r>
            <a:r>
              <a:rPr sz="1200" spc="55" dirty="0"/>
              <a:t> </a:t>
            </a:r>
            <a:r>
              <a:rPr sz="1200" dirty="0"/>
              <a:t>them</a:t>
            </a:r>
            <a:r>
              <a:rPr sz="1200" spc="60" dirty="0"/>
              <a:t> </a:t>
            </a:r>
            <a:r>
              <a:rPr sz="1200" dirty="0"/>
              <a:t>are</a:t>
            </a:r>
            <a:r>
              <a:rPr sz="1200" spc="55" dirty="0"/>
              <a:t> </a:t>
            </a:r>
            <a:r>
              <a:rPr sz="1200" dirty="0"/>
              <a:t>converted.</a:t>
            </a:r>
            <a:r>
              <a:rPr sz="1200" spc="70" dirty="0"/>
              <a:t> </a:t>
            </a:r>
            <a:r>
              <a:rPr sz="1200" spc="-20" dirty="0"/>
              <a:t>To</a:t>
            </a:r>
            <a:r>
              <a:rPr sz="1200" spc="25" dirty="0"/>
              <a:t> </a:t>
            </a:r>
            <a:r>
              <a:rPr sz="1200" dirty="0"/>
              <a:t>make</a:t>
            </a:r>
            <a:r>
              <a:rPr sz="1200" spc="45" dirty="0"/>
              <a:t> </a:t>
            </a:r>
            <a:r>
              <a:rPr sz="1200" dirty="0"/>
              <a:t>this</a:t>
            </a:r>
            <a:r>
              <a:rPr sz="1200" spc="50" dirty="0"/>
              <a:t> </a:t>
            </a:r>
            <a:r>
              <a:rPr sz="1200" dirty="0"/>
              <a:t>process</a:t>
            </a:r>
            <a:r>
              <a:rPr sz="1200" spc="80" dirty="0"/>
              <a:t> </a:t>
            </a:r>
            <a:r>
              <a:rPr sz="1200" spc="-20" dirty="0"/>
              <a:t>more </a:t>
            </a:r>
            <a:r>
              <a:rPr sz="1200" dirty="0"/>
              <a:t>efficient,</a:t>
            </a:r>
            <a:r>
              <a:rPr sz="1200" spc="60" dirty="0"/>
              <a:t> </a:t>
            </a:r>
            <a:r>
              <a:rPr sz="1200" dirty="0"/>
              <a:t>the</a:t>
            </a:r>
            <a:r>
              <a:rPr sz="1200" spc="75" dirty="0"/>
              <a:t> </a:t>
            </a:r>
            <a:r>
              <a:rPr sz="1200" dirty="0"/>
              <a:t>company</a:t>
            </a:r>
            <a:r>
              <a:rPr sz="1200" spc="75" dirty="0"/>
              <a:t> </a:t>
            </a:r>
            <a:r>
              <a:rPr sz="1200" dirty="0"/>
              <a:t>wishes</a:t>
            </a:r>
            <a:r>
              <a:rPr sz="1200" spc="120" dirty="0"/>
              <a:t> </a:t>
            </a:r>
            <a:r>
              <a:rPr sz="1200" dirty="0"/>
              <a:t>to</a:t>
            </a:r>
            <a:r>
              <a:rPr sz="1200" spc="70" dirty="0"/>
              <a:t> </a:t>
            </a:r>
            <a:r>
              <a:rPr sz="1200" dirty="0"/>
              <a:t>identify</a:t>
            </a:r>
            <a:r>
              <a:rPr sz="1200" spc="75" dirty="0"/>
              <a:t> </a:t>
            </a:r>
            <a:r>
              <a:rPr sz="1200" dirty="0"/>
              <a:t>the</a:t>
            </a:r>
            <a:r>
              <a:rPr sz="1200" spc="70" dirty="0"/>
              <a:t> </a:t>
            </a:r>
            <a:r>
              <a:rPr sz="1200" dirty="0"/>
              <a:t>most</a:t>
            </a:r>
            <a:r>
              <a:rPr sz="1200" spc="55" dirty="0"/>
              <a:t> </a:t>
            </a:r>
            <a:r>
              <a:rPr sz="1200" dirty="0"/>
              <a:t>potential</a:t>
            </a:r>
            <a:r>
              <a:rPr sz="1200" spc="100" dirty="0"/>
              <a:t> </a:t>
            </a:r>
            <a:r>
              <a:rPr sz="1200" dirty="0"/>
              <a:t>leads,</a:t>
            </a:r>
            <a:r>
              <a:rPr sz="1200" spc="80" dirty="0"/>
              <a:t> </a:t>
            </a:r>
            <a:r>
              <a:rPr sz="1200" dirty="0"/>
              <a:t>also</a:t>
            </a:r>
            <a:r>
              <a:rPr sz="1200" spc="85" dirty="0"/>
              <a:t> </a:t>
            </a:r>
            <a:r>
              <a:rPr sz="1200" dirty="0"/>
              <a:t>known</a:t>
            </a:r>
            <a:r>
              <a:rPr sz="1200" spc="110" dirty="0"/>
              <a:t> </a:t>
            </a:r>
            <a:r>
              <a:rPr sz="1200" dirty="0"/>
              <a:t>as</a:t>
            </a:r>
            <a:r>
              <a:rPr sz="1200" spc="80" dirty="0"/>
              <a:t> </a:t>
            </a:r>
            <a:r>
              <a:rPr sz="1200" dirty="0"/>
              <a:t>Hot</a:t>
            </a:r>
            <a:r>
              <a:rPr sz="1200" spc="80" dirty="0"/>
              <a:t> </a:t>
            </a:r>
            <a:r>
              <a:rPr sz="1200" spc="-10" dirty="0"/>
              <a:t>Leads.</a:t>
            </a:r>
            <a:endParaRPr sz="1200">
              <a:latin typeface="Arial"/>
              <a:cs typeface="Arial"/>
            </a:endParaRPr>
          </a:p>
          <a:p>
            <a:pPr marL="295910" marR="224154" indent="-283845">
              <a:lnSpc>
                <a:spcPts val="133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0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0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200" dirty="0"/>
              <a:t>If</a:t>
            </a:r>
            <a:r>
              <a:rPr sz="1200" spc="55" dirty="0"/>
              <a:t> </a:t>
            </a:r>
            <a:r>
              <a:rPr sz="1200" dirty="0"/>
              <a:t>they</a:t>
            </a:r>
            <a:r>
              <a:rPr sz="1200" spc="90" dirty="0"/>
              <a:t> </a:t>
            </a:r>
            <a:r>
              <a:rPr sz="1200" dirty="0"/>
              <a:t>successfully</a:t>
            </a:r>
            <a:r>
              <a:rPr sz="1200" spc="55" dirty="0"/>
              <a:t> </a:t>
            </a:r>
            <a:r>
              <a:rPr sz="1200" dirty="0"/>
              <a:t>identify</a:t>
            </a:r>
            <a:r>
              <a:rPr sz="1200" spc="90" dirty="0"/>
              <a:t> </a:t>
            </a:r>
            <a:r>
              <a:rPr sz="1200" dirty="0"/>
              <a:t>this</a:t>
            </a:r>
            <a:r>
              <a:rPr sz="1200" spc="70" dirty="0"/>
              <a:t> </a:t>
            </a:r>
            <a:r>
              <a:rPr sz="1200" dirty="0"/>
              <a:t>set</a:t>
            </a:r>
            <a:r>
              <a:rPr sz="1200" spc="45" dirty="0"/>
              <a:t> </a:t>
            </a:r>
            <a:r>
              <a:rPr sz="1200" dirty="0"/>
              <a:t>of</a:t>
            </a:r>
            <a:r>
              <a:rPr sz="1200" spc="80" dirty="0"/>
              <a:t> </a:t>
            </a:r>
            <a:r>
              <a:rPr sz="1200" dirty="0"/>
              <a:t>leads,</a:t>
            </a:r>
            <a:r>
              <a:rPr sz="1200" spc="75" dirty="0"/>
              <a:t> </a:t>
            </a:r>
            <a:r>
              <a:rPr sz="1200" dirty="0"/>
              <a:t>the</a:t>
            </a:r>
            <a:r>
              <a:rPr sz="1200" spc="65" dirty="0"/>
              <a:t> </a:t>
            </a:r>
            <a:r>
              <a:rPr sz="1200" dirty="0"/>
              <a:t>lead</a:t>
            </a:r>
            <a:r>
              <a:rPr sz="1200" spc="85" dirty="0"/>
              <a:t> </a:t>
            </a:r>
            <a:r>
              <a:rPr sz="1200" dirty="0"/>
              <a:t>conversion</a:t>
            </a:r>
            <a:r>
              <a:rPr sz="1200" spc="105" dirty="0"/>
              <a:t> </a:t>
            </a:r>
            <a:r>
              <a:rPr sz="1200" dirty="0"/>
              <a:t>rate</a:t>
            </a:r>
            <a:r>
              <a:rPr sz="1200" spc="65" dirty="0"/>
              <a:t> </a:t>
            </a:r>
            <a:r>
              <a:rPr sz="1200" dirty="0"/>
              <a:t>should</a:t>
            </a:r>
            <a:r>
              <a:rPr sz="1200" spc="80" dirty="0"/>
              <a:t> </a:t>
            </a:r>
            <a:r>
              <a:rPr sz="1200" dirty="0"/>
              <a:t>go</a:t>
            </a:r>
            <a:r>
              <a:rPr sz="1200" spc="75" dirty="0"/>
              <a:t> </a:t>
            </a:r>
            <a:r>
              <a:rPr sz="1200" dirty="0"/>
              <a:t>up</a:t>
            </a:r>
            <a:r>
              <a:rPr sz="1200" spc="65" dirty="0"/>
              <a:t> </a:t>
            </a:r>
            <a:r>
              <a:rPr sz="1200" dirty="0"/>
              <a:t>as</a:t>
            </a:r>
            <a:r>
              <a:rPr sz="1200" spc="85" dirty="0"/>
              <a:t> </a:t>
            </a:r>
            <a:r>
              <a:rPr sz="1200" dirty="0"/>
              <a:t>the</a:t>
            </a:r>
            <a:r>
              <a:rPr sz="1200" spc="65" dirty="0"/>
              <a:t> </a:t>
            </a:r>
            <a:r>
              <a:rPr sz="1200" spc="-10" dirty="0"/>
              <a:t>sales </a:t>
            </a:r>
            <a:r>
              <a:rPr sz="1200" dirty="0"/>
              <a:t>team</a:t>
            </a:r>
            <a:r>
              <a:rPr sz="1200" spc="70" dirty="0"/>
              <a:t> </a:t>
            </a:r>
            <a:r>
              <a:rPr sz="1200" dirty="0"/>
              <a:t>will</a:t>
            </a:r>
            <a:r>
              <a:rPr sz="1200" spc="100" dirty="0"/>
              <a:t> </a:t>
            </a:r>
            <a:r>
              <a:rPr sz="1200" dirty="0"/>
              <a:t>now</a:t>
            </a:r>
            <a:r>
              <a:rPr sz="1200" spc="90" dirty="0"/>
              <a:t> </a:t>
            </a:r>
            <a:r>
              <a:rPr sz="1200" dirty="0"/>
              <a:t>be</a:t>
            </a:r>
            <a:r>
              <a:rPr sz="1200" spc="80" dirty="0"/>
              <a:t> </a:t>
            </a:r>
            <a:r>
              <a:rPr sz="1200" dirty="0"/>
              <a:t>focusing</a:t>
            </a:r>
            <a:r>
              <a:rPr sz="1200" spc="95" dirty="0"/>
              <a:t> </a:t>
            </a:r>
            <a:r>
              <a:rPr sz="1200" dirty="0"/>
              <a:t>more</a:t>
            </a:r>
            <a:r>
              <a:rPr sz="1200" spc="70" dirty="0"/>
              <a:t> </a:t>
            </a:r>
            <a:r>
              <a:rPr sz="1200" dirty="0"/>
              <a:t>on</a:t>
            </a:r>
            <a:r>
              <a:rPr sz="1200" spc="70" dirty="0"/>
              <a:t> </a:t>
            </a:r>
            <a:r>
              <a:rPr sz="1200" dirty="0"/>
              <a:t>communicating</a:t>
            </a:r>
            <a:r>
              <a:rPr sz="1200" spc="85" dirty="0"/>
              <a:t> </a:t>
            </a:r>
            <a:r>
              <a:rPr sz="1200" dirty="0"/>
              <a:t>with</a:t>
            </a:r>
            <a:r>
              <a:rPr sz="1200" spc="95" dirty="0"/>
              <a:t> </a:t>
            </a:r>
            <a:r>
              <a:rPr sz="1200" dirty="0"/>
              <a:t>the</a:t>
            </a:r>
            <a:r>
              <a:rPr sz="1200" spc="80" dirty="0"/>
              <a:t> </a:t>
            </a:r>
            <a:r>
              <a:rPr sz="1200" dirty="0"/>
              <a:t>potential</a:t>
            </a:r>
            <a:r>
              <a:rPr sz="1200" spc="100" dirty="0"/>
              <a:t> </a:t>
            </a:r>
            <a:r>
              <a:rPr sz="1200" dirty="0"/>
              <a:t>leads</a:t>
            </a:r>
            <a:r>
              <a:rPr sz="1200" spc="110" dirty="0"/>
              <a:t> </a:t>
            </a:r>
            <a:r>
              <a:rPr sz="1200" dirty="0"/>
              <a:t>rather</a:t>
            </a:r>
            <a:r>
              <a:rPr sz="1200" spc="85" dirty="0"/>
              <a:t> </a:t>
            </a:r>
            <a:r>
              <a:rPr sz="1200" dirty="0"/>
              <a:t>than</a:t>
            </a:r>
            <a:r>
              <a:rPr sz="1200" spc="85" dirty="0"/>
              <a:t> </a:t>
            </a:r>
            <a:r>
              <a:rPr sz="1200" spc="-10" dirty="0"/>
              <a:t>making </a:t>
            </a:r>
            <a:r>
              <a:rPr sz="1200" dirty="0"/>
              <a:t>calls</a:t>
            </a:r>
            <a:r>
              <a:rPr sz="1200" spc="50" dirty="0"/>
              <a:t> </a:t>
            </a:r>
            <a:r>
              <a:rPr sz="1200" dirty="0"/>
              <a:t>to</a:t>
            </a:r>
            <a:r>
              <a:rPr sz="1200" spc="65" dirty="0"/>
              <a:t> </a:t>
            </a:r>
            <a:r>
              <a:rPr sz="1200" spc="-10" dirty="0"/>
              <a:t>everyone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2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dirty="0">
                <a:latin typeface="Gothic Uralic"/>
                <a:cs typeface="Gothic Uralic"/>
              </a:rPr>
              <a:t>Business</a:t>
            </a:r>
            <a:r>
              <a:rPr sz="2950" spc="-45" dirty="0">
                <a:latin typeface="Gothic Uralic"/>
                <a:cs typeface="Gothic Uralic"/>
              </a:rPr>
              <a:t> </a:t>
            </a:r>
            <a:r>
              <a:rPr sz="2950" spc="-10" dirty="0">
                <a:latin typeface="Gothic Uralic"/>
                <a:cs typeface="Gothic Uralic"/>
              </a:rPr>
              <a:t>Objective</a:t>
            </a:r>
            <a:endParaRPr sz="295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275" marR="5080" indent="-283845">
              <a:lnSpc>
                <a:spcPct val="1028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dirty="0"/>
              <a:t>Lead</a:t>
            </a:r>
            <a:r>
              <a:rPr spc="10" dirty="0"/>
              <a:t> </a:t>
            </a:r>
            <a:r>
              <a:rPr dirty="0"/>
              <a:t>X</a:t>
            </a:r>
            <a:r>
              <a:rPr spc="40" dirty="0"/>
              <a:t> </a:t>
            </a:r>
            <a:r>
              <a:rPr dirty="0"/>
              <a:t>wants</a:t>
            </a:r>
            <a:r>
              <a:rPr spc="40" dirty="0"/>
              <a:t> </a:t>
            </a:r>
            <a:r>
              <a:rPr dirty="0"/>
              <a:t>us</a:t>
            </a:r>
            <a:r>
              <a:rPr spc="20" dirty="0"/>
              <a:t> </a:t>
            </a:r>
            <a:r>
              <a:rPr dirty="0"/>
              <a:t>to</a:t>
            </a:r>
            <a:r>
              <a:rPr spc="30" dirty="0"/>
              <a:t> </a:t>
            </a:r>
            <a:r>
              <a:rPr dirty="0"/>
              <a:t>build</a:t>
            </a:r>
            <a:r>
              <a:rPr spc="25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dirty="0"/>
              <a:t>model</a:t>
            </a:r>
            <a:r>
              <a:rPr spc="25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dirty="0"/>
              <a:t>give</a:t>
            </a:r>
            <a:r>
              <a:rPr spc="45" dirty="0"/>
              <a:t> </a:t>
            </a:r>
            <a:r>
              <a:rPr dirty="0"/>
              <a:t>every</a:t>
            </a:r>
            <a:r>
              <a:rPr spc="35" dirty="0"/>
              <a:t> </a:t>
            </a:r>
            <a:r>
              <a:rPr dirty="0"/>
              <a:t>lead</a:t>
            </a:r>
            <a:r>
              <a:rPr spc="1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lead</a:t>
            </a:r>
            <a:r>
              <a:rPr spc="25" dirty="0"/>
              <a:t> </a:t>
            </a:r>
            <a:r>
              <a:rPr dirty="0"/>
              <a:t>score</a:t>
            </a:r>
            <a:r>
              <a:rPr spc="30" dirty="0"/>
              <a:t> </a:t>
            </a:r>
            <a:r>
              <a:rPr dirty="0"/>
              <a:t>between</a:t>
            </a:r>
            <a:r>
              <a:rPr spc="25" dirty="0"/>
              <a:t> </a:t>
            </a:r>
            <a:r>
              <a:rPr dirty="0"/>
              <a:t>0</a:t>
            </a:r>
            <a:r>
              <a:rPr spc="30" dirty="0"/>
              <a:t> </a:t>
            </a:r>
            <a:r>
              <a:rPr spc="-10" dirty="0"/>
              <a:t>-</a:t>
            </a:r>
            <a:r>
              <a:rPr dirty="0"/>
              <a:t>100</a:t>
            </a:r>
            <a:r>
              <a:rPr spc="25" dirty="0"/>
              <a:t> </a:t>
            </a:r>
            <a:r>
              <a:rPr spc="-50" dirty="0"/>
              <a:t>. </a:t>
            </a:r>
            <a:r>
              <a:rPr dirty="0"/>
              <a:t>So</a:t>
            </a:r>
            <a:r>
              <a:rPr spc="25" dirty="0"/>
              <a:t> </a:t>
            </a:r>
            <a:r>
              <a:rPr dirty="0"/>
              <a:t>that</a:t>
            </a:r>
            <a:r>
              <a:rPr spc="40" dirty="0"/>
              <a:t> </a:t>
            </a:r>
            <a:r>
              <a:rPr dirty="0"/>
              <a:t>they</a:t>
            </a:r>
            <a:r>
              <a:rPr spc="45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dirty="0"/>
              <a:t>identify</a:t>
            </a:r>
            <a:r>
              <a:rPr spc="30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Hot</a:t>
            </a:r>
            <a:r>
              <a:rPr spc="40" dirty="0"/>
              <a:t> </a:t>
            </a:r>
            <a:r>
              <a:rPr dirty="0"/>
              <a:t>leads</a:t>
            </a:r>
            <a:r>
              <a:rPr spc="30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increase</a:t>
            </a:r>
            <a:r>
              <a:rPr spc="25" dirty="0"/>
              <a:t> </a:t>
            </a:r>
            <a:r>
              <a:rPr dirty="0"/>
              <a:t>their</a:t>
            </a:r>
            <a:r>
              <a:rPr spc="25" dirty="0"/>
              <a:t> </a:t>
            </a:r>
            <a:r>
              <a:rPr dirty="0"/>
              <a:t>conversion</a:t>
            </a:r>
            <a:r>
              <a:rPr spc="40" dirty="0"/>
              <a:t> </a:t>
            </a:r>
            <a:r>
              <a:rPr dirty="0"/>
              <a:t>rate</a:t>
            </a:r>
            <a:r>
              <a:rPr spc="35" dirty="0"/>
              <a:t> </a:t>
            </a:r>
            <a:r>
              <a:rPr dirty="0"/>
              <a:t>as</a:t>
            </a:r>
            <a:r>
              <a:rPr spc="35" dirty="0"/>
              <a:t> </a:t>
            </a:r>
            <a:r>
              <a:rPr spc="-10" dirty="0"/>
              <a:t>well.</a:t>
            </a:r>
            <a:endParaRPr sz="1150">
              <a:latin typeface="Georgia"/>
              <a:cs typeface="Georgia"/>
            </a:endParaRPr>
          </a:p>
          <a:p>
            <a:pPr marL="12065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CEO</a:t>
            </a:r>
            <a:r>
              <a:rPr spc="20" dirty="0"/>
              <a:t> </a:t>
            </a:r>
            <a:r>
              <a:rPr dirty="0"/>
              <a:t>want</a:t>
            </a:r>
            <a:r>
              <a:rPr spc="35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dirty="0"/>
              <a:t>achieve</a:t>
            </a:r>
            <a:r>
              <a:rPr spc="55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dirty="0"/>
              <a:t>lead</a:t>
            </a:r>
            <a:r>
              <a:rPr spc="35" dirty="0"/>
              <a:t> </a:t>
            </a:r>
            <a:r>
              <a:rPr dirty="0"/>
              <a:t>conversion</a:t>
            </a:r>
            <a:r>
              <a:rPr spc="35" dirty="0"/>
              <a:t> </a:t>
            </a:r>
            <a:r>
              <a:rPr dirty="0"/>
              <a:t>rate</a:t>
            </a:r>
            <a:r>
              <a:rPr spc="3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spc="-20" dirty="0"/>
              <a:t>80%.</a:t>
            </a:r>
            <a:endParaRPr sz="1150">
              <a:latin typeface="Georgia"/>
              <a:cs typeface="Georgia"/>
            </a:endParaRPr>
          </a:p>
          <a:p>
            <a:pPr marL="295275" marR="37465" indent="-283845">
              <a:lnSpc>
                <a:spcPct val="1024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dirty="0"/>
              <a:t>They</a:t>
            </a:r>
            <a:r>
              <a:rPr spc="10" dirty="0"/>
              <a:t> </a:t>
            </a:r>
            <a:r>
              <a:rPr dirty="0"/>
              <a:t>want</a:t>
            </a:r>
            <a:r>
              <a:rPr spc="5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model</a:t>
            </a:r>
            <a:r>
              <a:rPr spc="50" dirty="0"/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dirty="0"/>
              <a:t>be</a:t>
            </a:r>
            <a:r>
              <a:rPr spc="40" dirty="0"/>
              <a:t> </a:t>
            </a:r>
            <a:r>
              <a:rPr dirty="0"/>
              <a:t>able</a:t>
            </a:r>
            <a:r>
              <a:rPr spc="20" dirty="0"/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dirty="0"/>
              <a:t>handle</a:t>
            </a:r>
            <a:r>
              <a:rPr spc="5" dirty="0"/>
              <a:t> </a:t>
            </a:r>
            <a:r>
              <a:rPr dirty="0"/>
              <a:t>future</a:t>
            </a:r>
            <a:r>
              <a:rPr spc="55" dirty="0"/>
              <a:t> </a:t>
            </a:r>
            <a:r>
              <a:rPr dirty="0"/>
              <a:t>constraints</a:t>
            </a:r>
            <a:r>
              <a:rPr spc="30" dirty="0"/>
              <a:t> </a:t>
            </a:r>
            <a:r>
              <a:rPr dirty="0"/>
              <a:t>as</a:t>
            </a:r>
            <a:r>
              <a:rPr spc="30" dirty="0"/>
              <a:t> </a:t>
            </a:r>
            <a:r>
              <a:rPr dirty="0"/>
              <a:t>well</a:t>
            </a:r>
            <a:r>
              <a:rPr spc="45" dirty="0"/>
              <a:t> </a:t>
            </a:r>
            <a:r>
              <a:rPr dirty="0"/>
              <a:t>like</a:t>
            </a:r>
            <a:r>
              <a:rPr spc="20" dirty="0"/>
              <a:t> </a:t>
            </a:r>
            <a:r>
              <a:rPr dirty="0"/>
              <a:t>Peak</a:t>
            </a:r>
            <a:r>
              <a:rPr spc="15" dirty="0"/>
              <a:t> </a:t>
            </a:r>
            <a:r>
              <a:rPr spc="-20" dirty="0"/>
              <a:t>time </a:t>
            </a:r>
            <a:r>
              <a:rPr dirty="0"/>
              <a:t>actions</a:t>
            </a:r>
            <a:r>
              <a:rPr spc="30" dirty="0"/>
              <a:t> </a:t>
            </a:r>
            <a:r>
              <a:rPr dirty="0"/>
              <a:t>required,</a:t>
            </a:r>
            <a:r>
              <a:rPr spc="40" dirty="0"/>
              <a:t> </a:t>
            </a:r>
            <a:r>
              <a:rPr dirty="0"/>
              <a:t>how</a:t>
            </a:r>
            <a:r>
              <a:rPr spc="3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dirty="0"/>
              <a:t>utilize</a:t>
            </a:r>
            <a:r>
              <a:rPr spc="5" dirty="0"/>
              <a:t> </a:t>
            </a:r>
            <a:r>
              <a:rPr dirty="0"/>
              <a:t>full</a:t>
            </a:r>
            <a:r>
              <a:rPr spc="50" dirty="0"/>
              <a:t> </a:t>
            </a:r>
            <a:r>
              <a:rPr dirty="0"/>
              <a:t>man</a:t>
            </a:r>
            <a:r>
              <a:rPr spc="40" dirty="0"/>
              <a:t> </a:t>
            </a:r>
            <a:r>
              <a:rPr dirty="0"/>
              <a:t>power</a:t>
            </a:r>
            <a:r>
              <a:rPr spc="50" dirty="0"/>
              <a:t> </a:t>
            </a:r>
            <a:r>
              <a:rPr dirty="0"/>
              <a:t>and</a:t>
            </a:r>
            <a:r>
              <a:rPr spc="40" dirty="0"/>
              <a:t> </a:t>
            </a:r>
            <a:r>
              <a:rPr dirty="0"/>
              <a:t>after</a:t>
            </a:r>
            <a:r>
              <a:rPr spc="45" dirty="0"/>
              <a:t> </a:t>
            </a:r>
            <a:r>
              <a:rPr dirty="0"/>
              <a:t>achieving</a:t>
            </a:r>
            <a:r>
              <a:rPr spc="25" dirty="0"/>
              <a:t> </a:t>
            </a:r>
            <a:r>
              <a:rPr dirty="0"/>
              <a:t>target</a:t>
            </a:r>
            <a:r>
              <a:rPr spc="40" dirty="0"/>
              <a:t> </a:t>
            </a:r>
            <a:r>
              <a:rPr spc="-20" dirty="0"/>
              <a:t>what </a:t>
            </a:r>
            <a:r>
              <a:rPr dirty="0"/>
              <a:t>should</a:t>
            </a:r>
            <a:r>
              <a:rPr spc="15" dirty="0"/>
              <a:t> </a:t>
            </a:r>
            <a:r>
              <a:rPr dirty="0"/>
              <a:t>be</a:t>
            </a:r>
            <a:r>
              <a:rPr spc="35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spc="-10" dirty="0"/>
              <a:t>approaches.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48" y="3434634"/>
            <a:ext cx="20878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EBEBEB"/>
                </a:solidFill>
                <a:latin typeface="Gothic Uralic"/>
                <a:cs typeface="Gothic Uralic"/>
              </a:rPr>
              <a:t>Problem Approach</a:t>
            </a:r>
            <a:endParaRPr sz="33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7595" y="2125490"/>
            <a:ext cx="39033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240665" indent="-189230">
              <a:lnSpc>
                <a:spcPct val="102099"/>
              </a:lnSpc>
              <a:spcBef>
                <a:spcPts val="100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204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Importing</a:t>
            </a:r>
            <a:r>
              <a:rPr sz="1450" b="1" spc="2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the</a:t>
            </a:r>
            <a:r>
              <a:rPr sz="1450" b="1" spc="3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data</a:t>
            </a:r>
            <a:r>
              <a:rPr sz="1450" b="1" spc="4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and</a:t>
            </a:r>
            <a:r>
              <a:rPr sz="1450" b="1" spc="3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inspecting</a:t>
            </a:r>
            <a:r>
              <a:rPr sz="1450" b="1" spc="2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Gothic Uralic"/>
                <a:cs typeface="Gothic Uralic"/>
              </a:rPr>
              <a:t>the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data</a:t>
            </a:r>
            <a:r>
              <a:rPr sz="1450" b="1" spc="4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20" dirty="0">
                <a:solidFill>
                  <a:srgbClr val="3F3F3F"/>
                </a:solidFill>
                <a:latin typeface="Gothic Uralic"/>
                <a:cs typeface="Gothic Uralic"/>
              </a:rPr>
              <a:t>frame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2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Data</a:t>
            </a:r>
            <a:r>
              <a:rPr sz="1450" b="1" spc="-3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Gothic Uralic"/>
                <a:cs typeface="Gothic Uralic"/>
              </a:rPr>
              <a:t>preparation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4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Gothic Uralic"/>
                <a:cs typeface="Gothic Uralic"/>
              </a:rPr>
              <a:t>EDA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200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Dummy</a:t>
            </a:r>
            <a:r>
              <a:rPr sz="1450" b="1" spc="-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variable</a:t>
            </a:r>
            <a:r>
              <a:rPr sz="1450" b="1" spc="3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Gothic Uralic"/>
                <a:cs typeface="Gothic Uralic"/>
              </a:rPr>
              <a:t>creation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5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Test-Train</a:t>
            </a:r>
            <a:r>
              <a:rPr sz="1450" b="1" spc="-3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20" dirty="0">
                <a:solidFill>
                  <a:srgbClr val="3F3F3F"/>
                </a:solidFill>
                <a:latin typeface="Gothic Uralic"/>
                <a:cs typeface="Gothic Uralic"/>
              </a:rPr>
              <a:t>split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40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Feature</a:t>
            </a:r>
            <a:r>
              <a:rPr sz="1450" b="1" spc="-3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Gothic Uralic"/>
                <a:cs typeface="Gothic Uralic"/>
              </a:rPr>
              <a:t>scaling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4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Gothic Uralic"/>
                <a:cs typeface="Gothic Uralic"/>
              </a:rPr>
              <a:t>Correlations</a:t>
            </a:r>
            <a:endParaRPr sz="1450">
              <a:latin typeface="Gothic Uralic"/>
              <a:cs typeface="Gothic Uralic"/>
            </a:endParaRPr>
          </a:p>
          <a:p>
            <a:pPr marL="201295" marR="5080" indent="-189230">
              <a:lnSpc>
                <a:spcPct val="102099"/>
              </a:lnSpc>
              <a:spcBef>
                <a:spcPts val="82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21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Model</a:t>
            </a:r>
            <a:r>
              <a:rPr sz="1450" b="1" spc="4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Building</a:t>
            </a:r>
            <a:r>
              <a:rPr sz="1450" b="1" spc="4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(RFE</a:t>
            </a:r>
            <a:r>
              <a:rPr sz="1450" b="1" spc="4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Rsquared</a:t>
            </a:r>
            <a:r>
              <a:rPr sz="1450" b="1" spc="5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VIF</a:t>
            </a:r>
            <a:r>
              <a:rPr sz="1450" b="1" spc="2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and</a:t>
            </a:r>
            <a:r>
              <a:rPr sz="1450" b="1" spc="6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Gothic Uralic"/>
                <a:cs typeface="Gothic Uralic"/>
              </a:rPr>
              <a:t>p- </a:t>
            </a:r>
            <a:r>
              <a:rPr sz="1450" b="1" spc="-10" dirty="0">
                <a:solidFill>
                  <a:srgbClr val="3F3F3F"/>
                </a:solidFill>
                <a:latin typeface="Gothic Uralic"/>
                <a:cs typeface="Gothic Uralic"/>
              </a:rPr>
              <a:t>values)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40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Model</a:t>
            </a:r>
            <a:r>
              <a:rPr sz="1450" b="1" spc="-2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Gothic Uralic"/>
                <a:cs typeface="Gothic Uralic"/>
              </a:rPr>
              <a:t>Evaluation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90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Making</a:t>
            </a:r>
            <a:r>
              <a:rPr sz="1450" b="1" spc="4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predictions</a:t>
            </a:r>
            <a:r>
              <a:rPr sz="1450" b="1" spc="2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on</a:t>
            </a:r>
            <a:r>
              <a:rPr sz="1450" b="1" spc="2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test</a:t>
            </a:r>
            <a:r>
              <a:rPr sz="1450" b="1" spc="4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Gothic Uralic"/>
                <a:cs typeface="Gothic Uralic"/>
              </a:rPr>
              <a:t>set</a:t>
            </a:r>
            <a:endParaRPr sz="14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6591" y="3000755"/>
              <a:ext cx="8583167" cy="17327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3791" y="4733544"/>
              <a:ext cx="8125967" cy="19659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03970" y="2012728"/>
            <a:ext cx="827532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1499"/>
              </a:lnSpc>
              <a:spcBef>
                <a:spcPts val="95"/>
              </a:spcBef>
            </a:pPr>
            <a:r>
              <a:rPr sz="15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550" spc="484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few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columns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9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 there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called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'Select'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 is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taking 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care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0129" y="1467184"/>
            <a:ext cx="349885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dirty="0">
                <a:solidFill>
                  <a:srgbClr val="EBEBEB"/>
                </a:solidFill>
                <a:latin typeface="Times New Roman"/>
                <a:cs typeface="Times New Roman"/>
              </a:rPr>
              <a:t>EDA</a:t>
            </a:r>
            <a:r>
              <a:rPr sz="2950" b="1" spc="-17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EBEBEB"/>
                </a:solidFill>
                <a:latin typeface="Times New Roman"/>
                <a:cs typeface="Times New Roman"/>
              </a:rPr>
              <a:t>–</a:t>
            </a:r>
            <a:r>
              <a:rPr sz="2950" b="1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EBEBEB"/>
                </a:solidFill>
                <a:latin typeface="Times New Roman"/>
                <a:cs typeface="Times New Roman"/>
              </a:rPr>
              <a:t>Data</a:t>
            </a:r>
            <a:r>
              <a:rPr sz="2950" b="1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950" b="1" spc="-10" dirty="0">
                <a:solidFill>
                  <a:srgbClr val="EBEBEB"/>
                </a:solidFill>
                <a:latin typeface="Times New Roman"/>
                <a:cs typeface="Times New Roman"/>
              </a:rPr>
              <a:t>Cleaning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42794" y="2017264"/>
            <a:ext cx="764222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HR,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Finance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Marketing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195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specializations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high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convert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2083" y="3258311"/>
            <a:ext cx="8715756" cy="3011424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91048" y="1500599"/>
            <a:ext cx="49066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Lead</a:t>
            </a:r>
            <a:r>
              <a:rPr spc="-65" dirty="0"/>
              <a:t> </a:t>
            </a:r>
            <a:r>
              <a:rPr dirty="0"/>
              <a:t>Source</a:t>
            </a:r>
            <a:r>
              <a:rPr spc="-5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dirty="0"/>
              <a:t>Lead</a:t>
            </a:r>
            <a:r>
              <a:rPr spc="-65" dirty="0"/>
              <a:t> </a:t>
            </a:r>
            <a:r>
              <a:rPr spc="-10" dirty="0"/>
              <a:t>origin</a:t>
            </a: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0080" y="3241548"/>
            <a:ext cx="8796528" cy="34015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44949" y="2073621"/>
            <a:ext cx="7468870" cy="1130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google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direct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high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convert</a:t>
            </a:r>
            <a:endParaRPr sz="19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1610"/>
              </a:spcBef>
            </a:pPr>
            <a:r>
              <a:rPr sz="1950" dirty="0">
                <a:latin typeface="Times New Roman"/>
                <a:cs typeface="Times New Roman"/>
              </a:rPr>
              <a:t>Whereas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Lead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origin most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number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leads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are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landing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on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submission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1936" y="3101339"/>
              <a:ext cx="8036052" cy="361492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23026" y="1991357"/>
            <a:ext cx="740346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opening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high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probability to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convert,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Sending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SMS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benefit.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0"/>
              </a:spcBef>
            </a:pPr>
            <a:r>
              <a:rPr dirty="0"/>
              <a:t>Last</a:t>
            </a:r>
            <a:r>
              <a:rPr spc="-15" dirty="0"/>
              <a:t> </a:t>
            </a:r>
            <a:r>
              <a:rPr spc="-10" dirty="0"/>
              <a:t>lead</a:t>
            </a:r>
            <a:r>
              <a:rPr spc="-195" dirty="0"/>
              <a:t> </a:t>
            </a:r>
            <a:r>
              <a:rPr spc="-10" dirty="0"/>
              <a:t>Activity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736</Words>
  <Application>Microsoft Office PowerPoint</Application>
  <PresentationFormat>Custom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Georgia</vt:lpstr>
      <vt:lpstr>Gothic Uralic</vt:lpstr>
      <vt:lpstr>Times New Roman</vt:lpstr>
      <vt:lpstr>Tw Cen MT</vt:lpstr>
      <vt:lpstr>Tw Cen MT Condensed</vt:lpstr>
      <vt:lpstr>Wingdings 3</vt:lpstr>
      <vt:lpstr>Integral</vt:lpstr>
      <vt:lpstr>Lead Scoring Case Study using logistic regression</vt:lpstr>
      <vt:lpstr>Contents</vt:lpstr>
      <vt:lpstr>Problem Statement</vt:lpstr>
      <vt:lpstr>Business Objective</vt:lpstr>
      <vt:lpstr>PowerPoint Presentation</vt:lpstr>
      <vt:lpstr>PowerPoint Presentation</vt:lpstr>
      <vt:lpstr>Specialization</vt:lpstr>
      <vt:lpstr>Lead Source &amp; Lead origin</vt:lpstr>
      <vt:lpstr>Last lead Activity</vt:lpstr>
      <vt:lpstr>Last What is Your Occupation</vt:lpstr>
      <vt:lpstr>PowerPoint Presentation</vt:lpstr>
      <vt:lpstr>Model Evaluation</vt:lpstr>
      <vt:lpstr>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Lead Scoring_SR_Updated</dc:title>
  <dc:creator>LENOVO</dc:creator>
  <cp:lastModifiedBy>SREERAJ M</cp:lastModifiedBy>
  <cp:revision>1</cp:revision>
  <dcterms:created xsi:type="dcterms:W3CDTF">2024-10-22T14:53:49Z</dcterms:created>
  <dcterms:modified xsi:type="dcterms:W3CDTF">2024-10-22T14:55:31Z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2023-01-03T00:00:00Z</vt:filetime>
  </property>
  <property fmtid="{D5CDD505-2E9C-101B-9397-08002B2CF9AE}" pid="3" name="LastSaved">
    <vt:filetime>2024-10-22T00:00:00Z</vt:filetime>
  </property>
  <property fmtid="{D5CDD505-2E9C-101B-9397-08002B2CF9AE}" pid="4" name="Producer">
    <vt:lpwstr>3-Heights(TM) PDF Security Shell 4.8.25.2 (http://www.pdf-tools.com)</vt:lpwstr>
  </property>
</Properties>
</file>