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Libre Baskerville" panose="020B0604020202020204" charset="0"/>
      <p:regular r:id="rId21"/>
    </p:embeddedFont>
    <p:embeddedFont>
      <p:font typeface="Yeseva One"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8" d="100"/>
          <a:sy n="78" d="100"/>
        </p:scale>
        <p:origin x="3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3.png"/><Relationship Id="rId4" Type="http://schemas.openxmlformats.org/officeDocument/2006/relationships/image" Target="../media/image4.sv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00400" y="2247900"/>
            <a:ext cx="12075513" cy="3962623"/>
          </a:xfrm>
          <a:prstGeom prst="rect">
            <a:avLst/>
          </a:prstGeom>
        </p:spPr>
        <p:txBody>
          <a:bodyPr wrap="square" lIns="0" tIns="0" rIns="0" bIns="0" rtlCol="0" anchor="t">
            <a:spAutoFit/>
          </a:bodyPr>
          <a:lstStyle/>
          <a:p>
            <a:pPr algn="ctr">
              <a:lnSpc>
                <a:spcPts val="10284"/>
              </a:lnSpc>
            </a:pPr>
            <a:r>
              <a:rPr lang="en-US" sz="10284" dirty="0">
                <a:solidFill>
                  <a:srgbClr val="000000"/>
                </a:solidFill>
                <a:latin typeface="Yeseva One"/>
                <a:ea typeface="Yeseva One"/>
                <a:cs typeface="Yeseva One"/>
                <a:sym typeface="Yeseva One"/>
              </a:rPr>
              <a:t>Food and Beverage Industry Analysis</a:t>
            </a:r>
          </a:p>
        </p:txBody>
      </p:sp>
      <p:sp>
        <p:nvSpPr>
          <p:cNvPr id="3" name="Freeform 3"/>
          <p:cNvSpPr/>
          <p:nvPr/>
        </p:nvSpPr>
        <p:spPr>
          <a:xfrm>
            <a:off x="12649200" y="-2667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3505200" y="7124700"/>
            <a:ext cx="11721636" cy="400050"/>
          </a:xfrm>
          <a:prstGeom prst="rect">
            <a:avLst/>
          </a:prstGeom>
        </p:spPr>
        <p:txBody>
          <a:bodyPr lIns="0" tIns="0" rIns="0" bIns="0" rtlCol="0" anchor="t">
            <a:spAutoFit/>
          </a:bodyPr>
          <a:lstStyle/>
          <a:p>
            <a:pPr algn="ctr">
              <a:lnSpc>
                <a:spcPts val="3000"/>
              </a:lnSpc>
            </a:pPr>
            <a:r>
              <a:rPr lang="en-US" sz="3000" dirty="0" smtClean="0">
                <a:solidFill>
                  <a:srgbClr val="000000"/>
                </a:solidFill>
                <a:latin typeface="Libre Baskerville"/>
                <a:ea typeface="Libre Baskerville"/>
                <a:cs typeface="Libre Baskerville"/>
                <a:sym typeface="Libre Baskerville"/>
              </a:rPr>
              <a:t>BY Pasumarthi </a:t>
            </a:r>
            <a:r>
              <a:rPr lang="en-US" sz="3000" dirty="0">
                <a:solidFill>
                  <a:srgbClr val="000000"/>
                </a:solidFill>
                <a:latin typeface="Libre Baskerville"/>
                <a:ea typeface="Libre Baskerville"/>
                <a:cs typeface="Libre Baskerville"/>
                <a:sym typeface="Libre Baskerville"/>
              </a:rPr>
              <a:t>Sri Sreshta</a:t>
            </a:r>
          </a:p>
        </p:txBody>
      </p:sp>
      <p:sp>
        <p:nvSpPr>
          <p:cNvPr id="7" name="Freeform 7"/>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3" r="-223"/>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494" r="-494" b="-1007"/>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0" y="161925"/>
            <a:ext cx="6296572" cy="1209675"/>
          </a:xfrm>
          <a:prstGeom prst="rect">
            <a:avLst/>
          </a:prstGeom>
        </p:spPr>
        <p:txBody>
          <a:bodyPr lIns="0" tIns="0" rIns="0" bIns="0" rtlCol="0" anchor="t">
            <a:spAutoFit/>
          </a:bodyPr>
          <a:lstStyle/>
          <a:p>
            <a:pPr algn="ctr">
              <a:lnSpc>
                <a:spcPts val="9000"/>
              </a:lnSpc>
            </a:pPr>
            <a:r>
              <a:rPr lang="en-US" sz="9000">
                <a:solidFill>
                  <a:srgbClr val="000000"/>
                </a:solidFill>
                <a:latin typeface="Yeseva One"/>
                <a:ea typeface="Yeseva One"/>
                <a:cs typeface="Yeseva One"/>
                <a:sym typeface="Yeseva One"/>
              </a:rPr>
              <a:t>Insights</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TextBox 7"/>
          <p:cNvSpPr txBox="1"/>
          <p:nvPr/>
        </p:nvSpPr>
        <p:spPr>
          <a:xfrm>
            <a:off x="359226" y="1409700"/>
            <a:ext cx="17569548" cy="8656216"/>
          </a:xfrm>
          <a:prstGeom prst="rect">
            <a:avLst/>
          </a:prstGeom>
        </p:spPr>
        <p:txBody>
          <a:bodyPr lIns="0" tIns="0" rIns="0" bIns="0" rtlCol="0" anchor="t">
            <a:spAutoFit/>
          </a:bodyPr>
          <a:lstStyle/>
          <a:p>
            <a:pPr algn="ctr">
              <a:lnSpc>
                <a:spcPts val="2471"/>
              </a:lnSpc>
            </a:pPr>
            <a:endParaRPr dirty="0"/>
          </a:p>
          <a:p>
            <a:pPr algn="just">
              <a:lnSpc>
                <a:spcPts val="2471"/>
              </a:lnSpc>
            </a:pPr>
            <a:r>
              <a:rPr lang="en-US" sz="2471" dirty="0">
                <a:solidFill>
                  <a:srgbClr val="000000"/>
                </a:solidFill>
                <a:latin typeface="Yeseva One"/>
                <a:ea typeface="Yeseva One"/>
                <a:cs typeface="Yeseva One"/>
                <a:sym typeface="Yeseva One"/>
              </a:rPr>
              <a:t>1. Total Number of Respondents:</a:t>
            </a:r>
          </a:p>
          <a:p>
            <a:pPr algn="just">
              <a:lnSpc>
                <a:spcPts val="2471"/>
              </a:lnSpc>
            </a:pPr>
            <a:r>
              <a:rPr lang="en-US" sz="2471" dirty="0">
                <a:solidFill>
                  <a:srgbClr val="000000"/>
                </a:solidFill>
                <a:latin typeface="Yeseva One"/>
                <a:ea typeface="Yeseva One"/>
                <a:cs typeface="Yeseva One"/>
                <a:sym typeface="Yeseva One"/>
              </a:rPr>
              <a:t>   - The survey gathered responses from a total of  </a:t>
            </a:r>
            <a:r>
              <a:rPr lang="en-US" sz="2471" u="sng" dirty="0">
                <a:solidFill>
                  <a:srgbClr val="000000"/>
                </a:solidFill>
                <a:latin typeface="Yeseva One"/>
                <a:ea typeface="Yeseva One"/>
                <a:cs typeface="Yeseva One"/>
                <a:sym typeface="Yeseva One"/>
              </a:rPr>
              <a:t>10,000</a:t>
            </a:r>
            <a:r>
              <a:rPr lang="en-US" sz="2471" dirty="0">
                <a:solidFill>
                  <a:srgbClr val="000000"/>
                </a:solidFill>
                <a:latin typeface="Yeseva One"/>
                <a:ea typeface="Yeseva One"/>
                <a:cs typeface="Yeseva One"/>
                <a:sym typeface="Yeseva One"/>
              </a:rPr>
              <a:t> respondents</a:t>
            </a:r>
          </a:p>
          <a:p>
            <a:pPr algn="just">
              <a:lnSpc>
                <a:spcPts val="2471"/>
              </a:lnSpc>
            </a:pPr>
            <a:r>
              <a:rPr lang="en-US" sz="2471" dirty="0">
                <a:solidFill>
                  <a:srgbClr val="000000"/>
                </a:solidFill>
                <a:latin typeface="Yeseva One"/>
                <a:ea typeface="Yeseva One"/>
                <a:cs typeface="Yeseva One"/>
                <a:sym typeface="Yeseva One"/>
              </a:rPr>
              <a:t>   </a:t>
            </a:r>
          </a:p>
          <a:p>
            <a:pPr algn="just">
              <a:lnSpc>
                <a:spcPts val="2471"/>
              </a:lnSpc>
            </a:pPr>
            <a:r>
              <a:rPr lang="en-US" sz="2471" dirty="0">
                <a:solidFill>
                  <a:srgbClr val="000000"/>
                </a:solidFill>
                <a:latin typeface="Yeseva One"/>
                <a:ea typeface="Yeseva One"/>
                <a:cs typeface="Yeseva One"/>
                <a:sym typeface="Yeseva One"/>
              </a:rPr>
              <a:t>2. Average Brand Perception:</a:t>
            </a:r>
          </a:p>
          <a:p>
            <a:pPr algn="just">
              <a:lnSpc>
                <a:spcPts val="2471"/>
              </a:lnSpc>
            </a:pPr>
            <a:r>
              <a:rPr lang="en-US" sz="2471" dirty="0">
                <a:solidFill>
                  <a:srgbClr val="000000"/>
                </a:solidFill>
                <a:latin typeface="Yeseva One"/>
                <a:ea typeface="Yeseva One"/>
                <a:cs typeface="Yeseva One"/>
                <a:sym typeface="Yeseva One"/>
              </a:rPr>
              <a:t>   - The average perception of the brand is </a:t>
            </a:r>
            <a:r>
              <a:rPr lang="en-US" sz="2471" u="sng" dirty="0">
                <a:solidFill>
                  <a:srgbClr val="000000"/>
                </a:solidFill>
                <a:latin typeface="Yeseva One"/>
                <a:ea typeface="Yeseva One"/>
                <a:cs typeface="Yeseva One"/>
                <a:sym typeface="Yeseva One"/>
              </a:rPr>
              <a:t>Cola-</a:t>
            </a:r>
            <a:r>
              <a:rPr lang="en-US" sz="2471" u="sng" dirty="0" err="1">
                <a:solidFill>
                  <a:srgbClr val="000000"/>
                </a:solidFill>
                <a:latin typeface="Yeseva One"/>
                <a:ea typeface="Yeseva One"/>
                <a:cs typeface="Yeseva One"/>
                <a:sym typeface="Yeseva One"/>
              </a:rPr>
              <a:t>Coka</a:t>
            </a:r>
            <a:r>
              <a:rPr lang="en-US" sz="2471" dirty="0">
                <a:solidFill>
                  <a:srgbClr val="000000"/>
                </a:solidFill>
                <a:latin typeface="Yeseva One"/>
                <a:ea typeface="Yeseva One"/>
                <a:cs typeface="Yeseva One"/>
                <a:sym typeface="Yeseva One"/>
              </a:rPr>
              <a:t>, indicating overall sentiment towards the brand among consumers.</a:t>
            </a:r>
          </a:p>
          <a:p>
            <a:pPr algn="just">
              <a:lnSpc>
                <a:spcPts val="2471"/>
              </a:lnSpc>
            </a:pPr>
            <a:endParaRPr lang="en-US" sz="2471" dirty="0">
              <a:solidFill>
                <a:srgbClr val="000000"/>
              </a:solidFill>
              <a:latin typeface="Yeseva One"/>
              <a:ea typeface="Yeseva One"/>
              <a:cs typeface="Yeseva One"/>
              <a:sym typeface="Yeseva One"/>
            </a:endParaRPr>
          </a:p>
          <a:p>
            <a:pPr algn="just">
              <a:lnSpc>
                <a:spcPts val="2471"/>
              </a:lnSpc>
            </a:pPr>
            <a:r>
              <a:rPr lang="en-US" sz="2471" dirty="0">
                <a:solidFill>
                  <a:srgbClr val="000000"/>
                </a:solidFill>
                <a:latin typeface="Yeseva One"/>
                <a:ea typeface="Yeseva One"/>
                <a:cs typeface="Yeseva One"/>
                <a:sym typeface="Yeseva One"/>
              </a:rPr>
              <a:t>3. Most Common Consumption Situation:</a:t>
            </a:r>
          </a:p>
          <a:p>
            <a:pPr algn="just">
              <a:lnSpc>
                <a:spcPts val="2471"/>
              </a:lnSpc>
            </a:pPr>
            <a:r>
              <a:rPr lang="en-US" sz="2471" dirty="0">
                <a:solidFill>
                  <a:srgbClr val="000000"/>
                </a:solidFill>
                <a:latin typeface="Yeseva One"/>
                <a:ea typeface="Yeseva One"/>
                <a:cs typeface="Yeseva One"/>
                <a:sym typeface="Yeseva One"/>
              </a:rPr>
              <a:t>   - The most frequent situation in which respondents consume food and beverage products is during </a:t>
            </a:r>
            <a:r>
              <a:rPr lang="en-US" sz="2471" u="sng" dirty="0" smtClean="0">
                <a:solidFill>
                  <a:srgbClr val="000000"/>
                </a:solidFill>
                <a:latin typeface="Yeseva One"/>
                <a:ea typeface="Yeseva One"/>
                <a:cs typeface="Yeseva One"/>
                <a:sym typeface="Yeseva One"/>
              </a:rPr>
              <a:t>Sports/exercise.</a:t>
            </a:r>
            <a:endParaRPr lang="en-US" sz="2471" u="sng" dirty="0">
              <a:solidFill>
                <a:srgbClr val="000000"/>
              </a:solidFill>
              <a:latin typeface="Yeseva One"/>
              <a:ea typeface="Yeseva One"/>
              <a:cs typeface="Yeseva One"/>
              <a:sym typeface="Yeseva One"/>
            </a:endParaRPr>
          </a:p>
          <a:p>
            <a:pPr algn="just">
              <a:lnSpc>
                <a:spcPts val="2471"/>
              </a:lnSpc>
            </a:pPr>
            <a:endParaRPr lang="en-US" sz="2471" dirty="0">
              <a:solidFill>
                <a:srgbClr val="000000"/>
              </a:solidFill>
              <a:latin typeface="Yeseva One"/>
              <a:ea typeface="Yeseva One"/>
              <a:cs typeface="Yeseva One"/>
              <a:sym typeface="Yeseva One"/>
            </a:endParaRPr>
          </a:p>
          <a:p>
            <a:pPr algn="just">
              <a:lnSpc>
                <a:spcPts val="2471"/>
              </a:lnSpc>
            </a:pPr>
            <a:r>
              <a:rPr lang="en-US" sz="2471" dirty="0">
                <a:solidFill>
                  <a:srgbClr val="000000"/>
                </a:solidFill>
                <a:latin typeface="Yeseva One"/>
                <a:ea typeface="Yeseva One"/>
                <a:cs typeface="Yeseva One"/>
                <a:sym typeface="Yeseva One"/>
              </a:rPr>
              <a:t>4. Interest in Natural or Organic Products:</a:t>
            </a:r>
          </a:p>
          <a:p>
            <a:pPr algn="just">
              <a:lnSpc>
                <a:spcPts val="2471"/>
              </a:lnSpc>
            </a:pPr>
            <a:r>
              <a:rPr lang="en-US" sz="2471" dirty="0">
                <a:solidFill>
                  <a:srgbClr val="000000"/>
                </a:solidFill>
                <a:latin typeface="Yeseva One"/>
                <a:ea typeface="Yeseva One"/>
                <a:cs typeface="Yeseva One"/>
                <a:sym typeface="Yeseva One"/>
              </a:rPr>
              <a:t>   - </a:t>
            </a:r>
            <a:r>
              <a:rPr lang="en-US" sz="2471" u="sng" dirty="0">
                <a:solidFill>
                  <a:srgbClr val="000000"/>
                </a:solidFill>
                <a:latin typeface="Yeseva One"/>
                <a:ea typeface="Yeseva One"/>
                <a:cs typeface="Yeseva One"/>
                <a:sym typeface="Yeseva One"/>
              </a:rPr>
              <a:t>49.83% </a:t>
            </a:r>
            <a:r>
              <a:rPr lang="en-US" sz="2471" dirty="0">
                <a:solidFill>
                  <a:srgbClr val="000000"/>
                </a:solidFill>
                <a:latin typeface="Yeseva One"/>
                <a:ea typeface="Yeseva One"/>
                <a:cs typeface="Yeseva One"/>
                <a:sym typeface="Yeseva One"/>
              </a:rPr>
              <a:t>of respondents expressed interest in purchasing natural or organic products, indicating a strong trend towards healthier </a:t>
            </a:r>
            <a:r>
              <a:rPr lang="en-US" sz="2471" dirty="0" smtClean="0">
                <a:solidFill>
                  <a:srgbClr val="000000"/>
                </a:solidFill>
                <a:latin typeface="Yeseva One"/>
                <a:ea typeface="Yeseva One"/>
                <a:cs typeface="Yeseva One"/>
                <a:sym typeface="Yeseva One"/>
              </a:rPr>
              <a:t>options</a:t>
            </a:r>
            <a:r>
              <a:rPr lang="en-US" sz="2471" dirty="0">
                <a:solidFill>
                  <a:srgbClr val="000000"/>
                </a:solidFill>
                <a:latin typeface="Yeseva One"/>
                <a:ea typeface="Yeseva One"/>
                <a:cs typeface="Yeseva One"/>
                <a:sym typeface="Yeseva One"/>
              </a:rPr>
              <a:t>.</a:t>
            </a:r>
          </a:p>
          <a:p>
            <a:pPr algn="just">
              <a:lnSpc>
                <a:spcPts val="2471"/>
              </a:lnSpc>
            </a:pPr>
            <a:endParaRPr lang="en-US" sz="2471" dirty="0">
              <a:solidFill>
                <a:srgbClr val="000000"/>
              </a:solidFill>
              <a:latin typeface="Yeseva One"/>
              <a:ea typeface="Yeseva One"/>
              <a:cs typeface="Yeseva One"/>
              <a:sym typeface="Yeseva One"/>
            </a:endParaRPr>
          </a:p>
          <a:p>
            <a:pPr algn="just">
              <a:lnSpc>
                <a:spcPts val="2471"/>
              </a:lnSpc>
            </a:pPr>
            <a:r>
              <a:rPr lang="en-US" sz="2471" dirty="0">
                <a:solidFill>
                  <a:srgbClr val="000000"/>
                </a:solidFill>
                <a:latin typeface="Yeseva One"/>
                <a:ea typeface="Yeseva One"/>
                <a:cs typeface="Yeseva One"/>
                <a:sym typeface="Yeseva One"/>
              </a:rPr>
              <a:t>5. Top Reason for Choosing Brands:</a:t>
            </a:r>
          </a:p>
          <a:p>
            <a:pPr algn="just">
              <a:lnSpc>
                <a:spcPts val="2471"/>
              </a:lnSpc>
            </a:pPr>
            <a:r>
              <a:rPr lang="en-US" sz="2471" dirty="0">
                <a:solidFill>
                  <a:srgbClr val="000000"/>
                </a:solidFill>
                <a:latin typeface="Yeseva One"/>
                <a:ea typeface="Yeseva One"/>
                <a:cs typeface="Yeseva One"/>
                <a:sym typeface="Yeseva One"/>
              </a:rPr>
              <a:t>   - The most common reason for choosing specific brands is </a:t>
            </a:r>
            <a:r>
              <a:rPr lang="en-US" sz="2471" u="sng" dirty="0">
                <a:solidFill>
                  <a:srgbClr val="000000"/>
                </a:solidFill>
                <a:latin typeface="Yeseva One"/>
                <a:ea typeface="Yeseva One"/>
                <a:cs typeface="Yeseva One"/>
                <a:sym typeface="Yeseva One"/>
              </a:rPr>
              <a:t>Brand reputation</a:t>
            </a:r>
            <a:r>
              <a:rPr lang="en-US" sz="2471" dirty="0">
                <a:solidFill>
                  <a:srgbClr val="000000"/>
                </a:solidFill>
                <a:latin typeface="Yeseva One"/>
                <a:ea typeface="Yeseva One"/>
                <a:cs typeface="Yeseva One"/>
                <a:sym typeface="Yeseva One"/>
              </a:rPr>
              <a:t>, </a:t>
            </a:r>
          </a:p>
          <a:p>
            <a:pPr algn="just">
              <a:lnSpc>
                <a:spcPts val="2471"/>
              </a:lnSpc>
            </a:pPr>
            <a:endParaRPr lang="en-US" sz="2471" dirty="0">
              <a:solidFill>
                <a:srgbClr val="000000"/>
              </a:solidFill>
              <a:latin typeface="Yeseva One"/>
              <a:ea typeface="Yeseva One"/>
              <a:cs typeface="Yeseva One"/>
              <a:sym typeface="Yeseva One"/>
            </a:endParaRPr>
          </a:p>
          <a:p>
            <a:pPr algn="just">
              <a:lnSpc>
                <a:spcPts val="2471"/>
              </a:lnSpc>
            </a:pPr>
            <a:r>
              <a:rPr lang="en-US" sz="2471" dirty="0">
                <a:solidFill>
                  <a:srgbClr val="000000"/>
                </a:solidFill>
                <a:latin typeface="Yeseva One"/>
                <a:ea typeface="Yeseva One"/>
                <a:cs typeface="Yeseva One"/>
                <a:sym typeface="Yeseva One"/>
              </a:rPr>
              <a:t>6. Preferred Price Range:</a:t>
            </a:r>
          </a:p>
          <a:p>
            <a:pPr algn="just">
              <a:lnSpc>
                <a:spcPts val="2471"/>
              </a:lnSpc>
            </a:pPr>
            <a:r>
              <a:rPr lang="en-US" sz="2471" dirty="0">
                <a:solidFill>
                  <a:srgbClr val="000000"/>
                </a:solidFill>
                <a:latin typeface="Yeseva One"/>
                <a:ea typeface="Yeseva One"/>
                <a:cs typeface="Yeseva One"/>
                <a:sym typeface="Yeseva One"/>
              </a:rPr>
              <a:t>   - The average preferred price range for food and beverage products is </a:t>
            </a:r>
            <a:r>
              <a:rPr lang="en-US" sz="2471" u="sng" dirty="0" smtClean="0">
                <a:solidFill>
                  <a:srgbClr val="000000"/>
                </a:solidFill>
                <a:latin typeface="Yeseva One"/>
                <a:ea typeface="Yeseva One"/>
                <a:cs typeface="Yeseva One"/>
                <a:sym typeface="Yeseva One"/>
              </a:rPr>
              <a:t>50-90</a:t>
            </a:r>
            <a:r>
              <a:rPr lang="en-US" sz="2471" dirty="0">
                <a:solidFill>
                  <a:srgbClr val="000000"/>
                </a:solidFill>
                <a:latin typeface="Yeseva One"/>
                <a:ea typeface="Yeseva One"/>
                <a:cs typeface="Yeseva One"/>
                <a:sym typeface="Yeseva One"/>
              </a:rPr>
              <a:t>.</a:t>
            </a:r>
            <a:endParaRPr lang="en-US" sz="2471" dirty="0">
              <a:solidFill>
                <a:srgbClr val="000000"/>
              </a:solidFill>
              <a:latin typeface="Yeseva One"/>
              <a:ea typeface="Yeseva One"/>
              <a:cs typeface="Yeseva One"/>
              <a:sym typeface="Yeseva One"/>
            </a:endParaRPr>
          </a:p>
          <a:p>
            <a:pPr algn="just">
              <a:lnSpc>
                <a:spcPts val="2471"/>
              </a:lnSpc>
            </a:pPr>
            <a:endParaRPr lang="en-US" sz="2471" dirty="0">
              <a:solidFill>
                <a:srgbClr val="000000"/>
              </a:solidFill>
              <a:latin typeface="Yeseva One"/>
              <a:ea typeface="Yeseva One"/>
              <a:cs typeface="Yeseva One"/>
              <a:sym typeface="Yeseva One"/>
            </a:endParaRPr>
          </a:p>
          <a:p>
            <a:pPr algn="just">
              <a:lnSpc>
                <a:spcPts val="2471"/>
              </a:lnSpc>
            </a:pPr>
            <a:r>
              <a:rPr lang="en-US" sz="2471" dirty="0">
                <a:solidFill>
                  <a:srgbClr val="000000"/>
                </a:solidFill>
                <a:latin typeface="Yeseva One"/>
                <a:ea typeface="Yeseva One"/>
                <a:cs typeface="Yeseva One"/>
                <a:sym typeface="Yeseva One"/>
              </a:rPr>
              <a:t>7. Packaging Preferences:</a:t>
            </a:r>
          </a:p>
          <a:p>
            <a:pPr algn="just">
              <a:lnSpc>
                <a:spcPts val="2471"/>
              </a:lnSpc>
            </a:pPr>
            <a:r>
              <a:rPr lang="en-US" sz="2471" dirty="0">
                <a:solidFill>
                  <a:srgbClr val="000000"/>
                </a:solidFill>
                <a:latin typeface="Yeseva One"/>
                <a:ea typeface="Yeseva One"/>
                <a:cs typeface="Yeseva One"/>
                <a:sym typeface="Yeseva One"/>
              </a:rPr>
              <a:t>   - Respondents </a:t>
            </a:r>
            <a:r>
              <a:rPr lang="en-US" sz="2471" dirty="0" smtClean="0">
                <a:solidFill>
                  <a:srgbClr val="000000"/>
                </a:solidFill>
                <a:latin typeface="Yeseva One"/>
                <a:ea typeface="Yeseva One"/>
                <a:cs typeface="Yeseva One"/>
                <a:sym typeface="Yeseva One"/>
              </a:rPr>
              <a:t>prefer </a:t>
            </a:r>
            <a:r>
              <a:rPr lang="en-US" sz="2471" dirty="0">
                <a:solidFill>
                  <a:srgbClr val="000000"/>
                </a:solidFill>
                <a:latin typeface="Yeseva One"/>
                <a:ea typeface="Yeseva One"/>
                <a:cs typeface="Yeseva One"/>
                <a:sym typeface="Yeseva One"/>
              </a:rPr>
              <a:t>“Compact and portable cans” packaging, reflecting what consumers expect in product design.</a:t>
            </a:r>
          </a:p>
          <a:p>
            <a:pPr algn="ctr">
              <a:lnSpc>
                <a:spcPts val="2471"/>
              </a:lnSpc>
            </a:pPr>
            <a:endParaRPr lang="en-US" sz="2471" dirty="0">
              <a:solidFill>
                <a:srgbClr val="000000"/>
              </a:solidFill>
              <a:latin typeface="Yeseva One"/>
              <a:ea typeface="Yeseva One"/>
              <a:cs typeface="Yeseva One"/>
              <a:sym typeface="Yeseva One"/>
            </a:endParaRPr>
          </a:p>
          <a:p>
            <a:pPr algn="ctr">
              <a:lnSpc>
                <a:spcPts val="2471"/>
              </a:lnSpc>
            </a:pPr>
            <a:endParaRPr lang="en-US" sz="2471" dirty="0">
              <a:solidFill>
                <a:srgbClr val="000000"/>
              </a:solidFill>
              <a:latin typeface="Yeseva One"/>
              <a:ea typeface="Yeseva One"/>
              <a:cs typeface="Yeseva One"/>
              <a:sym typeface="Yeseva O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0" y="161925"/>
            <a:ext cx="6296572" cy="1209675"/>
          </a:xfrm>
          <a:prstGeom prst="rect">
            <a:avLst/>
          </a:prstGeom>
        </p:spPr>
        <p:txBody>
          <a:bodyPr lIns="0" tIns="0" rIns="0" bIns="0" rtlCol="0" anchor="t">
            <a:spAutoFit/>
          </a:bodyPr>
          <a:lstStyle/>
          <a:p>
            <a:pPr algn="ctr">
              <a:lnSpc>
                <a:spcPts val="9000"/>
              </a:lnSpc>
            </a:pPr>
            <a:r>
              <a:rPr lang="en-US" sz="9000">
                <a:solidFill>
                  <a:srgbClr val="000000"/>
                </a:solidFill>
                <a:latin typeface="Yeseva One"/>
                <a:ea typeface="Yeseva One"/>
                <a:cs typeface="Yeseva One"/>
                <a:sym typeface="Yeseva One"/>
              </a:rPr>
              <a:t>Insights</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TextBox 7"/>
          <p:cNvSpPr txBox="1"/>
          <p:nvPr/>
        </p:nvSpPr>
        <p:spPr>
          <a:xfrm>
            <a:off x="344131" y="1419225"/>
            <a:ext cx="17769766" cy="8003538"/>
          </a:xfrm>
          <a:prstGeom prst="rect">
            <a:avLst/>
          </a:prstGeom>
        </p:spPr>
        <p:txBody>
          <a:bodyPr lIns="0" tIns="0" rIns="0" bIns="0" rtlCol="0" anchor="t">
            <a:spAutoFit/>
          </a:bodyPr>
          <a:lstStyle/>
          <a:p>
            <a:pPr algn="l">
              <a:lnSpc>
                <a:spcPts val="2649"/>
              </a:lnSpc>
            </a:pPr>
            <a:r>
              <a:rPr lang="en-US" sz="2649" dirty="0">
                <a:solidFill>
                  <a:srgbClr val="000000"/>
                </a:solidFill>
                <a:latin typeface="Yeseva One"/>
                <a:ea typeface="Yeseva One"/>
                <a:cs typeface="Yeseva One"/>
                <a:sym typeface="Yeseva One"/>
              </a:rPr>
              <a:t>8. Interest in Limited Edition Packaging:</a:t>
            </a:r>
          </a:p>
          <a:p>
            <a:pPr algn="l">
              <a:lnSpc>
                <a:spcPts val="2649"/>
              </a:lnSpc>
            </a:pPr>
            <a:r>
              <a:rPr lang="en-US" sz="2649" dirty="0">
                <a:solidFill>
                  <a:srgbClr val="000000"/>
                </a:solidFill>
                <a:latin typeface="Yeseva One"/>
                <a:ea typeface="Yeseva One"/>
                <a:cs typeface="Yeseva One"/>
                <a:sym typeface="Yeseva One"/>
              </a:rPr>
              <a:t> - A significant </a:t>
            </a:r>
            <a:r>
              <a:rPr lang="en-US" sz="2649" u="sng" dirty="0">
                <a:solidFill>
                  <a:srgbClr val="000000"/>
                </a:solidFill>
                <a:latin typeface="Yeseva One"/>
                <a:ea typeface="Yeseva One"/>
                <a:cs typeface="Yeseva One"/>
                <a:sym typeface="Yeseva One"/>
              </a:rPr>
              <a:t>39.46% </a:t>
            </a:r>
            <a:r>
              <a:rPr lang="en-US" sz="2649" dirty="0">
                <a:solidFill>
                  <a:srgbClr val="000000"/>
                </a:solidFill>
                <a:latin typeface="Yeseva One"/>
                <a:ea typeface="Yeseva One"/>
                <a:cs typeface="Yeseva One"/>
                <a:sym typeface="Yeseva One"/>
              </a:rPr>
              <a:t>of respondents expressed interest in limited edition packaging.</a:t>
            </a:r>
          </a:p>
          <a:p>
            <a:pPr algn="l">
              <a:lnSpc>
                <a:spcPts val="2649"/>
              </a:lnSpc>
            </a:pPr>
            <a:endParaRPr lang="en-US" sz="2649" dirty="0">
              <a:solidFill>
                <a:srgbClr val="000000"/>
              </a:solidFill>
              <a:latin typeface="Yeseva One"/>
              <a:ea typeface="Yeseva One"/>
              <a:cs typeface="Yeseva One"/>
              <a:sym typeface="Yeseva One"/>
            </a:endParaRPr>
          </a:p>
          <a:p>
            <a:pPr algn="l">
              <a:lnSpc>
                <a:spcPts val="2649"/>
              </a:lnSpc>
            </a:pPr>
            <a:r>
              <a:rPr lang="en-US" sz="2649" dirty="0">
                <a:solidFill>
                  <a:srgbClr val="000000"/>
                </a:solidFill>
                <a:latin typeface="Yeseva One"/>
                <a:ea typeface="Yeseva One"/>
                <a:cs typeface="Yeseva One"/>
                <a:sym typeface="Yeseva One"/>
              </a:rPr>
              <a:t>9. Top Ingredient Expectations:</a:t>
            </a:r>
          </a:p>
          <a:p>
            <a:pPr>
              <a:lnSpc>
                <a:spcPts val="2649"/>
              </a:lnSpc>
            </a:pPr>
            <a:r>
              <a:rPr lang="en-US" sz="2649" dirty="0">
                <a:solidFill>
                  <a:srgbClr val="000000"/>
                </a:solidFill>
                <a:latin typeface="Yeseva One"/>
                <a:ea typeface="Yeseva One"/>
                <a:cs typeface="Yeseva One"/>
                <a:sym typeface="Yeseva One"/>
              </a:rPr>
              <a:t> - Consumers expect </a:t>
            </a:r>
            <a:r>
              <a:rPr lang="en-US" sz="2649" i="1" u="sng" dirty="0">
                <a:solidFill>
                  <a:srgbClr val="000000"/>
                </a:solidFill>
                <a:latin typeface="Yeseva One"/>
                <a:ea typeface="Yeseva One"/>
                <a:cs typeface="Yeseva One"/>
                <a:sym typeface="Yeseva One"/>
              </a:rPr>
              <a:t>caffeine </a:t>
            </a:r>
            <a:r>
              <a:rPr lang="en-US" sz="2649" dirty="0">
                <a:solidFill>
                  <a:srgbClr val="000000"/>
                </a:solidFill>
                <a:latin typeface="Yeseva One"/>
                <a:ea typeface="Yeseva One"/>
                <a:cs typeface="Yeseva One"/>
                <a:sym typeface="Yeseva One"/>
              </a:rPr>
              <a:t>in the products they purchase, which aligns</a:t>
            </a:r>
            <a:r>
              <a:rPr lang="en-US" sz="2649" dirty="0" smtClean="0">
                <a:solidFill>
                  <a:srgbClr val="000000"/>
                </a:solidFill>
                <a:latin typeface="Yeseva One"/>
                <a:ea typeface="Yeseva One"/>
                <a:cs typeface="Yeseva One"/>
                <a:sym typeface="Yeseva One"/>
              </a:rPr>
              <a:t> </a:t>
            </a:r>
            <a:r>
              <a:rPr lang="en-US" sz="2649" dirty="0">
                <a:solidFill>
                  <a:srgbClr val="000000"/>
                </a:solidFill>
                <a:latin typeface="Yeseva One"/>
                <a:ea typeface="Yeseva One"/>
                <a:cs typeface="Yeseva One"/>
                <a:sym typeface="Yeseva One"/>
              </a:rPr>
              <a:t>with current trends in health-conscious consumption.</a:t>
            </a:r>
          </a:p>
          <a:p>
            <a:pPr algn="l">
              <a:lnSpc>
                <a:spcPts val="2649"/>
              </a:lnSpc>
            </a:pPr>
            <a:endParaRPr lang="en-US" sz="2649" dirty="0">
              <a:solidFill>
                <a:srgbClr val="000000"/>
              </a:solidFill>
              <a:latin typeface="Yeseva One"/>
              <a:ea typeface="Yeseva One"/>
              <a:cs typeface="Yeseva One"/>
              <a:sym typeface="Yeseva One"/>
            </a:endParaRPr>
          </a:p>
          <a:p>
            <a:pPr algn="l">
              <a:lnSpc>
                <a:spcPts val="2649"/>
              </a:lnSpc>
            </a:pPr>
            <a:r>
              <a:rPr lang="en-US" sz="2649" dirty="0">
                <a:solidFill>
                  <a:srgbClr val="000000"/>
                </a:solidFill>
                <a:latin typeface="Yeseva One"/>
                <a:ea typeface="Yeseva One"/>
                <a:cs typeface="Yeseva One"/>
                <a:sym typeface="Yeseva One"/>
              </a:rPr>
              <a:t>10. Taste Experience:</a:t>
            </a:r>
          </a:p>
          <a:p>
            <a:pPr algn="l">
              <a:lnSpc>
                <a:spcPts val="2649"/>
              </a:lnSpc>
            </a:pPr>
            <a:r>
              <a:rPr lang="en-US" sz="2649" dirty="0">
                <a:solidFill>
                  <a:srgbClr val="000000"/>
                </a:solidFill>
                <a:latin typeface="Yeseva One"/>
                <a:ea typeface="Yeseva One"/>
                <a:cs typeface="Yeseva One"/>
                <a:sym typeface="Yeseva One"/>
              </a:rPr>
              <a:t> - The majority of respondents reported a </a:t>
            </a:r>
            <a:r>
              <a:rPr lang="en-US" sz="2649" u="sng" dirty="0">
                <a:solidFill>
                  <a:srgbClr val="000000"/>
                </a:solidFill>
                <a:latin typeface="Yeseva One"/>
                <a:ea typeface="Yeseva One"/>
                <a:cs typeface="Yeseva One"/>
                <a:sym typeface="Yeseva One"/>
              </a:rPr>
              <a:t>“3” </a:t>
            </a:r>
            <a:r>
              <a:rPr lang="en-US" sz="2649" dirty="0">
                <a:solidFill>
                  <a:srgbClr val="000000"/>
                </a:solidFill>
                <a:latin typeface="Yeseva One"/>
                <a:ea typeface="Yeseva One"/>
                <a:cs typeface="Yeseva One"/>
                <a:sym typeface="Yeseva One"/>
              </a:rPr>
              <a:t>rating taste experience with the products they’ve tried, contributing to brand loyalty.</a:t>
            </a:r>
          </a:p>
          <a:p>
            <a:pPr algn="l">
              <a:lnSpc>
                <a:spcPts val="2649"/>
              </a:lnSpc>
            </a:pPr>
            <a:endParaRPr lang="en-US" sz="2649" dirty="0">
              <a:solidFill>
                <a:srgbClr val="000000"/>
              </a:solidFill>
              <a:latin typeface="Yeseva One"/>
              <a:ea typeface="Yeseva One"/>
              <a:cs typeface="Yeseva One"/>
              <a:sym typeface="Yeseva One"/>
            </a:endParaRPr>
          </a:p>
          <a:p>
            <a:pPr algn="l">
              <a:lnSpc>
                <a:spcPts val="2649"/>
              </a:lnSpc>
            </a:pPr>
            <a:r>
              <a:rPr lang="en-US" sz="2649" dirty="0">
                <a:solidFill>
                  <a:srgbClr val="000000"/>
                </a:solidFill>
                <a:latin typeface="Yeseva One"/>
                <a:ea typeface="Yeseva One"/>
                <a:cs typeface="Yeseva One"/>
                <a:sym typeface="Yeseva One"/>
              </a:rPr>
              <a:t>11. Health Concerns:</a:t>
            </a:r>
          </a:p>
          <a:p>
            <a:pPr algn="l">
              <a:lnSpc>
                <a:spcPts val="2649"/>
              </a:lnSpc>
            </a:pPr>
            <a:r>
              <a:rPr lang="en-US" sz="2649" dirty="0">
                <a:solidFill>
                  <a:srgbClr val="000000"/>
                </a:solidFill>
                <a:latin typeface="Yeseva One"/>
                <a:ea typeface="Yeseva One"/>
                <a:cs typeface="Yeseva One"/>
                <a:sym typeface="Yeseva One"/>
              </a:rPr>
              <a:t> - </a:t>
            </a:r>
            <a:r>
              <a:rPr lang="en-US" sz="2649" u="sng" dirty="0">
                <a:solidFill>
                  <a:srgbClr val="000000"/>
                </a:solidFill>
                <a:latin typeface="Yeseva One"/>
                <a:ea typeface="Yeseva One"/>
                <a:cs typeface="Yeseva One"/>
                <a:sym typeface="Yeseva One"/>
              </a:rPr>
              <a:t>60.45% </a:t>
            </a:r>
            <a:r>
              <a:rPr lang="en-US" sz="2649" dirty="0">
                <a:solidFill>
                  <a:srgbClr val="000000"/>
                </a:solidFill>
                <a:latin typeface="Yeseva One"/>
                <a:ea typeface="Yeseva One"/>
                <a:cs typeface="Yeseva One"/>
                <a:sym typeface="Yeseva One"/>
              </a:rPr>
              <a:t>of respondents mentioned health concerns related to food and beverage products.</a:t>
            </a:r>
          </a:p>
          <a:p>
            <a:pPr algn="l">
              <a:lnSpc>
                <a:spcPts val="2649"/>
              </a:lnSpc>
            </a:pPr>
            <a:endParaRPr lang="en-US" sz="2649" dirty="0">
              <a:solidFill>
                <a:srgbClr val="000000"/>
              </a:solidFill>
              <a:latin typeface="Yeseva One"/>
              <a:ea typeface="Yeseva One"/>
              <a:cs typeface="Yeseva One"/>
              <a:sym typeface="Yeseva One"/>
            </a:endParaRPr>
          </a:p>
          <a:p>
            <a:pPr algn="l">
              <a:lnSpc>
                <a:spcPts val="2649"/>
              </a:lnSpc>
            </a:pPr>
            <a:r>
              <a:rPr lang="en-US" sz="2649" dirty="0">
                <a:solidFill>
                  <a:srgbClr val="000000"/>
                </a:solidFill>
                <a:latin typeface="Yeseva One"/>
                <a:ea typeface="Yeseva One"/>
                <a:cs typeface="Yeseva One"/>
                <a:sym typeface="Yeseva One"/>
              </a:rPr>
              <a:t>12. Marketing Channels:</a:t>
            </a:r>
          </a:p>
          <a:p>
            <a:pPr algn="l">
              <a:lnSpc>
                <a:spcPts val="2649"/>
              </a:lnSpc>
            </a:pPr>
            <a:r>
              <a:rPr lang="en-US" sz="2649" dirty="0">
                <a:solidFill>
                  <a:srgbClr val="000000"/>
                </a:solidFill>
                <a:latin typeface="Yeseva One"/>
                <a:ea typeface="Yeseva One"/>
                <a:cs typeface="Yeseva One"/>
                <a:sym typeface="Yeseva One"/>
              </a:rPr>
              <a:t> - The preferred marketing channel for receiving product information is </a:t>
            </a:r>
            <a:r>
              <a:rPr lang="en-US" sz="2649" u="sng" dirty="0">
                <a:solidFill>
                  <a:srgbClr val="000000"/>
                </a:solidFill>
                <a:latin typeface="Yeseva One"/>
                <a:ea typeface="Yeseva One"/>
                <a:cs typeface="Yeseva One"/>
                <a:sym typeface="Yeseva One"/>
              </a:rPr>
              <a:t>Online </a:t>
            </a:r>
            <a:r>
              <a:rPr lang="en-US" sz="2649" u="sng" dirty="0" smtClean="0">
                <a:solidFill>
                  <a:srgbClr val="000000"/>
                </a:solidFill>
                <a:latin typeface="Yeseva One"/>
                <a:ea typeface="Yeseva One"/>
                <a:cs typeface="Yeseva One"/>
                <a:sym typeface="Yeseva One"/>
              </a:rPr>
              <a:t>ads</a:t>
            </a:r>
            <a:r>
              <a:rPr lang="en-US" sz="2649" dirty="0">
                <a:solidFill>
                  <a:srgbClr val="000000"/>
                </a:solidFill>
                <a:latin typeface="Yeseva One"/>
                <a:ea typeface="Yeseva One"/>
                <a:cs typeface="Yeseva One"/>
                <a:sym typeface="Yeseva One"/>
              </a:rPr>
              <a:t>.</a:t>
            </a:r>
            <a:r>
              <a:rPr lang="en-US" sz="2649" dirty="0" smtClean="0">
                <a:solidFill>
                  <a:srgbClr val="000000"/>
                </a:solidFill>
                <a:latin typeface="Yeseva One"/>
                <a:ea typeface="Yeseva One"/>
                <a:cs typeface="Yeseva One"/>
                <a:sym typeface="Yeseva One"/>
              </a:rPr>
              <a:t> </a:t>
            </a:r>
            <a:endParaRPr lang="en-US" sz="2649" dirty="0">
              <a:solidFill>
                <a:srgbClr val="000000"/>
              </a:solidFill>
              <a:latin typeface="Yeseva One"/>
              <a:ea typeface="Yeseva One"/>
              <a:cs typeface="Yeseva One"/>
              <a:sym typeface="Yeseva One"/>
            </a:endParaRPr>
          </a:p>
          <a:p>
            <a:pPr algn="l">
              <a:lnSpc>
                <a:spcPts val="2649"/>
              </a:lnSpc>
            </a:pPr>
            <a:endParaRPr lang="en-US" sz="2649" dirty="0">
              <a:solidFill>
                <a:srgbClr val="000000"/>
              </a:solidFill>
              <a:latin typeface="Yeseva One"/>
              <a:ea typeface="Yeseva One"/>
              <a:cs typeface="Yeseva One"/>
              <a:sym typeface="Yeseva One"/>
            </a:endParaRPr>
          </a:p>
          <a:p>
            <a:pPr algn="l">
              <a:lnSpc>
                <a:spcPts val="2649"/>
              </a:lnSpc>
            </a:pPr>
            <a:r>
              <a:rPr lang="en-US" sz="2649" dirty="0">
                <a:solidFill>
                  <a:srgbClr val="000000"/>
                </a:solidFill>
                <a:latin typeface="Yeseva One"/>
                <a:ea typeface="Yeseva One"/>
                <a:cs typeface="Yeseva One"/>
                <a:sym typeface="Yeseva One"/>
              </a:rPr>
              <a:t>13. Typical Purchase Location:</a:t>
            </a:r>
          </a:p>
          <a:p>
            <a:pPr algn="l">
              <a:lnSpc>
                <a:spcPts val="2649"/>
              </a:lnSpc>
            </a:pPr>
            <a:r>
              <a:rPr lang="en-US" sz="2649" dirty="0">
                <a:solidFill>
                  <a:srgbClr val="000000"/>
                </a:solidFill>
                <a:latin typeface="Yeseva One"/>
                <a:ea typeface="Yeseva One"/>
                <a:cs typeface="Yeseva One"/>
                <a:sym typeface="Yeseva One"/>
              </a:rPr>
              <a:t> - Respondents commonly purchase products from </a:t>
            </a:r>
            <a:r>
              <a:rPr lang="en-US" sz="2649" u="sng" dirty="0" smtClean="0">
                <a:solidFill>
                  <a:srgbClr val="000000"/>
                </a:solidFill>
                <a:latin typeface="Yeseva One"/>
                <a:ea typeface="Yeseva One"/>
                <a:cs typeface="Yeseva One"/>
                <a:sym typeface="Yeseva One"/>
              </a:rPr>
              <a:t>Supermarkets</a:t>
            </a:r>
            <a:r>
              <a:rPr lang="en-US" sz="2649" dirty="0">
                <a:solidFill>
                  <a:srgbClr val="000000"/>
                </a:solidFill>
                <a:latin typeface="Yeseva One"/>
                <a:ea typeface="Yeseva One"/>
                <a:cs typeface="Yeseva One"/>
                <a:sym typeface="Yeseva One"/>
              </a:rPr>
              <a:t>.</a:t>
            </a:r>
          </a:p>
          <a:p>
            <a:pPr algn="l">
              <a:lnSpc>
                <a:spcPts val="2649"/>
              </a:lnSpc>
            </a:pPr>
            <a:endParaRPr lang="en-US" sz="2649" dirty="0">
              <a:solidFill>
                <a:srgbClr val="000000"/>
              </a:solidFill>
              <a:latin typeface="Yeseva One"/>
              <a:ea typeface="Yeseva One"/>
              <a:cs typeface="Yeseva One"/>
              <a:sym typeface="Yeseva One"/>
            </a:endParaRPr>
          </a:p>
          <a:p>
            <a:pPr algn="l">
              <a:lnSpc>
                <a:spcPts val="2649"/>
              </a:lnSpc>
            </a:pPr>
            <a:r>
              <a:rPr lang="en-US" sz="2649" dirty="0">
                <a:solidFill>
                  <a:srgbClr val="000000"/>
                </a:solidFill>
                <a:latin typeface="Yeseva One"/>
                <a:ea typeface="Yeseva One"/>
                <a:cs typeface="Yeseva One"/>
                <a:sym typeface="Yeseva One"/>
              </a:rPr>
              <a:t>14. Frequency of Consumption Across Price Ranges:</a:t>
            </a:r>
          </a:p>
          <a:p>
            <a:pPr algn="l">
              <a:lnSpc>
                <a:spcPts val="2649"/>
              </a:lnSpc>
            </a:pPr>
            <a:r>
              <a:rPr lang="en-US" sz="2649" dirty="0">
                <a:solidFill>
                  <a:srgbClr val="000000"/>
                </a:solidFill>
                <a:latin typeface="Yeseva One"/>
                <a:ea typeface="Yeseva One"/>
                <a:cs typeface="Yeseva One"/>
                <a:sym typeface="Yeseva One"/>
              </a:rPr>
              <a:t> - A trend shows that </a:t>
            </a:r>
            <a:r>
              <a:rPr lang="en-US" sz="2649" u="sng" dirty="0">
                <a:solidFill>
                  <a:srgbClr val="000000"/>
                </a:solidFill>
                <a:latin typeface="Yeseva One"/>
                <a:ea typeface="Yeseva One"/>
                <a:cs typeface="Yeseva One"/>
                <a:sym typeface="Yeseva One"/>
              </a:rPr>
              <a:t>2-3 times a week </a:t>
            </a:r>
            <a:r>
              <a:rPr lang="en-US" sz="2649" dirty="0">
                <a:solidFill>
                  <a:srgbClr val="000000"/>
                </a:solidFill>
                <a:latin typeface="Yeseva One"/>
                <a:ea typeface="Yeseva One"/>
                <a:cs typeface="Yeseva One"/>
                <a:sym typeface="Yeseva One"/>
              </a:rPr>
              <a:t>consumption frequency correlates with </a:t>
            </a:r>
            <a:r>
              <a:rPr lang="en-US" sz="2649" u="sng" dirty="0">
                <a:solidFill>
                  <a:srgbClr val="000000"/>
                </a:solidFill>
                <a:latin typeface="Yeseva One"/>
                <a:ea typeface="Yeseva One"/>
                <a:cs typeface="Yeseva One"/>
                <a:sym typeface="Yeseva One"/>
              </a:rPr>
              <a:t>50-90 </a:t>
            </a:r>
            <a:r>
              <a:rPr lang="en-US" sz="2649" dirty="0">
                <a:solidFill>
                  <a:srgbClr val="000000"/>
                </a:solidFill>
                <a:latin typeface="Yeseva One"/>
                <a:ea typeface="Yeseva One"/>
                <a:cs typeface="Yeseva One"/>
                <a:sym typeface="Yeseva One"/>
              </a:rPr>
              <a:t>price ranges, indicating price sensitivity among respondents.</a:t>
            </a:r>
          </a:p>
          <a:p>
            <a:pPr algn="ctr">
              <a:lnSpc>
                <a:spcPts val="2649"/>
              </a:lnSpc>
            </a:pPr>
            <a:endParaRPr lang="en-US" sz="2649" dirty="0">
              <a:solidFill>
                <a:srgbClr val="000000"/>
              </a:solidFill>
              <a:latin typeface="Yeseva One"/>
              <a:ea typeface="Yeseva One"/>
              <a:cs typeface="Yeseva One"/>
              <a:sym typeface="Yeseva O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3632200"/>
            <a:ext cx="11721636" cy="32512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4495800" y="1104900"/>
            <a:ext cx="8496705" cy="2360491"/>
          </a:xfrm>
          <a:prstGeom prst="rect">
            <a:avLst/>
          </a:prstGeom>
        </p:spPr>
        <p:txBody>
          <a:bodyPr lIns="0" tIns="0" rIns="0" bIns="0" rtlCol="0" anchor="t">
            <a:spAutoFit/>
          </a:bodyPr>
          <a:lstStyle/>
          <a:p>
            <a:pPr algn="ctr">
              <a:lnSpc>
                <a:spcPts val="9060"/>
              </a:lnSpc>
            </a:pPr>
            <a:r>
              <a:rPr lang="en-US" sz="9060" dirty="0">
                <a:solidFill>
                  <a:srgbClr val="000000"/>
                </a:solidFill>
                <a:latin typeface="Yeseva One"/>
                <a:ea typeface="Yeseva One"/>
                <a:cs typeface="Yeseva One"/>
                <a:sym typeface="Yeseva One"/>
              </a:rPr>
              <a:t>Problem </a:t>
            </a:r>
            <a:r>
              <a:rPr lang="en-US" sz="9060" dirty="0" err="1">
                <a:solidFill>
                  <a:srgbClr val="000000"/>
                </a:solidFill>
                <a:latin typeface="Yeseva One"/>
                <a:ea typeface="Yeseva One"/>
                <a:cs typeface="Yeseva One"/>
                <a:sym typeface="Yeseva One"/>
              </a:rPr>
              <a:t>Statment</a:t>
            </a:r>
            <a:endParaRPr lang="en-US" sz="9060" dirty="0">
              <a:solidFill>
                <a:srgbClr val="000000"/>
              </a:solidFill>
              <a:latin typeface="Yeseva One"/>
              <a:ea typeface="Yeseva One"/>
              <a:cs typeface="Yeseva One"/>
              <a:sym typeface="Yeseva One"/>
            </a:endParaRPr>
          </a:p>
        </p:txBody>
      </p:sp>
      <p:sp>
        <p:nvSpPr>
          <p:cNvPr id="7" name="TextBox 7"/>
          <p:cNvSpPr txBox="1"/>
          <p:nvPr/>
        </p:nvSpPr>
        <p:spPr>
          <a:xfrm>
            <a:off x="2819400" y="4305300"/>
            <a:ext cx="12996449" cy="3029253"/>
          </a:xfrm>
          <a:prstGeom prst="rect">
            <a:avLst/>
          </a:prstGeom>
        </p:spPr>
        <p:txBody>
          <a:bodyPr lIns="0" tIns="0" rIns="0" bIns="0" rtlCol="0" anchor="t">
            <a:spAutoFit/>
          </a:bodyPr>
          <a:lstStyle/>
          <a:p>
            <a:pPr algn="l">
              <a:lnSpc>
                <a:spcPts val="3385"/>
              </a:lnSpc>
            </a:pPr>
            <a:r>
              <a:rPr lang="en-US" sz="3385" dirty="0">
                <a:solidFill>
                  <a:srgbClr val="000000"/>
                </a:solidFill>
                <a:latin typeface="Libre Baskerville"/>
                <a:ea typeface="Libre Baskerville"/>
                <a:cs typeface="Libre Baskerville"/>
                <a:sym typeface="Libre Baskerville"/>
              </a:rPr>
              <a:t>The objective of this Power BI project is to analyze survey responses from the food and beverage industry to gain insights into consumer behavior, preferences, and perceptions. The analysis will help identify key trends, understand brand perception, and explore potential areas for improvement in product offerings and marketing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TextBox 6"/>
          <p:cNvSpPr txBox="1"/>
          <p:nvPr/>
        </p:nvSpPr>
        <p:spPr>
          <a:xfrm>
            <a:off x="2570641" y="4124357"/>
            <a:ext cx="13352804" cy="1896164"/>
          </a:xfrm>
          <a:prstGeom prst="rect">
            <a:avLst/>
          </a:prstGeom>
        </p:spPr>
        <p:txBody>
          <a:bodyPr lIns="0" tIns="0" rIns="0" bIns="0" rtlCol="0" anchor="t">
            <a:spAutoFit/>
          </a:bodyPr>
          <a:lstStyle/>
          <a:p>
            <a:pPr algn="ctr">
              <a:lnSpc>
                <a:spcPts val="14239"/>
              </a:lnSpc>
            </a:pPr>
            <a:r>
              <a:rPr lang="en-US" sz="14239">
                <a:solidFill>
                  <a:srgbClr val="000000"/>
                </a:solidFill>
                <a:latin typeface="Yeseva One"/>
                <a:ea typeface="Yeseva One"/>
                <a:cs typeface="Yeseva One"/>
                <a:sym typeface="Yeseva One"/>
              </a:rPr>
              <a:t>Data Tables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Freeform 5"/>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a:off x="306739" y="1904977"/>
            <a:ext cx="7600436" cy="6049326"/>
          </a:xfrm>
          <a:custGeom>
            <a:avLst/>
            <a:gdLst/>
            <a:ahLst/>
            <a:cxnLst/>
            <a:rect l="l" t="t" r="r" b="b"/>
            <a:pathLst>
              <a:path w="7600436" h="6049326">
                <a:moveTo>
                  <a:pt x="0" y="0"/>
                </a:moveTo>
                <a:lnTo>
                  <a:pt x="7600436" y="0"/>
                </a:lnTo>
                <a:lnTo>
                  <a:pt x="7600436" y="6049327"/>
                </a:lnTo>
                <a:lnTo>
                  <a:pt x="0" y="6049327"/>
                </a:lnTo>
                <a:lnTo>
                  <a:pt x="0" y="0"/>
                </a:lnTo>
                <a:close/>
              </a:path>
            </a:pathLst>
          </a:custGeom>
          <a:blipFill>
            <a:blip r:embed="rId8"/>
            <a:stretch>
              <a:fillRect/>
            </a:stretch>
          </a:blipFill>
        </p:spPr>
      </p:sp>
      <p:sp>
        <p:nvSpPr>
          <p:cNvPr id="7" name="Freeform 7"/>
          <p:cNvSpPr/>
          <p:nvPr/>
        </p:nvSpPr>
        <p:spPr>
          <a:xfrm>
            <a:off x="8094263" y="2286000"/>
            <a:ext cx="9848815" cy="4860769"/>
          </a:xfrm>
          <a:custGeom>
            <a:avLst/>
            <a:gdLst/>
            <a:ahLst/>
            <a:cxnLst/>
            <a:rect l="l" t="t" r="r" b="b"/>
            <a:pathLst>
              <a:path w="9848815" h="4860769">
                <a:moveTo>
                  <a:pt x="0" y="0"/>
                </a:moveTo>
                <a:lnTo>
                  <a:pt x="9848815" y="0"/>
                </a:lnTo>
                <a:lnTo>
                  <a:pt x="9848815" y="4860769"/>
                </a:lnTo>
                <a:lnTo>
                  <a:pt x="0" y="4860769"/>
                </a:lnTo>
                <a:lnTo>
                  <a:pt x="0" y="0"/>
                </a:lnTo>
                <a:close/>
              </a:path>
            </a:pathLst>
          </a:custGeom>
          <a:blipFill>
            <a:blip r:embed="rId9"/>
            <a:stretch>
              <a:fillRect/>
            </a:stretch>
          </a:blipFill>
        </p:spPr>
      </p:sp>
      <p:sp>
        <p:nvSpPr>
          <p:cNvPr id="8" name="TextBox 8"/>
          <p:cNvSpPr txBox="1"/>
          <p:nvPr/>
        </p:nvSpPr>
        <p:spPr>
          <a:xfrm>
            <a:off x="306739" y="464384"/>
            <a:ext cx="6661533" cy="955199"/>
          </a:xfrm>
          <a:prstGeom prst="rect">
            <a:avLst/>
          </a:prstGeom>
        </p:spPr>
        <p:txBody>
          <a:bodyPr lIns="0" tIns="0" rIns="0" bIns="0" rtlCol="0" anchor="t">
            <a:spAutoFit/>
          </a:bodyPr>
          <a:lstStyle/>
          <a:p>
            <a:pPr algn="ctr">
              <a:lnSpc>
                <a:spcPts val="7103"/>
              </a:lnSpc>
            </a:pPr>
            <a:r>
              <a:rPr lang="en-US" sz="7103">
                <a:solidFill>
                  <a:srgbClr val="000000"/>
                </a:solidFill>
                <a:latin typeface="Yeseva One"/>
                <a:ea typeface="Yeseva One"/>
                <a:cs typeface="Yeseva One"/>
                <a:sym typeface="Yeseva One"/>
              </a:rPr>
              <a:t>Fact Table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74941" y="592512"/>
            <a:ext cx="9187618" cy="1005727"/>
          </a:xfrm>
          <a:prstGeom prst="rect">
            <a:avLst/>
          </a:prstGeom>
        </p:spPr>
        <p:txBody>
          <a:bodyPr lIns="0" tIns="0" rIns="0" bIns="0" rtlCol="0" anchor="t">
            <a:spAutoFit/>
          </a:bodyPr>
          <a:lstStyle/>
          <a:p>
            <a:pPr algn="ctr">
              <a:lnSpc>
                <a:spcPts val="7513"/>
              </a:lnSpc>
            </a:pPr>
            <a:r>
              <a:rPr lang="en-US" sz="7513">
                <a:solidFill>
                  <a:srgbClr val="000000"/>
                </a:solidFill>
                <a:latin typeface="Yeseva One"/>
                <a:ea typeface="Yeseva One"/>
                <a:cs typeface="Yeseva One"/>
                <a:sym typeface="Yeseva One"/>
              </a:rPr>
              <a:t>Dimension Tables</a:t>
            </a:r>
          </a:p>
        </p:txBody>
      </p:sp>
      <p:sp>
        <p:nvSpPr>
          <p:cNvPr id="3" name="Freeform 3"/>
          <p:cNvSpPr/>
          <p:nvPr/>
        </p:nvSpPr>
        <p:spPr>
          <a:xfrm>
            <a:off x="1011139" y="1598238"/>
            <a:ext cx="8132861" cy="2979422"/>
          </a:xfrm>
          <a:custGeom>
            <a:avLst/>
            <a:gdLst/>
            <a:ahLst/>
            <a:cxnLst/>
            <a:rect l="l" t="t" r="r" b="b"/>
            <a:pathLst>
              <a:path w="8132861" h="2979422">
                <a:moveTo>
                  <a:pt x="0" y="0"/>
                </a:moveTo>
                <a:lnTo>
                  <a:pt x="8132861" y="0"/>
                </a:lnTo>
                <a:lnTo>
                  <a:pt x="8132861" y="2979422"/>
                </a:lnTo>
                <a:lnTo>
                  <a:pt x="0" y="2979422"/>
                </a:lnTo>
                <a:lnTo>
                  <a:pt x="0" y="0"/>
                </a:lnTo>
                <a:close/>
              </a:path>
            </a:pathLst>
          </a:custGeom>
          <a:blipFill>
            <a:blip r:embed="rId2"/>
            <a:stretch>
              <a:fillRect l="-1610" r="-158" b="-27852"/>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7" name="Freeform 7"/>
          <p:cNvSpPr/>
          <p:nvPr/>
        </p:nvSpPr>
        <p:spPr>
          <a:xfrm>
            <a:off x="1140813" y="4831225"/>
            <a:ext cx="7873514" cy="4964608"/>
          </a:xfrm>
          <a:custGeom>
            <a:avLst/>
            <a:gdLst/>
            <a:ahLst/>
            <a:cxnLst/>
            <a:rect l="l" t="t" r="r" b="b"/>
            <a:pathLst>
              <a:path w="7873514" h="4964608">
                <a:moveTo>
                  <a:pt x="0" y="0"/>
                </a:moveTo>
                <a:lnTo>
                  <a:pt x="7873514" y="0"/>
                </a:lnTo>
                <a:lnTo>
                  <a:pt x="7873514" y="4964608"/>
                </a:lnTo>
                <a:lnTo>
                  <a:pt x="0" y="4964608"/>
                </a:lnTo>
                <a:lnTo>
                  <a:pt x="0" y="0"/>
                </a:lnTo>
                <a:close/>
              </a:path>
            </a:pathLst>
          </a:custGeom>
          <a:blipFill>
            <a:blip r:embed="rId7"/>
            <a:stretch>
              <a:fillRect b="-59518"/>
            </a:stretch>
          </a:blipFill>
        </p:spPr>
      </p:sp>
      <p:sp>
        <p:nvSpPr>
          <p:cNvPr id="8" name="Freeform 8"/>
          <p:cNvSpPr/>
          <p:nvPr/>
        </p:nvSpPr>
        <p:spPr>
          <a:xfrm>
            <a:off x="10231883" y="4379818"/>
            <a:ext cx="5330386" cy="5416015"/>
          </a:xfrm>
          <a:custGeom>
            <a:avLst/>
            <a:gdLst/>
            <a:ahLst/>
            <a:cxnLst/>
            <a:rect l="l" t="t" r="r" b="b"/>
            <a:pathLst>
              <a:path w="5330386" h="5416015">
                <a:moveTo>
                  <a:pt x="0" y="0"/>
                </a:moveTo>
                <a:lnTo>
                  <a:pt x="5330386" y="0"/>
                </a:lnTo>
                <a:lnTo>
                  <a:pt x="5330386" y="5416015"/>
                </a:lnTo>
                <a:lnTo>
                  <a:pt x="0" y="5416015"/>
                </a:lnTo>
                <a:lnTo>
                  <a:pt x="0" y="0"/>
                </a:lnTo>
                <a:close/>
              </a:path>
            </a:pathLst>
          </a:custGeom>
          <a:blipFill>
            <a:blip r:embed="rId8"/>
            <a:stretch>
              <a:fillRect/>
            </a:stretch>
          </a:blipFill>
        </p:spPr>
      </p:sp>
      <p:sp>
        <p:nvSpPr>
          <p:cNvPr id="9" name="Freeform 9"/>
          <p:cNvSpPr/>
          <p:nvPr/>
        </p:nvSpPr>
        <p:spPr>
          <a:xfrm>
            <a:off x="9930609" y="1598238"/>
            <a:ext cx="7328691" cy="2425066"/>
          </a:xfrm>
          <a:custGeom>
            <a:avLst/>
            <a:gdLst/>
            <a:ahLst/>
            <a:cxnLst/>
            <a:rect l="l" t="t" r="r" b="b"/>
            <a:pathLst>
              <a:path w="7328691" h="2425066">
                <a:moveTo>
                  <a:pt x="0" y="0"/>
                </a:moveTo>
                <a:lnTo>
                  <a:pt x="7328691" y="0"/>
                </a:lnTo>
                <a:lnTo>
                  <a:pt x="7328691" y="2425066"/>
                </a:lnTo>
                <a:lnTo>
                  <a:pt x="0" y="2425066"/>
                </a:lnTo>
                <a:lnTo>
                  <a:pt x="0" y="0"/>
                </a:lnTo>
                <a:close/>
              </a:path>
            </a:pathLst>
          </a:custGeom>
          <a:blipFill>
            <a:blip r:embed="rId9"/>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2670117" y="868402"/>
            <a:ext cx="13538793" cy="3054271"/>
          </a:xfrm>
          <a:prstGeom prst="rect">
            <a:avLst/>
          </a:prstGeom>
        </p:spPr>
        <p:txBody>
          <a:bodyPr lIns="0" tIns="0" rIns="0" bIns="0" rtlCol="0" anchor="t">
            <a:spAutoFit/>
          </a:bodyPr>
          <a:lstStyle/>
          <a:p>
            <a:pPr algn="ctr">
              <a:lnSpc>
                <a:spcPts val="11758"/>
              </a:lnSpc>
            </a:pPr>
            <a:r>
              <a:rPr lang="en-US" sz="11758">
                <a:solidFill>
                  <a:srgbClr val="000000"/>
                </a:solidFill>
                <a:latin typeface="Yeseva One"/>
                <a:ea typeface="Yeseva One"/>
                <a:cs typeface="Yeseva One"/>
                <a:sym typeface="Yeseva One"/>
              </a:rPr>
              <a:t>Transforming Data</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TextBox 7"/>
          <p:cNvSpPr txBox="1"/>
          <p:nvPr/>
        </p:nvSpPr>
        <p:spPr>
          <a:xfrm>
            <a:off x="890392" y="4666324"/>
            <a:ext cx="16821626" cy="3482175"/>
          </a:xfrm>
          <a:prstGeom prst="rect">
            <a:avLst/>
          </a:prstGeom>
        </p:spPr>
        <p:txBody>
          <a:bodyPr lIns="0" tIns="0" rIns="0" bIns="0" rtlCol="0" anchor="t">
            <a:spAutoFit/>
          </a:bodyPr>
          <a:lstStyle/>
          <a:p>
            <a:pPr marL="975684" lvl="1" indent="-487842" algn="just">
              <a:lnSpc>
                <a:spcPts val="4519"/>
              </a:lnSpc>
              <a:buFont typeface="Arial"/>
              <a:buChar char="•"/>
            </a:pPr>
            <a:r>
              <a:rPr lang="en-US" sz="4519">
                <a:solidFill>
                  <a:srgbClr val="000000"/>
                </a:solidFill>
                <a:latin typeface="Yeseva One"/>
                <a:ea typeface="Yeseva One"/>
                <a:cs typeface="Yeseva One"/>
                <a:sym typeface="Yeseva One"/>
              </a:rPr>
              <a:t>Verified that all data types are correctly aligned with their respective columns.</a:t>
            </a:r>
          </a:p>
          <a:p>
            <a:pPr marL="975684" lvl="1" indent="-487842" algn="just">
              <a:lnSpc>
                <a:spcPts val="4519"/>
              </a:lnSpc>
              <a:buFont typeface="Arial"/>
              <a:buChar char="•"/>
            </a:pPr>
            <a:r>
              <a:rPr lang="en-US" sz="4519">
                <a:solidFill>
                  <a:srgbClr val="000000"/>
                </a:solidFill>
                <a:latin typeface="Yeseva One"/>
                <a:ea typeface="Yeseva One"/>
                <a:cs typeface="Yeseva One"/>
                <a:sym typeface="Yeseva One"/>
              </a:rPr>
              <a:t>Removed duplicate entries.</a:t>
            </a:r>
          </a:p>
          <a:p>
            <a:pPr marL="975684" lvl="1" indent="-487842" algn="just">
              <a:lnSpc>
                <a:spcPts val="4519"/>
              </a:lnSpc>
              <a:buFont typeface="Arial"/>
              <a:buChar char="•"/>
            </a:pPr>
            <a:r>
              <a:rPr lang="en-US" sz="4519">
                <a:solidFill>
                  <a:srgbClr val="000000"/>
                </a:solidFill>
                <a:latin typeface="Yeseva One"/>
                <a:ea typeface="Yeseva One"/>
                <a:cs typeface="Yeseva One"/>
                <a:sym typeface="Yeseva One"/>
              </a:rPr>
              <a:t>For the dim_cities table: Set the first row as headers.</a:t>
            </a:r>
          </a:p>
          <a:p>
            <a:pPr marL="975684" lvl="1" indent="-487842" algn="just">
              <a:lnSpc>
                <a:spcPts val="4519"/>
              </a:lnSpc>
              <a:buFont typeface="Arial"/>
              <a:buChar char="•"/>
            </a:pPr>
            <a:r>
              <a:rPr lang="en-US" sz="4519">
                <a:solidFill>
                  <a:srgbClr val="000000"/>
                </a:solidFill>
                <a:latin typeface="Yeseva One"/>
                <a:ea typeface="Yeseva One"/>
                <a:cs typeface="Yeseva One"/>
                <a:sym typeface="Yeseva One"/>
              </a:rPr>
              <a:t>Checked column quality and reviewed the column profile.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2728397" y="436074"/>
            <a:ext cx="12428822" cy="1782150"/>
          </a:xfrm>
          <a:prstGeom prst="rect">
            <a:avLst/>
          </a:prstGeom>
        </p:spPr>
        <p:txBody>
          <a:bodyPr lIns="0" tIns="0" rIns="0" bIns="0" rtlCol="0" anchor="t">
            <a:spAutoFit/>
          </a:bodyPr>
          <a:lstStyle/>
          <a:p>
            <a:pPr algn="ctr">
              <a:lnSpc>
                <a:spcPts val="6895"/>
              </a:lnSpc>
            </a:pPr>
            <a:r>
              <a:rPr lang="en-US" sz="6895">
                <a:solidFill>
                  <a:srgbClr val="000000"/>
                </a:solidFill>
                <a:latin typeface="Yeseva One"/>
                <a:ea typeface="Yeseva One"/>
                <a:cs typeface="Yeseva One"/>
                <a:sym typeface="Yeseva One"/>
              </a:rPr>
              <a:t>Creating Relationship between Tables</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7" name="Freeform 7"/>
          <p:cNvSpPr/>
          <p:nvPr/>
        </p:nvSpPr>
        <p:spPr>
          <a:xfrm>
            <a:off x="4490608" y="2218225"/>
            <a:ext cx="9464220" cy="7882353"/>
          </a:xfrm>
          <a:custGeom>
            <a:avLst/>
            <a:gdLst/>
            <a:ahLst/>
            <a:cxnLst/>
            <a:rect l="l" t="t" r="r" b="b"/>
            <a:pathLst>
              <a:path w="9464220" h="7882353">
                <a:moveTo>
                  <a:pt x="0" y="0"/>
                </a:moveTo>
                <a:lnTo>
                  <a:pt x="9464220" y="0"/>
                </a:lnTo>
                <a:lnTo>
                  <a:pt x="9464220" y="7882352"/>
                </a:lnTo>
                <a:lnTo>
                  <a:pt x="0" y="7882352"/>
                </a:lnTo>
                <a:lnTo>
                  <a:pt x="0" y="0"/>
                </a:lnTo>
                <a:close/>
              </a:path>
            </a:pathLst>
          </a:custGeom>
          <a:blipFill>
            <a:blip r:embed="rId8"/>
            <a:stretch>
              <a:fillRect t="-317" r="-1854" b="-3098"/>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429000" y="3619500"/>
            <a:ext cx="11999009" cy="3324019"/>
          </a:xfrm>
          <a:prstGeom prst="rect">
            <a:avLst/>
          </a:prstGeom>
        </p:spPr>
        <p:txBody>
          <a:bodyPr lIns="0" tIns="0" rIns="0" bIns="0" rtlCol="0" anchor="t">
            <a:spAutoFit/>
          </a:bodyPr>
          <a:lstStyle/>
          <a:p>
            <a:pPr algn="ctr">
              <a:lnSpc>
                <a:spcPts val="12795"/>
              </a:lnSpc>
            </a:pPr>
            <a:r>
              <a:rPr lang="en-US" sz="12795" dirty="0">
                <a:solidFill>
                  <a:srgbClr val="000000"/>
                </a:solidFill>
                <a:latin typeface="Yeseva One"/>
                <a:ea typeface="Yeseva One"/>
                <a:cs typeface="Yeseva One"/>
                <a:sym typeface="Yeseva One"/>
              </a:rPr>
              <a:t>Data Visualization</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a:off x="173257" y="0"/>
            <a:ext cx="18114743" cy="10287000"/>
          </a:xfrm>
          <a:custGeom>
            <a:avLst/>
            <a:gdLst/>
            <a:ahLst/>
            <a:cxnLst/>
            <a:rect l="l" t="t" r="r" b="b"/>
            <a:pathLst>
              <a:path w="18114743" h="10287000">
                <a:moveTo>
                  <a:pt x="0" y="0"/>
                </a:moveTo>
                <a:lnTo>
                  <a:pt x="18114743" y="0"/>
                </a:lnTo>
                <a:lnTo>
                  <a:pt x="18114743" y="10287000"/>
                </a:lnTo>
                <a:lnTo>
                  <a:pt x="0" y="10287000"/>
                </a:lnTo>
                <a:lnTo>
                  <a:pt x="0" y="0"/>
                </a:lnTo>
                <a:close/>
              </a:path>
            </a:pathLst>
          </a:custGeom>
          <a:blipFill>
            <a:blip r:embed="rId2"/>
            <a:stretch>
              <a:fillRect l="-664" t="-1141" r="-664"/>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460</Words>
  <Application>Microsoft Office PowerPoint</Application>
  <PresentationFormat>Custom</PresentationFormat>
  <Paragraphs>59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Libre Baskerville</vt:lpstr>
      <vt:lpstr>Arial</vt:lpstr>
      <vt:lpstr>Yeseva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Food and Beverage Industry Analysis</dc:title>
  <dc:creator>Sri Sreshta pasumarthi</dc:creator>
  <cp:lastModifiedBy>Sri Sreshta pasumarthi</cp:lastModifiedBy>
  <cp:revision>3</cp:revision>
  <dcterms:created xsi:type="dcterms:W3CDTF">2006-08-16T00:00:00Z</dcterms:created>
  <dcterms:modified xsi:type="dcterms:W3CDTF">2024-09-08T17:56:53Z</dcterms:modified>
  <dc:identifier>DAGQJ3elDFo</dc:identifier>
</cp:coreProperties>
</file>