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72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383F-DEEF-44C2-A0DE-C92071B37CDD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19EF-65C1-4587-9AC8-75DD579F4A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13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383F-DEEF-44C2-A0DE-C92071B37CDD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19EF-65C1-4587-9AC8-75DD579F4A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6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383F-DEEF-44C2-A0DE-C92071B37CDD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19EF-65C1-4587-9AC8-75DD579F4A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52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383F-DEEF-44C2-A0DE-C92071B37CDD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19EF-65C1-4587-9AC8-75DD579F4A4C}" type="slidenum">
              <a:rPr lang="es-ES" smtClean="0"/>
              <a:t>‹#›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2268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383F-DEEF-44C2-A0DE-C92071B37CDD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19EF-65C1-4587-9AC8-75DD579F4A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485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383F-DEEF-44C2-A0DE-C92071B37CDD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19EF-65C1-4587-9AC8-75DD579F4A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082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383F-DEEF-44C2-A0DE-C92071B37CDD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19EF-65C1-4587-9AC8-75DD579F4A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392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383F-DEEF-44C2-A0DE-C92071B37CDD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19EF-65C1-4587-9AC8-75DD579F4A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38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383F-DEEF-44C2-A0DE-C92071B37CDD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19EF-65C1-4587-9AC8-75DD579F4A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13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383F-DEEF-44C2-A0DE-C92071B37CDD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19EF-65C1-4587-9AC8-75DD579F4A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57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383F-DEEF-44C2-A0DE-C92071B37CDD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19EF-65C1-4587-9AC8-75DD579F4A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28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383F-DEEF-44C2-A0DE-C92071B37CDD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19EF-65C1-4587-9AC8-75DD579F4A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24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383F-DEEF-44C2-A0DE-C92071B37CDD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19EF-65C1-4587-9AC8-75DD579F4A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96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383F-DEEF-44C2-A0DE-C92071B37CDD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19EF-65C1-4587-9AC8-75DD579F4A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22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383F-DEEF-44C2-A0DE-C92071B37CDD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19EF-65C1-4587-9AC8-75DD579F4A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86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383F-DEEF-44C2-A0DE-C92071B37CDD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19EF-65C1-4587-9AC8-75DD579F4A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75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383F-DEEF-44C2-A0DE-C92071B37CDD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19EF-65C1-4587-9AC8-75DD579F4A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8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B50383F-DEEF-44C2-A0DE-C92071B37CDD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DF919EF-65C1-4587-9AC8-75DD579F4A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813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62C9-7CB3-4C0D-8F10-677FD9F7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955" y="1990072"/>
            <a:ext cx="5197033" cy="1784682"/>
          </a:xfrm>
        </p:spPr>
        <p:txBody>
          <a:bodyPr>
            <a:normAutofit/>
          </a:bodyPr>
          <a:lstStyle/>
          <a:p>
            <a:pPr algn="ctr"/>
            <a:r>
              <a:rPr lang="es-ES" sz="4800" dirty="0"/>
              <a:t>American Express: </a:t>
            </a:r>
            <a:br>
              <a:rPr lang="es-ES" sz="4800" dirty="0"/>
            </a:br>
            <a:r>
              <a:rPr lang="es-ES" sz="4800" dirty="0" err="1"/>
              <a:t>Clients</a:t>
            </a:r>
            <a:r>
              <a:rPr lang="es-ES" sz="4800" dirty="0"/>
              <a:t> Default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4C5BE-B65F-4300-AE62-ED42387D1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312" y="3355171"/>
            <a:ext cx="4089721" cy="1655762"/>
          </a:xfrm>
        </p:spPr>
        <p:txBody>
          <a:bodyPr/>
          <a:lstStyle/>
          <a:p>
            <a:pPr algn="ctr"/>
            <a:r>
              <a:rPr lang="es-ES" dirty="0"/>
              <a:t>Proyecto Machine </a:t>
            </a:r>
            <a:r>
              <a:rPr lang="es-ES" dirty="0" err="1"/>
              <a:t>Learning</a:t>
            </a:r>
            <a:endParaRPr lang="es-ES" dirty="0"/>
          </a:p>
          <a:p>
            <a:pPr algn="ctr"/>
            <a:endParaRPr lang="es-ES" sz="1800" dirty="0"/>
          </a:p>
          <a:p>
            <a:pPr algn="ctr"/>
            <a:r>
              <a:rPr lang="es-ES" sz="1800" dirty="0"/>
              <a:t>Sergio Risueño Gómez</a:t>
            </a:r>
          </a:p>
        </p:txBody>
      </p:sp>
      <p:pic>
        <p:nvPicPr>
          <p:cNvPr id="1026" name="Picture 2" descr="una tarjeta de crédito deslizando sobre un datafono con un aspecto futuristico sin personas">
            <a:extLst>
              <a:ext uri="{FF2B5EF4-FFF2-40B4-BE49-F238E27FC236}">
                <a16:creationId xmlns:a16="http://schemas.microsoft.com/office/drawing/2014/main" id="{F311C7C3-E25C-4540-9DAA-F44D55E3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988" y="1762687"/>
            <a:ext cx="3184967" cy="3184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817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DD87-3A6E-4C6D-A57F-DA7FB467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0402"/>
            <a:ext cx="7886700" cy="965963"/>
          </a:xfrm>
        </p:spPr>
        <p:txBody>
          <a:bodyPr>
            <a:normAutofit/>
          </a:bodyPr>
          <a:lstStyle/>
          <a:p>
            <a:r>
              <a:rPr lang="es-ES" sz="3200" dirty="0"/>
              <a:t>Modelos</a:t>
            </a:r>
            <a:endParaRPr lang="es-E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6D48B-85FB-4523-B762-DCECF5B261D7}"/>
              </a:ext>
            </a:extLst>
          </p:cNvPr>
          <p:cNvSpPr txBox="1"/>
          <p:nvPr/>
        </p:nvSpPr>
        <p:spPr>
          <a:xfrm>
            <a:off x="6800126" y="2174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American Express: </a:t>
            </a:r>
            <a:r>
              <a:rPr lang="es-ES" sz="1200" dirty="0" err="1"/>
              <a:t>Clients</a:t>
            </a:r>
            <a:r>
              <a:rPr lang="es-ES" sz="1200" dirty="0"/>
              <a:t> Default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C86A2E-5ED7-487D-82F2-EC1BE3E4A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90704"/>
              </p:ext>
            </p:extLst>
          </p:nvPr>
        </p:nvGraphicFramePr>
        <p:xfrm>
          <a:off x="1055076" y="1796562"/>
          <a:ext cx="7033847" cy="3264875"/>
        </p:xfrm>
        <a:graphic>
          <a:graphicData uri="http://schemas.openxmlformats.org/drawingml/2006/table">
            <a:tbl>
              <a:tblPr>
                <a:effectLst>
                  <a:reflection blurRad="6350" stA="50000" endA="300" endPos="38500" dist="50800" dir="5400000" sy="-100000" algn="bl" rotWithShape="0"/>
                </a:effectLst>
              </a:tblPr>
              <a:tblGrid>
                <a:gridCol w="2179112">
                  <a:extLst>
                    <a:ext uri="{9D8B030D-6E8A-4147-A177-3AD203B41FA5}">
                      <a16:colId xmlns:a16="http://schemas.microsoft.com/office/drawing/2014/main" val="1264351024"/>
                    </a:ext>
                  </a:extLst>
                </a:gridCol>
                <a:gridCol w="882679">
                  <a:extLst>
                    <a:ext uri="{9D8B030D-6E8A-4147-A177-3AD203B41FA5}">
                      <a16:colId xmlns:a16="http://schemas.microsoft.com/office/drawing/2014/main" val="2793130116"/>
                    </a:ext>
                  </a:extLst>
                </a:gridCol>
                <a:gridCol w="882679">
                  <a:extLst>
                    <a:ext uri="{9D8B030D-6E8A-4147-A177-3AD203B41FA5}">
                      <a16:colId xmlns:a16="http://schemas.microsoft.com/office/drawing/2014/main" val="3640176577"/>
                    </a:ext>
                  </a:extLst>
                </a:gridCol>
                <a:gridCol w="882679">
                  <a:extLst>
                    <a:ext uri="{9D8B030D-6E8A-4147-A177-3AD203B41FA5}">
                      <a16:colId xmlns:a16="http://schemas.microsoft.com/office/drawing/2014/main" val="3662563438"/>
                    </a:ext>
                  </a:extLst>
                </a:gridCol>
                <a:gridCol w="882679">
                  <a:extLst>
                    <a:ext uri="{9D8B030D-6E8A-4147-A177-3AD203B41FA5}">
                      <a16:colId xmlns:a16="http://schemas.microsoft.com/office/drawing/2014/main" val="2668151025"/>
                    </a:ext>
                  </a:extLst>
                </a:gridCol>
                <a:gridCol w="1324019">
                  <a:extLst>
                    <a:ext uri="{9D8B030D-6E8A-4147-A177-3AD203B41FA5}">
                      <a16:colId xmlns:a16="http://schemas.microsoft.com/office/drawing/2014/main" val="3417226742"/>
                    </a:ext>
                  </a:extLst>
                </a:gridCol>
              </a:tblGrid>
              <a:tr h="4392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=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= 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708534"/>
                  </a:ext>
                </a:extLst>
              </a:tr>
              <a:tr h="62912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942645"/>
                  </a:ext>
                </a:extLst>
              </a:tr>
              <a:tr h="43929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Log.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74276"/>
                  </a:ext>
                </a:extLst>
              </a:tr>
              <a:tr h="43929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Forest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C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19379"/>
                  </a:ext>
                </a:extLst>
              </a:tr>
              <a:tr h="43929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745346"/>
                  </a:ext>
                </a:extLst>
              </a:tr>
              <a:tr h="43929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KNeighbors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C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9756"/>
                  </a:ext>
                </a:extLst>
              </a:tr>
              <a:tr h="43929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Stacking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989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45601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DD87-3A6E-4C6D-A57F-DA7FB467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0402"/>
            <a:ext cx="7886700" cy="965963"/>
          </a:xfrm>
        </p:spPr>
        <p:txBody>
          <a:bodyPr>
            <a:normAutofit/>
          </a:bodyPr>
          <a:lstStyle/>
          <a:p>
            <a:r>
              <a:rPr lang="es-ES" sz="3200" dirty="0"/>
              <a:t>Descripción del problema</a:t>
            </a:r>
            <a:endParaRPr lang="es-E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E4CD-3146-4F0B-BB21-7C216F701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547446"/>
            <a:ext cx="7675350" cy="4629517"/>
          </a:xfrm>
        </p:spPr>
        <p:txBody>
          <a:bodyPr/>
          <a:lstStyle/>
          <a:p>
            <a:r>
              <a:rPr lang="es-ES" dirty="0" err="1"/>
              <a:t>Dataset</a:t>
            </a:r>
            <a:r>
              <a:rPr lang="es-ES" dirty="0"/>
              <a:t>: Datos anónimos de AMEX para </a:t>
            </a:r>
            <a:r>
              <a:rPr lang="es-ES" dirty="0" err="1"/>
              <a:t>Kaggle</a:t>
            </a:r>
            <a:endParaRPr lang="es-ES" dirty="0"/>
          </a:p>
          <a:p>
            <a:r>
              <a:rPr lang="es-ES" dirty="0"/>
              <a:t>Dimensiones: 458913 filas x 190 columnas</a:t>
            </a:r>
          </a:p>
          <a:p>
            <a:r>
              <a:rPr lang="es-ES" dirty="0"/>
              <a:t>Objetivo: Desarrollar un modelo para predecir “defaults”</a:t>
            </a:r>
          </a:p>
          <a:p>
            <a:endParaRPr lang="es-ES" dirty="0"/>
          </a:p>
          <a:p>
            <a:r>
              <a:rPr lang="es-ES" dirty="0"/>
              <a:t>Metodología:</a:t>
            </a:r>
          </a:p>
          <a:p>
            <a:pPr lvl="1"/>
            <a:r>
              <a:rPr lang="es-ES" dirty="0"/>
              <a:t>Gestión de nulos</a:t>
            </a:r>
          </a:p>
          <a:p>
            <a:pPr lvl="1"/>
            <a:r>
              <a:rPr lang="es-ES" dirty="0"/>
              <a:t>EDA</a:t>
            </a:r>
          </a:p>
          <a:p>
            <a:pPr lvl="1"/>
            <a:r>
              <a:rPr lang="es-ES" dirty="0"/>
              <a:t>Creación </a:t>
            </a:r>
            <a:r>
              <a:rPr lang="es-ES" dirty="0" err="1"/>
              <a:t>train</a:t>
            </a:r>
            <a:r>
              <a:rPr lang="es-ES" dirty="0"/>
              <a:t>/test</a:t>
            </a:r>
          </a:p>
          <a:p>
            <a:pPr lvl="1"/>
            <a:r>
              <a:rPr lang="es-ES" dirty="0"/>
              <a:t>Desarrollo de modelos</a:t>
            </a:r>
          </a:p>
          <a:p>
            <a:pPr lvl="1"/>
            <a:r>
              <a:rPr lang="es-ES" dirty="0"/>
              <a:t>Combinación de modelos</a:t>
            </a:r>
          </a:p>
          <a:p>
            <a:pPr lvl="1"/>
            <a:r>
              <a:rPr lang="es-ES" dirty="0"/>
              <a:t>Predicción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6D48B-85FB-4523-B762-DCECF5B261D7}"/>
              </a:ext>
            </a:extLst>
          </p:cNvPr>
          <p:cNvSpPr txBox="1"/>
          <p:nvPr/>
        </p:nvSpPr>
        <p:spPr>
          <a:xfrm>
            <a:off x="6800126" y="2174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American Express: </a:t>
            </a:r>
            <a:r>
              <a:rPr lang="es-ES" sz="1200" dirty="0" err="1"/>
              <a:t>Clients</a:t>
            </a:r>
            <a:r>
              <a:rPr lang="es-ES" sz="1200" dirty="0"/>
              <a:t> Default</a:t>
            </a:r>
          </a:p>
        </p:txBody>
      </p:sp>
    </p:spTree>
    <p:extLst>
      <p:ext uri="{BB962C8B-B14F-4D97-AF65-F5344CB8AC3E}">
        <p14:creationId xmlns:p14="http://schemas.microsoft.com/office/powerpoint/2010/main" val="3985691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DD87-3A6E-4C6D-A57F-DA7FB467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0402"/>
            <a:ext cx="7886700" cy="965963"/>
          </a:xfrm>
        </p:spPr>
        <p:txBody>
          <a:bodyPr>
            <a:normAutofit/>
          </a:bodyPr>
          <a:lstStyle/>
          <a:p>
            <a:r>
              <a:rPr lang="es-ES" sz="3200" dirty="0"/>
              <a:t>Gestión de nulos</a:t>
            </a:r>
            <a:endParaRPr lang="es-E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E4CD-3146-4F0B-BB21-7C216F701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383323"/>
            <a:ext cx="7675350" cy="4629517"/>
          </a:xfrm>
        </p:spPr>
        <p:txBody>
          <a:bodyPr/>
          <a:lstStyle/>
          <a:p>
            <a:r>
              <a:rPr lang="es-ES" dirty="0" err="1"/>
              <a:t>Dataset</a:t>
            </a:r>
            <a:r>
              <a:rPr lang="es-ES" dirty="0"/>
              <a:t> de gran tamaño -&gt; Datos para predecir nulos</a:t>
            </a:r>
          </a:p>
          <a:p>
            <a:r>
              <a:rPr lang="es-ES" dirty="0"/>
              <a:t>Se eliminan &gt;30% nulos -&gt; Precisión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6D48B-85FB-4523-B762-DCECF5B261D7}"/>
              </a:ext>
            </a:extLst>
          </p:cNvPr>
          <p:cNvSpPr txBox="1"/>
          <p:nvPr/>
        </p:nvSpPr>
        <p:spPr>
          <a:xfrm>
            <a:off x="6800126" y="2174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American Express: </a:t>
            </a:r>
            <a:r>
              <a:rPr lang="es-ES" sz="1200" dirty="0" err="1"/>
              <a:t>Clients</a:t>
            </a:r>
            <a:r>
              <a:rPr lang="es-ES" sz="1200" dirty="0"/>
              <a:t> Default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8972A8-5E91-4200-A241-39A212678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58" y="2866088"/>
            <a:ext cx="6767882" cy="3552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96605B-964F-4BDE-A8BC-656DC25AB699}"/>
              </a:ext>
            </a:extLst>
          </p:cNvPr>
          <p:cNvSpPr txBox="1"/>
          <p:nvPr/>
        </p:nvSpPr>
        <p:spPr>
          <a:xfrm>
            <a:off x="3716637" y="6418384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% Nulos por columna</a:t>
            </a:r>
          </a:p>
        </p:txBody>
      </p:sp>
    </p:spTree>
    <p:extLst>
      <p:ext uri="{BB962C8B-B14F-4D97-AF65-F5344CB8AC3E}">
        <p14:creationId xmlns:p14="http://schemas.microsoft.com/office/powerpoint/2010/main" val="26595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DD87-3A6E-4C6D-A57F-DA7FB467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0402"/>
            <a:ext cx="7886700" cy="965963"/>
          </a:xfrm>
        </p:spPr>
        <p:txBody>
          <a:bodyPr>
            <a:normAutofit/>
          </a:bodyPr>
          <a:lstStyle/>
          <a:p>
            <a:r>
              <a:rPr lang="es-ES" sz="3200" dirty="0"/>
              <a:t>Gestión de nulos</a:t>
            </a:r>
            <a:endParaRPr lang="es-E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E4CD-3146-4F0B-BB21-7C216F701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383323"/>
            <a:ext cx="7675350" cy="4629517"/>
          </a:xfrm>
        </p:spPr>
        <p:txBody>
          <a:bodyPr/>
          <a:lstStyle/>
          <a:p>
            <a:r>
              <a:rPr lang="es-ES" dirty="0" err="1"/>
              <a:t>Dataset</a:t>
            </a:r>
            <a:r>
              <a:rPr lang="es-ES" dirty="0"/>
              <a:t> de gran tamaño -&gt; Datos para predecir nulos</a:t>
            </a:r>
          </a:p>
          <a:p>
            <a:r>
              <a:rPr lang="es-ES" dirty="0"/>
              <a:t>Se eliminan &gt;30% nulos -&gt; Precisión</a:t>
            </a:r>
          </a:p>
          <a:p>
            <a:r>
              <a:rPr lang="es-ES" dirty="0"/>
              <a:t>Se predicen los valores de las columnas restantes -&gt;XGB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6D48B-85FB-4523-B762-DCECF5B261D7}"/>
              </a:ext>
            </a:extLst>
          </p:cNvPr>
          <p:cNvSpPr txBox="1"/>
          <p:nvPr/>
        </p:nvSpPr>
        <p:spPr>
          <a:xfrm>
            <a:off x="6800126" y="2174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American Express: </a:t>
            </a:r>
            <a:r>
              <a:rPr lang="es-ES" sz="1200" dirty="0" err="1"/>
              <a:t>Clients</a:t>
            </a:r>
            <a:r>
              <a:rPr lang="es-ES" sz="1200" dirty="0"/>
              <a:t> Default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6605B-964F-4BDE-A8BC-656DC25AB699}"/>
              </a:ext>
            </a:extLst>
          </p:cNvPr>
          <p:cNvSpPr txBox="1"/>
          <p:nvPr/>
        </p:nvSpPr>
        <p:spPr>
          <a:xfrm>
            <a:off x="3480992" y="6527598"/>
            <a:ext cx="2182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i="1" dirty="0"/>
              <a:t>Imputación de valores con </a:t>
            </a:r>
            <a:r>
              <a:rPr lang="es-ES" sz="1100" i="1" dirty="0" err="1"/>
              <a:t>XGBoost</a:t>
            </a:r>
            <a:endParaRPr lang="es-ES" sz="11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EF911-214C-4FCA-8530-786F0679A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89" y="2765370"/>
            <a:ext cx="6840415" cy="37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185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DD87-3A6E-4C6D-A57F-DA7FB467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0402"/>
            <a:ext cx="7886700" cy="965963"/>
          </a:xfrm>
        </p:spPr>
        <p:txBody>
          <a:bodyPr>
            <a:normAutofit/>
          </a:bodyPr>
          <a:lstStyle/>
          <a:p>
            <a:r>
              <a:rPr lang="es-ES" sz="3200" dirty="0"/>
              <a:t>EDA</a:t>
            </a:r>
            <a:endParaRPr lang="es-E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E4CD-3146-4F0B-BB21-7C216F701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2835"/>
            <a:ext cx="4869138" cy="4629517"/>
          </a:xfrm>
        </p:spPr>
        <p:txBody>
          <a:bodyPr/>
          <a:lstStyle/>
          <a:p>
            <a:r>
              <a:rPr lang="es-ES" dirty="0"/>
              <a:t>Numéricas:</a:t>
            </a:r>
          </a:p>
          <a:p>
            <a:pPr lvl="1"/>
            <a:r>
              <a:rPr lang="es-ES" dirty="0"/>
              <a:t>Correlación: Se eliminan columnas si:</a:t>
            </a:r>
          </a:p>
          <a:p>
            <a:pPr lvl="2"/>
            <a:r>
              <a:rPr lang="es-ES" dirty="0"/>
              <a:t>Correlación entre independientes &gt; 80%</a:t>
            </a:r>
          </a:p>
          <a:p>
            <a:pPr lvl="2"/>
            <a:r>
              <a:rPr lang="es-ES" dirty="0"/>
              <a:t>Correlación con target &lt; 10%</a:t>
            </a:r>
          </a:p>
          <a:p>
            <a:pPr lvl="2"/>
            <a:endParaRPr lang="es-ES" dirty="0"/>
          </a:p>
          <a:p>
            <a:pPr lvl="1"/>
            <a:r>
              <a:rPr lang="es-ES" dirty="0" err="1"/>
              <a:t>Outliers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Se mantienen por la naturaleza del análisis -&gt; Pueden indicar “default”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Cardinalidad:</a:t>
            </a:r>
          </a:p>
          <a:p>
            <a:pPr lvl="2"/>
            <a:r>
              <a:rPr lang="es-ES" dirty="0"/>
              <a:t>Se convierten en categóricas si &lt; 10%</a:t>
            </a:r>
          </a:p>
          <a:p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6D48B-85FB-4523-B762-DCECF5B261D7}"/>
              </a:ext>
            </a:extLst>
          </p:cNvPr>
          <p:cNvSpPr txBox="1"/>
          <p:nvPr/>
        </p:nvSpPr>
        <p:spPr>
          <a:xfrm>
            <a:off x="6800126" y="2174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American Express: </a:t>
            </a:r>
            <a:r>
              <a:rPr lang="es-ES" sz="1200" dirty="0" err="1"/>
              <a:t>Clients</a:t>
            </a:r>
            <a:r>
              <a:rPr lang="es-ES" sz="1200" dirty="0"/>
              <a:t> Default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577A5-8F28-4954-B20B-91C450C3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472" y="2552699"/>
            <a:ext cx="3021536" cy="3276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474732-988F-4ADD-AD97-DAD870553F07}"/>
              </a:ext>
            </a:extLst>
          </p:cNvPr>
          <p:cNvSpPr txBox="1"/>
          <p:nvPr/>
        </p:nvSpPr>
        <p:spPr>
          <a:xfrm>
            <a:off x="6379503" y="2171155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Matriz de correlación</a:t>
            </a:r>
          </a:p>
        </p:txBody>
      </p:sp>
    </p:spTree>
    <p:extLst>
      <p:ext uri="{BB962C8B-B14F-4D97-AF65-F5344CB8AC3E}">
        <p14:creationId xmlns:p14="http://schemas.microsoft.com/office/powerpoint/2010/main" val="323922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DD87-3A6E-4C6D-A57F-DA7FB467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0402"/>
            <a:ext cx="7886700" cy="965963"/>
          </a:xfrm>
        </p:spPr>
        <p:txBody>
          <a:bodyPr>
            <a:normAutofit/>
          </a:bodyPr>
          <a:lstStyle/>
          <a:p>
            <a:r>
              <a:rPr lang="es-ES" sz="3200" dirty="0"/>
              <a:t>EDA</a:t>
            </a:r>
            <a:endParaRPr lang="es-E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E4CD-3146-4F0B-BB21-7C216F701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6365"/>
            <a:ext cx="4329877" cy="4629517"/>
          </a:xfrm>
        </p:spPr>
        <p:txBody>
          <a:bodyPr/>
          <a:lstStyle/>
          <a:p>
            <a:r>
              <a:rPr lang="es-ES" dirty="0"/>
              <a:t>Categóricas:</a:t>
            </a:r>
          </a:p>
          <a:p>
            <a:pPr lvl="1"/>
            <a:r>
              <a:rPr lang="es-ES" dirty="0"/>
              <a:t>Se proporcionan por parte del originador de los datos</a:t>
            </a:r>
          </a:p>
          <a:p>
            <a:pPr lvl="1"/>
            <a:r>
              <a:rPr lang="es-ES" dirty="0"/>
              <a:t>Se han añadido columnas de baja cardinalidad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No se han eliminado tras análisis de correlación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introducen en el modelo usando </a:t>
            </a:r>
            <a:r>
              <a:rPr lang="es-ES" dirty="0" err="1"/>
              <a:t>One</a:t>
            </a:r>
            <a:r>
              <a:rPr lang="es-ES" dirty="0"/>
              <a:t> Hot </a:t>
            </a:r>
            <a:r>
              <a:rPr lang="es-ES" dirty="0" err="1"/>
              <a:t>Encoding</a:t>
            </a:r>
            <a:r>
              <a:rPr lang="es-ES" dirty="0"/>
              <a:t> con pandas (</a:t>
            </a:r>
            <a:r>
              <a:rPr lang="es-ES" dirty="0" err="1"/>
              <a:t>dummies</a:t>
            </a:r>
            <a:r>
              <a:rPr lang="es-ES" dirty="0"/>
              <a:t>)</a:t>
            </a:r>
          </a:p>
          <a:p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6D48B-85FB-4523-B762-DCECF5B261D7}"/>
              </a:ext>
            </a:extLst>
          </p:cNvPr>
          <p:cNvSpPr txBox="1"/>
          <p:nvPr/>
        </p:nvSpPr>
        <p:spPr>
          <a:xfrm>
            <a:off x="6800126" y="2174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American Express: </a:t>
            </a:r>
            <a:r>
              <a:rPr lang="es-ES" sz="1200" dirty="0" err="1"/>
              <a:t>Clients</a:t>
            </a:r>
            <a:r>
              <a:rPr lang="es-ES" sz="1200" dirty="0"/>
              <a:t> Default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74732-988F-4ADD-AD97-DAD870553F07}"/>
              </a:ext>
            </a:extLst>
          </p:cNvPr>
          <p:cNvSpPr txBox="1"/>
          <p:nvPr/>
        </p:nvSpPr>
        <p:spPr>
          <a:xfrm>
            <a:off x="6317302" y="2010508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Distribución target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A69F8A-6A19-4DF7-87F5-B5A28133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41" y="2444262"/>
            <a:ext cx="3512686" cy="25418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0338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DD87-3A6E-4C6D-A57F-DA7FB467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0402"/>
            <a:ext cx="7886700" cy="965963"/>
          </a:xfrm>
        </p:spPr>
        <p:txBody>
          <a:bodyPr>
            <a:normAutofit/>
          </a:bodyPr>
          <a:lstStyle/>
          <a:p>
            <a:r>
              <a:rPr lang="es-ES" sz="3200" dirty="0"/>
              <a:t>Train-Test Split y Normalización</a:t>
            </a:r>
            <a:endParaRPr lang="es-E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E4CD-3146-4F0B-BB21-7C216F701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1145"/>
            <a:ext cx="7606476" cy="4629517"/>
          </a:xfrm>
        </p:spPr>
        <p:txBody>
          <a:bodyPr/>
          <a:lstStyle/>
          <a:p>
            <a:r>
              <a:rPr lang="es-ES" dirty="0"/>
              <a:t>Train-Test Split: 30% de test con estratificación</a:t>
            </a:r>
          </a:p>
          <a:p>
            <a:endParaRPr lang="es-ES" dirty="0"/>
          </a:p>
          <a:p>
            <a:r>
              <a:rPr lang="es-ES" dirty="0"/>
              <a:t>Normalización: </a:t>
            </a:r>
            <a:r>
              <a:rPr lang="es-ES" dirty="0" err="1"/>
              <a:t>StandardScaler</a:t>
            </a:r>
            <a:r>
              <a:rPr lang="es-ES" dirty="0"/>
              <a:t> -&gt; Algunas variables seguían distribuciones no estándar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6D48B-85FB-4523-B762-DCECF5B261D7}"/>
              </a:ext>
            </a:extLst>
          </p:cNvPr>
          <p:cNvSpPr txBox="1"/>
          <p:nvPr/>
        </p:nvSpPr>
        <p:spPr>
          <a:xfrm>
            <a:off x="6800126" y="2174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American Express: </a:t>
            </a:r>
            <a:r>
              <a:rPr lang="es-ES" sz="1200" dirty="0" err="1"/>
              <a:t>Clients</a:t>
            </a:r>
            <a:r>
              <a:rPr lang="es-ES" sz="1200" dirty="0"/>
              <a:t> Default</a:t>
            </a:r>
          </a:p>
        </p:txBody>
      </p:sp>
    </p:spTree>
    <p:extLst>
      <p:ext uri="{BB962C8B-B14F-4D97-AF65-F5344CB8AC3E}">
        <p14:creationId xmlns:p14="http://schemas.microsoft.com/office/powerpoint/2010/main" val="23714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DD87-3A6E-4C6D-A57F-DA7FB467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0402"/>
            <a:ext cx="7886700" cy="965963"/>
          </a:xfrm>
        </p:spPr>
        <p:txBody>
          <a:bodyPr>
            <a:normAutofit/>
          </a:bodyPr>
          <a:lstStyle/>
          <a:p>
            <a:r>
              <a:rPr lang="es-ES" sz="3200" dirty="0"/>
              <a:t>Modelos</a:t>
            </a:r>
            <a:endParaRPr lang="es-E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E4CD-3146-4F0B-BB21-7C216F701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762" y="1418492"/>
            <a:ext cx="7606476" cy="4629517"/>
          </a:xfrm>
        </p:spPr>
        <p:txBody>
          <a:bodyPr/>
          <a:lstStyle/>
          <a:p>
            <a:r>
              <a:rPr lang="es-ES" dirty="0"/>
              <a:t>Se han usado 4 modelos:</a:t>
            </a:r>
          </a:p>
          <a:p>
            <a:pPr lvl="1"/>
            <a:r>
              <a:rPr lang="es-ES" dirty="0"/>
              <a:t>Regresión logística (</a:t>
            </a:r>
            <a:r>
              <a:rPr lang="es-ES" dirty="0" err="1"/>
              <a:t>sklearn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Random</a:t>
            </a:r>
            <a:r>
              <a:rPr lang="es-ES" dirty="0"/>
              <a:t> Forest</a:t>
            </a:r>
          </a:p>
          <a:p>
            <a:pPr lvl="1"/>
            <a:r>
              <a:rPr lang="es-ES" dirty="0" err="1"/>
              <a:t>KNeighborsClassifier</a:t>
            </a:r>
            <a:endParaRPr lang="es-ES" dirty="0"/>
          </a:p>
          <a:p>
            <a:pPr lvl="1"/>
            <a:r>
              <a:rPr lang="es-ES" dirty="0" err="1"/>
              <a:t>XGBoostClassifier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Optimizados con </a:t>
            </a:r>
            <a:r>
              <a:rPr lang="es-ES" dirty="0" err="1"/>
              <a:t>GridSearchCV</a:t>
            </a:r>
            <a:endParaRPr lang="es-ES" dirty="0"/>
          </a:p>
          <a:p>
            <a:r>
              <a:rPr lang="es-ES" dirty="0"/>
              <a:t>Posteriormente, se combinaron usando “</a:t>
            </a:r>
            <a:r>
              <a:rPr lang="es-ES" dirty="0" err="1"/>
              <a:t>Stacking</a:t>
            </a:r>
            <a:r>
              <a:rPr lang="es-ES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6D48B-85FB-4523-B762-DCECF5B261D7}"/>
              </a:ext>
            </a:extLst>
          </p:cNvPr>
          <p:cNvSpPr txBox="1"/>
          <p:nvPr/>
        </p:nvSpPr>
        <p:spPr>
          <a:xfrm>
            <a:off x="6800126" y="2174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American Express: </a:t>
            </a:r>
            <a:r>
              <a:rPr lang="es-ES" sz="1200" dirty="0" err="1"/>
              <a:t>Clients</a:t>
            </a:r>
            <a:r>
              <a:rPr lang="es-ES" sz="1200" dirty="0"/>
              <a:t> Default</a:t>
            </a:r>
          </a:p>
        </p:txBody>
      </p:sp>
      <p:pic>
        <p:nvPicPr>
          <p:cNvPr id="1026" name="Picture 2" descr="Tutorial Sklearn Python - Ander Fernández">
            <a:extLst>
              <a:ext uri="{FF2B5EF4-FFF2-40B4-BE49-F238E27FC236}">
                <a16:creationId xmlns:a16="http://schemas.microsoft.com/office/drawing/2014/main" id="{35DD4516-AB5E-46A2-B0CF-09BC43B09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0" t="15643" r="10893" b="12166"/>
          <a:stretch/>
        </p:blipFill>
        <p:spPr bwMode="auto">
          <a:xfrm>
            <a:off x="5703276" y="4773613"/>
            <a:ext cx="2590801" cy="1460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306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DD87-3A6E-4C6D-A57F-DA7FB467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0402"/>
            <a:ext cx="7886700" cy="965963"/>
          </a:xfrm>
        </p:spPr>
        <p:txBody>
          <a:bodyPr>
            <a:normAutofit/>
          </a:bodyPr>
          <a:lstStyle/>
          <a:p>
            <a:r>
              <a:rPr lang="es-ES" sz="3200" dirty="0"/>
              <a:t>Modelos</a:t>
            </a:r>
            <a:endParaRPr lang="es-E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6D48B-85FB-4523-B762-DCECF5B261D7}"/>
              </a:ext>
            </a:extLst>
          </p:cNvPr>
          <p:cNvSpPr txBox="1"/>
          <p:nvPr/>
        </p:nvSpPr>
        <p:spPr>
          <a:xfrm>
            <a:off x="6800126" y="2174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American Express: </a:t>
            </a:r>
            <a:r>
              <a:rPr lang="es-ES" sz="1200" dirty="0" err="1"/>
              <a:t>Clients</a:t>
            </a:r>
            <a:r>
              <a:rPr lang="es-ES" sz="1200" dirty="0"/>
              <a:t> Default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C86A2E-5ED7-487D-82F2-EC1BE3E4A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79517"/>
              </p:ext>
            </p:extLst>
          </p:nvPr>
        </p:nvGraphicFramePr>
        <p:xfrm>
          <a:off x="1055076" y="1796562"/>
          <a:ext cx="7033847" cy="2825584"/>
        </p:xfrm>
        <a:graphic>
          <a:graphicData uri="http://schemas.openxmlformats.org/drawingml/2006/table">
            <a:tbl>
              <a:tblPr>
                <a:effectLst>
                  <a:reflection blurRad="6350" stA="50000" endA="300" endPos="38500" dist="50800" dir="5400000" sy="-100000" algn="bl" rotWithShape="0"/>
                </a:effectLst>
              </a:tblPr>
              <a:tblGrid>
                <a:gridCol w="2179112">
                  <a:extLst>
                    <a:ext uri="{9D8B030D-6E8A-4147-A177-3AD203B41FA5}">
                      <a16:colId xmlns:a16="http://schemas.microsoft.com/office/drawing/2014/main" val="1264351024"/>
                    </a:ext>
                  </a:extLst>
                </a:gridCol>
                <a:gridCol w="882679">
                  <a:extLst>
                    <a:ext uri="{9D8B030D-6E8A-4147-A177-3AD203B41FA5}">
                      <a16:colId xmlns:a16="http://schemas.microsoft.com/office/drawing/2014/main" val="2793130116"/>
                    </a:ext>
                  </a:extLst>
                </a:gridCol>
                <a:gridCol w="882679">
                  <a:extLst>
                    <a:ext uri="{9D8B030D-6E8A-4147-A177-3AD203B41FA5}">
                      <a16:colId xmlns:a16="http://schemas.microsoft.com/office/drawing/2014/main" val="3640176577"/>
                    </a:ext>
                  </a:extLst>
                </a:gridCol>
                <a:gridCol w="882679">
                  <a:extLst>
                    <a:ext uri="{9D8B030D-6E8A-4147-A177-3AD203B41FA5}">
                      <a16:colId xmlns:a16="http://schemas.microsoft.com/office/drawing/2014/main" val="3662563438"/>
                    </a:ext>
                  </a:extLst>
                </a:gridCol>
                <a:gridCol w="882679">
                  <a:extLst>
                    <a:ext uri="{9D8B030D-6E8A-4147-A177-3AD203B41FA5}">
                      <a16:colId xmlns:a16="http://schemas.microsoft.com/office/drawing/2014/main" val="2668151025"/>
                    </a:ext>
                  </a:extLst>
                </a:gridCol>
                <a:gridCol w="1324019">
                  <a:extLst>
                    <a:ext uri="{9D8B030D-6E8A-4147-A177-3AD203B41FA5}">
                      <a16:colId xmlns:a16="http://schemas.microsoft.com/office/drawing/2014/main" val="3417226742"/>
                    </a:ext>
                  </a:extLst>
                </a:gridCol>
              </a:tblGrid>
              <a:tr h="4392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=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= 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708534"/>
                  </a:ext>
                </a:extLst>
              </a:tr>
              <a:tr h="62912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942645"/>
                  </a:ext>
                </a:extLst>
              </a:tr>
              <a:tr h="43929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Log.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74276"/>
                  </a:ext>
                </a:extLst>
              </a:tr>
              <a:tr h="43929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Forest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C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19379"/>
                  </a:ext>
                </a:extLst>
              </a:tr>
              <a:tr h="43929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745346"/>
                  </a:ext>
                </a:extLst>
              </a:tr>
              <a:tr h="43929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KNeighbors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C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9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2630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124</TotalTime>
  <Words>390</Words>
  <Application>Microsoft Office PowerPoint</Application>
  <PresentationFormat>On-screen Show (4:3)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American Express:  Clients Default</vt:lpstr>
      <vt:lpstr>Descripción del problema</vt:lpstr>
      <vt:lpstr>Gestión de nulos</vt:lpstr>
      <vt:lpstr>Gestión de nulos</vt:lpstr>
      <vt:lpstr>EDA</vt:lpstr>
      <vt:lpstr>EDA</vt:lpstr>
      <vt:lpstr>Train-Test Split y Normalización</vt:lpstr>
      <vt:lpstr>Modelos</vt:lpstr>
      <vt:lpstr>Modelos</vt:lpstr>
      <vt:lpstr>Modelos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Express:  Clients Default</dc:title>
  <dc:creator>Sergio Risueño</dc:creator>
  <cp:lastModifiedBy>Sergio Risueño</cp:lastModifiedBy>
  <cp:revision>10</cp:revision>
  <dcterms:created xsi:type="dcterms:W3CDTF">2025-03-21T20:30:47Z</dcterms:created>
  <dcterms:modified xsi:type="dcterms:W3CDTF">2025-03-23T14:35:47Z</dcterms:modified>
</cp:coreProperties>
</file>