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ede138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ede138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ede138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ede138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ede138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ede138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ede1386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ede1386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6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1: For Live Session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DS6306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Garrity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15475" y="124375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Problem 1. </a:t>
            </a:r>
            <a:r>
              <a:rPr b="1" lang="en" sz="1800"/>
              <a:t>Data Science Profile</a:t>
            </a:r>
            <a:endParaRPr b="1" sz="18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776288"/>
            <a:ext cx="58102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15475" y="124375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Problem 2. Chi-square distribution sampling</a:t>
            </a:r>
            <a:endParaRPr b="1" sz="18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721375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15475" y="124375"/>
            <a:ext cx="76932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Problem 2. Chi-square distribution sampling, continued...</a:t>
            </a:r>
            <a:endParaRPr b="1" sz="1800"/>
          </a:p>
        </p:txBody>
      </p:sp>
      <p:sp>
        <p:nvSpPr>
          <p:cNvPr id="73" name="Google Shape;73;p16"/>
          <p:cNvSpPr txBox="1"/>
          <p:nvPr/>
        </p:nvSpPr>
        <p:spPr>
          <a:xfrm>
            <a:off x="6484900" y="1421350"/>
            <a:ext cx="2513400" cy="3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the CLT, we expect the sampling distribution to be normally distributed with: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xbar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= 𝜇 = 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= 𝜎/√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= 0.283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3775"/>
            <a:ext cx="6180101" cy="3814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15475" y="124375"/>
            <a:ext cx="76932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Problem 3. Beachcomber patron age</a:t>
            </a:r>
            <a:endParaRPr b="1" sz="1800"/>
          </a:p>
        </p:txBody>
      </p:sp>
      <p:sp>
        <p:nvSpPr>
          <p:cNvPr id="80" name="Google Shape;80;p17"/>
          <p:cNvSpPr txBox="1"/>
          <p:nvPr/>
        </p:nvSpPr>
        <p:spPr>
          <a:xfrm>
            <a:off x="479700" y="1084175"/>
            <a:ext cx="41751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1.</a:t>
            </a:r>
            <a:r>
              <a:rPr lang="en"/>
              <a:t> H</a:t>
            </a:r>
            <a:r>
              <a:rPr baseline="-25000" lang="en"/>
              <a:t>0</a:t>
            </a:r>
            <a:r>
              <a:rPr lang="en"/>
              <a:t>: </a:t>
            </a:r>
            <a:r>
              <a:rPr lang="en"/>
              <a:t>𝜇 = 21, H</a:t>
            </a:r>
            <a:r>
              <a:rPr baseline="-25000" lang="en"/>
              <a:t>a</a:t>
            </a:r>
            <a:r>
              <a:rPr lang="en"/>
              <a:t>: </a:t>
            </a:r>
            <a:r>
              <a:rPr lang="en">
                <a:solidFill>
                  <a:schemeClr val="dk1"/>
                </a:solidFill>
              </a:rPr>
              <a:t>𝜇 ≠ 21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2.</a:t>
            </a:r>
            <a:r>
              <a:rPr lang="en">
                <a:solidFill>
                  <a:schemeClr val="dk1"/>
                </a:solidFill>
              </a:rPr>
              <a:t> Draw and shade. Critical </a:t>
            </a:r>
            <a:r>
              <a:rPr i="1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-value = 2.447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3.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t-</a:t>
            </a:r>
            <a:r>
              <a:rPr lang="en">
                <a:solidFill>
                  <a:schemeClr val="dk1"/>
                </a:solidFill>
              </a:rPr>
              <a:t>statistic = 3.309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4.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-value = 0.01622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5.</a:t>
            </a:r>
            <a:r>
              <a:rPr lang="en">
                <a:solidFill>
                  <a:schemeClr val="dk1"/>
                </a:solidFill>
              </a:rPr>
              <a:t> Reject H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6.</a:t>
            </a:r>
            <a:r>
              <a:rPr lang="en">
                <a:solidFill>
                  <a:schemeClr val="dk1"/>
                </a:solidFill>
              </a:rPr>
              <a:t> There is evidence to suggest that the true mean age of Beachcomber patrons is not equal to 21 (</a:t>
            </a:r>
            <a:r>
              <a:rPr i="1"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&lt;0.05).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275" y="1084175"/>
            <a:ext cx="3987426" cy="24607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6102900" y="3479150"/>
            <a:ext cx="284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*thank you, Malcom Carlson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