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036F789-2510-43E5-A703-83E1445A89AC}">
  <a:tblStyle styleId="{2036F789-2510-43E5-A703-83E1445A89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4f759e7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4f759e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5034a93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5034a93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53c5069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53c5069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f68ffb32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f68ffb32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53953e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53953e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53953e1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53953e1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53953e19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53953e19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f68ffb323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f68ffb323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f68ffb323_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f68ffb323_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64f3e5d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4f3e5d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64f3e5db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f3e5db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340dddd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340dddd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4f3e5db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4f3e5db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340dddd5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340dddd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4f3e5db9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4f3e5db9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5034a933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5034a93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33.png"/><Relationship Id="rId5"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image" Target="../media/image28.png"/><Relationship Id="rId5" Type="http://schemas.openxmlformats.org/officeDocument/2006/relationships/image" Target="../media/image36.png"/><Relationship Id="rId6"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1" cy="5252776"/>
          </a:xfrm>
          <a:prstGeom prst="rect">
            <a:avLst/>
          </a:prstGeom>
          <a:noFill/>
          <a:ln>
            <a:noFill/>
          </a:ln>
        </p:spPr>
      </p:pic>
      <p:sp>
        <p:nvSpPr>
          <p:cNvPr id="55" name="Google Shape;55;p13"/>
          <p:cNvSpPr txBox="1"/>
          <p:nvPr>
            <p:ph type="ctrTitle"/>
          </p:nvPr>
        </p:nvSpPr>
        <p:spPr>
          <a:xfrm>
            <a:off x="311700" y="1495225"/>
            <a:ext cx="8520600" cy="107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Craft Beers in the U.S.</a:t>
            </a:r>
            <a:endParaRPr/>
          </a:p>
        </p:txBody>
      </p:sp>
      <p:pic>
        <p:nvPicPr>
          <p:cNvPr id="56" name="Google Shape;56;p13"/>
          <p:cNvPicPr preferRelativeResize="0"/>
          <p:nvPr/>
        </p:nvPicPr>
        <p:blipFill>
          <a:blip r:embed="rId4">
            <a:alphaModFix/>
          </a:blip>
          <a:stretch>
            <a:fillRect/>
          </a:stretch>
        </p:blipFill>
        <p:spPr>
          <a:xfrm>
            <a:off x="30950" y="3329573"/>
            <a:ext cx="2317075" cy="2317075"/>
          </a:xfrm>
          <a:prstGeom prst="rect">
            <a:avLst/>
          </a:prstGeom>
          <a:noFill/>
          <a:ln>
            <a:noFill/>
          </a:ln>
        </p:spPr>
      </p:pic>
      <p:sp>
        <p:nvSpPr>
          <p:cNvPr id="57" name="Google Shape;57;p13"/>
          <p:cNvSpPr txBox="1"/>
          <p:nvPr>
            <p:ph idx="1" type="subTitle"/>
          </p:nvPr>
        </p:nvSpPr>
        <p:spPr>
          <a:xfrm>
            <a:off x="30950" y="2604100"/>
            <a:ext cx="9058800" cy="95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000000"/>
                </a:solidFill>
              </a:rPr>
              <a:t>Prepared for: Budweiser</a:t>
            </a:r>
            <a:endParaRPr sz="1600">
              <a:solidFill>
                <a:srgbClr val="000000"/>
              </a:solidFill>
            </a:endParaRPr>
          </a:p>
          <a:p>
            <a:pPr indent="0" lvl="0" marL="0" rtl="0" algn="ctr">
              <a:spcBef>
                <a:spcPts val="0"/>
              </a:spcBef>
              <a:spcAft>
                <a:spcPts val="0"/>
              </a:spcAft>
              <a:buNone/>
            </a:pPr>
            <a:r>
              <a:rPr lang="en" sz="1600">
                <a:solidFill>
                  <a:srgbClr val="000000"/>
                </a:solidFill>
              </a:rPr>
              <a:t>26 October 19</a:t>
            </a:r>
            <a:endParaRPr sz="1600">
              <a:solidFill>
                <a:srgbClr val="000000"/>
              </a:solidFill>
            </a:endParaRPr>
          </a:p>
          <a:p>
            <a:pPr indent="0" lvl="0" marL="0" rtl="0" algn="ctr">
              <a:spcBef>
                <a:spcPts val="0"/>
              </a:spcBef>
              <a:spcAft>
                <a:spcPts val="0"/>
              </a:spcAft>
              <a:buNone/>
            </a:pPr>
            <a:r>
              <a:rPr lang="en" sz="1600">
                <a:solidFill>
                  <a:srgbClr val="000000"/>
                </a:solidFill>
              </a:rPr>
              <a:t>Steven Garrity and Richard Palmer</a:t>
            </a:r>
            <a:endParaRPr sz="1600">
              <a:solidFill>
                <a:srgbClr val="000000"/>
              </a:solidFill>
            </a:endParaRPr>
          </a:p>
        </p:txBody>
      </p:sp>
      <p:pic>
        <p:nvPicPr>
          <p:cNvPr id="58" name="Google Shape;58;p13"/>
          <p:cNvPicPr preferRelativeResize="0"/>
          <p:nvPr/>
        </p:nvPicPr>
        <p:blipFill>
          <a:blip r:embed="rId5">
            <a:alphaModFix/>
          </a:blip>
          <a:stretch>
            <a:fillRect/>
          </a:stretch>
        </p:blipFill>
        <p:spPr>
          <a:xfrm>
            <a:off x="6546288" y="4496575"/>
            <a:ext cx="2286001" cy="1943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389300" y="456088"/>
            <a:ext cx="3578524" cy="2556074"/>
          </a:xfrm>
          <a:prstGeom prst="rect">
            <a:avLst/>
          </a:prstGeom>
          <a:noFill/>
          <a:ln>
            <a:noFill/>
          </a:ln>
        </p:spPr>
      </p:pic>
      <p:pic>
        <p:nvPicPr>
          <p:cNvPr id="125" name="Google Shape;125;p22"/>
          <p:cNvPicPr preferRelativeResize="0"/>
          <p:nvPr/>
        </p:nvPicPr>
        <p:blipFill>
          <a:blip r:embed="rId4">
            <a:alphaModFix/>
          </a:blip>
          <a:stretch>
            <a:fillRect/>
          </a:stretch>
        </p:blipFill>
        <p:spPr>
          <a:xfrm>
            <a:off x="4391500" y="456100"/>
            <a:ext cx="3467601" cy="2476850"/>
          </a:xfrm>
          <a:prstGeom prst="rect">
            <a:avLst/>
          </a:prstGeom>
          <a:noFill/>
          <a:ln>
            <a:noFill/>
          </a:ln>
        </p:spPr>
      </p:pic>
      <p:graphicFrame>
        <p:nvGraphicFramePr>
          <p:cNvPr id="126" name="Google Shape;126;p22"/>
          <p:cNvGraphicFramePr/>
          <p:nvPr/>
        </p:nvGraphicFramePr>
        <p:xfrm>
          <a:off x="679450" y="3303250"/>
          <a:ext cx="3000000" cy="3000000"/>
        </p:xfrm>
        <a:graphic>
          <a:graphicData uri="http://schemas.openxmlformats.org/drawingml/2006/table">
            <a:tbl>
              <a:tblPr>
                <a:noFill/>
                <a:tableStyleId>{2036F789-2510-43E5-A703-83E1445A89AC}</a:tableStyleId>
              </a:tblPr>
              <a:tblGrid>
                <a:gridCol w="3128300"/>
                <a:gridCol w="1736500"/>
                <a:gridCol w="1998750"/>
              </a:tblGrid>
              <a:tr h="2686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ABV (%)</a:t>
                      </a:r>
                      <a:endParaRPr sz="800"/>
                    </a:p>
                  </a:txBody>
                  <a:tcPr marT="91425" marB="91425" marR="91425" marL="91425"/>
                </a:tc>
                <a:tc>
                  <a:txBody>
                    <a:bodyPr/>
                    <a:lstStyle/>
                    <a:p>
                      <a:pPr indent="0" lvl="0" marL="0" rtl="0" algn="l">
                        <a:spcBef>
                          <a:spcPts val="0"/>
                        </a:spcBef>
                        <a:spcAft>
                          <a:spcPts val="0"/>
                        </a:spcAft>
                        <a:buNone/>
                      </a:pPr>
                      <a:r>
                        <a:rPr lang="en" sz="800"/>
                        <a:t> IBU (Intl Bitterness Units)</a:t>
                      </a:r>
                      <a:endParaRPr sz="800"/>
                    </a:p>
                  </a:txBody>
                  <a:tcPr marT="91425" marB="91425" marR="91425" marL="91425"/>
                </a:tc>
              </a:tr>
              <a:tr h="268600">
                <a:tc>
                  <a:txBody>
                    <a:bodyPr/>
                    <a:lstStyle/>
                    <a:p>
                      <a:pPr indent="0" lvl="0" marL="0" rtl="0" algn="l">
                        <a:spcBef>
                          <a:spcPts val="0"/>
                        </a:spcBef>
                        <a:spcAft>
                          <a:spcPts val="0"/>
                        </a:spcAft>
                        <a:buNone/>
                      </a:pPr>
                      <a:r>
                        <a:rPr lang="en" sz="800"/>
                        <a:t>IPA</a:t>
                      </a:r>
                      <a:endParaRPr sz="800"/>
                    </a:p>
                  </a:txBody>
                  <a:tcPr marT="91425" marB="91425" marR="91425" marL="91425"/>
                </a:tc>
                <a:tc>
                  <a:txBody>
                    <a:bodyPr/>
                    <a:lstStyle/>
                    <a:p>
                      <a:pPr indent="0" lvl="0" marL="0" rtl="0" algn="l">
                        <a:spcBef>
                          <a:spcPts val="0"/>
                        </a:spcBef>
                        <a:spcAft>
                          <a:spcPts val="0"/>
                        </a:spcAft>
                        <a:buNone/>
                      </a:pPr>
                      <a:r>
                        <a:rPr lang="en" sz="800"/>
                        <a:t>5.67</a:t>
                      </a:r>
                      <a:endParaRPr sz="800"/>
                    </a:p>
                  </a:txBody>
                  <a:tcPr marT="91425" marB="91425" marR="91425" marL="91425"/>
                </a:tc>
                <a:tc>
                  <a:txBody>
                    <a:bodyPr/>
                    <a:lstStyle/>
                    <a:p>
                      <a:pPr indent="0" lvl="0" marL="0" rtl="0" algn="l">
                        <a:spcBef>
                          <a:spcPts val="0"/>
                        </a:spcBef>
                        <a:spcAft>
                          <a:spcPts val="0"/>
                        </a:spcAft>
                        <a:buNone/>
                      </a:pPr>
                      <a:r>
                        <a:rPr lang="en" sz="800"/>
                        <a:t>71.2</a:t>
                      </a:r>
                      <a:endParaRPr sz="800"/>
                    </a:p>
                  </a:txBody>
                  <a:tcPr marT="91425" marB="91425" marR="91425" marL="91425"/>
                </a:tc>
              </a:tr>
              <a:tr h="268600">
                <a:tc>
                  <a:txBody>
                    <a:bodyPr/>
                    <a:lstStyle/>
                    <a:p>
                      <a:pPr indent="0" lvl="0" marL="0" rtl="0" algn="l">
                        <a:spcBef>
                          <a:spcPts val="0"/>
                        </a:spcBef>
                        <a:spcAft>
                          <a:spcPts val="0"/>
                        </a:spcAft>
                        <a:buNone/>
                      </a:pPr>
                      <a:r>
                        <a:rPr lang="en" sz="800"/>
                        <a:t>Other Ales</a:t>
                      </a:r>
                      <a:endParaRPr sz="800"/>
                    </a:p>
                  </a:txBody>
                  <a:tcPr marT="91425" marB="91425" marR="91425" marL="91425"/>
                </a:tc>
                <a:tc>
                  <a:txBody>
                    <a:bodyPr/>
                    <a:lstStyle/>
                    <a:p>
                      <a:pPr indent="0" lvl="0" marL="0" rtl="0" algn="l">
                        <a:spcBef>
                          <a:spcPts val="0"/>
                        </a:spcBef>
                        <a:spcAft>
                          <a:spcPts val="0"/>
                        </a:spcAft>
                        <a:buNone/>
                      </a:pPr>
                      <a:r>
                        <a:rPr lang="en" sz="800"/>
                        <a:t>6.88</a:t>
                      </a:r>
                      <a:endParaRPr sz="800"/>
                    </a:p>
                  </a:txBody>
                  <a:tcPr marT="91425" marB="91425" marR="91425" marL="91425"/>
                </a:tc>
                <a:tc>
                  <a:txBody>
                    <a:bodyPr/>
                    <a:lstStyle/>
                    <a:p>
                      <a:pPr indent="0" lvl="0" marL="0" rtl="0" algn="l">
                        <a:spcBef>
                          <a:spcPts val="0"/>
                        </a:spcBef>
                        <a:spcAft>
                          <a:spcPts val="0"/>
                        </a:spcAft>
                        <a:buNone/>
                      </a:pPr>
                      <a:r>
                        <a:rPr lang="en" sz="800"/>
                        <a:t>33.9</a:t>
                      </a:r>
                      <a:endParaRPr sz="800"/>
                    </a:p>
                  </a:txBody>
                  <a:tcPr marT="91425" marB="91425" marR="91425" marL="91425"/>
                </a:tc>
              </a:tr>
              <a:tr h="371675">
                <a:tc>
                  <a:txBody>
                    <a:bodyPr/>
                    <a:lstStyle/>
                    <a:p>
                      <a:pPr indent="0" lvl="0" marL="0" rtl="0" algn="l">
                        <a:spcBef>
                          <a:spcPts val="0"/>
                        </a:spcBef>
                        <a:spcAft>
                          <a:spcPts val="0"/>
                        </a:spcAft>
                        <a:buNone/>
                      </a:pPr>
                      <a:r>
                        <a:rPr lang="en" sz="800"/>
                        <a:t>P-value for Hypothesis Test</a:t>
                      </a:r>
                      <a:endParaRPr sz="800"/>
                    </a:p>
                  </a:txBody>
                  <a:tcPr marT="91425" marB="91425" marR="91425" marL="91425"/>
                </a:tc>
                <a:tc>
                  <a:txBody>
                    <a:bodyPr/>
                    <a:lstStyle/>
                    <a:p>
                      <a:pPr indent="0" lvl="0" marL="0" marR="88900" rtl="0" algn="l">
                        <a:lnSpc>
                          <a:spcPct val="142857"/>
                        </a:lnSpc>
                        <a:spcBef>
                          <a:spcPts val="0"/>
                        </a:spcBef>
                        <a:spcAft>
                          <a:spcPts val="800"/>
                        </a:spcAft>
                        <a:buNone/>
                      </a:pPr>
                      <a:r>
                        <a:rPr lang="en" sz="800">
                          <a:solidFill>
                            <a:srgbClr val="333333"/>
                          </a:solidFill>
                          <a:highlight>
                            <a:srgbClr val="FFFFFF"/>
                          </a:highlight>
                        </a:rPr>
                        <a:t> &lt; 2.2e-16</a:t>
                      </a:r>
                      <a:endParaRPr sz="800"/>
                    </a:p>
                  </a:txBody>
                  <a:tcPr marT="91425" marB="91425" marR="91425" marL="91425"/>
                </a:tc>
                <a:tc>
                  <a:txBody>
                    <a:bodyPr/>
                    <a:lstStyle/>
                    <a:p>
                      <a:pPr indent="0" lvl="0" marL="0" marR="88900" rtl="0" algn="l">
                        <a:lnSpc>
                          <a:spcPct val="142857"/>
                        </a:lnSpc>
                        <a:spcBef>
                          <a:spcPts val="0"/>
                        </a:spcBef>
                        <a:spcAft>
                          <a:spcPts val="800"/>
                        </a:spcAft>
                        <a:buNone/>
                      </a:pPr>
                      <a:r>
                        <a:rPr lang="en" sz="800">
                          <a:solidFill>
                            <a:srgbClr val="333333"/>
                          </a:solidFill>
                          <a:highlight>
                            <a:srgbClr val="FFFFFF"/>
                          </a:highlight>
                        </a:rPr>
                        <a:t>&lt; 2.2e-16</a:t>
                      </a:r>
                      <a:endParaRPr sz="800"/>
                    </a:p>
                  </a:txBody>
                  <a:tcPr marT="91425" marB="91425" marR="91425" marL="91425"/>
                </a:tc>
              </a:tr>
              <a:tr h="268600">
                <a:tc>
                  <a:txBody>
                    <a:bodyPr/>
                    <a:lstStyle/>
                    <a:p>
                      <a:pPr indent="0" lvl="0" marL="0" rtl="0" algn="l">
                        <a:spcBef>
                          <a:spcPts val="0"/>
                        </a:spcBef>
                        <a:spcAft>
                          <a:spcPts val="0"/>
                        </a:spcAft>
                        <a:buNone/>
                      </a:pPr>
                      <a:r>
                        <a:rPr lang="en" sz="800"/>
                        <a:t>95% Conf Interval for difference</a:t>
                      </a:r>
                      <a:endParaRPr sz="800"/>
                    </a:p>
                  </a:txBody>
                  <a:tcPr marT="91425" marB="91425" marR="91425" marL="91425"/>
                </a:tc>
                <a:tc>
                  <a:txBody>
                    <a:bodyPr/>
                    <a:lstStyle/>
                    <a:p>
                      <a:pPr indent="0" lvl="0" marL="0" rtl="0" algn="l">
                        <a:spcBef>
                          <a:spcPts val="0"/>
                        </a:spcBef>
                        <a:spcAft>
                          <a:spcPts val="0"/>
                        </a:spcAft>
                        <a:buNone/>
                      </a:pPr>
                      <a:r>
                        <a:rPr lang="en" sz="800"/>
                        <a:t>[1.08 .. 1.33]</a:t>
                      </a:r>
                      <a:endParaRPr sz="800"/>
                    </a:p>
                  </a:txBody>
                  <a:tcPr marT="91425" marB="91425" marR="91425" marL="91425"/>
                </a:tc>
                <a:tc>
                  <a:txBody>
                    <a:bodyPr/>
                    <a:lstStyle/>
                    <a:p>
                      <a:pPr indent="0" lvl="0" marL="0" rtl="0" algn="l">
                        <a:spcBef>
                          <a:spcPts val="0"/>
                        </a:spcBef>
                        <a:spcAft>
                          <a:spcPts val="0"/>
                        </a:spcAft>
                        <a:buNone/>
                      </a:pPr>
                      <a:r>
                        <a:rPr lang="en" sz="800"/>
                        <a:t>[35.4 .. 39.1]</a:t>
                      </a:r>
                      <a:endParaRPr sz="800"/>
                    </a:p>
                  </a:txBody>
                  <a:tcPr marT="91425" marB="91425" marR="91425" marL="91425"/>
                </a:tc>
              </a:tr>
            </a:tbl>
          </a:graphicData>
        </a:graphic>
      </p:graphicFrame>
      <p:sp>
        <p:nvSpPr>
          <p:cNvPr id="127" name="Google Shape;127;p22"/>
          <p:cNvSpPr txBox="1"/>
          <p:nvPr/>
        </p:nvSpPr>
        <p:spPr>
          <a:xfrm>
            <a:off x="581725" y="2970850"/>
            <a:ext cx="74925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Welch’s two-sample t-test shows</a:t>
            </a:r>
            <a:r>
              <a:rPr lang="en" sz="1000"/>
              <a:t> statistically significant differences in both ABV and IBU between IPA’s and other ales</a:t>
            </a:r>
            <a:endParaRPr sz="1000"/>
          </a:p>
        </p:txBody>
      </p:sp>
      <p:sp>
        <p:nvSpPr>
          <p:cNvPr id="128" name="Google Shape;128;p22"/>
          <p:cNvSpPr txBox="1"/>
          <p:nvPr/>
        </p:nvSpPr>
        <p:spPr>
          <a:xfrm>
            <a:off x="348975" y="156100"/>
            <a:ext cx="8428200" cy="3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9E9E9E"/>
                </a:solidFill>
                <a:highlight>
                  <a:srgbClr val="FFFFFF"/>
                </a:highlight>
              </a:rPr>
              <a:t>Look at distributions of ABV and IBU by category, for potential use in classifier.</a:t>
            </a:r>
            <a:endParaRPr b="1" sz="1200">
              <a:solidFill>
                <a:srgbClr val="9E9E9E"/>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100">
              <a:solidFill>
                <a:srgbClr val="9E9E9E"/>
              </a:solidFill>
            </a:endParaRPr>
          </a:p>
          <a:p>
            <a:pPr indent="0" lvl="0" marL="0" rtl="0" algn="l">
              <a:spcBef>
                <a:spcPts val="0"/>
              </a:spcBef>
              <a:spcAft>
                <a:spcPts val="0"/>
              </a:spcAft>
              <a:buNone/>
            </a:pPr>
            <a:r>
              <a:t/>
            </a:r>
            <a:endParaRPr>
              <a:solidFill>
                <a:srgbClr val="9E9E9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nvSpPr>
        <p:spPr>
          <a:xfrm>
            <a:off x="257050" y="893050"/>
            <a:ext cx="8449200" cy="8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333333"/>
                </a:solidFill>
                <a:highlight>
                  <a:srgbClr val="FFFFFF"/>
                </a:highlight>
              </a:rPr>
              <a:t>Do KNN classification. Make 100 iterations of the model, splitting the data into training (70%) and test (30%) datasets each time and averaging the performance statistics of the model. Do this for a number of different k values.</a:t>
            </a:r>
            <a:endParaRPr sz="1050">
              <a:solidFill>
                <a:srgbClr val="333333"/>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Look at all 50 values of k to determine what k value gives best performance.</a:t>
            </a:r>
            <a:endParaRPr sz="1050">
              <a:solidFill>
                <a:srgbClr val="333333"/>
              </a:solidFill>
              <a:highlight>
                <a:srgbClr val="FFFFFF"/>
              </a:highlight>
            </a:endParaRPr>
          </a:p>
        </p:txBody>
      </p:sp>
      <p:pic>
        <p:nvPicPr>
          <p:cNvPr id="134" name="Google Shape;134;p23"/>
          <p:cNvPicPr preferRelativeResize="0"/>
          <p:nvPr/>
        </p:nvPicPr>
        <p:blipFill>
          <a:blip r:embed="rId3">
            <a:alphaModFix/>
          </a:blip>
          <a:stretch>
            <a:fillRect/>
          </a:stretch>
        </p:blipFill>
        <p:spPr>
          <a:xfrm>
            <a:off x="384468" y="1815832"/>
            <a:ext cx="4420500" cy="3157500"/>
          </a:xfrm>
          <a:prstGeom prst="rect">
            <a:avLst/>
          </a:prstGeom>
          <a:noFill/>
          <a:ln>
            <a:noFill/>
          </a:ln>
        </p:spPr>
      </p:pic>
      <p:sp>
        <p:nvSpPr>
          <p:cNvPr id="135" name="Google Shape;135;p23"/>
          <p:cNvSpPr txBox="1"/>
          <p:nvPr/>
        </p:nvSpPr>
        <p:spPr>
          <a:xfrm>
            <a:off x="4933050" y="2723525"/>
            <a:ext cx="3713400" cy="12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333333"/>
                </a:solidFill>
                <a:highlight>
                  <a:srgbClr val="FFFFFF"/>
                </a:highlight>
              </a:rPr>
              <a:t>k of 14 is best for accuracy.</a:t>
            </a:r>
            <a:endParaRPr sz="1050">
              <a:solidFill>
                <a:srgbClr val="333333"/>
              </a:solidFill>
              <a:highlight>
                <a:srgbClr val="FFFFFF"/>
              </a:highlight>
            </a:endParaRPr>
          </a:p>
          <a:p>
            <a:pPr indent="0" lvl="0" marL="0" rtl="0" algn="l">
              <a:lnSpc>
                <a:spcPct val="115000"/>
              </a:lnSpc>
              <a:spcBef>
                <a:spcPts val="800"/>
              </a:spcBef>
              <a:spcAft>
                <a:spcPts val="0"/>
              </a:spcAft>
              <a:buNone/>
            </a:pPr>
            <a:r>
              <a:rPr lang="en" sz="1050">
                <a:solidFill>
                  <a:srgbClr val="333333"/>
                </a:solidFill>
                <a:highlight>
                  <a:srgbClr val="FFFFFF"/>
                </a:highlight>
              </a:rPr>
              <a:t>k of 13 is best for sensitivity. k of 43 is best for specificity.</a:t>
            </a:r>
            <a:endParaRPr sz="1050">
              <a:solidFill>
                <a:srgbClr val="333333"/>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we choose 14 as best overall, since it gives the highest sum of accuracy, sensitivity, and specificity.</a:t>
            </a:r>
            <a:endParaRPr sz="1050">
              <a:solidFill>
                <a:srgbClr val="333333"/>
              </a:solidFill>
              <a:highlight>
                <a:srgbClr val="FFFFFF"/>
              </a:highlight>
            </a:endParaRPr>
          </a:p>
        </p:txBody>
      </p:sp>
      <p:sp>
        <p:nvSpPr>
          <p:cNvPr id="136" name="Google Shape;136;p23"/>
          <p:cNvSpPr txBox="1"/>
          <p:nvPr>
            <p:ph type="title"/>
          </p:nvPr>
        </p:nvSpPr>
        <p:spPr>
          <a:xfrm>
            <a:off x="311700" y="204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Constructing KNN Classifier</a:t>
            </a:r>
            <a:endParaRPr b="1" sz="1200">
              <a:solidFill>
                <a:srgbClr val="9E9E9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668200" cy="3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Which classifier captures the relationship between IPA and Other ales?</a:t>
            </a:r>
            <a:endParaRPr b="1" sz="1200">
              <a:solidFill>
                <a:srgbClr val="9E9E9E"/>
              </a:solidFill>
            </a:endParaRPr>
          </a:p>
        </p:txBody>
      </p:sp>
      <p:pic>
        <p:nvPicPr>
          <p:cNvPr id="142" name="Google Shape;142;p24"/>
          <p:cNvPicPr preferRelativeResize="0"/>
          <p:nvPr/>
        </p:nvPicPr>
        <p:blipFill>
          <a:blip r:embed="rId3">
            <a:alphaModFix/>
          </a:blip>
          <a:stretch>
            <a:fillRect/>
          </a:stretch>
        </p:blipFill>
        <p:spPr>
          <a:xfrm>
            <a:off x="133550" y="888476"/>
            <a:ext cx="2943639" cy="2102599"/>
          </a:xfrm>
          <a:prstGeom prst="rect">
            <a:avLst/>
          </a:prstGeom>
          <a:noFill/>
          <a:ln>
            <a:noFill/>
          </a:ln>
        </p:spPr>
      </p:pic>
      <p:pic>
        <p:nvPicPr>
          <p:cNvPr id="143" name="Google Shape;143;p24"/>
          <p:cNvPicPr preferRelativeResize="0"/>
          <p:nvPr/>
        </p:nvPicPr>
        <p:blipFill>
          <a:blip r:embed="rId4">
            <a:alphaModFix/>
          </a:blip>
          <a:stretch>
            <a:fillRect/>
          </a:stretch>
        </p:blipFill>
        <p:spPr>
          <a:xfrm>
            <a:off x="6019600" y="953113"/>
            <a:ext cx="2960301" cy="2114501"/>
          </a:xfrm>
          <a:prstGeom prst="rect">
            <a:avLst/>
          </a:prstGeom>
          <a:noFill/>
          <a:ln>
            <a:noFill/>
          </a:ln>
        </p:spPr>
      </p:pic>
      <p:pic>
        <p:nvPicPr>
          <p:cNvPr id="144" name="Google Shape;144;p24"/>
          <p:cNvPicPr preferRelativeResize="0"/>
          <p:nvPr/>
        </p:nvPicPr>
        <p:blipFill>
          <a:blip r:embed="rId5">
            <a:alphaModFix/>
          </a:blip>
          <a:stretch>
            <a:fillRect/>
          </a:stretch>
        </p:blipFill>
        <p:spPr>
          <a:xfrm>
            <a:off x="3179763" y="1032763"/>
            <a:ext cx="2737274" cy="1955201"/>
          </a:xfrm>
          <a:prstGeom prst="rect">
            <a:avLst/>
          </a:prstGeom>
          <a:noFill/>
          <a:ln>
            <a:noFill/>
          </a:ln>
        </p:spPr>
      </p:pic>
      <p:sp>
        <p:nvSpPr>
          <p:cNvPr id="145" name="Google Shape;145;p24"/>
          <p:cNvSpPr txBox="1"/>
          <p:nvPr/>
        </p:nvSpPr>
        <p:spPr>
          <a:xfrm>
            <a:off x="3953850" y="747725"/>
            <a:ext cx="6759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Truth</a:t>
            </a:r>
            <a:endParaRPr/>
          </a:p>
        </p:txBody>
      </p:sp>
      <p:graphicFrame>
        <p:nvGraphicFramePr>
          <p:cNvPr id="146" name="Google Shape;146;p24"/>
          <p:cNvGraphicFramePr/>
          <p:nvPr/>
        </p:nvGraphicFramePr>
        <p:xfrm>
          <a:off x="799075" y="3234600"/>
          <a:ext cx="3000000" cy="3000000"/>
        </p:xfrm>
        <a:graphic>
          <a:graphicData uri="http://schemas.openxmlformats.org/drawingml/2006/table">
            <a:tbl>
              <a:tblPr>
                <a:noFill/>
                <a:tableStyleId>{2036F789-2510-43E5-A703-83E1445A89AC}</a:tableStyleId>
              </a:tblPr>
              <a:tblGrid>
                <a:gridCol w="1549475"/>
                <a:gridCol w="1549475"/>
                <a:gridCol w="1549475"/>
                <a:gridCol w="1549475"/>
                <a:gridCol w="1549475"/>
              </a:tblGrid>
              <a:tr h="268175">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Constant ‘Other’</a:t>
                      </a:r>
                      <a:endParaRPr sz="1000"/>
                    </a:p>
                  </a:txBody>
                  <a:tcPr marT="91425" marB="91425" marR="91425" marL="91425"/>
                </a:tc>
                <a:tc>
                  <a:txBody>
                    <a:bodyPr/>
                    <a:lstStyle/>
                    <a:p>
                      <a:pPr indent="0" lvl="0" marL="0" rtl="0" algn="l">
                        <a:spcBef>
                          <a:spcPts val="0"/>
                        </a:spcBef>
                        <a:spcAft>
                          <a:spcPts val="0"/>
                        </a:spcAft>
                        <a:buNone/>
                      </a:pPr>
                      <a:r>
                        <a:rPr lang="en" sz="1000"/>
                        <a:t>Random</a:t>
                      </a:r>
                      <a:endParaRPr sz="1000"/>
                    </a:p>
                  </a:txBody>
                  <a:tcPr marT="91425" marB="91425" marR="91425" marL="91425"/>
                </a:tc>
                <a:tc>
                  <a:txBody>
                    <a:bodyPr/>
                    <a:lstStyle/>
                    <a:p>
                      <a:pPr indent="0" lvl="0" marL="0" rtl="0" algn="l">
                        <a:spcBef>
                          <a:spcPts val="0"/>
                        </a:spcBef>
                        <a:spcAft>
                          <a:spcPts val="0"/>
                        </a:spcAft>
                        <a:buNone/>
                      </a:pPr>
                      <a:r>
                        <a:rPr lang="en" sz="1000"/>
                        <a:t>Naive Bayes</a:t>
                      </a:r>
                      <a:endParaRPr sz="1000"/>
                    </a:p>
                  </a:txBody>
                  <a:tcPr marT="91425" marB="91425" marR="91425" marL="91425"/>
                </a:tc>
                <a:tc>
                  <a:txBody>
                    <a:bodyPr/>
                    <a:lstStyle/>
                    <a:p>
                      <a:pPr indent="0" lvl="0" marL="0" rtl="0" algn="l">
                        <a:spcBef>
                          <a:spcPts val="0"/>
                        </a:spcBef>
                        <a:spcAft>
                          <a:spcPts val="0"/>
                        </a:spcAft>
                        <a:buNone/>
                      </a:pPr>
                      <a:r>
                        <a:rPr lang="en" sz="1000"/>
                        <a:t>KNN</a:t>
                      </a:r>
                      <a:endParaRPr sz="1000"/>
                    </a:p>
                  </a:txBody>
                  <a:tcPr marT="91425" marB="91425" marR="91425" marL="91425"/>
                </a:tc>
              </a:tr>
              <a:tr h="268175">
                <a:tc>
                  <a:txBody>
                    <a:bodyPr/>
                    <a:lstStyle/>
                    <a:p>
                      <a:pPr indent="0" lvl="0" marL="0" rtl="0" algn="l">
                        <a:spcBef>
                          <a:spcPts val="0"/>
                        </a:spcBef>
                        <a:spcAft>
                          <a:spcPts val="0"/>
                        </a:spcAft>
                        <a:buNone/>
                      </a:pPr>
                      <a:r>
                        <a:rPr lang="en" sz="1000"/>
                        <a:t>Sensitivity</a:t>
                      </a:r>
                      <a:endParaRPr sz="1000"/>
                    </a:p>
                  </a:txBody>
                  <a:tcPr marT="91425" marB="91425" marR="91425" marL="91425"/>
                </a:tc>
                <a:tc>
                  <a:txBody>
                    <a:bodyPr/>
                    <a:lstStyle/>
                    <a:p>
                      <a:pPr indent="0" lvl="0" marL="0" rtl="0" algn="l">
                        <a:spcBef>
                          <a:spcPts val="0"/>
                        </a:spcBef>
                        <a:spcAft>
                          <a:spcPts val="0"/>
                        </a:spcAft>
                        <a:buNone/>
                      </a:pPr>
                      <a:r>
                        <a:rPr lang="en" sz="1000"/>
                        <a:t>100%</a:t>
                      </a:r>
                      <a:endParaRPr sz="1000"/>
                    </a:p>
                  </a:txBody>
                  <a:tcPr marT="91425" marB="91425" marR="91425" marL="91425"/>
                </a:tc>
                <a:tc>
                  <a:txBody>
                    <a:bodyPr/>
                    <a:lstStyle/>
                    <a:p>
                      <a:pPr indent="0" lvl="0" marL="0" rtl="0" algn="l">
                        <a:spcBef>
                          <a:spcPts val="0"/>
                        </a:spcBef>
                        <a:spcAft>
                          <a:spcPts val="0"/>
                        </a:spcAft>
                        <a:buNone/>
                      </a:pPr>
                      <a:r>
                        <a:rPr lang="en" sz="1000"/>
                        <a:t>63%</a:t>
                      </a:r>
                      <a:endParaRPr sz="1000"/>
                    </a:p>
                  </a:txBody>
                  <a:tcPr marT="91425" marB="91425" marR="91425" marL="91425"/>
                </a:tc>
                <a:tc>
                  <a:txBody>
                    <a:bodyPr/>
                    <a:lstStyle/>
                    <a:p>
                      <a:pPr indent="0" lvl="0" marL="0" rtl="0" algn="l">
                        <a:spcBef>
                          <a:spcPts val="0"/>
                        </a:spcBef>
                        <a:spcAft>
                          <a:spcPts val="0"/>
                        </a:spcAft>
                        <a:buNone/>
                      </a:pPr>
                      <a:r>
                        <a:rPr lang="en" sz="1000"/>
                        <a:t>89%</a:t>
                      </a:r>
                      <a:endParaRPr sz="1000"/>
                    </a:p>
                  </a:txBody>
                  <a:tcPr marT="91425" marB="91425" marR="91425" marL="91425"/>
                </a:tc>
                <a:tc>
                  <a:txBody>
                    <a:bodyPr/>
                    <a:lstStyle/>
                    <a:p>
                      <a:pPr indent="0" lvl="0" marL="0" rtl="0" algn="l">
                        <a:spcBef>
                          <a:spcPts val="0"/>
                        </a:spcBef>
                        <a:spcAft>
                          <a:spcPts val="0"/>
                        </a:spcAft>
                        <a:buNone/>
                      </a:pPr>
                      <a:r>
                        <a:rPr lang="en" sz="1000"/>
                        <a:t>92%</a:t>
                      </a:r>
                      <a:endParaRPr sz="1000"/>
                    </a:p>
                  </a:txBody>
                  <a:tcPr marT="91425" marB="91425" marR="91425" marL="91425"/>
                </a:tc>
              </a:tr>
              <a:tr h="268175">
                <a:tc>
                  <a:txBody>
                    <a:bodyPr/>
                    <a:lstStyle/>
                    <a:p>
                      <a:pPr indent="0" lvl="0" marL="0" rtl="0" algn="l">
                        <a:spcBef>
                          <a:spcPts val="0"/>
                        </a:spcBef>
                        <a:spcAft>
                          <a:spcPts val="0"/>
                        </a:spcAft>
                        <a:buNone/>
                      </a:pPr>
                      <a:r>
                        <a:rPr lang="en" sz="1000"/>
                        <a:t>Specificity</a:t>
                      </a:r>
                      <a:endParaRPr sz="1000"/>
                    </a:p>
                  </a:txBody>
                  <a:tcPr marT="91425" marB="91425" marR="91425" marL="91425"/>
                </a:tc>
                <a:tc>
                  <a:txBody>
                    <a:bodyPr/>
                    <a:lstStyle/>
                    <a:p>
                      <a:pPr indent="0" lvl="0" marL="0" rtl="0" algn="l">
                        <a:spcBef>
                          <a:spcPts val="0"/>
                        </a:spcBef>
                        <a:spcAft>
                          <a:spcPts val="0"/>
                        </a:spcAft>
                        <a:buNone/>
                      </a:pPr>
                      <a:r>
                        <a:rPr lang="en" sz="1000"/>
                        <a:t>0%</a:t>
                      </a:r>
                      <a:endParaRPr sz="1000"/>
                    </a:p>
                  </a:txBody>
                  <a:tcPr marT="91425" marB="91425" marR="91425" marL="91425"/>
                </a:tc>
                <a:tc>
                  <a:txBody>
                    <a:bodyPr/>
                    <a:lstStyle/>
                    <a:p>
                      <a:pPr indent="0" lvl="0" marL="0" rtl="0" algn="l">
                        <a:spcBef>
                          <a:spcPts val="0"/>
                        </a:spcBef>
                        <a:spcAft>
                          <a:spcPts val="0"/>
                        </a:spcAft>
                        <a:buNone/>
                      </a:pPr>
                      <a:r>
                        <a:rPr lang="en" sz="1000"/>
                        <a:t>37%</a:t>
                      </a:r>
                      <a:endParaRPr sz="1000"/>
                    </a:p>
                  </a:txBody>
                  <a:tcPr marT="91425" marB="91425" marR="91425" marL="91425"/>
                </a:tc>
                <a:tc>
                  <a:txBody>
                    <a:bodyPr/>
                    <a:lstStyle/>
                    <a:p>
                      <a:pPr indent="0" lvl="0" marL="0" rtl="0" algn="l">
                        <a:spcBef>
                          <a:spcPts val="0"/>
                        </a:spcBef>
                        <a:spcAft>
                          <a:spcPts val="0"/>
                        </a:spcAft>
                        <a:buNone/>
                      </a:pPr>
                      <a:r>
                        <a:rPr lang="en" sz="1000"/>
                        <a:t>81%</a:t>
                      </a:r>
                      <a:endParaRPr sz="1000"/>
                    </a:p>
                  </a:txBody>
                  <a:tcPr marT="91425" marB="91425" marR="91425" marL="91425"/>
                </a:tc>
                <a:tc>
                  <a:txBody>
                    <a:bodyPr/>
                    <a:lstStyle/>
                    <a:p>
                      <a:pPr indent="0" lvl="0" marL="0" rtl="0" algn="l">
                        <a:spcBef>
                          <a:spcPts val="0"/>
                        </a:spcBef>
                        <a:spcAft>
                          <a:spcPts val="0"/>
                        </a:spcAft>
                        <a:buNone/>
                      </a:pPr>
                      <a:r>
                        <a:rPr lang="en" sz="1000"/>
                        <a:t>85%</a:t>
                      </a:r>
                      <a:endParaRPr sz="1000"/>
                    </a:p>
                  </a:txBody>
                  <a:tcPr marT="91425" marB="91425" marR="91425" marL="91425"/>
                </a:tc>
              </a:tr>
              <a:tr h="268175">
                <a:tc>
                  <a:txBody>
                    <a:bodyPr/>
                    <a:lstStyle/>
                    <a:p>
                      <a:pPr indent="0" lvl="0" marL="0" rtl="0" algn="l">
                        <a:spcBef>
                          <a:spcPts val="0"/>
                        </a:spcBef>
                        <a:spcAft>
                          <a:spcPts val="0"/>
                        </a:spcAft>
                        <a:buNone/>
                      </a:pPr>
                      <a:r>
                        <a:rPr lang="en" sz="1000"/>
                        <a:t>Overall Accuracy</a:t>
                      </a:r>
                      <a:endParaRPr sz="1000"/>
                    </a:p>
                  </a:txBody>
                  <a:tcPr marT="91425" marB="91425" marR="91425" marL="91425"/>
                </a:tc>
                <a:tc>
                  <a:txBody>
                    <a:bodyPr/>
                    <a:lstStyle/>
                    <a:p>
                      <a:pPr indent="0" lvl="0" marL="0" rtl="0" algn="l">
                        <a:spcBef>
                          <a:spcPts val="0"/>
                        </a:spcBef>
                        <a:spcAft>
                          <a:spcPts val="0"/>
                        </a:spcAft>
                        <a:buNone/>
                      </a:pPr>
                      <a:r>
                        <a:rPr lang="en" sz="1000"/>
                        <a:t>63%</a:t>
                      </a:r>
                      <a:endParaRPr sz="1000"/>
                    </a:p>
                  </a:txBody>
                  <a:tcPr marT="91425" marB="91425" marR="91425" marL="91425"/>
                </a:tc>
                <a:tc>
                  <a:txBody>
                    <a:bodyPr/>
                    <a:lstStyle/>
                    <a:p>
                      <a:pPr indent="0" lvl="0" marL="0" rtl="0" algn="l">
                        <a:spcBef>
                          <a:spcPts val="0"/>
                        </a:spcBef>
                        <a:spcAft>
                          <a:spcPts val="0"/>
                        </a:spcAft>
                        <a:buNone/>
                      </a:pPr>
                      <a:r>
                        <a:rPr lang="en" sz="1000"/>
                        <a:t>53%</a:t>
                      </a:r>
                      <a:endParaRPr sz="1000"/>
                    </a:p>
                  </a:txBody>
                  <a:tcPr marT="91425" marB="91425" marR="91425" marL="91425"/>
                </a:tc>
                <a:tc>
                  <a:txBody>
                    <a:bodyPr/>
                    <a:lstStyle/>
                    <a:p>
                      <a:pPr indent="0" lvl="0" marL="0" rtl="0" algn="l">
                        <a:spcBef>
                          <a:spcPts val="0"/>
                        </a:spcBef>
                        <a:spcAft>
                          <a:spcPts val="0"/>
                        </a:spcAft>
                        <a:buNone/>
                      </a:pPr>
                      <a:r>
                        <a:rPr lang="en" sz="1000"/>
                        <a:t>86%</a:t>
                      </a:r>
                      <a:endParaRPr sz="1000"/>
                    </a:p>
                  </a:txBody>
                  <a:tcPr marT="91425" marB="91425" marR="91425" marL="91425"/>
                </a:tc>
                <a:tc>
                  <a:txBody>
                    <a:bodyPr/>
                    <a:lstStyle/>
                    <a:p>
                      <a:pPr indent="0" lvl="0" marL="0" rtl="0" algn="l">
                        <a:spcBef>
                          <a:spcPts val="0"/>
                        </a:spcBef>
                        <a:spcAft>
                          <a:spcPts val="0"/>
                        </a:spcAft>
                        <a:buNone/>
                      </a:pPr>
                      <a:r>
                        <a:rPr lang="en" sz="1000"/>
                        <a:t>89%</a:t>
                      </a:r>
                      <a:endParaRPr sz="1000"/>
                    </a:p>
                  </a:txBody>
                  <a:tcPr marT="91425" marB="91425" marR="91425" marL="91425"/>
                </a:tc>
              </a:tr>
            </a:tbl>
          </a:graphicData>
        </a:graphic>
      </p:graphicFrame>
      <p:grpSp>
        <p:nvGrpSpPr>
          <p:cNvPr id="147" name="Google Shape;147;p24"/>
          <p:cNvGrpSpPr/>
          <p:nvPr/>
        </p:nvGrpSpPr>
        <p:grpSpPr>
          <a:xfrm>
            <a:off x="2348550" y="4609875"/>
            <a:ext cx="6192950" cy="521250"/>
            <a:chOff x="2551225" y="3179600"/>
            <a:chExt cx="6192950" cy="521250"/>
          </a:xfrm>
        </p:grpSpPr>
        <p:sp>
          <p:nvSpPr>
            <p:cNvPr id="148" name="Google Shape;148;p24"/>
            <p:cNvSpPr/>
            <p:nvPr/>
          </p:nvSpPr>
          <p:spPr>
            <a:xfrm>
              <a:off x="2578875" y="3179600"/>
              <a:ext cx="6165300" cy="40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2551225" y="3184850"/>
              <a:ext cx="596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low</a:t>
              </a:r>
              <a:endParaRPr b="1" sz="1200"/>
            </a:p>
          </p:txBody>
        </p:sp>
        <p:sp>
          <p:nvSpPr>
            <p:cNvPr id="150" name="Google Shape;150;p24"/>
            <p:cNvSpPr txBox="1"/>
            <p:nvPr/>
          </p:nvSpPr>
          <p:spPr>
            <a:xfrm>
              <a:off x="8113825" y="3184850"/>
              <a:ext cx="596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high</a:t>
              </a:r>
              <a:endParaRPr b="1" sz="1200"/>
            </a:p>
          </p:txBody>
        </p:sp>
      </p:grpSp>
      <p:sp>
        <p:nvSpPr>
          <p:cNvPr id="151" name="Google Shape;151;p24"/>
          <p:cNvSpPr txBox="1"/>
          <p:nvPr/>
        </p:nvSpPr>
        <p:spPr>
          <a:xfrm>
            <a:off x="502950" y="4609875"/>
            <a:ext cx="18456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Model Sophistication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grpSp>
        <p:nvGrpSpPr>
          <p:cNvPr id="156" name="Google Shape;156;p25"/>
          <p:cNvGrpSpPr/>
          <p:nvPr/>
        </p:nvGrpSpPr>
        <p:grpSpPr>
          <a:xfrm>
            <a:off x="2102900" y="533600"/>
            <a:ext cx="2624592" cy="1902425"/>
            <a:chOff x="2179100" y="533600"/>
            <a:chExt cx="2624592" cy="1902425"/>
          </a:xfrm>
        </p:grpSpPr>
        <p:pic>
          <p:nvPicPr>
            <p:cNvPr id="157" name="Google Shape;157;p25"/>
            <p:cNvPicPr preferRelativeResize="0"/>
            <p:nvPr/>
          </p:nvPicPr>
          <p:blipFill>
            <a:blip r:embed="rId3">
              <a:alphaModFix/>
            </a:blip>
            <a:stretch>
              <a:fillRect/>
            </a:stretch>
          </p:blipFill>
          <p:spPr>
            <a:xfrm>
              <a:off x="2179100" y="533600"/>
              <a:ext cx="2624592" cy="1902425"/>
            </a:xfrm>
            <a:prstGeom prst="rect">
              <a:avLst/>
            </a:prstGeom>
            <a:noFill/>
            <a:ln>
              <a:noFill/>
            </a:ln>
          </p:spPr>
        </p:pic>
        <p:sp>
          <p:nvSpPr>
            <p:cNvPr id="158" name="Google Shape;158;p25"/>
            <p:cNvSpPr/>
            <p:nvPr/>
          </p:nvSpPr>
          <p:spPr>
            <a:xfrm>
              <a:off x="4429800" y="2127150"/>
              <a:ext cx="299400" cy="14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5"/>
          <p:cNvSpPr txBox="1"/>
          <p:nvPr/>
        </p:nvSpPr>
        <p:spPr>
          <a:xfrm>
            <a:off x="682917" y="2857100"/>
            <a:ext cx="2606700" cy="14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States to target are those that have </a:t>
            </a:r>
            <a:r>
              <a:rPr b="1" lang="en"/>
              <a:t>population &gt; 5M</a:t>
            </a:r>
            <a:r>
              <a:rPr lang="en"/>
              <a:t> and a </a:t>
            </a:r>
            <a:r>
              <a:rPr b="1" lang="en"/>
              <a:t>lower than median number of breweries per capita</a:t>
            </a:r>
            <a:r>
              <a:rPr lang="en"/>
              <a:t>.</a:t>
            </a:r>
            <a:endParaRPr/>
          </a:p>
        </p:txBody>
      </p:sp>
      <p:sp>
        <p:nvSpPr>
          <p:cNvPr id="160" name="Google Shape;160;p25"/>
          <p:cNvSpPr txBox="1"/>
          <p:nvPr>
            <p:ph idx="4294967295" type="title"/>
          </p:nvPr>
        </p:nvSpPr>
        <p:spPr>
          <a:xfrm>
            <a:off x="169450" y="77175"/>
            <a:ext cx="317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WHERE TO TARGET INVESTMENT</a:t>
            </a:r>
            <a:endParaRPr b="1" sz="1200">
              <a:solidFill>
                <a:srgbClr val="9E9E9E"/>
              </a:solidFill>
            </a:endParaRPr>
          </a:p>
        </p:txBody>
      </p:sp>
      <p:grpSp>
        <p:nvGrpSpPr>
          <p:cNvPr id="161" name="Google Shape;161;p25"/>
          <p:cNvGrpSpPr/>
          <p:nvPr/>
        </p:nvGrpSpPr>
        <p:grpSpPr>
          <a:xfrm>
            <a:off x="5202317" y="543425"/>
            <a:ext cx="2597483" cy="1882775"/>
            <a:chOff x="5583317" y="543425"/>
            <a:chExt cx="2597483" cy="1882775"/>
          </a:xfrm>
        </p:grpSpPr>
        <p:pic>
          <p:nvPicPr>
            <p:cNvPr id="162" name="Google Shape;162;p25"/>
            <p:cNvPicPr preferRelativeResize="0"/>
            <p:nvPr/>
          </p:nvPicPr>
          <p:blipFill>
            <a:blip r:embed="rId4">
              <a:alphaModFix/>
            </a:blip>
            <a:stretch>
              <a:fillRect/>
            </a:stretch>
          </p:blipFill>
          <p:spPr>
            <a:xfrm>
              <a:off x="5583317" y="543425"/>
              <a:ext cx="2597483" cy="1882775"/>
            </a:xfrm>
            <a:prstGeom prst="rect">
              <a:avLst/>
            </a:prstGeom>
            <a:noFill/>
            <a:ln>
              <a:noFill/>
            </a:ln>
          </p:spPr>
        </p:pic>
        <p:sp>
          <p:nvSpPr>
            <p:cNvPr id="163" name="Google Shape;163;p25"/>
            <p:cNvSpPr/>
            <p:nvPr/>
          </p:nvSpPr>
          <p:spPr>
            <a:xfrm>
              <a:off x="7696725" y="2097111"/>
              <a:ext cx="299400" cy="14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5"/>
          <p:cNvGrpSpPr/>
          <p:nvPr/>
        </p:nvGrpSpPr>
        <p:grpSpPr>
          <a:xfrm>
            <a:off x="3047950" y="2306950"/>
            <a:ext cx="4142425" cy="2912750"/>
            <a:chOff x="3047950" y="2306950"/>
            <a:chExt cx="4142425" cy="2912750"/>
          </a:xfrm>
        </p:grpSpPr>
        <p:pic>
          <p:nvPicPr>
            <p:cNvPr id="165" name="Google Shape;165;p25"/>
            <p:cNvPicPr preferRelativeResize="0"/>
            <p:nvPr/>
          </p:nvPicPr>
          <p:blipFill>
            <a:blip r:embed="rId5">
              <a:alphaModFix/>
            </a:blip>
            <a:stretch>
              <a:fillRect/>
            </a:stretch>
          </p:blipFill>
          <p:spPr>
            <a:xfrm>
              <a:off x="3047950" y="2306950"/>
              <a:ext cx="4142425" cy="2912750"/>
            </a:xfrm>
            <a:prstGeom prst="rect">
              <a:avLst/>
            </a:prstGeom>
            <a:noFill/>
            <a:ln>
              <a:noFill/>
            </a:ln>
          </p:spPr>
        </p:pic>
        <p:sp>
          <p:nvSpPr>
            <p:cNvPr id="166" name="Google Shape;166;p25"/>
            <p:cNvSpPr/>
            <p:nvPr/>
          </p:nvSpPr>
          <p:spPr>
            <a:xfrm>
              <a:off x="6784900" y="4882672"/>
              <a:ext cx="339600" cy="18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 name="Google Shape;167;p25"/>
          <p:cNvCxnSpPr/>
          <p:nvPr/>
        </p:nvCxnSpPr>
        <p:spPr>
          <a:xfrm>
            <a:off x="4088875" y="2178125"/>
            <a:ext cx="402900" cy="5247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5"/>
          <p:cNvCxnSpPr/>
          <p:nvPr/>
        </p:nvCxnSpPr>
        <p:spPr>
          <a:xfrm flipH="1">
            <a:off x="5306850" y="2187575"/>
            <a:ext cx="459000" cy="50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p:nvPr/>
        </p:nvSpPr>
        <p:spPr>
          <a:xfrm>
            <a:off x="5501150" y="168900"/>
            <a:ext cx="3485400" cy="4790400"/>
          </a:xfrm>
          <a:prstGeom prst="rect">
            <a:avLst/>
          </a:prstGeom>
          <a:no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26"/>
          <p:cNvGrpSpPr/>
          <p:nvPr/>
        </p:nvGrpSpPr>
        <p:grpSpPr>
          <a:xfrm>
            <a:off x="5725887" y="3135900"/>
            <a:ext cx="3047796" cy="1770750"/>
            <a:chOff x="5802087" y="3135900"/>
            <a:chExt cx="3047796" cy="1770750"/>
          </a:xfrm>
        </p:grpSpPr>
        <p:pic>
          <p:nvPicPr>
            <p:cNvPr id="175" name="Google Shape;175;p26"/>
            <p:cNvPicPr preferRelativeResize="0"/>
            <p:nvPr/>
          </p:nvPicPr>
          <p:blipFill>
            <a:blip r:embed="rId3">
              <a:alphaModFix/>
            </a:blip>
            <a:stretch>
              <a:fillRect/>
            </a:stretch>
          </p:blipFill>
          <p:spPr>
            <a:xfrm>
              <a:off x="5802087" y="3135900"/>
              <a:ext cx="3047796" cy="1770750"/>
            </a:xfrm>
            <a:prstGeom prst="rect">
              <a:avLst/>
            </a:prstGeom>
            <a:noFill/>
            <a:ln>
              <a:noFill/>
            </a:ln>
          </p:spPr>
        </p:pic>
        <p:cxnSp>
          <p:nvCxnSpPr>
            <p:cNvPr id="176" name="Google Shape;176;p26"/>
            <p:cNvCxnSpPr/>
            <p:nvPr/>
          </p:nvCxnSpPr>
          <p:spPr>
            <a:xfrm>
              <a:off x="7077748" y="3409202"/>
              <a:ext cx="0" cy="1174500"/>
            </a:xfrm>
            <a:prstGeom prst="straightConnector1">
              <a:avLst/>
            </a:prstGeom>
            <a:noFill/>
            <a:ln cap="flat" cmpd="sng" w="9525">
              <a:solidFill>
                <a:srgbClr val="13294B"/>
              </a:solidFill>
              <a:prstDash val="dash"/>
              <a:round/>
              <a:headEnd len="med" w="med" type="none"/>
              <a:tailEnd len="med" w="med" type="none"/>
            </a:ln>
          </p:spPr>
        </p:cxnSp>
      </p:grpSp>
      <p:grpSp>
        <p:nvGrpSpPr>
          <p:cNvPr id="177" name="Google Shape;177;p26"/>
          <p:cNvGrpSpPr/>
          <p:nvPr/>
        </p:nvGrpSpPr>
        <p:grpSpPr>
          <a:xfrm>
            <a:off x="436414" y="1450252"/>
            <a:ext cx="4807011" cy="3608990"/>
            <a:chOff x="436425" y="1297800"/>
            <a:chExt cx="4507700" cy="3485600"/>
          </a:xfrm>
        </p:grpSpPr>
        <p:pic>
          <p:nvPicPr>
            <p:cNvPr id="178" name="Google Shape;178;p26"/>
            <p:cNvPicPr preferRelativeResize="0"/>
            <p:nvPr/>
          </p:nvPicPr>
          <p:blipFill>
            <a:blip r:embed="rId4">
              <a:alphaModFix/>
            </a:blip>
            <a:stretch>
              <a:fillRect/>
            </a:stretch>
          </p:blipFill>
          <p:spPr>
            <a:xfrm>
              <a:off x="436425" y="1297800"/>
              <a:ext cx="4507700" cy="3485600"/>
            </a:xfrm>
            <a:prstGeom prst="rect">
              <a:avLst/>
            </a:prstGeom>
            <a:noFill/>
            <a:ln>
              <a:noFill/>
            </a:ln>
          </p:spPr>
        </p:pic>
        <p:sp>
          <p:nvSpPr>
            <p:cNvPr id="179" name="Google Shape;179;p26"/>
            <p:cNvSpPr/>
            <p:nvPr/>
          </p:nvSpPr>
          <p:spPr>
            <a:xfrm>
              <a:off x="4422100" y="4192250"/>
              <a:ext cx="453000" cy="23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80" name="Google Shape;180;p26"/>
          <p:cNvCxnSpPr/>
          <p:nvPr/>
        </p:nvCxnSpPr>
        <p:spPr>
          <a:xfrm>
            <a:off x="1205629" y="591775"/>
            <a:ext cx="0" cy="1013400"/>
          </a:xfrm>
          <a:prstGeom prst="straightConnector1">
            <a:avLst/>
          </a:prstGeom>
          <a:noFill/>
          <a:ln cap="flat" cmpd="sng" w="9525">
            <a:solidFill>
              <a:schemeClr val="dk2"/>
            </a:solidFill>
            <a:prstDash val="solid"/>
            <a:round/>
            <a:headEnd len="med" w="med" type="none"/>
            <a:tailEnd len="med" w="med" type="triangle"/>
          </a:ln>
        </p:spPr>
      </p:cxnSp>
      <p:pic>
        <p:nvPicPr>
          <p:cNvPr id="181" name="Google Shape;181;p26"/>
          <p:cNvPicPr preferRelativeResize="0"/>
          <p:nvPr/>
        </p:nvPicPr>
        <p:blipFill>
          <a:blip r:embed="rId5">
            <a:alphaModFix/>
          </a:blip>
          <a:stretch>
            <a:fillRect/>
          </a:stretch>
        </p:blipFill>
        <p:spPr>
          <a:xfrm>
            <a:off x="5619562" y="596225"/>
            <a:ext cx="3260427" cy="2471725"/>
          </a:xfrm>
          <a:prstGeom prst="rect">
            <a:avLst/>
          </a:prstGeom>
          <a:noFill/>
          <a:ln>
            <a:noFill/>
          </a:ln>
        </p:spPr>
      </p:pic>
      <p:cxnSp>
        <p:nvCxnSpPr>
          <p:cNvPr id="182" name="Google Shape;182;p26"/>
          <p:cNvCxnSpPr/>
          <p:nvPr/>
        </p:nvCxnSpPr>
        <p:spPr>
          <a:xfrm>
            <a:off x="1205500" y="596225"/>
            <a:ext cx="379800" cy="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26"/>
          <p:cNvSpPr txBox="1"/>
          <p:nvPr/>
        </p:nvSpPr>
        <p:spPr>
          <a:xfrm>
            <a:off x="5725875" y="161850"/>
            <a:ext cx="44220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E9E9E"/>
                </a:solidFill>
              </a:rPr>
              <a:t>K-means diagnostics:</a:t>
            </a:r>
            <a:endParaRPr b="1">
              <a:solidFill>
                <a:srgbClr val="9E9E9E"/>
              </a:solidFill>
            </a:endParaRPr>
          </a:p>
        </p:txBody>
      </p:sp>
      <p:sp>
        <p:nvSpPr>
          <p:cNvPr id="184" name="Google Shape;184;p26"/>
          <p:cNvSpPr txBox="1"/>
          <p:nvPr/>
        </p:nvSpPr>
        <p:spPr>
          <a:xfrm>
            <a:off x="38625" y="744175"/>
            <a:ext cx="1152600" cy="51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t>Median IBU</a:t>
            </a:r>
            <a:endParaRPr sz="800"/>
          </a:p>
          <a:p>
            <a:pPr indent="0" lvl="0" marL="0" rtl="0" algn="r">
              <a:spcBef>
                <a:spcPts val="0"/>
              </a:spcBef>
              <a:spcAft>
                <a:spcPts val="0"/>
              </a:spcAft>
              <a:buNone/>
            </a:pPr>
            <a:r>
              <a:rPr lang="en" sz="800"/>
              <a:t>Median ABV</a:t>
            </a:r>
            <a:endParaRPr sz="800"/>
          </a:p>
          <a:p>
            <a:pPr indent="0" lvl="0" marL="0" rtl="0" algn="r">
              <a:spcBef>
                <a:spcPts val="0"/>
              </a:spcBef>
              <a:spcAft>
                <a:spcPts val="0"/>
              </a:spcAft>
              <a:buNone/>
            </a:pPr>
            <a:r>
              <a:rPr lang="en" sz="800"/>
              <a:t>IBU:ABV ratio</a:t>
            </a:r>
            <a:endParaRPr sz="800"/>
          </a:p>
          <a:p>
            <a:pPr indent="0" lvl="0" marL="0" rtl="0" algn="r">
              <a:spcBef>
                <a:spcPts val="0"/>
              </a:spcBef>
              <a:spcAft>
                <a:spcPts val="0"/>
              </a:spcAft>
              <a:buNone/>
            </a:pPr>
            <a:r>
              <a:rPr lang="en" sz="800"/>
              <a:t>Breweries per capita</a:t>
            </a:r>
            <a:endParaRPr sz="800"/>
          </a:p>
          <a:p>
            <a:pPr indent="0" lvl="0" marL="0" rtl="0" algn="r">
              <a:spcBef>
                <a:spcPts val="0"/>
              </a:spcBef>
              <a:spcAft>
                <a:spcPts val="0"/>
              </a:spcAft>
              <a:buNone/>
            </a:pPr>
            <a:r>
              <a:t/>
            </a:r>
            <a:endParaRPr sz="800"/>
          </a:p>
        </p:txBody>
      </p:sp>
      <p:grpSp>
        <p:nvGrpSpPr>
          <p:cNvPr id="185" name="Google Shape;185;p26"/>
          <p:cNvGrpSpPr/>
          <p:nvPr/>
        </p:nvGrpSpPr>
        <p:grpSpPr>
          <a:xfrm>
            <a:off x="1639675" y="94505"/>
            <a:ext cx="2079911" cy="1445598"/>
            <a:chOff x="3047950" y="2306950"/>
            <a:chExt cx="4142425" cy="2912750"/>
          </a:xfrm>
        </p:grpSpPr>
        <p:pic>
          <p:nvPicPr>
            <p:cNvPr id="186" name="Google Shape;186;p26"/>
            <p:cNvPicPr preferRelativeResize="0"/>
            <p:nvPr/>
          </p:nvPicPr>
          <p:blipFill>
            <a:blip r:embed="rId6">
              <a:alphaModFix/>
            </a:blip>
            <a:stretch>
              <a:fillRect/>
            </a:stretch>
          </p:blipFill>
          <p:spPr>
            <a:xfrm>
              <a:off x="3047950" y="2306950"/>
              <a:ext cx="4142425" cy="2912750"/>
            </a:xfrm>
            <a:prstGeom prst="rect">
              <a:avLst/>
            </a:prstGeom>
            <a:noFill/>
            <a:ln>
              <a:noFill/>
            </a:ln>
          </p:spPr>
        </p:pic>
        <p:sp>
          <p:nvSpPr>
            <p:cNvPr id="187" name="Google Shape;187;p26"/>
            <p:cNvSpPr/>
            <p:nvPr/>
          </p:nvSpPr>
          <p:spPr>
            <a:xfrm>
              <a:off x="6784900" y="4882672"/>
              <a:ext cx="339600" cy="18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7"/>
          <p:cNvSpPr txBox="1"/>
          <p:nvPr/>
        </p:nvSpPr>
        <p:spPr>
          <a:xfrm>
            <a:off x="929150" y="3568700"/>
            <a:ext cx="6686400" cy="17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highlight>
                  <a:srgbClr val="C8102E"/>
                </a:highlight>
              </a:rPr>
              <a:t>Cluster 1:</a:t>
            </a:r>
            <a:r>
              <a:rPr lang="en" sz="1100">
                <a:solidFill>
                  <a:schemeClr val="lt1"/>
                </a:solidFill>
              </a:rPr>
              <a:t> </a:t>
            </a:r>
            <a:r>
              <a:rPr lang="en" sz="1100"/>
              <a:t>States with high ABV, low IBU beers and already have a high number of breweries per capita.</a:t>
            </a:r>
            <a:endParaRPr sz="1100"/>
          </a:p>
          <a:p>
            <a:pPr indent="0" lvl="0" marL="0" rtl="0" algn="l">
              <a:spcBef>
                <a:spcPts val="0"/>
              </a:spcBef>
              <a:spcAft>
                <a:spcPts val="0"/>
              </a:spcAft>
              <a:buNone/>
            </a:pPr>
            <a:r>
              <a:t/>
            </a:r>
            <a:endParaRPr sz="1100">
              <a:solidFill>
                <a:schemeClr val="lt1"/>
              </a:solidFill>
              <a:highlight>
                <a:srgbClr val="C8102E"/>
              </a:highlight>
            </a:endParaRPr>
          </a:p>
          <a:p>
            <a:pPr indent="0" lvl="0" marL="0" rtl="0" algn="l">
              <a:spcBef>
                <a:spcPts val="0"/>
              </a:spcBef>
              <a:spcAft>
                <a:spcPts val="0"/>
              </a:spcAft>
              <a:buNone/>
            </a:pPr>
            <a:r>
              <a:rPr b="1" lang="en" sz="1100">
                <a:solidFill>
                  <a:schemeClr val="lt1"/>
                </a:solidFill>
                <a:highlight>
                  <a:srgbClr val="13294B"/>
                </a:highlight>
              </a:rPr>
              <a:t>Cluster 2:</a:t>
            </a:r>
            <a:r>
              <a:rPr b="1" lang="en" sz="1100"/>
              <a:t> </a:t>
            </a:r>
            <a:r>
              <a:rPr lang="en" sz="1100"/>
              <a:t>States with high ABV, moderate IBU beers and a wide range of breweries per capita</a:t>
            </a:r>
            <a:endParaRPr sz="1100"/>
          </a:p>
          <a:p>
            <a:pPr indent="0" lvl="0" marL="0" rtl="0" algn="l">
              <a:spcBef>
                <a:spcPts val="0"/>
              </a:spcBef>
              <a:spcAft>
                <a:spcPts val="0"/>
              </a:spcAft>
              <a:buNone/>
            </a:pPr>
            <a:r>
              <a:t/>
            </a:r>
            <a:endParaRPr sz="1100">
              <a:solidFill>
                <a:schemeClr val="lt1"/>
              </a:solidFill>
              <a:highlight>
                <a:srgbClr val="274E13"/>
              </a:highlight>
            </a:endParaRPr>
          </a:p>
          <a:p>
            <a:pPr indent="0" lvl="0" marL="0" rtl="0" algn="l">
              <a:spcBef>
                <a:spcPts val="0"/>
              </a:spcBef>
              <a:spcAft>
                <a:spcPts val="0"/>
              </a:spcAft>
              <a:buNone/>
            </a:pPr>
            <a:r>
              <a:rPr b="1" lang="en" sz="1100">
                <a:solidFill>
                  <a:schemeClr val="lt1"/>
                </a:solidFill>
                <a:highlight>
                  <a:srgbClr val="274E13"/>
                </a:highlight>
              </a:rPr>
              <a:t>Cluster 3:</a:t>
            </a:r>
            <a:r>
              <a:rPr lang="en" sz="1100"/>
              <a:t> NJ has low ABV, moderate IBU beers and has a very low number of breweries per capita.</a:t>
            </a:r>
            <a:endParaRPr sz="1100"/>
          </a:p>
          <a:p>
            <a:pPr indent="0" lvl="0" marL="0" rtl="0" algn="l">
              <a:spcBef>
                <a:spcPts val="0"/>
              </a:spcBef>
              <a:spcAft>
                <a:spcPts val="0"/>
              </a:spcAft>
              <a:buNone/>
            </a:pPr>
            <a:r>
              <a:t/>
            </a:r>
            <a:endParaRPr sz="1100">
              <a:solidFill>
                <a:schemeClr val="lt1"/>
              </a:solidFill>
              <a:highlight>
                <a:srgbClr val="9E9E9E"/>
              </a:highlight>
            </a:endParaRPr>
          </a:p>
          <a:p>
            <a:pPr indent="0" lvl="0" marL="0" rtl="0" algn="l">
              <a:spcBef>
                <a:spcPts val="0"/>
              </a:spcBef>
              <a:spcAft>
                <a:spcPts val="0"/>
              </a:spcAft>
              <a:buNone/>
            </a:pPr>
            <a:r>
              <a:rPr b="1" lang="en" sz="1100">
                <a:solidFill>
                  <a:schemeClr val="lt1"/>
                </a:solidFill>
                <a:highlight>
                  <a:srgbClr val="9E9E9E"/>
                </a:highlight>
              </a:rPr>
              <a:t>Cluster 4:</a:t>
            </a:r>
            <a:r>
              <a:rPr lang="en" sz="1100"/>
              <a:t> States with high ABV, high IBU beers and a low number of breweries per capita.</a:t>
            </a:r>
            <a:endParaRPr sz="1100"/>
          </a:p>
          <a:p>
            <a:pPr indent="0" lvl="0" marL="0" rtl="0" algn="l">
              <a:spcBef>
                <a:spcPts val="0"/>
              </a:spcBef>
              <a:spcAft>
                <a:spcPts val="0"/>
              </a:spcAft>
              <a:buNone/>
            </a:pPr>
            <a:r>
              <a:t/>
            </a:r>
            <a:endParaRPr sz="1100"/>
          </a:p>
        </p:txBody>
      </p:sp>
      <p:pic>
        <p:nvPicPr>
          <p:cNvPr id="193" name="Google Shape;193;p27"/>
          <p:cNvPicPr preferRelativeResize="0"/>
          <p:nvPr/>
        </p:nvPicPr>
        <p:blipFill>
          <a:blip r:embed="rId3">
            <a:alphaModFix/>
          </a:blip>
          <a:stretch>
            <a:fillRect/>
          </a:stretch>
        </p:blipFill>
        <p:spPr>
          <a:xfrm>
            <a:off x="359675" y="488400"/>
            <a:ext cx="4005938" cy="3035300"/>
          </a:xfrm>
          <a:prstGeom prst="rect">
            <a:avLst/>
          </a:prstGeom>
          <a:noFill/>
          <a:ln>
            <a:noFill/>
          </a:ln>
        </p:spPr>
      </p:pic>
      <p:pic>
        <p:nvPicPr>
          <p:cNvPr id="194" name="Google Shape;194;p27"/>
          <p:cNvPicPr preferRelativeResize="0"/>
          <p:nvPr/>
        </p:nvPicPr>
        <p:blipFill>
          <a:blip r:embed="rId4">
            <a:alphaModFix/>
          </a:blip>
          <a:stretch>
            <a:fillRect/>
          </a:stretch>
        </p:blipFill>
        <p:spPr>
          <a:xfrm>
            <a:off x="4679213" y="488400"/>
            <a:ext cx="4005938" cy="3035300"/>
          </a:xfrm>
          <a:prstGeom prst="rect">
            <a:avLst/>
          </a:prstGeom>
          <a:noFill/>
          <a:ln>
            <a:noFill/>
          </a:ln>
        </p:spPr>
      </p:pic>
      <p:sp>
        <p:nvSpPr>
          <p:cNvPr id="195" name="Google Shape;195;p27"/>
          <p:cNvSpPr txBox="1"/>
          <p:nvPr>
            <p:ph idx="4294967295" type="title"/>
          </p:nvPr>
        </p:nvSpPr>
        <p:spPr>
          <a:xfrm>
            <a:off x="169450" y="77175"/>
            <a:ext cx="317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CLASSIFICATION OF TARGET STATES</a:t>
            </a:r>
            <a:endParaRPr b="1" sz="1200">
              <a:solidFill>
                <a:srgbClr val="9E9E9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668200" cy="3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What Type of Beer would sell in each Underserved Market?</a:t>
            </a:r>
            <a:endParaRPr b="1" sz="1200">
              <a:solidFill>
                <a:srgbClr val="9E9E9E"/>
              </a:solidFill>
            </a:endParaRPr>
          </a:p>
        </p:txBody>
      </p:sp>
      <p:pic>
        <p:nvPicPr>
          <p:cNvPr id="201" name="Google Shape;201;p28"/>
          <p:cNvPicPr preferRelativeResize="0"/>
          <p:nvPr/>
        </p:nvPicPr>
        <p:blipFill>
          <a:blip r:embed="rId3">
            <a:alphaModFix/>
          </a:blip>
          <a:stretch>
            <a:fillRect/>
          </a:stretch>
        </p:blipFill>
        <p:spPr>
          <a:xfrm>
            <a:off x="785100" y="936225"/>
            <a:ext cx="3014950" cy="2284425"/>
          </a:xfrm>
          <a:prstGeom prst="rect">
            <a:avLst/>
          </a:prstGeom>
          <a:noFill/>
          <a:ln>
            <a:noFill/>
          </a:ln>
        </p:spPr>
      </p:pic>
      <p:graphicFrame>
        <p:nvGraphicFramePr>
          <p:cNvPr id="202" name="Google Shape;202;p28"/>
          <p:cNvGraphicFramePr/>
          <p:nvPr/>
        </p:nvGraphicFramePr>
        <p:xfrm>
          <a:off x="639000" y="3424750"/>
          <a:ext cx="3000000" cy="3000000"/>
        </p:xfrm>
        <a:graphic>
          <a:graphicData uri="http://schemas.openxmlformats.org/drawingml/2006/table">
            <a:tbl>
              <a:tblPr>
                <a:noFill/>
                <a:tableStyleId>{2036F789-2510-43E5-A703-83E1445A89AC}</a:tableStyleId>
              </a:tblPr>
              <a:tblGrid>
                <a:gridCol w="3619500"/>
                <a:gridCol w="3619500"/>
              </a:tblGrid>
              <a:tr h="387300">
                <a:tc>
                  <a:txBody>
                    <a:bodyPr/>
                    <a:lstStyle/>
                    <a:p>
                      <a:pPr indent="0" lvl="0" marL="0" rtl="0" algn="l">
                        <a:spcBef>
                          <a:spcPts val="0"/>
                        </a:spcBef>
                        <a:spcAft>
                          <a:spcPts val="0"/>
                        </a:spcAft>
                        <a:buNone/>
                      </a:pPr>
                      <a:r>
                        <a:rPr lang="en" sz="1000"/>
                        <a:t>Target Market</a:t>
                      </a:r>
                      <a:endParaRPr sz="1000"/>
                    </a:p>
                  </a:txBody>
                  <a:tcPr marT="91425" marB="91425" marR="91425" marL="91425"/>
                </a:tc>
                <a:tc>
                  <a:txBody>
                    <a:bodyPr/>
                    <a:lstStyle/>
                    <a:p>
                      <a:pPr indent="0" lvl="0" marL="0" rtl="0" algn="l">
                        <a:spcBef>
                          <a:spcPts val="0"/>
                        </a:spcBef>
                        <a:spcAft>
                          <a:spcPts val="0"/>
                        </a:spcAft>
                        <a:buNone/>
                      </a:pPr>
                      <a:r>
                        <a:rPr lang="en" sz="1000"/>
                        <a:t>Suggested Beer Style</a:t>
                      </a:r>
                      <a:endParaRPr sz="1000"/>
                    </a:p>
                  </a:txBody>
                  <a:tcPr marT="91425" marB="91425" marR="91425" marL="91425"/>
                </a:tc>
              </a:tr>
              <a:tr h="387300">
                <a:tc>
                  <a:txBody>
                    <a:bodyPr/>
                    <a:lstStyle/>
                    <a:p>
                      <a:pPr indent="0" lvl="0" marL="0" rtl="0" algn="l">
                        <a:spcBef>
                          <a:spcPts val="0"/>
                        </a:spcBef>
                        <a:spcAft>
                          <a:spcPts val="0"/>
                        </a:spcAft>
                        <a:buNone/>
                      </a:pPr>
                      <a:r>
                        <a:rPr lang="en" sz="1000"/>
                        <a:t>GA, FL, NY</a:t>
                      </a:r>
                      <a:endParaRPr sz="1000"/>
                    </a:p>
                  </a:txBody>
                  <a:tcPr marT="91425" marB="91425" marR="91425" marL="91425"/>
                </a:tc>
                <a:tc>
                  <a:txBody>
                    <a:bodyPr/>
                    <a:lstStyle/>
                    <a:p>
                      <a:pPr indent="0" lvl="0" marL="0" rtl="0" algn="l">
                        <a:spcBef>
                          <a:spcPts val="0"/>
                        </a:spcBef>
                        <a:spcAft>
                          <a:spcPts val="0"/>
                        </a:spcAft>
                        <a:buNone/>
                      </a:pPr>
                      <a:r>
                        <a:rPr lang="en" sz="1000"/>
                        <a:t>IPA</a:t>
                      </a:r>
                      <a:endParaRPr sz="1000"/>
                    </a:p>
                  </a:txBody>
                  <a:tcPr marT="91425" marB="91425" marR="91425" marL="91425"/>
                </a:tc>
              </a:tr>
              <a:tr h="387300">
                <a:tc>
                  <a:txBody>
                    <a:bodyPr/>
                    <a:lstStyle/>
                    <a:p>
                      <a:pPr indent="0" lvl="0" marL="0" rtl="0" algn="l">
                        <a:spcBef>
                          <a:spcPts val="0"/>
                        </a:spcBef>
                        <a:spcAft>
                          <a:spcPts val="0"/>
                        </a:spcAft>
                        <a:buNone/>
                      </a:pPr>
                      <a:r>
                        <a:rPr lang="en" sz="1000"/>
                        <a:t>MO, TX, MD, IL, TN, OH, CA</a:t>
                      </a:r>
                      <a:endParaRPr sz="1000"/>
                    </a:p>
                  </a:txBody>
                  <a:tcPr marT="91425" marB="91425" marR="91425" marL="91425"/>
                </a:tc>
                <a:tc>
                  <a:txBody>
                    <a:bodyPr/>
                    <a:lstStyle/>
                    <a:p>
                      <a:pPr indent="0" lvl="0" marL="0" rtl="0" algn="l">
                        <a:spcBef>
                          <a:spcPts val="0"/>
                        </a:spcBef>
                        <a:spcAft>
                          <a:spcPts val="0"/>
                        </a:spcAft>
                        <a:buNone/>
                      </a:pPr>
                      <a:r>
                        <a:rPr lang="en" sz="1000"/>
                        <a:t>Higher Alcohol Ale</a:t>
                      </a:r>
                      <a:endParaRPr sz="1000"/>
                    </a:p>
                  </a:txBody>
                  <a:tcPr marT="91425" marB="91425" marR="91425" marL="91425"/>
                </a:tc>
              </a:tr>
              <a:tr h="387300">
                <a:tc>
                  <a:txBody>
                    <a:bodyPr/>
                    <a:lstStyle/>
                    <a:p>
                      <a:pPr indent="0" lvl="0" marL="0" rtl="0" algn="l">
                        <a:spcBef>
                          <a:spcPts val="0"/>
                        </a:spcBef>
                        <a:spcAft>
                          <a:spcPts val="0"/>
                        </a:spcAft>
                        <a:buNone/>
                      </a:pPr>
                      <a:r>
                        <a:rPr lang="en" sz="1000"/>
                        <a:t>NJ</a:t>
                      </a:r>
                      <a:endParaRPr sz="1000"/>
                    </a:p>
                  </a:txBody>
                  <a:tcPr marT="91425" marB="91425" marR="91425" marL="91425"/>
                </a:tc>
                <a:tc>
                  <a:txBody>
                    <a:bodyPr/>
                    <a:lstStyle/>
                    <a:p>
                      <a:pPr indent="0" lvl="0" marL="0" rtl="0" algn="l">
                        <a:spcBef>
                          <a:spcPts val="0"/>
                        </a:spcBef>
                        <a:spcAft>
                          <a:spcPts val="0"/>
                        </a:spcAft>
                        <a:buNone/>
                      </a:pPr>
                      <a:r>
                        <a:rPr lang="en" sz="1000"/>
                        <a:t>Lower Alcohol Ale</a:t>
                      </a:r>
                      <a:endParaRPr sz="1000"/>
                    </a:p>
                  </a:txBody>
                  <a:tcPr marT="91425" marB="91425" marR="91425" marL="91425"/>
                </a:tc>
              </a:tr>
            </a:tbl>
          </a:graphicData>
        </a:graphic>
      </p:graphicFrame>
      <p:pic>
        <p:nvPicPr>
          <p:cNvPr id="203" name="Google Shape;203;p28"/>
          <p:cNvPicPr preferRelativeResize="0"/>
          <p:nvPr/>
        </p:nvPicPr>
        <p:blipFill>
          <a:blip r:embed="rId4">
            <a:alphaModFix/>
          </a:blip>
          <a:stretch>
            <a:fillRect/>
          </a:stretch>
        </p:blipFill>
        <p:spPr>
          <a:xfrm>
            <a:off x="4680775" y="911525"/>
            <a:ext cx="3267355" cy="2333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29"/>
          <p:cNvPicPr preferRelativeResize="0"/>
          <p:nvPr/>
        </p:nvPicPr>
        <p:blipFill>
          <a:blip r:embed="rId3">
            <a:alphaModFix/>
          </a:blip>
          <a:stretch>
            <a:fillRect/>
          </a:stretch>
        </p:blipFill>
        <p:spPr>
          <a:xfrm>
            <a:off x="421950" y="3551483"/>
            <a:ext cx="1951125" cy="1951125"/>
          </a:xfrm>
          <a:prstGeom prst="rect">
            <a:avLst/>
          </a:prstGeom>
          <a:noFill/>
          <a:ln>
            <a:noFill/>
          </a:ln>
        </p:spPr>
      </p:pic>
      <p:pic>
        <p:nvPicPr>
          <p:cNvPr id="209" name="Google Shape;209;p29"/>
          <p:cNvPicPr preferRelativeResize="0"/>
          <p:nvPr/>
        </p:nvPicPr>
        <p:blipFill>
          <a:blip r:embed="rId4">
            <a:alphaModFix/>
          </a:blip>
          <a:stretch>
            <a:fillRect/>
          </a:stretch>
        </p:blipFill>
        <p:spPr>
          <a:xfrm>
            <a:off x="5692000" y="4547000"/>
            <a:ext cx="3079901" cy="271875"/>
          </a:xfrm>
          <a:prstGeom prst="rect">
            <a:avLst/>
          </a:prstGeom>
          <a:noFill/>
          <a:ln>
            <a:noFill/>
          </a:ln>
        </p:spPr>
      </p:pic>
      <p:sp>
        <p:nvSpPr>
          <p:cNvPr id="210" name="Google Shape;21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11" name="Google Shape;21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Craft beers are available across the country; but are most popular in the mountain states, particularly Colorado.  </a:t>
            </a:r>
            <a:endParaRPr/>
          </a:p>
          <a:p>
            <a:pPr indent="0" lvl="0" marL="0" rtl="0" algn="l">
              <a:spcBef>
                <a:spcPts val="1600"/>
              </a:spcBef>
              <a:spcAft>
                <a:spcPts val="0"/>
              </a:spcAft>
              <a:buNone/>
            </a:pPr>
            <a:r>
              <a:rPr lang="en"/>
              <a:t>There are modest variations in alcoholic content (ABV) and bitterness (IBU) throughout the US.  The variations correlate well with beer style.</a:t>
            </a:r>
            <a:endParaRPr/>
          </a:p>
          <a:p>
            <a:pPr indent="0" lvl="0" marL="0" rtl="0" algn="l">
              <a:spcBef>
                <a:spcPts val="1600"/>
              </a:spcBef>
              <a:spcAft>
                <a:spcPts val="1600"/>
              </a:spcAft>
              <a:buNone/>
            </a:pPr>
            <a:r>
              <a:rPr lang="en"/>
              <a:t>We have identified 11 states with potentially underserved market and have grouped them with recommended styles based on current tastes.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We were presented with data on 2410 beers produced by 558 breweries in the United States.</a:t>
            </a:r>
            <a:endParaRPr sz="14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400">
                <a:solidFill>
                  <a:srgbClr val="333333"/>
                </a:solidFill>
                <a:highlight>
                  <a:srgbClr val="FFFFFF"/>
                </a:highlight>
              </a:rPr>
              <a:t>For each brewery, we have its name, and the city and state it is located in.</a:t>
            </a:r>
            <a:endParaRPr sz="14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400">
                <a:solidFill>
                  <a:srgbClr val="333333"/>
                </a:solidFill>
                <a:highlight>
                  <a:srgbClr val="FFFFFF"/>
                </a:highlight>
              </a:rPr>
              <a:t>For each beer, we have its style as well as numeric values for ABV (alcohol by volume), IBU (international bitterness units), and the serving size in ounces.</a:t>
            </a:r>
            <a:endParaRPr sz="14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400">
                <a:solidFill>
                  <a:srgbClr val="333333"/>
                </a:solidFill>
                <a:highlight>
                  <a:srgbClr val="FFFFFF"/>
                </a:highlight>
              </a:rPr>
              <a:t>In this dataset, there were 100 different styles of beer represented.</a:t>
            </a:r>
            <a:endParaRPr sz="140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400">
                <a:solidFill>
                  <a:srgbClr val="333333"/>
                </a:solidFill>
                <a:highlight>
                  <a:srgbClr val="FFFFFF"/>
                </a:highlight>
              </a:rPr>
              <a:t>There were beers produced in every state of the nation, as well as in the District of Columbia.</a:t>
            </a:r>
            <a:endParaRPr sz="1400">
              <a:solidFill>
                <a:srgbClr val="333333"/>
              </a:solidFill>
              <a:highlight>
                <a:srgbClr val="FFFFFF"/>
              </a:highlight>
            </a:endParaRPr>
          </a:p>
          <a:p>
            <a:pPr indent="0" lvl="0" marL="0" rtl="0" algn="l">
              <a:spcBef>
                <a:spcPts val="800"/>
              </a:spcBef>
              <a:spcAft>
                <a:spcPts val="0"/>
              </a:spcAft>
              <a:buNone/>
            </a:pPr>
            <a:r>
              <a:rPr lang="en" sz="1400">
                <a:solidFill>
                  <a:srgbClr val="333333"/>
                </a:solidFill>
                <a:highlight>
                  <a:srgbClr val="FFFFFF"/>
                </a:highlight>
              </a:rPr>
              <a:t>We have studied how well the ABV and IBU correlate with styles of beer.</a:t>
            </a:r>
            <a:endParaRPr sz="1400">
              <a:solidFill>
                <a:srgbClr val="333333"/>
              </a:solidFill>
              <a:highlight>
                <a:srgbClr val="FFFFFF"/>
              </a:highlight>
            </a:endParaRPr>
          </a:p>
          <a:p>
            <a:pPr indent="0" lvl="0" marL="0" rtl="0" algn="l">
              <a:spcBef>
                <a:spcPts val="800"/>
              </a:spcBef>
              <a:spcAft>
                <a:spcPts val="0"/>
              </a:spcAft>
              <a:buNone/>
            </a:pPr>
            <a:r>
              <a:rPr lang="en" sz="1400">
                <a:solidFill>
                  <a:srgbClr val="333333"/>
                </a:solidFill>
                <a:highlight>
                  <a:srgbClr val="FFFFFF"/>
                </a:highlight>
              </a:rPr>
              <a:t>We also found what may be underserved markets and have recommendations for entering them.</a:t>
            </a:r>
            <a:endParaRPr sz="1400">
              <a:solidFill>
                <a:srgbClr val="333333"/>
              </a:solidFill>
              <a:highlight>
                <a:srgbClr val="FFFFFF"/>
              </a:highlight>
            </a:endParaRPr>
          </a:p>
          <a:p>
            <a:pPr indent="0" lvl="0" marL="0" rtl="0" algn="l">
              <a:spcBef>
                <a:spcPts val="8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NUMBER OF BREWERIES IN EACH STATE</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pic>
        <p:nvPicPr>
          <p:cNvPr id="70" name="Google Shape;70;p15"/>
          <p:cNvPicPr preferRelativeResize="0"/>
          <p:nvPr/>
        </p:nvPicPr>
        <p:blipFill>
          <a:blip r:embed="rId3">
            <a:alphaModFix/>
          </a:blip>
          <a:stretch>
            <a:fillRect/>
          </a:stretch>
        </p:blipFill>
        <p:spPr>
          <a:xfrm>
            <a:off x="456101" y="736150"/>
            <a:ext cx="5981850" cy="4206150"/>
          </a:xfrm>
          <a:prstGeom prst="rect">
            <a:avLst/>
          </a:prstGeom>
          <a:noFill/>
          <a:ln>
            <a:noFill/>
          </a:ln>
        </p:spPr>
      </p:pic>
      <p:pic>
        <p:nvPicPr>
          <p:cNvPr id="71" name="Google Shape;71;p15"/>
          <p:cNvPicPr preferRelativeResize="0"/>
          <p:nvPr/>
        </p:nvPicPr>
        <p:blipFill>
          <a:blip r:embed="rId4">
            <a:alphaModFix/>
          </a:blip>
          <a:stretch>
            <a:fillRect/>
          </a:stretch>
        </p:blipFill>
        <p:spPr>
          <a:xfrm>
            <a:off x="5842751" y="351426"/>
            <a:ext cx="2861675" cy="201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233675" y="483150"/>
            <a:ext cx="8676651" cy="2855525"/>
          </a:xfrm>
          <a:prstGeom prst="rect">
            <a:avLst/>
          </a:prstGeom>
          <a:noFill/>
          <a:ln>
            <a:noFill/>
          </a:ln>
        </p:spPr>
      </p:pic>
      <p:sp>
        <p:nvSpPr>
          <p:cNvPr id="77" name="Google Shape;77;p16"/>
          <p:cNvSpPr txBox="1"/>
          <p:nvPr/>
        </p:nvSpPr>
        <p:spPr>
          <a:xfrm>
            <a:off x="309875" y="3159200"/>
            <a:ext cx="4887000" cy="1387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ABV had 62 missing values and IBU had 1005 missing values.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We filled missing ABV values with the median ABV from beers of the same style.</a:t>
            </a:r>
            <a:endParaRPr sz="1200"/>
          </a:p>
          <a:p>
            <a:pPr indent="0" lvl="0" marL="457200" rtl="0" algn="l">
              <a:spcBef>
                <a:spcPts val="0"/>
              </a:spcBef>
              <a:spcAft>
                <a:spcPts val="0"/>
              </a:spcAft>
              <a:buNone/>
            </a:pPr>
            <a:r>
              <a:rPr lang="en" sz="1200"/>
              <a:t> </a:t>
            </a:r>
            <a:endParaRPr sz="1200"/>
          </a:p>
          <a:p>
            <a:pPr indent="-304800" lvl="0" marL="457200" rtl="0" algn="l">
              <a:spcBef>
                <a:spcPts val="0"/>
              </a:spcBef>
              <a:spcAft>
                <a:spcPts val="0"/>
              </a:spcAft>
              <a:buSzPts val="1200"/>
              <a:buChar char="●"/>
            </a:pPr>
            <a:r>
              <a:rPr lang="en" sz="1200"/>
              <a:t>To fill missing values in IBU, we fit a regression tree (</a:t>
            </a:r>
            <a:r>
              <a:rPr i="1" lang="en" sz="1200"/>
              <a:t>ABV and Beer Style as inputs</a:t>
            </a:r>
            <a:r>
              <a:rPr lang="en" sz="1200"/>
              <a:t>) to observations without missing values and then used that model to predict each missing IBU value.</a:t>
            </a:r>
            <a:endParaRPr sz="1200"/>
          </a:p>
        </p:txBody>
      </p:sp>
      <p:pic>
        <p:nvPicPr>
          <p:cNvPr id="78" name="Google Shape;78;p16"/>
          <p:cNvPicPr preferRelativeResize="0"/>
          <p:nvPr/>
        </p:nvPicPr>
        <p:blipFill>
          <a:blip r:embed="rId4">
            <a:alphaModFix/>
          </a:blip>
          <a:stretch>
            <a:fillRect/>
          </a:stretch>
        </p:blipFill>
        <p:spPr>
          <a:xfrm>
            <a:off x="5857700" y="2909075"/>
            <a:ext cx="2766550" cy="2206525"/>
          </a:xfrm>
          <a:prstGeom prst="rect">
            <a:avLst/>
          </a:prstGeom>
          <a:noFill/>
          <a:ln>
            <a:noFill/>
          </a:ln>
        </p:spPr>
      </p:pic>
      <p:sp>
        <p:nvSpPr>
          <p:cNvPr id="79" name="Google Shape;79;p16"/>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MISSING VALUES</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80975" y="77650"/>
            <a:ext cx="8782025" cy="2409450"/>
          </a:xfrm>
          <a:prstGeom prst="rect">
            <a:avLst/>
          </a:prstGeom>
          <a:noFill/>
          <a:ln>
            <a:noFill/>
          </a:ln>
        </p:spPr>
      </p:pic>
      <p:pic>
        <p:nvPicPr>
          <p:cNvPr id="85" name="Google Shape;85;p17"/>
          <p:cNvPicPr preferRelativeResize="0"/>
          <p:nvPr/>
        </p:nvPicPr>
        <p:blipFill>
          <a:blip r:embed="rId4">
            <a:alphaModFix/>
          </a:blip>
          <a:stretch>
            <a:fillRect/>
          </a:stretch>
        </p:blipFill>
        <p:spPr>
          <a:xfrm>
            <a:off x="152413" y="2571738"/>
            <a:ext cx="8839201" cy="2488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STATES WITH HIGHEST ABV AND IBU</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pic>
        <p:nvPicPr>
          <p:cNvPr id="91" name="Google Shape;91;p18"/>
          <p:cNvPicPr preferRelativeResize="0"/>
          <p:nvPr/>
        </p:nvPicPr>
        <p:blipFill>
          <a:blip r:embed="rId3">
            <a:alphaModFix/>
          </a:blip>
          <a:stretch>
            <a:fillRect/>
          </a:stretch>
        </p:blipFill>
        <p:spPr>
          <a:xfrm>
            <a:off x="271625" y="477387"/>
            <a:ext cx="3108960" cy="4644008"/>
          </a:xfrm>
          <a:prstGeom prst="rect">
            <a:avLst/>
          </a:prstGeom>
          <a:noFill/>
          <a:ln>
            <a:noFill/>
          </a:ln>
        </p:spPr>
      </p:pic>
      <p:pic>
        <p:nvPicPr>
          <p:cNvPr id="92" name="Google Shape;92;p18"/>
          <p:cNvPicPr preferRelativeResize="0"/>
          <p:nvPr/>
        </p:nvPicPr>
        <p:blipFill>
          <a:blip r:embed="rId4">
            <a:alphaModFix/>
          </a:blip>
          <a:stretch>
            <a:fillRect/>
          </a:stretch>
        </p:blipFill>
        <p:spPr>
          <a:xfrm>
            <a:off x="2471437" y="453025"/>
            <a:ext cx="2011680" cy="1689811"/>
          </a:xfrm>
          <a:prstGeom prst="rect">
            <a:avLst/>
          </a:prstGeom>
          <a:noFill/>
          <a:ln>
            <a:noFill/>
          </a:ln>
        </p:spPr>
      </p:pic>
      <p:pic>
        <p:nvPicPr>
          <p:cNvPr id="93" name="Google Shape;93;p18"/>
          <p:cNvPicPr preferRelativeResize="0"/>
          <p:nvPr/>
        </p:nvPicPr>
        <p:blipFill>
          <a:blip r:embed="rId5">
            <a:alphaModFix/>
          </a:blip>
          <a:stretch>
            <a:fillRect/>
          </a:stretch>
        </p:blipFill>
        <p:spPr>
          <a:xfrm>
            <a:off x="4801650" y="481725"/>
            <a:ext cx="3108960" cy="4634294"/>
          </a:xfrm>
          <a:prstGeom prst="rect">
            <a:avLst/>
          </a:prstGeom>
          <a:noFill/>
          <a:ln>
            <a:noFill/>
          </a:ln>
        </p:spPr>
      </p:pic>
      <p:pic>
        <p:nvPicPr>
          <p:cNvPr id="94" name="Google Shape;94;p18"/>
          <p:cNvPicPr preferRelativeResize="0"/>
          <p:nvPr/>
        </p:nvPicPr>
        <p:blipFill>
          <a:blip r:embed="rId6">
            <a:alphaModFix/>
          </a:blip>
          <a:stretch>
            <a:fillRect/>
          </a:stretch>
        </p:blipFill>
        <p:spPr>
          <a:xfrm>
            <a:off x="7000494" y="437925"/>
            <a:ext cx="2011680" cy="17199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Examine distribution of ABV values.</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sp>
        <p:nvSpPr>
          <p:cNvPr id="100" name="Google Shape;100;p19"/>
          <p:cNvSpPr txBox="1"/>
          <p:nvPr/>
        </p:nvSpPr>
        <p:spPr>
          <a:xfrm>
            <a:off x="195425" y="3021675"/>
            <a:ext cx="8739600" cy="20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The mean is slightly higher than the median, which would indicate a right skewed distribution, one with a long tail of high values.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The histogram bears this out, as does a box plot.</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To investigate whether the ABV values are normally distributed, we do a Q-Q plot. This is a plot of the quantiles of the actual data against what would be expected from a normal distribution. If the data do follow a normal distribution, the plot would show a straight line. The more the plot deviates from a straight line, the less closely the data follow a normal distribution.</a:t>
            </a:r>
            <a:endParaRPr sz="1050">
              <a:solidFill>
                <a:srgbClr val="333333"/>
              </a:solidFill>
              <a:highlight>
                <a:srgbClr val="FFFFFF"/>
              </a:highlight>
            </a:endParaRPr>
          </a:p>
          <a:p>
            <a:pPr indent="0" lvl="0" marL="0" rtl="0" algn="l">
              <a:lnSpc>
                <a:spcPct val="115000"/>
              </a:lnSpc>
              <a:spcBef>
                <a:spcPts val="800"/>
              </a:spcBef>
              <a:spcAft>
                <a:spcPts val="0"/>
              </a:spcAft>
              <a:buNone/>
            </a:pPr>
            <a:r>
              <a:rPr lang="en" sz="1050">
                <a:solidFill>
                  <a:srgbClr val="333333"/>
                </a:solidFill>
                <a:highlight>
                  <a:srgbClr val="FFFFFF"/>
                </a:highlight>
              </a:rPr>
              <a:t>From the upward curve in this plot, we infer that the data are somewhat skewed. This confirms what the histogram shows. The apparent discontinuities at the ends of the curve are an indication that the ABV values have a few more extreme values than would be expected from a normal distribution. This confirms what was shown in the box plot.</a:t>
            </a:r>
            <a:endParaRPr sz="1050">
              <a:solidFill>
                <a:srgbClr val="333333"/>
              </a:solidFill>
              <a:highlight>
                <a:srgbClr val="FFFFFF"/>
              </a:highlight>
            </a:endParaRPr>
          </a:p>
          <a:p>
            <a:pPr indent="0" lvl="0" marL="0" rtl="0" algn="l">
              <a:spcBef>
                <a:spcPts val="800"/>
              </a:spcBef>
              <a:spcAft>
                <a:spcPts val="0"/>
              </a:spcAft>
              <a:buNone/>
            </a:pPr>
            <a:r>
              <a:t/>
            </a:r>
            <a:endParaRPr/>
          </a:p>
        </p:txBody>
      </p:sp>
      <p:pic>
        <p:nvPicPr>
          <p:cNvPr id="101" name="Google Shape;101;p19"/>
          <p:cNvPicPr preferRelativeResize="0"/>
          <p:nvPr/>
        </p:nvPicPr>
        <p:blipFill>
          <a:blip r:embed="rId3">
            <a:alphaModFix/>
          </a:blip>
          <a:stretch>
            <a:fillRect/>
          </a:stretch>
        </p:blipFill>
        <p:spPr>
          <a:xfrm>
            <a:off x="195425" y="495825"/>
            <a:ext cx="3375973" cy="2411400"/>
          </a:xfrm>
          <a:prstGeom prst="rect">
            <a:avLst/>
          </a:prstGeom>
          <a:noFill/>
          <a:ln>
            <a:noFill/>
          </a:ln>
        </p:spPr>
      </p:pic>
      <p:pic>
        <p:nvPicPr>
          <p:cNvPr id="102" name="Google Shape;102;p19"/>
          <p:cNvPicPr preferRelativeResize="0"/>
          <p:nvPr/>
        </p:nvPicPr>
        <p:blipFill>
          <a:blip r:embed="rId4">
            <a:alphaModFix/>
          </a:blip>
          <a:stretch>
            <a:fillRect/>
          </a:stretch>
        </p:blipFill>
        <p:spPr>
          <a:xfrm>
            <a:off x="3770175" y="495825"/>
            <a:ext cx="1256025" cy="2272825"/>
          </a:xfrm>
          <a:prstGeom prst="rect">
            <a:avLst/>
          </a:prstGeom>
          <a:noFill/>
          <a:ln>
            <a:noFill/>
          </a:ln>
        </p:spPr>
      </p:pic>
      <p:pic>
        <p:nvPicPr>
          <p:cNvPr id="103" name="Google Shape;103;p19"/>
          <p:cNvPicPr preferRelativeResize="0"/>
          <p:nvPr/>
        </p:nvPicPr>
        <p:blipFill>
          <a:blip r:embed="rId5">
            <a:alphaModFix/>
          </a:blip>
          <a:stretch>
            <a:fillRect/>
          </a:stretch>
        </p:blipFill>
        <p:spPr>
          <a:xfrm>
            <a:off x="5224975" y="495825"/>
            <a:ext cx="3634499" cy="259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RELATIONSHIP BETWEEN IBU AND ABV</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pic>
        <p:nvPicPr>
          <p:cNvPr id="109" name="Google Shape;109;p20"/>
          <p:cNvPicPr preferRelativeResize="0"/>
          <p:nvPr/>
        </p:nvPicPr>
        <p:blipFill>
          <a:blip r:embed="rId3">
            <a:alphaModFix/>
          </a:blip>
          <a:stretch>
            <a:fillRect/>
          </a:stretch>
        </p:blipFill>
        <p:spPr>
          <a:xfrm>
            <a:off x="1740255" y="614775"/>
            <a:ext cx="5240345" cy="3785099"/>
          </a:xfrm>
          <a:prstGeom prst="rect">
            <a:avLst/>
          </a:prstGeom>
          <a:noFill/>
          <a:ln>
            <a:noFill/>
          </a:ln>
        </p:spPr>
      </p:pic>
      <p:sp>
        <p:nvSpPr>
          <p:cNvPr id="110" name="Google Shape;110;p20"/>
          <p:cNvSpPr txBox="1"/>
          <p:nvPr/>
        </p:nvSpPr>
        <p:spPr>
          <a:xfrm>
            <a:off x="3571525" y="3576075"/>
            <a:ext cx="2596200" cy="62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t>R</a:t>
            </a:r>
            <a:r>
              <a:rPr baseline="30000" lang="en" sz="800"/>
              <a:t>2</a:t>
            </a:r>
            <a:r>
              <a:rPr lang="en" sz="800"/>
              <a:t> (w/ filled data) = 0.42</a:t>
            </a:r>
            <a:endParaRPr sz="800"/>
          </a:p>
          <a:p>
            <a:pPr indent="0" lvl="0" marL="0" rtl="0" algn="r">
              <a:spcBef>
                <a:spcPts val="0"/>
              </a:spcBef>
              <a:spcAft>
                <a:spcPts val="0"/>
              </a:spcAft>
              <a:buClr>
                <a:schemeClr val="dk1"/>
              </a:buClr>
              <a:buSzPts val="1100"/>
              <a:buFont typeface="Arial"/>
              <a:buNone/>
            </a:pPr>
            <a:r>
              <a:rPr lang="en" sz="800">
                <a:solidFill>
                  <a:schemeClr val="dk1"/>
                </a:solidFill>
              </a:rPr>
              <a:t>R</a:t>
            </a:r>
            <a:r>
              <a:rPr baseline="30000" lang="en" sz="800">
                <a:solidFill>
                  <a:schemeClr val="dk1"/>
                </a:solidFill>
              </a:rPr>
              <a:t>2</a:t>
            </a:r>
            <a:r>
              <a:rPr lang="en" sz="800">
                <a:solidFill>
                  <a:schemeClr val="dk1"/>
                </a:solidFill>
              </a:rPr>
              <a:t> (w/o filled data) = 0.45</a:t>
            </a:r>
            <a:endParaRPr sz="800"/>
          </a:p>
        </p:txBody>
      </p:sp>
      <p:sp>
        <p:nvSpPr>
          <p:cNvPr id="111" name="Google Shape;111;p20"/>
          <p:cNvSpPr txBox="1"/>
          <p:nvPr/>
        </p:nvSpPr>
        <p:spPr>
          <a:xfrm>
            <a:off x="324375" y="4442688"/>
            <a:ext cx="80121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There is a moderate, positive relationship between IBU and ABV.</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100275" y="704150"/>
            <a:ext cx="4453099" cy="3180768"/>
          </a:xfrm>
          <a:prstGeom prst="rect">
            <a:avLst/>
          </a:prstGeom>
          <a:noFill/>
          <a:ln>
            <a:noFill/>
          </a:ln>
        </p:spPr>
      </p:pic>
      <p:pic>
        <p:nvPicPr>
          <p:cNvPr id="117" name="Google Shape;117;p21"/>
          <p:cNvPicPr preferRelativeResize="0"/>
          <p:nvPr/>
        </p:nvPicPr>
        <p:blipFill>
          <a:blip r:embed="rId4">
            <a:alphaModFix/>
          </a:blip>
          <a:stretch>
            <a:fillRect/>
          </a:stretch>
        </p:blipFill>
        <p:spPr>
          <a:xfrm>
            <a:off x="4690900" y="753250"/>
            <a:ext cx="4453099" cy="3180799"/>
          </a:xfrm>
          <a:prstGeom prst="rect">
            <a:avLst/>
          </a:prstGeom>
          <a:noFill/>
          <a:ln>
            <a:noFill/>
          </a:ln>
        </p:spPr>
      </p:pic>
      <p:sp>
        <p:nvSpPr>
          <p:cNvPr id="118" name="Google Shape;118;p21"/>
          <p:cNvSpPr txBox="1"/>
          <p:nvPr/>
        </p:nvSpPr>
        <p:spPr>
          <a:xfrm>
            <a:off x="425300" y="4179925"/>
            <a:ext cx="81405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Infilling missing values for ABV and IBU does not change the character of their relationship, so subsequent analyses will use infilled datasets</a:t>
            </a:r>
            <a:endParaRPr/>
          </a:p>
        </p:txBody>
      </p:sp>
      <p:sp>
        <p:nvSpPr>
          <p:cNvPr id="119" name="Google Shape;119;p21"/>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IPAs compared to other Ales</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