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47825B-A26B-47CC-BF14-1F84EF535E4D}">
  <a:tblStyle styleId="{EE47825B-A26B-47CC-BF14-1F84EF535E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4f759e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f759e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5034a93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5034a93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3c50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3c50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034a93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034a93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53c5069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3c5069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53c506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3c506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40dddd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40dddd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f3e5d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f3e5d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f3e5db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f3e5db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340ddd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40ddd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034a93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034a93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4f3e5db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f3e5db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340dddd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340dddd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f3e5db9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4f3e5db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23825"/>
            <a:ext cx="8520600" cy="107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Beers in the United States</a:t>
            </a:r>
            <a:endParaRPr/>
          </a:p>
        </p:txBody>
      </p:sp>
      <p:sp>
        <p:nvSpPr>
          <p:cNvPr id="55" name="Google Shape;55;p13"/>
          <p:cNvSpPr txBox="1"/>
          <p:nvPr>
            <p:ph idx="1" type="subTitle"/>
          </p:nvPr>
        </p:nvSpPr>
        <p:spPr>
          <a:xfrm>
            <a:off x="311700" y="2834125"/>
            <a:ext cx="8520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Preliminary Analysis prepared for</a:t>
            </a:r>
            <a:endParaRPr sz="1400"/>
          </a:p>
          <a:p>
            <a:pPr indent="0" lvl="0" marL="0" rtl="0" algn="ctr">
              <a:spcBef>
                <a:spcPts val="0"/>
              </a:spcBef>
              <a:spcAft>
                <a:spcPts val="0"/>
              </a:spcAft>
              <a:buNone/>
            </a:pPr>
            <a:r>
              <a:rPr lang="en" sz="1400"/>
              <a:t>Budweiser CEO and CFO</a:t>
            </a:r>
            <a:endParaRPr sz="1400"/>
          </a:p>
          <a:p>
            <a:pPr indent="0" lvl="0" marL="0" rtl="0" algn="ctr">
              <a:spcBef>
                <a:spcPts val="0"/>
              </a:spcBef>
              <a:spcAft>
                <a:spcPts val="0"/>
              </a:spcAft>
              <a:buNone/>
            </a:pPr>
            <a:r>
              <a:rPr lang="en" sz="1400"/>
              <a:t>17 October 19</a:t>
            </a:r>
            <a:endParaRPr sz="1400"/>
          </a:p>
          <a:p>
            <a:pPr indent="0" lvl="0" marL="0" rtl="0" algn="ctr">
              <a:spcBef>
                <a:spcPts val="0"/>
              </a:spcBef>
              <a:spcAft>
                <a:spcPts val="0"/>
              </a:spcAft>
              <a:buNone/>
            </a:pPr>
            <a:r>
              <a:rPr lang="en" sz="1400"/>
              <a:t>Steven Garrity and Richard Palmer</a:t>
            </a:r>
            <a:endParaRPr sz="1400"/>
          </a:p>
        </p:txBody>
      </p:sp>
      <p:pic>
        <p:nvPicPr>
          <p:cNvPr id="56" name="Google Shape;56;p13"/>
          <p:cNvPicPr preferRelativeResize="0"/>
          <p:nvPr/>
        </p:nvPicPr>
        <p:blipFill>
          <a:blip r:embed="rId3">
            <a:alphaModFix/>
          </a:blip>
          <a:stretch>
            <a:fillRect/>
          </a:stretch>
        </p:blipFill>
        <p:spPr>
          <a:xfrm>
            <a:off x="421950" y="3551483"/>
            <a:ext cx="1951125" cy="1951125"/>
          </a:xfrm>
          <a:prstGeom prst="rect">
            <a:avLst/>
          </a:prstGeom>
          <a:noFill/>
          <a:ln>
            <a:noFill/>
          </a:ln>
        </p:spPr>
      </p:pic>
      <p:pic>
        <p:nvPicPr>
          <p:cNvPr id="57" name="Google Shape;57;p13"/>
          <p:cNvPicPr preferRelativeResize="0"/>
          <p:nvPr/>
        </p:nvPicPr>
        <p:blipFill>
          <a:blip r:embed="rId4">
            <a:alphaModFix/>
          </a:blip>
          <a:stretch>
            <a:fillRect/>
          </a:stretch>
        </p:blipFill>
        <p:spPr>
          <a:xfrm>
            <a:off x="5692000" y="4547000"/>
            <a:ext cx="3079901" cy="271875"/>
          </a:xfrm>
          <a:prstGeom prst="rect">
            <a:avLst/>
          </a:prstGeom>
          <a:noFill/>
          <a:ln>
            <a:noFill/>
          </a:ln>
        </p:spPr>
      </p:pic>
      <p:pic>
        <p:nvPicPr>
          <p:cNvPr id="58" name="Google Shape;58;p13"/>
          <p:cNvPicPr preferRelativeResize="0"/>
          <p:nvPr/>
        </p:nvPicPr>
        <p:blipFill>
          <a:blip r:embed="rId5">
            <a:alphaModFix/>
          </a:blip>
          <a:stretch>
            <a:fillRect/>
          </a:stretch>
        </p:blipFill>
        <p:spPr>
          <a:xfrm>
            <a:off x="663025" y="347000"/>
            <a:ext cx="2336976" cy="1309675"/>
          </a:xfrm>
          <a:prstGeom prst="rect">
            <a:avLst/>
          </a:prstGeom>
          <a:noFill/>
          <a:ln>
            <a:noFill/>
          </a:ln>
        </p:spPr>
      </p:pic>
      <p:pic>
        <p:nvPicPr>
          <p:cNvPr id="59" name="Google Shape;59;p13"/>
          <p:cNvPicPr preferRelativeResize="0"/>
          <p:nvPr/>
        </p:nvPicPr>
        <p:blipFill>
          <a:blip r:embed="rId6">
            <a:alphaModFix/>
          </a:blip>
          <a:stretch>
            <a:fillRect/>
          </a:stretch>
        </p:blipFill>
        <p:spPr>
          <a:xfrm>
            <a:off x="6262625" y="255975"/>
            <a:ext cx="2509275" cy="1792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73775" y="262975"/>
            <a:ext cx="8520600" cy="3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rebuchet MS"/>
                <a:ea typeface="Trebuchet MS"/>
                <a:cs typeface="Trebuchet MS"/>
                <a:sym typeface="Trebuchet MS"/>
              </a:rPr>
              <a:t>Question 8 - Investigate difference in ABV and IBU between IPAs and other ales.</a:t>
            </a:r>
            <a:endParaRPr sz="1200">
              <a:latin typeface="Trebuchet MS"/>
              <a:ea typeface="Trebuchet MS"/>
              <a:cs typeface="Trebuchet MS"/>
              <a:sym typeface="Trebuchet MS"/>
            </a:endParaRPr>
          </a:p>
        </p:txBody>
      </p:sp>
      <p:pic>
        <p:nvPicPr>
          <p:cNvPr id="123" name="Google Shape;123;p22"/>
          <p:cNvPicPr preferRelativeResize="0"/>
          <p:nvPr/>
        </p:nvPicPr>
        <p:blipFill>
          <a:blip r:embed="rId3">
            <a:alphaModFix/>
          </a:blip>
          <a:stretch>
            <a:fillRect/>
          </a:stretch>
        </p:blipFill>
        <p:spPr>
          <a:xfrm>
            <a:off x="100275" y="704150"/>
            <a:ext cx="4453099" cy="3180768"/>
          </a:xfrm>
          <a:prstGeom prst="rect">
            <a:avLst/>
          </a:prstGeom>
          <a:noFill/>
          <a:ln>
            <a:noFill/>
          </a:ln>
        </p:spPr>
      </p:pic>
      <p:pic>
        <p:nvPicPr>
          <p:cNvPr id="124" name="Google Shape;124;p22"/>
          <p:cNvPicPr preferRelativeResize="0"/>
          <p:nvPr/>
        </p:nvPicPr>
        <p:blipFill>
          <a:blip r:embed="rId4">
            <a:alphaModFix/>
          </a:blip>
          <a:stretch>
            <a:fillRect/>
          </a:stretch>
        </p:blipFill>
        <p:spPr>
          <a:xfrm>
            <a:off x="4690900" y="753250"/>
            <a:ext cx="4453099" cy="3180799"/>
          </a:xfrm>
          <a:prstGeom prst="rect">
            <a:avLst/>
          </a:prstGeom>
          <a:noFill/>
          <a:ln>
            <a:noFill/>
          </a:ln>
        </p:spPr>
      </p:pic>
      <p:sp>
        <p:nvSpPr>
          <p:cNvPr id="125" name="Google Shape;125;p22"/>
          <p:cNvSpPr txBox="1"/>
          <p:nvPr/>
        </p:nvSpPr>
        <p:spPr>
          <a:xfrm>
            <a:off x="425300" y="4179925"/>
            <a:ext cx="81405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Infilling missing values for ABV and IBU does not change the character of their relationship, so subsequent analysis will use infilled datasets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rebuchet MS"/>
                <a:ea typeface="Trebuchet MS"/>
                <a:cs typeface="Trebuchet MS"/>
                <a:sym typeface="Trebuchet MS"/>
              </a:rPr>
              <a:t>Question 8 - Discussion</a:t>
            </a:r>
            <a:endParaRPr sz="1200">
              <a:latin typeface="Trebuchet MS"/>
              <a:ea typeface="Trebuchet MS"/>
              <a:cs typeface="Trebuchet MS"/>
              <a:sym typeface="Trebuchet MS"/>
            </a:endParaRPr>
          </a:p>
        </p:txBody>
      </p:sp>
      <p:sp>
        <p:nvSpPr>
          <p:cNvPr id="131" name="Google Shape;131;p23"/>
          <p:cNvSpPr txBox="1"/>
          <p:nvPr>
            <p:ph idx="1" type="body"/>
          </p:nvPr>
        </p:nvSpPr>
        <p:spPr>
          <a:xfrm>
            <a:off x="311700" y="863550"/>
            <a:ext cx="8520600" cy="40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33333"/>
                </a:solidFill>
                <a:highlight>
                  <a:srgbClr val="FFFFFF"/>
                </a:highlight>
              </a:rPr>
              <a:t>Out of a total of 2410 beers, 571 are IPA and 963 are other ales.</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64 % of beers are ales.</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24 % of beers are IPA.</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37 % of ales are IPA.</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From the previous scatter plots, it appears that the character of the relationship between ABV and IBU, for both IPA’s and other ales, is unaffected by the infilling. This gives us confidence that the infilling was valid, so further analysis will use only the infilled values.</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We know that 37 % of ales are IPA, so a fixed guess that any given Ale is not IPA is the simplest model. We expect this predictor will have an accuracy of 63 %. It would have a sensitivity of 100 % but specificity of 0 %.</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Make a constant classifier and check its performance.</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The accuracy turns out to be 63 %.</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The sensitivity is 0 %.</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The specificity is 100 %.</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A slightly more sophisticated model would be to randomly guess that a beer is an ale 63 % of the time. We simulate this to see how such a ‘guessing’ model would perform.</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Make a random guess classifier. Try it 100 times and find its average performance.</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The random guess model has accuracy of 53 %.</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Its sensitivity is 37 %.</a:t>
            </a:r>
            <a:endParaRPr sz="8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800">
                <a:solidFill>
                  <a:srgbClr val="333333"/>
                </a:solidFill>
                <a:highlight>
                  <a:srgbClr val="FFFFFF"/>
                </a:highlight>
              </a:rPr>
              <a:t>Its specificity is 63 %.</a:t>
            </a:r>
            <a:endParaRPr sz="800">
              <a:solidFill>
                <a:srgbClr val="333333"/>
              </a:solidFill>
              <a:highlight>
                <a:srgbClr val="FFFFFF"/>
              </a:highlight>
            </a:endParaRPr>
          </a:p>
          <a:p>
            <a:pPr indent="0" lvl="0" marL="0" rtl="0" algn="l">
              <a:spcBef>
                <a:spcPts val="800"/>
              </a:spcBef>
              <a:spcAft>
                <a:spcPts val="160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348975" y="572000"/>
            <a:ext cx="4118675" cy="2941901"/>
          </a:xfrm>
          <a:prstGeom prst="rect">
            <a:avLst/>
          </a:prstGeom>
          <a:noFill/>
          <a:ln>
            <a:noFill/>
          </a:ln>
        </p:spPr>
      </p:pic>
      <p:pic>
        <p:nvPicPr>
          <p:cNvPr id="137" name="Google Shape;137;p24"/>
          <p:cNvPicPr preferRelativeResize="0"/>
          <p:nvPr/>
        </p:nvPicPr>
        <p:blipFill>
          <a:blip r:embed="rId4">
            <a:alphaModFix/>
          </a:blip>
          <a:stretch>
            <a:fillRect/>
          </a:stretch>
        </p:blipFill>
        <p:spPr>
          <a:xfrm>
            <a:off x="4661975" y="610175"/>
            <a:ext cx="3902926" cy="2787799"/>
          </a:xfrm>
          <a:prstGeom prst="rect">
            <a:avLst/>
          </a:prstGeom>
          <a:noFill/>
          <a:ln>
            <a:noFill/>
          </a:ln>
        </p:spPr>
      </p:pic>
      <p:graphicFrame>
        <p:nvGraphicFramePr>
          <p:cNvPr id="138" name="Google Shape;138;p24"/>
          <p:cNvGraphicFramePr/>
          <p:nvPr/>
        </p:nvGraphicFramePr>
        <p:xfrm>
          <a:off x="854250" y="3814250"/>
          <a:ext cx="3000000" cy="3000000"/>
        </p:xfrm>
        <a:graphic>
          <a:graphicData uri="http://schemas.openxmlformats.org/drawingml/2006/table">
            <a:tbl>
              <a:tblPr>
                <a:noFill/>
                <a:tableStyleId>{EE47825B-A26B-47CC-BF14-1F84EF535E4D}</a:tableStyleId>
              </a:tblPr>
              <a:tblGrid>
                <a:gridCol w="2287850"/>
                <a:gridCol w="2287850"/>
                <a:gridCol w="2287850"/>
              </a:tblGrid>
              <a:tr h="2686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ABV (%)</a:t>
                      </a:r>
                      <a:endParaRPr sz="800"/>
                    </a:p>
                  </a:txBody>
                  <a:tcPr marT="91425" marB="91425" marR="91425" marL="91425"/>
                </a:tc>
                <a:tc>
                  <a:txBody>
                    <a:bodyPr/>
                    <a:lstStyle/>
                    <a:p>
                      <a:pPr indent="0" lvl="0" marL="0" rtl="0" algn="l">
                        <a:spcBef>
                          <a:spcPts val="0"/>
                        </a:spcBef>
                        <a:spcAft>
                          <a:spcPts val="0"/>
                        </a:spcAft>
                        <a:buNone/>
                      </a:pPr>
                      <a:r>
                        <a:rPr lang="en" sz="800"/>
                        <a:t> IBU (Intl Bitterness Units)</a:t>
                      </a:r>
                      <a:endParaRPr sz="800"/>
                    </a:p>
                  </a:txBody>
                  <a:tcPr marT="91425" marB="91425" marR="91425" marL="91425"/>
                </a:tc>
              </a:tr>
              <a:tr h="268600">
                <a:tc>
                  <a:txBody>
                    <a:bodyPr/>
                    <a:lstStyle/>
                    <a:p>
                      <a:pPr indent="0" lvl="0" marL="0" rtl="0" algn="l">
                        <a:spcBef>
                          <a:spcPts val="0"/>
                        </a:spcBef>
                        <a:spcAft>
                          <a:spcPts val="0"/>
                        </a:spcAft>
                        <a:buNone/>
                      </a:pPr>
                      <a:r>
                        <a:rPr lang="en" sz="800"/>
                        <a:t>IPA</a:t>
                      </a:r>
                      <a:endParaRPr sz="800"/>
                    </a:p>
                  </a:txBody>
                  <a:tcPr marT="91425" marB="91425" marR="91425" marL="91425"/>
                </a:tc>
                <a:tc>
                  <a:txBody>
                    <a:bodyPr/>
                    <a:lstStyle/>
                    <a:p>
                      <a:pPr indent="0" lvl="0" marL="0" rtl="0" algn="l">
                        <a:spcBef>
                          <a:spcPts val="0"/>
                        </a:spcBef>
                        <a:spcAft>
                          <a:spcPts val="0"/>
                        </a:spcAft>
                        <a:buNone/>
                      </a:pPr>
                      <a:r>
                        <a:rPr lang="en" sz="800"/>
                        <a:t>5.67</a:t>
                      </a:r>
                      <a:endParaRPr sz="800"/>
                    </a:p>
                  </a:txBody>
                  <a:tcPr marT="91425" marB="91425" marR="91425" marL="91425"/>
                </a:tc>
                <a:tc>
                  <a:txBody>
                    <a:bodyPr/>
                    <a:lstStyle/>
                    <a:p>
                      <a:pPr indent="0" lvl="0" marL="0" rtl="0" algn="l">
                        <a:spcBef>
                          <a:spcPts val="0"/>
                        </a:spcBef>
                        <a:spcAft>
                          <a:spcPts val="0"/>
                        </a:spcAft>
                        <a:buNone/>
                      </a:pPr>
                      <a:r>
                        <a:rPr lang="en" sz="800"/>
                        <a:t>71.2</a:t>
                      </a:r>
                      <a:endParaRPr sz="800"/>
                    </a:p>
                  </a:txBody>
                  <a:tcPr marT="91425" marB="91425" marR="91425" marL="91425"/>
                </a:tc>
              </a:tr>
              <a:tr h="268600">
                <a:tc>
                  <a:txBody>
                    <a:bodyPr/>
                    <a:lstStyle/>
                    <a:p>
                      <a:pPr indent="0" lvl="0" marL="0" rtl="0" algn="l">
                        <a:spcBef>
                          <a:spcPts val="0"/>
                        </a:spcBef>
                        <a:spcAft>
                          <a:spcPts val="0"/>
                        </a:spcAft>
                        <a:buNone/>
                      </a:pPr>
                      <a:r>
                        <a:rPr lang="en" sz="800"/>
                        <a:t>Other Ales</a:t>
                      </a:r>
                      <a:endParaRPr sz="800"/>
                    </a:p>
                  </a:txBody>
                  <a:tcPr marT="91425" marB="91425" marR="91425" marL="91425"/>
                </a:tc>
                <a:tc>
                  <a:txBody>
                    <a:bodyPr/>
                    <a:lstStyle/>
                    <a:p>
                      <a:pPr indent="0" lvl="0" marL="0" rtl="0" algn="l">
                        <a:spcBef>
                          <a:spcPts val="0"/>
                        </a:spcBef>
                        <a:spcAft>
                          <a:spcPts val="0"/>
                        </a:spcAft>
                        <a:buNone/>
                      </a:pPr>
                      <a:r>
                        <a:rPr lang="en" sz="800"/>
                        <a:t>6.88</a:t>
                      </a:r>
                      <a:endParaRPr sz="800"/>
                    </a:p>
                  </a:txBody>
                  <a:tcPr marT="91425" marB="91425" marR="91425" marL="91425"/>
                </a:tc>
                <a:tc>
                  <a:txBody>
                    <a:bodyPr/>
                    <a:lstStyle/>
                    <a:p>
                      <a:pPr indent="0" lvl="0" marL="0" rtl="0" algn="l">
                        <a:spcBef>
                          <a:spcPts val="0"/>
                        </a:spcBef>
                        <a:spcAft>
                          <a:spcPts val="0"/>
                        </a:spcAft>
                        <a:buNone/>
                      </a:pPr>
                      <a:r>
                        <a:rPr lang="en" sz="800"/>
                        <a:t>33.9</a:t>
                      </a:r>
                      <a:endParaRPr sz="800"/>
                    </a:p>
                  </a:txBody>
                  <a:tcPr marT="91425" marB="91425" marR="91425" marL="91425"/>
                </a:tc>
              </a:tr>
              <a:tr h="268600">
                <a:tc>
                  <a:txBody>
                    <a:bodyPr/>
                    <a:lstStyle/>
                    <a:p>
                      <a:pPr indent="0" lvl="0" marL="0" rtl="0" algn="l">
                        <a:spcBef>
                          <a:spcPts val="0"/>
                        </a:spcBef>
                        <a:spcAft>
                          <a:spcPts val="0"/>
                        </a:spcAft>
                        <a:buNone/>
                      </a:pPr>
                      <a:r>
                        <a:rPr lang="en" sz="800"/>
                        <a:t>95% Conf Interval for diff</a:t>
                      </a:r>
                      <a:endParaRPr sz="800"/>
                    </a:p>
                  </a:txBody>
                  <a:tcPr marT="91425" marB="91425" marR="91425" marL="91425"/>
                </a:tc>
                <a:tc>
                  <a:txBody>
                    <a:bodyPr/>
                    <a:lstStyle/>
                    <a:p>
                      <a:pPr indent="0" lvl="0" marL="0" rtl="0" algn="l">
                        <a:spcBef>
                          <a:spcPts val="0"/>
                        </a:spcBef>
                        <a:spcAft>
                          <a:spcPts val="0"/>
                        </a:spcAft>
                        <a:buNone/>
                      </a:pPr>
                      <a:r>
                        <a:rPr lang="en" sz="800"/>
                        <a:t>[1.08 .. 1.33]</a:t>
                      </a:r>
                      <a:endParaRPr sz="800"/>
                    </a:p>
                  </a:txBody>
                  <a:tcPr marT="91425" marB="91425" marR="91425" marL="91425"/>
                </a:tc>
                <a:tc>
                  <a:txBody>
                    <a:bodyPr/>
                    <a:lstStyle/>
                    <a:p>
                      <a:pPr indent="0" lvl="0" marL="0" rtl="0" algn="l">
                        <a:spcBef>
                          <a:spcPts val="0"/>
                        </a:spcBef>
                        <a:spcAft>
                          <a:spcPts val="0"/>
                        </a:spcAft>
                        <a:buNone/>
                      </a:pPr>
                      <a:r>
                        <a:rPr lang="en" sz="800"/>
                        <a:t>[35.4 .. 39.1]</a:t>
                      </a:r>
                      <a:endParaRPr sz="800"/>
                    </a:p>
                  </a:txBody>
                  <a:tcPr marT="91425" marB="91425" marR="91425" marL="91425"/>
                </a:tc>
              </a:tr>
            </a:tbl>
          </a:graphicData>
        </a:graphic>
      </p:graphicFrame>
      <p:sp>
        <p:nvSpPr>
          <p:cNvPr id="139" name="Google Shape;139;p24"/>
          <p:cNvSpPr txBox="1"/>
          <p:nvPr/>
        </p:nvSpPr>
        <p:spPr>
          <a:xfrm>
            <a:off x="1511925" y="3397975"/>
            <a:ext cx="5831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There is a statistically significant difference in both ABV and IBU between IPA’s and other ales</a:t>
            </a:r>
            <a:endParaRPr sz="1000"/>
          </a:p>
        </p:txBody>
      </p:sp>
      <p:sp>
        <p:nvSpPr>
          <p:cNvPr id="140" name="Google Shape;140;p24"/>
          <p:cNvSpPr txBox="1"/>
          <p:nvPr/>
        </p:nvSpPr>
        <p:spPr>
          <a:xfrm>
            <a:off x="348975" y="156100"/>
            <a:ext cx="8428200" cy="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333333"/>
                </a:solidFill>
                <a:highlight>
                  <a:srgbClr val="FFFFFF"/>
                </a:highlight>
              </a:rPr>
              <a:t>To see if ABV and IBU values can help us predict if an ale is IPA, look at distributions of these quantities, separated by IPA and other ales.</a:t>
            </a:r>
            <a:endParaRPr sz="10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nvSpPr>
        <p:spPr>
          <a:xfrm>
            <a:off x="386900" y="584175"/>
            <a:ext cx="4369800" cy="21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rgbClr val="FFFFFF"/>
                </a:highlight>
              </a:rPr>
              <a:t>Since there are statistically signficant differences with ABV and IBU, we first try a Naive Bayes classifier.</a:t>
            </a:r>
            <a:endParaRPr sz="10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Averaging over 100 trials, the Naive Bayes classifier has</a:t>
            </a:r>
            <a:endParaRPr sz="10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accuracy of 86 %</a:t>
            </a:r>
            <a:endParaRPr sz="10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sensitivity of 81 %</a:t>
            </a:r>
            <a:endParaRPr sz="10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specificity of 89 %</a:t>
            </a:r>
            <a:endParaRPr sz="10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050">
                <a:solidFill>
                  <a:srgbClr val="333333"/>
                </a:solidFill>
                <a:highlight>
                  <a:srgbClr val="FFFFFF"/>
                </a:highlight>
              </a:rPr>
              <a:t>To understand the classification regions of the Naieve Bayes classifier, we make a prediction at every point in the ABV vs IBU space.</a:t>
            </a:r>
            <a:endParaRPr sz="1050">
              <a:solidFill>
                <a:srgbClr val="333333"/>
              </a:solidFill>
              <a:highlight>
                <a:srgbClr val="FFFFFF"/>
              </a:highlight>
            </a:endParaRPr>
          </a:p>
          <a:p>
            <a:pPr indent="0" lvl="0" marL="0" rtl="0" algn="l">
              <a:spcBef>
                <a:spcPts val="800"/>
              </a:spcBef>
              <a:spcAft>
                <a:spcPts val="0"/>
              </a:spcAft>
              <a:buNone/>
            </a:pPr>
            <a:r>
              <a:t/>
            </a:r>
            <a:endParaRPr/>
          </a:p>
        </p:txBody>
      </p:sp>
      <p:pic>
        <p:nvPicPr>
          <p:cNvPr id="146" name="Google Shape;146;p25"/>
          <p:cNvPicPr preferRelativeResize="0"/>
          <p:nvPr/>
        </p:nvPicPr>
        <p:blipFill>
          <a:blip r:embed="rId3">
            <a:alphaModFix/>
          </a:blip>
          <a:stretch>
            <a:fillRect/>
          </a:stretch>
        </p:blipFill>
        <p:spPr>
          <a:xfrm>
            <a:off x="4947050" y="319300"/>
            <a:ext cx="4097675" cy="2926910"/>
          </a:xfrm>
          <a:prstGeom prst="rect">
            <a:avLst/>
          </a:prstGeom>
          <a:noFill/>
          <a:ln>
            <a:noFill/>
          </a:ln>
        </p:spPr>
      </p:pic>
      <p:sp>
        <p:nvSpPr>
          <p:cNvPr id="147" name="Google Shape;147;p25"/>
          <p:cNvSpPr txBox="1"/>
          <p:nvPr/>
        </p:nvSpPr>
        <p:spPr>
          <a:xfrm>
            <a:off x="629650" y="3565550"/>
            <a:ext cx="7320900" cy="12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The Naive Bayes classifier draws a clear boundary betweeen two regions. Ales with high ABV and IBU are predicted to be IPA.</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However, this does not well capture the relationship that is apparent in the scatter plot of ABV vs IBU for IPA’s and other ales. To better use this information, we use a KNN classifier, labeling an ale as IPA or not according to the majority of its nearest neighbors. To tune the KNN model, we try several different neighborhood sizes (k).</a:t>
            </a:r>
            <a:endParaRPr sz="1050">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nvSpPr>
        <p:spPr>
          <a:xfrm>
            <a:off x="197250" y="235175"/>
            <a:ext cx="2824200" cy="19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Do KNN classification. Make 100 iterations of the model, splitting the data into training and test datasets each time and averaging the performance statistics of the model. Do this for a number of different k values.</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Look at all 50 values of k to determine what k value gives best performance.</a:t>
            </a:r>
            <a:endParaRPr sz="1050">
              <a:solidFill>
                <a:srgbClr val="333333"/>
              </a:solidFill>
              <a:highlight>
                <a:srgbClr val="FFFFFF"/>
              </a:highlight>
            </a:endParaRPr>
          </a:p>
        </p:txBody>
      </p:sp>
      <p:pic>
        <p:nvPicPr>
          <p:cNvPr id="153" name="Google Shape;153;p26"/>
          <p:cNvPicPr preferRelativeResize="0"/>
          <p:nvPr/>
        </p:nvPicPr>
        <p:blipFill>
          <a:blip r:embed="rId3">
            <a:alphaModFix/>
          </a:blip>
          <a:stretch>
            <a:fillRect/>
          </a:stretch>
        </p:blipFill>
        <p:spPr>
          <a:xfrm>
            <a:off x="3159913" y="235175"/>
            <a:ext cx="2824174" cy="2017274"/>
          </a:xfrm>
          <a:prstGeom prst="rect">
            <a:avLst/>
          </a:prstGeom>
          <a:noFill/>
          <a:ln>
            <a:noFill/>
          </a:ln>
        </p:spPr>
      </p:pic>
      <p:sp>
        <p:nvSpPr>
          <p:cNvPr id="154" name="Google Shape;154;p26"/>
          <p:cNvSpPr txBox="1"/>
          <p:nvPr/>
        </p:nvSpPr>
        <p:spPr>
          <a:xfrm>
            <a:off x="108625" y="2492525"/>
            <a:ext cx="3051300" cy="22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k of 14 is best for accuracy.</a:t>
            </a:r>
            <a:endParaRPr sz="105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k of 13 is best for sensitivity. k of 43 is best for specificity.</a:t>
            </a:r>
            <a:endParaRPr sz="105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we choose 14 as best overall, since it gives the highest sum of accuracy, sensitivity, and specificity.</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As with the Naive Bayes classifier, to understand the classification regions of the KNN classifier, we make a prediction at every point in the ABV vs IBU space.</a:t>
            </a:r>
            <a:endParaRPr sz="1050">
              <a:solidFill>
                <a:srgbClr val="333333"/>
              </a:solidFill>
              <a:highlight>
                <a:srgbClr val="FFFFFF"/>
              </a:highlight>
            </a:endParaRPr>
          </a:p>
        </p:txBody>
      </p:sp>
      <p:pic>
        <p:nvPicPr>
          <p:cNvPr id="155" name="Google Shape;155;p26"/>
          <p:cNvPicPr preferRelativeResize="0"/>
          <p:nvPr/>
        </p:nvPicPr>
        <p:blipFill>
          <a:blip r:embed="rId4">
            <a:alphaModFix/>
          </a:blip>
          <a:stretch>
            <a:fillRect/>
          </a:stretch>
        </p:blipFill>
        <p:spPr>
          <a:xfrm>
            <a:off x="3159925" y="2597837"/>
            <a:ext cx="3149990" cy="2250000"/>
          </a:xfrm>
          <a:prstGeom prst="rect">
            <a:avLst/>
          </a:prstGeom>
          <a:noFill/>
          <a:ln>
            <a:noFill/>
          </a:ln>
        </p:spPr>
      </p:pic>
      <p:pic>
        <p:nvPicPr>
          <p:cNvPr id="156" name="Google Shape;156;p26"/>
          <p:cNvPicPr preferRelativeResize="0"/>
          <p:nvPr/>
        </p:nvPicPr>
        <p:blipFill>
          <a:blip r:embed="rId5">
            <a:alphaModFix/>
          </a:blip>
          <a:stretch>
            <a:fillRect/>
          </a:stretch>
        </p:blipFill>
        <p:spPr>
          <a:xfrm>
            <a:off x="6288887" y="2703150"/>
            <a:ext cx="2855113" cy="20393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Additional Work</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Ideas for question 9: </a:t>
            </a:r>
            <a:r>
              <a:rPr b="1" lang="en"/>
              <a:t>a)</a:t>
            </a:r>
            <a:r>
              <a:rPr lang="en"/>
              <a:t> Group states into geographic regions and repeat analysis for mean/max ABV and IBU by region, </a:t>
            </a:r>
            <a:r>
              <a:rPr b="1" lang="en"/>
              <a:t>b)</a:t>
            </a:r>
            <a:r>
              <a:rPr lang="en"/>
              <a:t> do some feature engineering (IBU:ABV ratio) or external data (census data, etc.), </a:t>
            </a:r>
            <a:r>
              <a:rPr b="1" lang="en"/>
              <a:t>c)</a:t>
            </a:r>
            <a:r>
              <a:rPr lang="en"/>
              <a:t> deep dive into one state...maybe one with lots of breweries...and provide some state-level insights. I’m currently most inclined toward option “b”.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33333"/>
                </a:solidFill>
                <a:highlight>
                  <a:srgbClr val="FFFFFF"/>
                </a:highlight>
              </a:rPr>
              <a:t>We were presented with data on 2410 beers produced by 558 breweries in the United States.</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For each brewery, we have its name, and the city and state it is located in.</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For each beer, we have its style as well as numeric values for ABV (alcohol by volume), IBU (international bitterness units), and the serving size in ounces.</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In this dataset, there were 100 different styles of beer represented.</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There were beers produced in every state of the nation, as well as in the District of Columbia.</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Today we will present a summary of what we have found in the data so far, including</a:t>
            </a:r>
            <a:endParaRPr sz="1050">
              <a:solidFill>
                <a:srgbClr val="333333"/>
              </a:solidFill>
              <a:highlight>
                <a:srgbClr val="FFFFFF"/>
              </a:highlight>
            </a:endParaRPr>
          </a:p>
          <a:p>
            <a:pPr indent="-295275" lvl="0" marL="457200" rtl="0" algn="l">
              <a:spcBef>
                <a:spcPts val="800"/>
              </a:spcBef>
              <a:spcAft>
                <a:spcPts val="0"/>
              </a:spcAft>
              <a:buClr>
                <a:srgbClr val="333333"/>
              </a:buClr>
              <a:buSzPts val="1050"/>
              <a:buChar char="-"/>
            </a:pPr>
            <a:r>
              <a:rPr lang="en" sz="1050">
                <a:solidFill>
                  <a:srgbClr val="333333"/>
                </a:solidFill>
                <a:highlight>
                  <a:srgbClr val="FFFFFF"/>
                </a:highlight>
              </a:rPr>
              <a:t>Count of breweries by state</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Study of ABV and IBU by state</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Distribution of ABV and its relationship to IBU</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Examination of missing data and actions to address it</a:t>
            </a:r>
            <a:endParaRPr sz="1050">
              <a:solidFill>
                <a:srgbClr val="333333"/>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a:t>
            </a:r>
            <a:r>
              <a:rPr b="1" lang="en" sz="1200">
                <a:latin typeface="Trebuchet MS"/>
                <a:ea typeface="Trebuchet MS"/>
                <a:cs typeface="Trebuchet MS"/>
                <a:sym typeface="Trebuchet MS"/>
              </a:rPr>
              <a:t> 1 - BREWERIES BY STATE</a:t>
            </a:r>
            <a:endParaRPr b="1" sz="600">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71" name="Google Shape;71;p15"/>
          <p:cNvPicPr preferRelativeResize="0"/>
          <p:nvPr/>
        </p:nvPicPr>
        <p:blipFill>
          <a:blip r:embed="rId3">
            <a:alphaModFix/>
          </a:blip>
          <a:stretch>
            <a:fillRect/>
          </a:stretch>
        </p:blipFill>
        <p:spPr>
          <a:xfrm>
            <a:off x="316050" y="724725"/>
            <a:ext cx="4389120" cy="3240478"/>
          </a:xfrm>
          <a:prstGeom prst="rect">
            <a:avLst/>
          </a:prstGeom>
          <a:noFill/>
          <a:ln>
            <a:noFill/>
          </a:ln>
        </p:spPr>
      </p:pic>
      <p:pic>
        <p:nvPicPr>
          <p:cNvPr id="72" name="Google Shape;72;p15"/>
          <p:cNvPicPr preferRelativeResize="0"/>
          <p:nvPr/>
        </p:nvPicPr>
        <p:blipFill>
          <a:blip r:embed="rId4">
            <a:alphaModFix/>
          </a:blip>
          <a:stretch>
            <a:fillRect/>
          </a:stretch>
        </p:blipFill>
        <p:spPr>
          <a:xfrm>
            <a:off x="4618523" y="724725"/>
            <a:ext cx="4389120" cy="32404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3 - ADDRESS THE MISSING VALUES</a:t>
            </a:r>
            <a:endParaRPr b="1" sz="600">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78" name="Google Shape;78;p16"/>
          <p:cNvPicPr preferRelativeResize="0"/>
          <p:nvPr/>
        </p:nvPicPr>
        <p:blipFill>
          <a:blip r:embed="rId3">
            <a:alphaModFix/>
          </a:blip>
          <a:stretch>
            <a:fillRect/>
          </a:stretch>
        </p:blipFill>
        <p:spPr>
          <a:xfrm>
            <a:off x="200950" y="547425"/>
            <a:ext cx="8676651" cy="2855525"/>
          </a:xfrm>
          <a:prstGeom prst="rect">
            <a:avLst/>
          </a:prstGeom>
          <a:noFill/>
          <a:ln>
            <a:noFill/>
          </a:ln>
        </p:spPr>
      </p:pic>
      <p:sp>
        <p:nvSpPr>
          <p:cNvPr id="79" name="Google Shape;79;p16"/>
          <p:cNvSpPr txBox="1"/>
          <p:nvPr/>
        </p:nvSpPr>
        <p:spPr>
          <a:xfrm>
            <a:off x="635225" y="3413675"/>
            <a:ext cx="57828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ABV had 62 NAs and IBU had 1005 NAs. All of the ABV NAs also had NA IBU. We decided to fill ABV values with the median ABV from beers of the same type. To fill missing values in IBU, we fit a regression tree to observations without missing values and then used that model to predict each missing IBU value.</a:t>
            </a:r>
            <a:endParaRPr/>
          </a:p>
        </p:txBody>
      </p:sp>
      <p:pic>
        <p:nvPicPr>
          <p:cNvPr id="80" name="Google Shape;80;p16"/>
          <p:cNvPicPr preferRelativeResize="0"/>
          <p:nvPr/>
        </p:nvPicPr>
        <p:blipFill>
          <a:blip r:embed="rId4">
            <a:alphaModFix/>
          </a:blip>
          <a:stretch>
            <a:fillRect/>
          </a:stretch>
        </p:blipFill>
        <p:spPr>
          <a:xfrm>
            <a:off x="6520975" y="3159826"/>
            <a:ext cx="2356625" cy="187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80988" y="197250"/>
            <a:ext cx="8782025" cy="2409450"/>
          </a:xfrm>
          <a:prstGeom prst="rect">
            <a:avLst/>
          </a:prstGeom>
          <a:noFill/>
          <a:ln>
            <a:noFill/>
          </a:ln>
        </p:spPr>
      </p:pic>
      <p:pic>
        <p:nvPicPr>
          <p:cNvPr id="86" name="Google Shape;86;p17"/>
          <p:cNvPicPr preferRelativeResize="0"/>
          <p:nvPr/>
        </p:nvPicPr>
        <p:blipFill>
          <a:blip r:embed="rId4">
            <a:alphaModFix/>
          </a:blip>
          <a:stretch>
            <a:fillRect/>
          </a:stretch>
        </p:blipFill>
        <p:spPr>
          <a:xfrm>
            <a:off x="152400" y="2502388"/>
            <a:ext cx="8839201" cy="2488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59975" y="99300"/>
            <a:ext cx="4589024" cy="3277874"/>
          </a:xfrm>
          <a:prstGeom prst="rect">
            <a:avLst/>
          </a:prstGeom>
          <a:noFill/>
          <a:ln>
            <a:noFill/>
          </a:ln>
        </p:spPr>
      </p:pic>
      <p:pic>
        <p:nvPicPr>
          <p:cNvPr id="92" name="Google Shape;92;p18"/>
          <p:cNvPicPr preferRelativeResize="0"/>
          <p:nvPr/>
        </p:nvPicPr>
        <p:blipFill>
          <a:blip r:embed="rId4">
            <a:alphaModFix/>
          </a:blip>
          <a:stretch>
            <a:fillRect/>
          </a:stretch>
        </p:blipFill>
        <p:spPr>
          <a:xfrm>
            <a:off x="4878649" y="326875"/>
            <a:ext cx="4090202" cy="29215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5 - Max ABV and IBU by state</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98" name="Google Shape;98;p19"/>
          <p:cNvPicPr preferRelativeResize="0"/>
          <p:nvPr/>
        </p:nvPicPr>
        <p:blipFill>
          <a:blip r:embed="rId3">
            <a:alphaModFix/>
          </a:blip>
          <a:stretch>
            <a:fillRect/>
          </a:stretch>
        </p:blipFill>
        <p:spPr>
          <a:xfrm>
            <a:off x="271625" y="477387"/>
            <a:ext cx="3108960" cy="4644008"/>
          </a:xfrm>
          <a:prstGeom prst="rect">
            <a:avLst/>
          </a:prstGeom>
          <a:noFill/>
          <a:ln>
            <a:noFill/>
          </a:ln>
        </p:spPr>
      </p:pic>
      <p:pic>
        <p:nvPicPr>
          <p:cNvPr id="99" name="Google Shape;99;p19"/>
          <p:cNvPicPr preferRelativeResize="0"/>
          <p:nvPr/>
        </p:nvPicPr>
        <p:blipFill>
          <a:blip r:embed="rId4">
            <a:alphaModFix/>
          </a:blip>
          <a:stretch>
            <a:fillRect/>
          </a:stretch>
        </p:blipFill>
        <p:spPr>
          <a:xfrm>
            <a:off x="2471437" y="453025"/>
            <a:ext cx="2011680" cy="1689811"/>
          </a:xfrm>
          <a:prstGeom prst="rect">
            <a:avLst/>
          </a:prstGeom>
          <a:noFill/>
          <a:ln>
            <a:noFill/>
          </a:ln>
        </p:spPr>
      </p:pic>
      <p:pic>
        <p:nvPicPr>
          <p:cNvPr id="100" name="Google Shape;100;p19"/>
          <p:cNvPicPr preferRelativeResize="0"/>
          <p:nvPr/>
        </p:nvPicPr>
        <p:blipFill>
          <a:blip r:embed="rId5">
            <a:alphaModFix/>
          </a:blip>
          <a:stretch>
            <a:fillRect/>
          </a:stretch>
        </p:blipFill>
        <p:spPr>
          <a:xfrm>
            <a:off x="4801650" y="481725"/>
            <a:ext cx="3108960" cy="4634294"/>
          </a:xfrm>
          <a:prstGeom prst="rect">
            <a:avLst/>
          </a:prstGeom>
          <a:noFill/>
          <a:ln>
            <a:noFill/>
          </a:ln>
        </p:spPr>
      </p:pic>
      <p:pic>
        <p:nvPicPr>
          <p:cNvPr id="101" name="Google Shape;101;p19"/>
          <p:cNvPicPr preferRelativeResize="0"/>
          <p:nvPr/>
        </p:nvPicPr>
        <p:blipFill>
          <a:blip r:embed="rId6">
            <a:alphaModFix/>
          </a:blip>
          <a:stretch>
            <a:fillRect/>
          </a:stretch>
        </p:blipFill>
        <p:spPr>
          <a:xfrm>
            <a:off x="7000494" y="437925"/>
            <a:ext cx="2011680" cy="17199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6 - Examine distribution of ABV values.</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sp>
        <p:nvSpPr>
          <p:cNvPr id="107" name="Google Shape;107;p20"/>
          <p:cNvSpPr txBox="1"/>
          <p:nvPr/>
        </p:nvSpPr>
        <p:spPr>
          <a:xfrm>
            <a:off x="517150" y="4354525"/>
            <a:ext cx="83205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ABV values have a slightly right skewed distribution, indicating a small number of high-value outliers.</a:t>
            </a:r>
            <a:endParaRPr/>
          </a:p>
          <a:p>
            <a:pPr indent="0" lvl="0" marL="0" rtl="0" algn="l">
              <a:spcBef>
                <a:spcPts val="0"/>
              </a:spcBef>
              <a:spcAft>
                <a:spcPts val="0"/>
              </a:spcAft>
              <a:buNone/>
            </a:pPr>
            <a:r>
              <a:rPr lang="en"/>
              <a:t>Otherwise, the values are closely grouped around the mean and median.</a:t>
            </a:r>
            <a:endParaRPr/>
          </a:p>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195425" y="623975"/>
            <a:ext cx="5155164" cy="3682250"/>
          </a:xfrm>
          <a:prstGeom prst="rect">
            <a:avLst/>
          </a:prstGeom>
          <a:noFill/>
          <a:ln>
            <a:noFill/>
          </a:ln>
        </p:spPr>
      </p:pic>
      <p:pic>
        <p:nvPicPr>
          <p:cNvPr id="109" name="Google Shape;109;p20"/>
          <p:cNvPicPr preferRelativeResize="0"/>
          <p:nvPr/>
        </p:nvPicPr>
        <p:blipFill>
          <a:blip r:embed="rId4">
            <a:alphaModFix/>
          </a:blip>
          <a:stretch>
            <a:fillRect/>
          </a:stretch>
        </p:blipFill>
        <p:spPr>
          <a:xfrm>
            <a:off x="6376114" y="596000"/>
            <a:ext cx="1921721" cy="3477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7 - SCATTERPLOT OF IBU VS. ABV</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115" name="Google Shape;115;p21"/>
          <p:cNvPicPr preferRelativeResize="0"/>
          <p:nvPr/>
        </p:nvPicPr>
        <p:blipFill>
          <a:blip r:embed="rId3">
            <a:alphaModFix/>
          </a:blip>
          <a:stretch>
            <a:fillRect/>
          </a:stretch>
        </p:blipFill>
        <p:spPr>
          <a:xfrm>
            <a:off x="2036154" y="1290350"/>
            <a:ext cx="4944446" cy="3571374"/>
          </a:xfrm>
          <a:prstGeom prst="rect">
            <a:avLst/>
          </a:prstGeom>
          <a:noFill/>
          <a:ln>
            <a:noFill/>
          </a:ln>
        </p:spPr>
      </p:pic>
      <p:sp>
        <p:nvSpPr>
          <p:cNvPr id="116" name="Google Shape;116;p21"/>
          <p:cNvSpPr txBox="1"/>
          <p:nvPr/>
        </p:nvSpPr>
        <p:spPr>
          <a:xfrm>
            <a:off x="3647725" y="4033275"/>
            <a:ext cx="2596200" cy="62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R</a:t>
            </a:r>
            <a:r>
              <a:rPr baseline="30000" lang="en" sz="800"/>
              <a:t>2</a:t>
            </a:r>
            <a:r>
              <a:rPr lang="en" sz="800"/>
              <a:t> (w/ filled data) = 0.42</a:t>
            </a:r>
            <a:endParaRPr sz="800"/>
          </a:p>
          <a:p>
            <a:pPr indent="0" lvl="0" marL="0" rtl="0" algn="r">
              <a:spcBef>
                <a:spcPts val="0"/>
              </a:spcBef>
              <a:spcAft>
                <a:spcPts val="0"/>
              </a:spcAft>
              <a:buClr>
                <a:schemeClr val="dk1"/>
              </a:buClr>
              <a:buSzPts val="1100"/>
              <a:buFont typeface="Arial"/>
              <a:buNone/>
            </a:pPr>
            <a:r>
              <a:rPr lang="en" sz="800">
                <a:solidFill>
                  <a:schemeClr val="dk1"/>
                </a:solidFill>
              </a:rPr>
              <a:t>R</a:t>
            </a:r>
            <a:r>
              <a:rPr baseline="30000" lang="en" sz="800">
                <a:solidFill>
                  <a:schemeClr val="dk1"/>
                </a:solidFill>
              </a:rPr>
              <a:t>2</a:t>
            </a:r>
            <a:r>
              <a:rPr lang="en" sz="800">
                <a:solidFill>
                  <a:schemeClr val="dk1"/>
                </a:solidFill>
              </a:rPr>
              <a:t> (w/o filled data) = 0.45</a:t>
            </a:r>
            <a:endParaRPr sz="800"/>
          </a:p>
        </p:txBody>
      </p:sp>
      <p:sp>
        <p:nvSpPr>
          <p:cNvPr id="117" name="Google Shape;117;p21"/>
          <p:cNvSpPr txBox="1"/>
          <p:nvPr/>
        </p:nvSpPr>
        <p:spPr>
          <a:xfrm>
            <a:off x="439525" y="673338"/>
            <a:ext cx="80121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There is a moderate, positive relationship between IBU and ABV.</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