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ED267C5-6E5B-4BA7-9962-6092742DDFC0}">
  <a:tblStyle styleId="{1ED267C5-6E5B-4BA7-9962-6092742DDFC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64f759e7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4f759e7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65034a933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65034a933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653c50698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53c50698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6f68ffb323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6f68ffb323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653953e1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53953e1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653953e19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53953e19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653953e19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653953e19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6f68ffb323_5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6f68ffb323_5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6f68ffb323_5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6f68ffb323_5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6f71c54bd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6f71c54bd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4f3e5db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4f3e5db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64f3e5db9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64f3e5db9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6340dddd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6340dddd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64f3e5db9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64f3e5db9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6340dddd5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6340dddd5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64f3e5db9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4f3e5db9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5034a933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5034a933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jpg"/><Relationship Id="rId4" Type="http://schemas.openxmlformats.org/officeDocument/2006/relationships/image" Target="../media/image2.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30.png"/><Relationship Id="rId4" Type="http://schemas.openxmlformats.org/officeDocument/2006/relationships/image" Target="../media/image28.png"/><Relationship Id="rId5"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5.png"/><Relationship Id="rId4" Type="http://schemas.openxmlformats.org/officeDocument/2006/relationships/image" Target="../media/image29.png"/><Relationship Id="rId5" Type="http://schemas.openxmlformats.org/officeDocument/2006/relationships/image" Target="../media/image26.png"/><Relationship Id="rId6"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34.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3.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1.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1" cy="5252776"/>
          </a:xfrm>
          <a:prstGeom prst="rect">
            <a:avLst/>
          </a:prstGeom>
          <a:noFill/>
          <a:ln>
            <a:noFill/>
          </a:ln>
        </p:spPr>
      </p:pic>
      <p:sp>
        <p:nvSpPr>
          <p:cNvPr id="55" name="Google Shape;55;p13"/>
          <p:cNvSpPr txBox="1"/>
          <p:nvPr>
            <p:ph type="ctrTitle"/>
          </p:nvPr>
        </p:nvSpPr>
        <p:spPr>
          <a:xfrm>
            <a:off x="311700" y="1495225"/>
            <a:ext cx="8520600" cy="1073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Craft Beers in the U.S.</a:t>
            </a:r>
            <a:endParaRPr/>
          </a:p>
        </p:txBody>
      </p:sp>
      <p:pic>
        <p:nvPicPr>
          <p:cNvPr id="56" name="Google Shape;56;p13"/>
          <p:cNvPicPr preferRelativeResize="0"/>
          <p:nvPr/>
        </p:nvPicPr>
        <p:blipFill>
          <a:blip r:embed="rId4">
            <a:alphaModFix/>
          </a:blip>
          <a:stretch>
            <a:fillRect/>
          </a:stretch>
        </p:blipFill>
        <p:spPr>
          <a:xfrm>
            <a:off x="30950" y="3329573"/>
            <a:ext cx="2317075" cy="2317075"/>
          </a:xfrm>
          <a:prstGeom prst="rect">
            <a:avLst/>
          </a:prstGeom>
          <a:noFill/>
          <a:ln>
            <a:noFill/>
          </a:ln>
        </p:spPr>
      </p:pic>
      <p:sp>
        <p:nvSpPr>
          <p:cNvPr id="57" name="Google Shape;57;p13"/>
          <p:cNvSpPr txBox="1"/>
          <p:nvPr>
            <p:ph idx="1" type="subTitle"/>
          </p:nvPr>
        </p:nvSpPr>
        <p:spPr>
          <a:xfrm>
            <a:off x="30950" y="2604100"/>
            <a:ext cx="9058800" cy="95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000000"/>
                </a:solidFill>
              </a:rPr>
              <a:t>Prepared for: Budweiser</a:t>
            </a:r>
            <a:endParaRPr b="1" sz="1600">
              <a:solidFill>
                <a:srgbClr val="000000"/>
              </a:solidFill>
            </a:endParaRPr>
          </a:p>
          <a:p>
            <a:pPr indent="0" lvl="0" marL="0" rtl="0" algn="ctr">
              <a:spcBef>
                <a:spcPts val="0"/>
              </a:spcBef>
              <a:spcAft>
                <a:spcPts val="0"/>
              </a:spcAft>
              <a:buNone/>
            </a:pPr>
            <a:r>
              <a:rPr b="1" lang="en" sz="1600">
                <a:solidFill>
                  <a:srgbClr val="000000"/>
                </a:solidFill>
              </a:rPr>
              <a:t>26 October 2019</a:t>
            </a:r>
            <a:endParaRPr b="1" sz="1600">
              <a:solidFill>
                <a:srgbClr val="000000"/>
              </a:solidFill>
            </a:endParaRPr>
          </a:p>
          <a:p>
            <a:pPr indent="0" lvl="0" marL="0" rtl="0" algn="ctr">
              <a:spcBef>
                <a:spcPts val="0"/>
              </a:spcBef>
              <a:spcAft>
                <a:spcPts val="0"/>
              </a:spcAft>
              <a:buNone/>
            </a:pPr>
            <a:r>
              <a:rPr b="1" lang="en" sz="1600">
                <a:solidFill>
                  <a:srgbClr val="000000"/>
                </a:solidFill>
              </a:rPr>
              <a:t>Steven Garrity and Richard Palmer</a:t>
            </a:r>
            <a:endParaRPr b="1" sz="1600">
              <a:solidFill>
                <a:srgbClr val="000000"/>
              </a:solidFill>
            </a:endParaRPr>
          </a:p>
        </p:txBody>
      </p:sp>
      <p:pic>
        <p:nvPicPr>
          <p:cNvPr id="58" name="Google Shape;58;p13"/>
          <p:cNvPicPr preferRelativeResize="0"/>
          <p:nvPr/>
        </p:nvPicPr>
        <p:blipFill>
          <a:blip r:embed="rId5">
            <a:alphaModFix/>
          </a:blip>
          <a:stretch>
            <a:fillRect/>
          </a:stretch>
        </p:blipFill>
        <p:spPr>
          <a:xfrm>
            <a:off x="6546288" y="4496575"/>
            <a:ext cx="2286001" cy="19431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pic>
        <p:nvPicPr>
          <p:cNvPr id="137" name="Google Shape;137;p22"/>
          <p:cNvPicPr preferRelativeResize="0"/>
          <p:nvPr/>
        </p:nvPicPr>
        <p:blipFill>
          <a:blip r:embed="rId3">
            <a:alphaModFix/>
          </a:blip>
          <a:stretch>
            <a:fillRect/>
          </a:stretch>
        </p:blipFill>
        <p:spPr>
          <a:xfrm>
            <a:off x="389300" y="456088"/>
            <a:ext cx="3578524" cy="2556074"/>
          </a:xfrm>
          <a:prstGeom prst="rect">
            <a:avLst/>
          </a:prstGeom>
          <a:noFill/>
          <a:ln>
            <a:noFill/>
          </a:ln>
        </p:spPr>
      </p:pic>
      <p:pic>
        <p:nvPicPr>
          <p:cNvPr id="138" name="Google Shape;138;p22"/>
          <p:cNvPicPr preferRelativeResize="0"/>
          <p:nvPr/>
        </p:nvPicPr>
        <p:blipFill>
          <a:blip r:embed="rId4">
            <a:alphaModFix/>
          </a:blip>
          <a:stretch>
            <a:fillRect/>
          </a:stretch>
        </p:blipFill>
        <p:spPr>
          <a:xfrm>
            <a:off x="4391500" y="456100"/>
            <a:ext cx="3467601" cy="2476850"/>
          </a:xfrm>
          <a:prstGeom prst="rect">
            <a:avLst/>
          </a:prstGeom>
          <a:noFill/>
          <a:ln>
            <a:noFill/>
          </a:ln>
        </p:spPr>
      </p:pic>
      <p:graphicFrame>
        <p:nvGraphicFramePr>
          <p:cNvPr id="139" name="Google Shape;139;p22"/>
          <p:cNvGraphicFramePr/>
          <p:nvPr/>
        </p:nvGraphicFramePr>
        <p:xfrm>
          <a:off x="679450" y="3303250"/>
          <a:ext cx="3000000" cy="3000000"/>
        </p:xfrm>
        <a:graphic>
          <a:graphicData uri="http://schemas.openxmlformats.org/drawingml/2006/table">
            <a:tbl>
              <a:tblPr>
                <a:noFill/>
                <a:tableStyleId>{1ED267C5-6E5B-4BA7-9962-6092742DDFC0}</a:tableStyleId>
              </a:tblPr>
              <a:tblGrid>
                <a:gridCol w="3128300"/>
                <a:gridCol w="1736500"/>
                <a:gridCol w="1998750"/>
              </a:tblGrid>
              <a:tr h="268600">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 sz="800"/>
                        <a:t>ABV (%)</a:t>
                      </a:r>
                      <a:endParaRPr sz="800"/>
                    </a:p>
                  </a:txBody>
                  <a:tcPr marT="91425" marB="91425" marR="91425" marL="91425"/>
                </a:tc>
                <a:tc>
                  <a:txBody>
                    <a:bodyPr/>
                    <a:lstStyle/>
                    <a:p>
                      <a:pPr indent="0" lvl="0" marL="0" rtl="0" algn="l">
                        <a:spcBef>
                          <a:spcPts val="0"/>
                        </a:spcBef>
                        <a:spcAft>
                          <a:spcPts val="0"/>
                        </a:spcAft>
                        <a:buNone/>
                      </a:pPr>
                      <a:r>
                        <a:rPr lang="en" sz="800"/>
                        <a:t> IBU (Intl Bitterness Units)</a:t>
                      </a:r>
                      <a:endParaRPr sz="800"/>
                    </a:p>
                  </a:txBody>
                  <a:tcPr marT="91425" marB="91425" marR="91425" marL="91425"/>
                </a:tc>
              </a:tr>
              <a:tr h="268600">
                <a:tc>
                  <a:txBody>
                    <a:bodyPr/>
                    <a:lstStyle/>
                    <a:p>
                      <a:pPr indent="0" lvl="0" marL="0" rtl="0" algn="l">
                        <a:spcBef>
                          <a:spcPts val="0"/>
                        </a:spcBef>
                        <a:spcAft>
                          <a:spcPts val="0"/>
                        </a:spcAft>
                        <a:buNone/>
                      </a:pPr>
                      <a:r>
                        <a:rPr lang="en" sz="800"/>
                        <a:t>IPA</a:t>
                      </a:r>
                      <a:endParaRPr sz="800"/>
                    </a:p>
                  </a:txBody>
                  <a:tcPr marT="91425" marB="91425" marR="91425" marL="91425"/>
                </a:tc>
                <a:tc>
                  <a:txBody>
                    <a:bodyPr/>
                    <a:lstStyle/>
                    <a:p>
                      <a:pPr indent="0" lvl="0" marL="0" rtl="0" algn="l">
                        <a:spcBef>
                          <a:spcPts val="0"/>
                        </a:spcBef>
                        <a:spcAft>
                          <a:spcPts val="0"/>
                        </a:spcAft>
                        <a:buNone/>
                      </a:pPr>
                      <a:r>
                        <a:rPr lang="en" sz="800"/>
                        <a:t>5.67</a:t>
                      </a:r>
                      <a:endParaRPr sz="800"/>
                    </a:p>
                  </a:txBody>
                  <a:tcPr marT="91425" marB="91425" marR="91425" marL="91425"/>
                </a:tc>
                <a:tc>
                  <a:txBody>
                    <a:bodyPr/>
                    <a:lstStyle/>
                    <a:p>
                      <a:pPr indent="0" lvl="0" marL="0" rtl="0" algn="l">
                        <a:spcBef>
                          <a:spcPts val="0"/>
                        </a:spcBef>
                        <a:spcAft>
                          <a:spcPts val="0"/>
                        </a:spcAft>
                        <a:buNone/>
                      </a:pPr>
                      <a:r>
                        <a:rPr lang="en" sz="800"/>
                        <a:t>71.2</a:t>
                      </a:r>
                      <a:endParaRPr sz="800"/>
                    </a:p>
                  </a:txBody>
                  <a:tcPr marT="91425" marB="91425" marR="91425" marL="91425"/>
                </a:tc>
              </a:tr>
              <a:tr h="268600">
                <a:tc>
                  <a:txBody>
                    <a:bodyPr/>
                    <a:lstStyle/>
                    <a:p>
                      <a:pPr indent="0" lvl="0" marL="0" rtl="0" algn="l">
                        <a:spcBef>
                          <a:spcPts val="0"/>
                        </a:spcBef>
                        <a:spcAft>
                          <a:spcPts val="0"/>
                        </a:spcAft>
                        <a:buNone/>
                      </a:pPr>
                      <a:r>
                        <a:rPr lang="en" sz="800"/>
                        <a:t>Other Ales</a:t>
                      </a:r>
                      <a:endParaRPr sz="800"/>
                    </a:p>
                  </a:txBody>
                  <a:tcPr marT="91425" marB="91425" marR="91425" marL="91425"/>
                </a:tc>
                <a:tc>
                  <a:txBody>
                    <a:bodyPr/>
                    <a:lstStyle/>
                    <a:p>
                      <a:pPr indent="0" lvl="0" marL="0" rtl="0" algn="l">
                        <a:spcBef>
                          <a:spcPts val="0"/>
                        </a:spcBef>
                        <a:spcAft>
                          <a:spcPts val="0"/>
                        </a:spcAft>
                        <a:buNone/>
                      </a:pPr>
                      <a:r>
                        <a:rPr lang="en" sz="800"/>
                        <a:t>6.88</a:t>
                      </a:r>
                      <a:endParaRPr sz="800"/>
                    </a:p>
                  </a:txBody>
                  <a:tcPr marT="91425" marB="91425" marR="91425" marL="91425"/>
                </a:tc>
                <a:tc>
                  <a:txBody>
                    <a:bodyPr/>
                    <a:lstStyle/>
                    <a:p>
                      <a:pPr indent="0" lvl="0" marL="0" rtl="0" algn="l">
                        <a:spcBef>
                          <a:spcPts val="0"/>
                        </a:spcBef>
                        <a:spcAft>
                          <a:spcPts val="0"/>
                        </a:spcAft>
                        <a:buNone/>
                      </a:pPr>
                      <a:r>
                        <a:rPr lang="en" sz="800"/>
                        <a:t>33.9</a:t>
                      </a:r>
                      <a:endParaRPr sz="800"/>
                    </a:p>
                  </a:txBody>
                  <a:tcPr marT="91425" marB="91425" marR="91425" marL="91425"/>
                </a:tc>
              </a:tr>
              <a:tr h="371675">
                <a:tc>
                  <a:txBody>
                    <a:bodyPr/>
                    <a:lstStyle/>
                    <a:p>
                      <a:pPr indent="0" lvl="0" marL="0" rtl="0" algn="l">
                        <a:spcBef>
                          <a:spcPts val="0"/>
                        </a:spcBef>
                        <a:spcAft>
                          <a:spcPts val="0"/>
                        </a:spcAft>
                        <a:buNone/>
                      </a:pPr>
                      <a:r>
                        <a:rPr lang="en" sz="800"/>
                        <a:t>P-value for Hypothesis Test</a:t>
                      </a:r>
                      <a:endParaRPr sz="800"/>
                    </a:p>
                  </a:txBody>
                  <a:tcPr marT="91425" marB="91425" marR="91425" marL="91425"/>
                </a:tc>
                <a:tc>
                  <a:txBody>
                    <a:bodyPr/>
                    <a:lstStyle/>
                    <a:p>
                      <a:pPr indent="0" lvl="0" marL="0" marR="88900" rtl="0" algn="l">
                        <a:lnSpc>
                          <a:spcPct val="142857"/>
                        </a:lnSpc>
                        <a:spcBef>
                          <a:spcPts val="0"/>
                        </a:spcBef>
                        <a:spcAft>
                          <a:spcPts val="800"/>
                        </a:spcAft>
                        <a:buNone/>
                      </a:pPr>
                      <a:r>
                        <a:rPr lang="en" sz="800">
                          <a:solidFill>
                            <a:srgbClr val="333333"/>
                          </a:solidFill>
                          <a:highlight>
                            <a:srgbClr val="FFFFFF"/>
                          </a:highlight>
                        </a:rPr>
                        <a:t> &lt; 2.2e-16</a:t>
                      </a:r>
                      <a:endParaRPr sz="800"/>
                    </a:p>
                  </a:txBody>
                  <a:tcPr marT="91425" marB="91425" marR="91425" marL="91425"/>
                </a:tc>
                <a:tc>
                  <a:txBody>
                    <a:bodyPr/>
                    <a:lstStyle/>
                    <a:p>
                      <a:pPr indent="0" lvl="0" marL="0" marR="88900" rtl="0" algn="l">
                        <a:lnSpc>
                          <a:spcPct val="142857"/>
                        </a:lnSpc>
                        <a:spcBef>
                          <a:spcPts val="0"/>
                        </a:spcBef>
                        <a:spcAft>
                          <a:spcPts val="800"/>
                        </a:spcAft>
                        <a:buNone/>
                      </a:pPr>
                      <a:r>
                        <a:rPr lang="en" sz="800">
                          <a:solidFill>
                            <a:srgbClr val="333333"/>
                          </a:solidFill>
                          <a:highlight>
                            <a:srgbClr val="FFFFFF"/>
                          </a:highlight>
                        </a:rPr>
                        <a:t>&lt; 2.2e-16</a:t>
                      </a:r>
                      <a:endParaRPr sz="800"/>
                    </a:p>
                  </a:txBody>
                  <a:tcPr marT="91425" marB="91425" marR="91425" marL="91425"/>
                </a:tc>
              </a:tr>
              <a:tr h="268600">
                <a:tc>
                  <a:txBody>
                    <a:bodyPr/>
                    <a:lstStyle/>
                    <a:p>
                      <a:pPr indent="0" lvl="0" marL="0" rtl="0" algn="l">
                        <a:spcBef>
                          <a:spcPts val="0"/>
                        </a:spcBef>
                        <a:spcAft>
                          <a:spcPts val="0"/>
                        </a:spcAft>
                        <a:buNone/>
                      </a:pPr>
                      <a:r>
                        <a:rPr lang="en" sz="800"/>
                        <a:t>95% Conf Interval for difference</a:t>
                      </a:r>
                      <a:endParaRPr sz="800"/>
                    </a:p>
                  </a:txBody>
                  <a:tcPr marT="91425" marB="91425" marR="91425" marL="91425"/>
                </a:tc>
                <a:tc>
                  <a:txBody>
                    <a:bodyPr/>
                    <a:lstStyle/>
                    <a:p>
                      <a:pPr indent="0" lvl="0" marL="0" rtl="0" algn="l">
                        <a:spcBef>
                          <a:spcPts val="0"/>
                        </a:spcBef>
                        <a:spcAft>
                          <a:spcPts val="0"/>
                        </a:spcAft>
                        <a:buNone/>
                      </a:pPr>
                      <a:r>
                        <a:rPr lang="en" sz="800"/>
                        <a:t>[1.08 .. 1.33]</a:t>
                      </a:r>
                      <a:endParaRPr sz="800"/>
                    </a:p>
                  </a:txBody>
                  <a:tcPr marT="91425" marB="91425" marR="91425" marL="91425"/>
                </a:tc>
                <a:tc>
                  <a:txBody>
                    <a:bodyPr/>
                    <a:lstStyle/>
                    <a:p>
                      <a:pPr indent="0" lvl="0" marL="0" rtl="0" algn="l">
                        <a:spcBef>
                          <a:spcPts val="0"/>
                        </a:spcBef>
                        <a:spcAft>
                          <a:spcPts val="0"/>
                        </a:spcAft>
                        <a:buNone/>
                      </a:pPr>
                      <a:r>
                        <a:rPr lang="en" sz="800"/>
                        <a:t>[35.4 .. 39.1]</a:t>
                      </a:r>
                      <a:endParaRPr sz="800"/>
                    </a:p>
                  </a:txBody>
                  <a:tcPr marT="91425" marB="91425" marR="91425" marL="91425"/>
                </a:tc>
              </a:tr>
            </a:tbl>
          </a:graphicData>
        </a:graphic>
      </p:graphicFrame>
      <p:sp>
        <p:nvSpPr>
          <p:cNvPr id="140" name="Google Shape;140;p22"/>
          <p:cNvSpPr txBox="1"/>
          <p:nvPr/>
        </p:nvSpPr>
        <p:spPr>
          <a:xfrm>
            <a:off x="581725" y="2970850"/>
            <a:ext cx="7492500" cy="4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Welch’s two-sample t-test shows</a:t>
            </a:r>
            <a:r>
              <a:rPr lang="en" sz="1000"/>
              <a:t> statistically significant differences in both ABV and IBU between IPA’s and other ales</a:t>
            </a:r>
            <a:endParaRPr sz="1000"/>
          </a:p>
        </p:txBody>
      </p:sp>
      <p:sp>
        <p:nvSpPr>
          <p:cNvPr id="141" name="Google Shape;141;p22"/>
          <p:cNvSpPr txBox="1"/>
          <p:nvPr>
            <p:ph idx="4294967295" type="title"/>
          </p:nvPr>
        </p:nvSpPr>
        <p:spPr>
          <a:xfrm>
            <a:off x="169450" y="77175"/>
            <a:ext cx="7008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9E9E9E"/>
                </a:solidFill>
              </a:rPr>
              <a:t>ABV AND IBU DATA DISTRIBUTIONS BETWEEN IPAs AND OTHER ALES</a:t>
            </a:r>
            <a:endParaRPr b="1" sz="1200">
              <a:solidFill>
                <a:srgbClr val="9E9E9E"/>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pic>
        <p:nvPicPr>
          <p:cNvPr id="146" name="Google Shape;146;p23"/>
          <p:cNvPicPr preferRelativeResize="0"/>
          <p:nvPr/>
        </p:nvPicPr>
        <p:blipFill>
          <a:blip r:embed="rId3">
            <a:alphaModFix/>
          </a:blip>
          <a:stretch>
            <a:fillRect/>
          </a:stretch>
        </p:blipFill>
        <p:spPr>
          <a:xfrm>
            <a:off x="384477" y="777573"/>
            <a:ext cx="5874049" cy="4195750"/>
          </a:xfrm>
          <a:prstGeom prst="rect">
            <a:avLst/>
          </a:prstGeom>
          <a:noFill/>
          <a:ln>
            <a:noFill/>
          </a:ln>
        </p:spPr>
      </p:pic>
      <p:sp>
        <p:nvSpPr>
          <p:cNvPr id="147" name="Google Shape;147;p23"/>
          <p:cNvSpPr txBox="1"/>
          <p:nvPr/>
        </p:nvSpPr>
        <p:spPr>
          <a:xfrm>
            <a:off x="6349000" y="2258375"/>
            <a:ext cx="2566200" cy="66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800"/>
              </a:spcAft>
              <a:buNone/>
            </a:pPr>
            <a:r>
              <a:rPr b="1" lang="en">
                <a:solidFill>
                  <a:srgbClr val="333333"/>
                </a:solidFill>
                <a:highlight>
                  <a:srgbClr val="FFFFFF"/>
                </a:highlight>
              </a:rPr>
              <a:t>W</a:t>
            </a:r>
            <a:r>
              <a:rPr b="1" lang="en">
                <a:solidFill>
                  <a:srgbClr val="333333"/>
                </a:solidFill>
                <a:highlight>
                  <a:srgbClr val="FFFFFF"/>
                </a:highlight>
              </a:rPr>
              <a:t>e choose k = 14 as best overall, since it provided the best balance among overall accuracy, sensitivity, and specificity.</a:t>
            </a:r>
            <a:endParaRPr b="1">
              <a:solidFill>
                <a:srgbClr val="333333"/>
              </a:solidFill>
              <a:highlight>
                <a:srgbClr val="FFFFFF"/>
              </a:highlight>
            </a:endParaRPr>
          </a:p>
        </p:txBody>
      </p:sp>
      <p:cxnSp>
        <p:nvCxnSpPr>
          <p:cNvPr id="148" name="Google Shape;148;p23"/>
          <p:cNvCxnSpPr/>
          <p:nvPr/>
        </p:nvCxnSpPr>
        <p:spPr>
          <a:xfrm rot="10800000">
            <a:off x="2161712" y="1067650"/>
            <a:ext cx="0" cy="3539700"/>
          </a:xfrm>
          <a:prstGeom prst="straightConnector1">
            <a:avLst/>
          </a:prstGeom>
          <a:noFill/>
          <a:ln cap="flat" cmpd="sng" w="19050">
            <a:solidFill>
              <a:schemeClr val="dk2"/>
            </a:solidFill>
            <a:prstDash val="dash"/>
            <a:round/>
            <a:headEnd len="med" w="med" type="none"/>
            <a:tailEnd len="med" w="med" type="none"/>
          </a:ln>
        </p:spPr>
      </p:cxnSp>
      <p:sp>
        <p:nvSpPr>
          <p:cNvPr id="149" name="Google Shape;149;p23"/>
          <p:cNvSpPr txBox="1"/>
          <p:nvPr>
            <p:ph type="title"/>
          </p:nvPr>
        </p:nvSpPr>
        <p:spPr>
          <a:xfrm>
            <a:off x="169450" y="77175"/>
            <a:ext cx="3179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9E9E9E"/>
                </a:solidFill>
              </a:rPr>
              <a:t>K-NN MODEL CONSTRUCTION</a:t>
            </a:r>
            <a:endParaRPr b="1" sz="1200">
              <a:solidFill>
                <a:srgbClr val="9E9E9E"/>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pic>
        <p:nvPicPr>
          <p:cNvPr id="154" name="Google Shape;154;p24"/>
          <p:cNvPicPr preferRelativeResize="0"/>
          <p:nvPr/>
        </p:nvPicPr>
        <p:blipFill>
          <a:blip r:embed="rId3">
            <a:alphaModFix/>
          </a:blip>
          <a:stretch>
            <a:fillRect/>
          </a:stretch>
        </p:blipFill>
        <p:spPr>
          <a:xfrm>
            <a:off x="133550" y="888476"/>
            <a:ext cx="2943639" cy="2102599"/>
          </a:xfrm>
          <a:prstGeom prst="rect">
            <a:avLst/>
          </a:prstGeom>
          <a:noFill/>
          <a:ln>
            <a:noFill/>
          </a:ln>
        </p:spPr>
      </p:pic>
      <p:pic>
        <p:nvPicPr>
          <p:cNvPr id="155" name="Google Shape;155;p24"/>
          <p:cNvPicPr preferRelativeResize="0"/>
          <p:nvPr/>
        </p:nvPicPr>
        <p:blipFill>
          <a:blip r:embed="rId4">
            <a:alphaModFix/>
          </a:blip>
          <a:stretch>
            <a:fillRect/>
          </a:stretch>
        </p:blipFill>
        <p:spPr>
          <a:xfrm>
            <a:off x="6019600" y="953113"/>
            <a:ext cx="2960301" cy="2114501"/>
          </a:xfrm>
          <a:prstGeom prst="rect">
            <a:avLst/>
          </a:prstGeom>
          <a:noFill/>
          <a:ln>
            <a:noFill/>
          </a:ln>
        </p:spPr>
      </p:pic>
      <p:pic>
        <p:nvPicPr>
          <p:cNvPr id="156" name="Google Shape;156;p24"/>
          <p:cNvPicPr preferRelativeResize="0"/>
          <p:nvPr/>
        </p:nvPicPr>
        <p:blipFill>
          <a:blip r:embed="rId5">
            <a:alphaModFix/>
          </a:blip>
          <a:stretch>
            <a:fillRect/>
          </a:stretch>
        </p:blipFill>
        <p:spPr>
          <a:xfrm>
            <a:off x="3179763" y="1032763"/>
            <a:ext cx="2737274" cy="1955201"/>
          </a:xfrm>
          <a:prstGeom prst="rect">
            <a:avLst/>
          </a:prstGeom>
          <a:noFill/>
          <a:ln>
            <a:noFill/>
          </a:ln>
        </p:spPr>
      </p:pic>
      <p:sp>
        <p:nvSpPr>
          <p:cNvPr id="157" name="Google Shape;157;p24"/>
          <p:cNvSpPr txBox="1"/>
          <p:nvPr/>
        </p:nvSpPr>
        <p:spPr>
          <a:xfrm>
            <a:off x="3953850" y="747725"/>
            <a:ext cx="675900" cy="39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Truth</a:t>
            </a:r>
            <a:endParaRPr/>
          </a:p>
        </p:txBody>
      </p:sp>
      <p:graphicFrame>
        <p:nvGraphicFramePr>
          <p:cNvPr id="158" name="Google Shape;158;p24"/>
          <p:cNvGraphicFramePr/>
          <p:nvPr/>
        </p:nvGraphicFramePr>
        <p:xfrm>
          <a:off x="799075" y="3234600"/>
          <a:ext cx="3000000" cy="3000000"/>
        </p:xfrm>
        <a:graphic>
          <a:graphicData uri="http://schemas.openxmlformats.org/drawingml/2006/table">
            <a:tbl>
              <a:tblPr>
                <a:noFill/>
                <a:tableStyleId>{1ED267C5-6E5B-4BA7-9962-6092742DDFC0}</a:tableStyleId>
              </a:tblPr>
              <a:tblGrid>
                <a:gridCol w="1549475"/>
                <a:gridCol w="1549475"/>
                <a:gridCol w="1549475"/>
                <a:gridCol w="1549475"/>
                <a:gridCol w="1549475"/>
              </a:tblGrid>
              <a:tr h="268175">
                <a:tc>
                  <a:txBody>
                    <a:bodyPr/>
                    <a:lstStyle/>
                    <a:p>
                      <a:pPr indent="0" lvl="0" marL="0" rtl="0" algn="l">
                        <a:spcBef>
                          <a:spcPts val="0"/>
                        </a:spcBef>
                        <a:spcAft>
                          <a:spcPts val="0"/>
                        </a:spcAft>
                        <a:buNone/>
                      </a:pPr>
                      <a:r>
                        <a:t/>
                      </a:r>
                      <a:endParaRPr sz="10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b="1" lang="en" sz="1000"/>
                        <a:t>Constant ‘Other’</a:t>
                      </a:r>
                      <a:endParaRPr b="1" sz="10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b="1" lang="en" sz="1000"/>
                        <a:t>Random</a:t>
                      </a:r>
                      <a:endParaRPr b="1" sz="10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b="1" lang="en" sz="1000"/>
                        <a:t>Naive Bayes</a:t>
                      </a:r>
                      <a:endParaRPr b="1" sz="10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b="1" lang="en" sz="1000"/>
                        <a:t>KNN</a:t>
                      </a:r>
                      <a:endParaRPr b="1" sz="10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268175">
                <a:tc>
                  <a:txBody>
                    <a:bodyPr/>
                    <a:lstStyle/>
                    <a:p>
                      <a:pPr indent="0" lvl="0" marL="0" rtl="0" algn="r">
                        <a:spcBef>
                          <a:spcPts val="0"/>
                        </a:spcBef>
                        <a:spcAft>
                          <a:spcPts val="0"/>
                        </a:spcAft>
                        <a:buNone/>
                      </a:pPr>
                      <a:r>
                        <a:rPr b="1" lang="en" sz="1000"/>
                        <a:t>Sensitivity:</a:t>
                      </a:r>
                      <a:endParaRPr b="1" sz="10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000"/>
                        <a:t>100%</a:t>
                      </a:r>
                      <a:endParaRPr sz="10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000"/>
                        <a:t>63%</a:t>
                      </a:r>
                      <a:endParaRPr sz="10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000"/>
                        <a:t>89%</a:t>
                      </a:r>
                      <a:endParaRPr sz="10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000"/>
                        <a:t>92%</a:t>
                      </a:r>
                      <a:endParaRPr sz="10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268175">
                <a:tc>
                  <a:txBody>
                    <a:bodyPr/>
                    <a:lstStyle/>
                    <a:p>
                      <a:pPr indent="0" lvl="0" marL="0" rtl="0" algn="r">
                        <a:spcBef>
                          <a:spcPts val="0"/>
                        </a:spcBef>
                        <a:spcAft>
                          <a:spcPts val="0"/>
                        </a:spcAft>
                        <a:buNone/>
                      </a:pPr>
                      <a:r>
                        <a:rPr b="1" lang="en" sz="1000"/>
                        <a:t>Specificity:</a:t>
                      </a:r>
                      <a:endParaRPr b="1" sz="10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000"/>
                        <a:t>0%</a:t>
                      </a:r>
                      <a:endParaRPr sz="10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000"/>
                        <a:t>37%</a:t>
                      </a:r>
                      <a:endParaRPr sz="10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000"/>
                        <a:t>81%</a:t>
                      </a:r>
                      <a:endParaRPr sz="10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000"/>
                        <a:t>85%</a:t>
                      </a:r>
                      <a:endParaRPr sz="10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268175">
                <a:tc>
                  <a:txBody>
                    <a:bodyPr/>
                    <a:lstStyle/>
                    <a:p>
                      <a:pPr indent="0" lvl="0" marL="0" rtl="0" algn="r">
                        <a:spcBef>
                          <a:spcPts val="0"/>
                        </a:spcBef>
                        <a:spcAft>
                          <a:spcPts val="0"/>
                        </a:spcAft>
                        <a:buNone/>
                      </a:pPr>
                      <a:r>
                        <a:rPr b="1" lang="en" sz="1000"/>
                        <a:t>Overall Accuracy:</a:t>
                      </a:r>
                      <a:endParaRPr b="1" sz="10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000"/>
                        <a:t>63%</a:t>
                      </a:r>
                      <a:endParaRPr sz="10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000"/>
                        <a:t>53%</a:t>
                      </a:r>
                      <a:endParaRPr sz="10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000"/>
                        <a:t>86%</a:t>
                      </a:r>
                      <a:endParaRPr sz="10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000"/>
                        <a:t>89%</a:t>
                      </a:r>
                      <a:endParaRPr sz="10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159" name="Google Shape;159;p24"/>
          <p:cNvSpPr/>
          <p:nvPr/>
        </p:nvSpPr>
        <p:spPr>
          <a:xfrm>
            <a:off x="2376200" y="4609875"/>
            <a:ext cx="5085900" cy="401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4"/>
          <p:cNvSpPr txBox="1"/>
          <p:nvPr/>
        </p:nvSpPr>
        <p:spPr>
          <a:xfrm>
            <a:off x="2348550" y="4615125"/>
            <a:ext cx="596400" cy="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low</a:t>
            </a:r>
            <a:endParaRPr b="1" sz="1200"/>
          </a:p>
        </p:txBody>
      </p:sp>
      <p:sp>
        <p:nvSpPr>
          <p:cNvPr id="161" name="Google Shape;161;p24"/>
          <p:cNvSpPr txBox="1"/>
          <p:nvPr/>
        </p:nvSpPr>
        <p:spPr>
          <a:xfrm>
            <a:off x="6844350" y="4615125"/>
            <a:ext cx="596400" cy="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high</a:t>
            </a:r>
            <a:endParaRPr b="1" sz="1200"/>
          </a:p>
        </p:txBody>
      </p:sp>
      <p:sp>
        <p:nvSpPr>
          <p:cNvPr id="162" name="Google Shape;162;p24"/>
          <p:cNvSpPr txBox="1"/>
          <p:nvPr/>
        </p:nvSpPr>
        <p:spPr>
          <a:xfrm>
            <a:off x="2376200" y="4609875"/>
            <a:ext cx="5085900" cy="40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a:t>
            </a:r>
            <a:r>
              <a:rPr lang="en"/>
              <a:t>odel sophistication</a:t>
            </a:r>
            <a:endParaRPr/>
          </a:p>
        </p:txBody>
      </p:sp>
      <p:sp>
        <p:nvSpPr>
          <p:cNvPr id="163" name="Google Shape;163;p24"/>
          <p:cNvSpPr txBox="1"/>
          <p:nvPr>
            <p:ph type="title"/>
          </p:nvPr>
        </p:nvSpPr>
        <p:spPr>
          <a:xfrm>
            <a:off x="169450" y="77175"/>
            <a:ext cx="727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9E9E9E"/>
                </a:solidFill>
              </a:rPr>
              <a:t>COMPARING K-NN WITH OTHER CLASSIFICATION MODELS</a:t>
            </a:r>
            <a:endParaRPr b="1" sz="1200">
              <a:solidFill>
                <a:srgbClr val="9E9E9E"/>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grpSp>
        <p:nvGrpSpPr>
          <p:cNvPr id="168" name="Google Shape;168;p25"/>
          <p:cNvGrpSpPr/>
          <p:nvPr/>
        </p:nvGrpSpPr>
        <p:grpSpPr>
          <a:xfrm>
            <a:off x="2102900" y="533600"/>
            <a:ext cx="2624592" cy="1902425"/>
            <a:chOff x="2179100" y="533600"/>
            <a:chExt cx="2624592" cy="1902425"/>
          </a:xfrm>
        </p:grpSpPr>
        <p:pic>
          <p:nvPicPr>
            <p:cNvPr id="169" name="Google Shape;169;p25"/>
            <p:cNvPicPr preferRelativeResize="0"/>
            <p:nvPr/>
          </p:nvPicPr>
          <p:blipFill>
            <a:blip r:embed="rId3">
              <a:alphaModFix/>
            </a:blip>
            <a:stretch>
              <a:fillRect/>
            </a:stretch>
          </p:blipFill>
          <p:spPr>
            <a:xfrm>
              <a:off x="2179100" y="533600"/>
              <a:ext cx="2624592" cy="1902425"/>
            </a:xfrm>
            <a:prstGeom prst="rect">
              <a:avLst/>
            </a:prstGeom>
            <a:noFill/>
            <a:ln>
              <a:noFill/>
            </a:ln>
          </p:spPr>
        </p:pic>
        <p:sp>
          <p:nvSpPr>
            <p:cNvPr id="170" name="Google Shape;170;p25"/>
            <p:cNvSpPr/>
            <p:nvPr/>
          </p:nvSpPr>
          <p:spPr>
            <a:xfrm>
              <a:off x="4429800" y="2127150"/>
              <a:ext cx="299400" cy="145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 name="Google Shape;171;p25"/>
          <p:cNvSpPr txBox="1"/>
          <p:nvPr/>
        </p:nvSpPr>
        <p:spPr>
          <a:xfrm>
            <a:off x="682917" y="2857100"/>
            <a:ext cx="2606700" cy="14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States to target are those that have </a:t>
            </a:r>
            <a:r>
              <a:rPr b="1" lang="en"/>
              <a:t>population &gt; 5M</a:t>
            </a:r>
            <a:r>
              <a:rPr lang="en"/>
              <a:t> and a </a:t>
            </a:r>
            <a:r>
              <a:rPr b="1" lang="en"/>
              <a:t>lower than median number of breweries per capita</a:t>
            </a:r>
            <a:r>
              <a:rPr lang="en"/>
              <a:t>.</a:t>
            </a:r>
            <a:endParaRPr/>
          </a:p>
        </p:txBody>
      </p:sp>
      <p:sp>
        <p:nvSpPr>
          <p:cNvPr id="172" name="Google Shape;172;p25"/>
          <p:cNvSpPr txBox="1"/>
          <p:nvPr>
            <p:ph idx="4294967295" type="title"/>
          </p:nvPr>
        </p:nvSpPr>
        <p:spPr>
          <a:xfrm>
            <a:off x="169450" y="77175"/>
            <a:ext cx="3179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9E9E9E"/>
                </a:solidFill>
              </a:rPr>
              <a:t>WHERE TO TARGET INVESTMENT</a:t>
            </a:r>
            <a:endParaRPr b="1" sz="1200">
              <a:solidFill>
                <a:srgbClr val="9E9E9E"/>
              </a:solidFill>
            </a:endParaRPr>
          </a:p>
        </p:txBody>
      </p:sp>
      <p:grpSp>
        <p:nvGrpSpPr>
          <p:cNvPr id="173" name="Google Shape;173;p25"/>
          <p:cNvGrpSpPr/>
          <p:nvPr/>
        </p:nvGrpSpPr>
        <p:grpSpPr>
          <a:xfrm>
            <a:off x="5202317" y="543425"/>
            <a:ext cx="2597483" cy="1882775"/>
            <a:chOff x="5583317" y="543425"/>
            <a:chExt cx="2597483" cy="1882775"/>
          </a:xfrm>
        </p:grpSpPr>
        <p:pic>
          <p:nvPicPr>
            <p:cNvPr id="174" name="Google Shape;174;p25"/>
            <p:cNvPicPr preferRelativeResize="0"/>
            <p:nvPr/>
          </p:nvPicPr>
          <p:blipFill>
            <a:blip r:embed="rId4">
              <a:alphaModFix/>
            </a:blip>
            <a:stretch>
              <a:fillRect/>
            </a:stretch>
          </p:blipFill>
          <p:spPr>
            <a:xfrm>
              <a:off x="5583317" y="543425"/>
              <a:ext cx="2597483" cy="1882775"/>
            </a:xfrm>
            <a:prstGeom prst="rect">
              <a:avLst/>
            </a:prstGeom>
            <a:noFill/>
            <a:ln>
              <a:noFill/>
            </a:ln>
          </p:spPr>
        </p:pic>
        <p:sp>
          <p:nvSpPr>
            <p:cNvPr id="175" name="Google Shape;175;p25"/>
            <p:cNvSpPr/>
            <p:nvPr/>
          </p:nvSpPr>
          <p:spPr>
            <a:xfrm>
              <a:off x="7696725" y="2097111"/>
              <a:ext cx="299400" cy="145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 name="Google Shape;176;p25"/>
          <p:cNvGrpSpPr/>
          <p:nvPr/>
        </p:nvGrpSpPr>
        <p:grpSpPr>
          <a:xfrm>
            <a:off x="3047950" y="2306950"/>
            <a:ext cx="4142425" cy="2912750"/>
            <a:chOff x="3047950" y="2306950"/>
            <a:chExt cx="4142425" cy="2912750"/>
          </a:xfrm>
        </p:grpSpPr>
        <p:pic>
          <p:nvPicPr>
            <p:cNvPr id="177" name="Google Shape;177;p25"/>
            <p:cNvPicPr preferRelativeResize="0"/>
            <p:nvPr/>
          </p:nvPicPr>
          <p:blipFill>
            <a:blip r:embed="rId5">
              <a:alphaModFix/>
            </a:blip>
            <a:stretch>
              <a:fillRect/>
            </a:stretch>
          </p:blipFill>
          <p:spPr>
            <a:xfrm>
              <a:off x="3047950" y="2306950"/>
              <a:ext cx="4142425" cy="2912750"/>
            </a:xfrm>
            <a:prstGeom prst="rect">
              <a:avLst/>
            </a:prstGeom>
            <a:noFill/>
            <a:ln>
              <a:noFill/>
            </a:ln>
          </p:spPr>
        </p:pic>
        <p:sp>
          <p:nvSpPr>
            <p:cNvPr id="178" name="Google Shape;178;p25"/>
            <p:cNvSpPr/>
            <p:nvPr/>
          </p:nvSpPr>
          <p:spPr>
            <a:xfrm>
              <a:off x="6784900" y="4882672"/>
              <a:ext cx="339600" cy="184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79" name="Google Shape;179;p25"/>
          <p:cNvCxnSpPr/>
          <p:nvPr/>
        </p:nvCxnSpPr>
        <p:spPr>
          <a:xfrm>
            <a:off x="4088875" y="2178125"/>
            <a:ext cx="402900" cy="524700"/>
          </a:xfrm>
          <a:prstGeom prst="straightConnector1">
            <a:avLst/>
          </a:prstGeom>
          <a:noFill/>
          <a:ln cap="flat" cmpd="sng" w="9525">
            <a:solidFill>
              <a:schemeClr val="dk2"/>
            </a:solidFill>
            <a:prstDash val="solid"/>
            <a:round/>
            <a:headEnd len="med" w="med" type="none"/>
            <a:tailEnd len="med" w="med" type="triangle"/>
          </a:ln>
        </p:spPr>
      </p:cxnSp>
      <p:cxnSp>
        <p:nvCxnSpPr>
          <p:cNvPr id="180" name="Google Shape;180;p25"/>
          <p:cNvCxnSpPr/>
          <p:nvPr/>
        </p:nvCxnSpPr>
        <p:spPr>
          <a:xfrm flipH="1">
            <a:off x="5306850" y="2187575"/>
            <a:ext cx="459000" cy="505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6"/>
          <p:cNvSpPr/>
          <p:nvPr/>
        </p:nvSpPr>
        <p:spPr>
          <a:xfrm>
            <a:off x="5501150" y="168900"/>
            <a:ext cx="3485400" cy="4790400"/>
          </a:xfrm>
          <a:prstGeom prst="rect">
            <a:avLst/>
          </a:prstGeom>
          <a:noFill/>
          <a:ln cap="flat" cmpd="sng" w="19050">
            <a:solidFill>
              <a:srgbClr val="9E9E9E"/>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 name="Google Shape;186;p26"/>
          <p:cNvGrpSpPr/>
          <p:nvPr/>
        </p:nvGrpSpPr>
        <p:grpSpPr>
          <a:xfrm>
            <a:off x="5725887" y="3135900"/>
            <a:ext cx="3047796" cy="1770750"/>
            <a:chOff x="5802087" y="3135900"/>
            <a:chExt cx="3047796" cy="1770750"/>
          </a:xfrm>
        </p:grpSpPr>
        <p:pic>
          <p:nvPicPr>
            <p:cNvPr id="187" name="Google Shape;187;p26"/>
            <p:cNvPicPr preferRelativeResize="0"/>
            <p:nvPr/>
          </p:nvPicPr>
          <p:blipFill>
            <a:blip r:embed="rId3">
              <a:alphaModFix/>
            </a:blip>
            <a:stretch>
              <a:fillRect/>
            </a:stretch>
          </p:blipFill>
          <p:spPr>
            <a:xfrm>
              <a:off x="5802087" y="3135900"/>
              <a:ext cx="3047796" cy="1770750"/>
            </a:xfrm>
            <a:prstGeom prst="rect">
              <a:avLst/>
            </a:prstGeom>
            <a:noFill/>
            <a:ln>
              <a:noFill/>
            </a:ln>
          </p:spPr>
        </p:pic>
        <p:cxnSp>
          <p:nvCxnSpPr>
            <p:cNvPr id="188" name="Google Shape;188;p26"/>
            <p:cNvCxnSpPr/>
            <p:nvPr/>
          </p:nvCxnSpPr>
          <p:spPr>
            <a:xfrm>
              <a:off x="7077748" y="3409202"/>
              <a:ext cx="0" cy="1174500"/>
            </a:xfrm>
            <a:prstGeom prst="straightConnector1">
              <a:avLst/>
            </a:prstGeom>
            <a:noFill/>
            <a:ln cap="flat" cmpd="sng" w="9525">
              <a:solidFill>
                <a:srgbClr val="13294B"/>
              </a:solidFill>
              <a:prstDash val="dash"/>
              <a:round/>
              <a:headEnd len="med" w="med" type="none"/>
              <a:tailEnd len="med" w="med" type="none"/>
            </a:ln>
          </p:spPr>
        </p:cxnSp>
      </p:grpSp>
      <p:grpSp>
        <p:nvGrpSpPr>
          <p:cNvPr id="189" name="Google Shape;189;p26"/>
          <p:cNvGrpSpPr/>
          <p:nvPr/>
        </p:nvGrpSpPr>
        <p:grpSpPr>
          <a:xfrm>
            <a:off x="436414" y="1450252"/>
            <a:ext cx="4807011" cy="3608990"/>
            <a:chOff x="436425" y="1297800"/>
            <a:chExt cx="4507700" cy="3485600"/>
          </a:xfrm>
        </p:grpSpPr>
        <p:pic>
          <p:nvPicPr>
            <p:cNvPr id="190" name="Google Shape;190;p26"/>
            <p:cNvPicPr preferRelativeResize="0"/>
            <p:nvPr/>
          </p:nvPicPr>
          <p:blipFill>
            <a:blip r:embed="rId4">
              <a:alphaModFix/>
            </a:blip>
            <a:stretch>
              <a:fillRect/>
            </a:stretch>
          </p:blipFill>
          <p:spPr>
            <a:xfrm>
              <a:off x="436425" y="1297800"/>
              <a:ext cx="4507700" cy="3485600"/>
            </a:xfrm>
            <a:prstGeom prst="rect">
              <a:avLst/>
            </a:prstGeom>
            <a:noFill/>
            <a:ln>
              <a:noFill/>
            </a:ln>
          </p:spPr>
        </p:pic>
        <p:sp>
          <p:nvSpPr>
            <p:cNvPr id="191" name="Google Shape;191;p26"/>
            <p:cNvSpPr/>
            <p:nvPr/>
          </p:nvSpPr>
          <p:spPr>
            <a:xfrm>
              <a:off x="4422100" y="4192250"/>
              <a:ext cx="453000" cy="237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92" name="Google Shape;192;p26"/>
          <p:cNvCxnSpPr/>
          <p:nvPr/>
        </p:nvCxnSpPr>
        <p:spPr>
          <a:xfrm>
            <a:off x="1205629" y="591775"/>
            <a:ext cx="0" cy="1013400"/>
          </a:xfrm>
          <a:prstGeom prst="straightConnector1">
            <a:avLst/>
          </a:prstGeom>
          <a:noFill/>
          <a:ln cap="flat" cmpd="sng" w="9525">
            <a:solidFill>
              <a:schemeClr val="dk2"/>
            </a:solidFill>
            <a:prstDash val="solid"/>
            <a:round/>
            <a:headEnd len="med" w="med" type="none"/>
            <a:tailEnd len="med" w="med" type="triangle"/>
          </a:ln>
        </p:spPr>
      </p:cxnSp>
      <p:pic>
        <p:nvPicPr>
          <p:cNvPr id="193" name="Google Shape;193;p26"/>
          <p:cNvPicPr preferRelativeResize="0"/>
          <p:nvPr/>
        </p:nvPicPr>
        <p:blipFill>
          <a:blip r:embed="rId5">
            <a:alphaModFix/>
          </a:blip>
          <a:stretch>
            <a:fillRect/>
          </a:stretch>
        </p:blipFill>
        <p:spPr>
          <a:xfrm>
            <a:off x="5619562" y="596225"/>
            <a:ext cx="3260427" cy="2471725"/>
          </a:xfrm>
          <a:prstGeom prst="rect">
            <a:avLst/>
          </a:prstGeom>
          <a:noFill/>
          <a:ln>
            <a:noFill/>
          </a:ln>
        </p:spPr>
      </p:pic>
      <p:cxnSp>
        <p:nvCxnSpPr>
          <p:cNvPr id="194" name="Google Shape;194;p26"/>
          <p:cNvCxnSpPr/>
          <p:nvPr/>
        </p:nvCxnSpPr>
        <p:spPr>
          <a:xfrm>
            <a:off x="1205500" y="596225"/>
            <a:ext cx="379800" cy="0"/>
          </a:xfrm>
          <a:prstGeom prst="straightConnector1">
            <a:avLst/>
          </a:prstGeom>
          <a:noFill/>
          <a:ln cap="flat" cmpd="sng" w="9525">
            <a:solidFill>
              <a:schemeClr val="dk2"/>
            </a:solidFill>
            <a:prstDash val="solid"/>
            <a:round/>
            <a:headEnd len="med" w="med" type="none"/>
            <a:tailEnd len="med" w="med" type="none"/>
          </a:ln>
        </p:spPr>
      </p:cxnSp>
      <p:sp>
        <p:nvSpPr>
          <p:cNvPr id="195" name="Google Shape;195;p26"/>
          <p:cNvSpPr txBox="1"/>
          <p:nvPr/>
        </p:nvSpPr>
        <p:spPr>
          <a:xfrm>
            <a:off x="5725875" y="161850"/>
            <a:ext cx="4422000" cy="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9E9E9E"/>
                </a:solidFill>
              </a:rPr>
              <a:t>K-means diagnostics:</a:t>
            </a:r>
            <a:endParaRPr b="1">
              <a:solidFill>
                <a:srgbClr val="9E9E9E"/>
              </a:solidFill>
            </a:endParaRPr>
          </a:p>
        </p:txBody>
      </p:sp>
      <p:sp>
        <p:nvSpPr>
          <p:cNvPr id="196" name="Google Shape;196;p26"/>
          <p:cNvSpPr txBox="1"/>
          <p:nvPr/>
        </p:nvSpPr>
        <p:spPr>
          <a:xfrm>
            <a:off x="38625" y="744175"/>
            <a:ext cx="1152600" cy="516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800"/>
              <a:t>Median IBU</a:t>
            </a:r>
            <a:endParaRPr sz="800"/>
          </a:p>
          <a:p>
            <a:pPr indent="0" lvl="0" marL="0" rtl="0" algn="r">
              <a:spcBef>
                <a:spcPts val="0"/>
              </a:spcBef>
              <a:spcAft>
                <a:spcPts val="0"/>
              </a:spcAft>
              <a:buNone/>
            </a:pPr>
            <a:r>
              <a:rPr lang="en" sz="800"/>
              <a:t>Median ABV</a:t>
            </a:r>
            <a:endParaRPr sz="800"/>
          </a:p>
          <a:p>
            <a:pPr indent="0" lvl="0" marL="0" rtl="0" algn="r">
              <a:spcBef>
                <a:spcPts val="0"/>
              </a:spcBef>
              <a:spcAft>
                <a:spcPts val="0"/>
              </a:spcAft>
              <a:buNone/>
            </a:pPr>
            <a:r>
              <a:rPr lang="en" sz="800"/>
              <a:t>IBU:ABV ratio</a:t>
            </a:r>
            <a:endParaRPr sz="800"/>
          </a:p>
          <a:p>
            <a:pPr indent="0" lvl="0" marL="0" rtl="0" algn="r">
              <a:spcBef>
                <a:spcPts val="0"/>
              </a:spcBef>
              <a:spcAft>
                <a:spcPts val="0"/>
              </a:spcAft>
              <a:buNone/>
            </a:pPr>
            <a:r>
              <a:rPr lang="en" sz="800"/>
              <a:t>Breweries per capita</a:t>
            </a:r>
            <a:endParaRPr sz="800"/>
          </a:p>
          <a:p>
            <a:pPr indent="0" lvl="0" marL="0" rtl="0" algn="r">
              <a:spcBef>
                <a:spcPts val="0"/>
              </a:spcBef>
              <a:spcAft>
                <a:spcPts val="0"/>
              </a:spcAft>
              <a:buNone/>
            </a:pPr>
            <a:r>
              <a:t/>
            </a:r>
            <a:endParaRPr sz="800"/>
          </a:p>
        </p:txBody>
      </p:sp>
      <p:grpSp>
        <p:nvGrpSpPr>
          <p:cNvPr id="197" name="Google Shape;197;p26"/>
          <p:cNvGrpSpPr/>
          <p:nvPr/>
        </p:nvGrpSpPr>
        <p:grpSpPr>
          <a:xfrm>
            <a:off x="1639675" y="94505"/>
            <a:ext cx="2079911" cy="1445598"/>
            <a:chOff x="3047950" y="2306950"/>
            <a:chExt cx="4142425" cy="2912750"/>
          </a:xfrm>
        </p:grpSpPr>
        <p:pic>
          <p:nvPicPr>
            <p:cNvPr id="198" name="Google Shape;198;p26"/>
            <p:cNvPicPr preferRelativeResize="0"/>
            <p:nvPr/>
          </p:nvPicPr>
          <p:blipFill>
            <a:blip r:embed="rId6">
              <a:alphaModFix/>
            </a:blip>
            <a:stretch>
              <a:fillRect/>
            </a:stretch>
          </p:blipFill>
          <p:spPr>
            <a:xfrm>
              <a:off x="3047950" y="2306950"/>
              <a:ext cx="4142425" cy="2912750"/>
            </a:xfrm>
            <a:prstGeom prst="rect">
              <a:avLst/>
            </a:prstGeom>
            <a:noFill/>
            <a:ln>
              <a:noFill/>
            </a:ln>
          </p:spPr>
        </p:pic>
        <p:sp>
          <p:nvSpPr>
            <p:cNvPr id="199" name="Google Shape;199;p26"/>
            <p:cNvSpPr/>
            <p:nvPr/>
          </p:nvSpPr>
          <p:spPr>
            <a:xfrm>
              <a:off x="6784900" y="4882672"/>
              <a:ext cx="339600" cy="184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27"/>
          <p:cNvSpPr txBox="1"/>
          <p:nvPr/>
        </p:nvSpPr>
        <p:spPr>
          <a:xfrm>
            <a:off x="2942675" y="3568700"/>
            <a:ext cx="4672800" cy="171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lt1"/>
                </a:solidFill>
                <a:highlight>
                  <a:srgbClr val="C8102E"/>
                </a:highlight>
              </a:rPr>
              <a:t>Cluster 1:</a:t>
            </a:r>
            <a:r>
              <a:rPr lang="en" sz="1100">
                <a:solidFill>
                  <a:schemeClr val="lt1"/>
                </a:solidFill>
              </a:rPr>
              <a:t> </a:t>
            </a:r>
            <a:r>
              <a:rPr lang="en" sz="1100"/>
              <a:t>States with high ABV, low IBU beers </a:t>
            </a:r>
            <a:endParaRPr sz="1100"/>
          </a:p>
          <a:p>
            <a:pPr indent="0" lvl="0" marL="0" rtl="0" algn="l">
              <a:spcBef>
                <a:spcPts val="0"/>
              </a:spcBef>
              <a:spcAft>
                <a:spcPts val="0"/>
              </a:spcAft>
              <a:buNone/>
            </a:pPr>
            <a:r>
              <a:t/>
            </a:r>
            <a:endParaRPr sz="1100">
              <a:solidFill>
                <a:schemeClr val="lt1"/>
              </a:solidFill>
              <a:highlight>
                <a:srgbClr val="C8102E"/>
              </a:highlight>
            </a:endParaRPr>
          </a:p>
          <a:p>
            <a:pPr indent="0" lvl="0" marL="0" rtl="0" algn="l">
              <a:spcBef>
                <a:spcPts val="0"/>
              </a:spcBef>
              <a:spcAft>
                <a:spcPts val="0"/>
              </a:spcAft>
              <a:buNone/>
            </a:pPr>
            <a:r>
              <a:rPr b="1" lang="en" sz="1100">
                <a:solidFill>
                  <a:schemeClr val="lt1"/>
                </a:solidFill>
                <a:highlight>
                  <a:srgbClr val="13294B"/>
                </a:highlight>
              </a:rPr>
              <a:t>Cluster 2:</a:t>
            </a:r>
            <a:r>
              <a:rPr b="1" lang="en" sz="1100"/>
              <a:t> </a:t>
            </a:r>
            <a:r>
              <a:rPr lang="en" sz="1100"/>
              <a:t>States with high ABV, moderate IBU beers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en" sz="1100">
                <a:solidFill>
                  <a:schemeClr val="lt1"/>
                </a:solidFill>
                <a:highlight>
                  <a:srgbClr val="274E13"/>
                </a:highlight>
              </a:rPr>
              <a:t>Cluster 3:</a:t>
            </a:r>
            <a:r>
              <a:rPr lang="en" sz="1100"/>
              <a:t> NJ has low ABV, moderate IBU beers </a:t>
            </a:r>
            <a:endParaRPr sz="1100"/>
          </a:p>
          <a:p>
            <a:pPr indent="0" lvl="0" marL="0" rtl="0" algn="l">
              <a:spcBef>
                <a:spcPts val="0"/>
              </a:spcBef>
              <a:spcAft>
                <a:spcPts val="0"/>
              </a:spcAft>
              <a:buNone/>
            </a:pPr>
            <a:r>
              <a:t/>
            </a:r>
            <a:endParaRPr sz="1100">
              <a:solidFill>
                <a:schemeClr val="lt1"/>
              </a:solidFill>
              <a:highlight>
                <a:srgbClr val="9E9E9E"/>
              </a:highlight>
            </a:endParaRPr>
          </a:p>
          <a:p>
            <a:pPr indent="0" lvl="0" marL="0" rtl="0" algn="l">
              <a:spcBef>
                <a:spcPts val="0"/>
              </a:spcBef>
              <a:spcAft>
                <a:spcPts val="0"/>
              </a:spcAft>
              <a:buNone/>
            </a:pPr>
            <a:r>
              <a:rPr b="1" lang="en" sz="1100">
                <a:solidFill>
                  <a:schemeClr val="lt1"/>
                </a:solidFill>
                <a:highlight>
                  <a:srgbClr val="9E9E9E"/>
                </a:highlight>
              </a:rPr>
              <a:t>Cluster 4:</a:t>
            </a:r>
            <a:r>
              <a:rPr lang="en" sz="1100"/>
              <a:t> States with high ABV, high IBU beers </a:t>
            </a:r>
            <a:endParaRPr sz="1100"/>
          </a:p>
        </p:txBody>
      </p:sp>
      <p:pic>
        <p:nvPicPr>
          <p:cNvPr id="205" name="Google Shape;205;p27"/>
          <p:cNvPicPr preferRelativeResize="0"/>
          <p:nvPr/>
        </p:nvPicPr>
        <p:blipFill>
          <a:blip r:embed="rId3">
            <a:alphaModFix/>
          </a:blip>
          <a:stretch>
            <a:fillRect/>
          </a:stretch>
        </p:blipFill>
        <p:spPr>
          <a:xfrm>
            <a:off x="2569025" y="477500"/>
            <a:ext cx="4005938" cy="3035300"/>
          </a:xfrm>
          <a:prstGeom prst="rect">
            <a:avLst/>
          </a:prstGeom>
          <a:noFill/>
          <a:ln>
            <a:noFill/>
          </a:ln>
        </p:spPr>
      </p:pic>
      <p:sp>
        <p:nvSpPr>
          <p:cNvPr id="206" name="Google Shape;206;p27"/>
          <p:cNvSpPr txBox="1"/>
          <p:nvPr>
            <p:ph idx="4294967295" type="title"/>
          </p:nvPr>
        </p:nvSpPr>
        <p:spPr>
          <a:xfrm>
            <a:off x="169450" y="77175"/>
            <a:ext cx="3179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9E9E9E"/>
                </a:solidFill>
              </a:rPr>
              <a:t>CLASSIFICATION OF TARGET STATES</a:t>
            </a:r>
            <a:endParaRPr b="1" sz="1200">
              <a:solidFill>
                <a:srgbClr val="9E9E9E"/>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pic>
        <p:nvPicPr>
          <p:cNvPr id="211" name="Google Shape;211;p28"/>
          <p:cNvPicPr preferRelativeResize="0"/>
          <p:nvPr/>
        </p:nvPicPr>
        <p:blipFill>
          <a:blip r:embed="rId3">
            <a:alphaModFix/>
          </a:blip>
          <a:stretch>
            <a:fillRect/>
          </a:stretch>
        </p:blipFill>
        <p:spPr>
          <a:xfrm>
            <a:off x="719900" y="775250"/>
            <a:ext cx="3227405" cy="2445400"/>
          </a:xfrm>
          <a:prstGeom prst="rect">
            <a:avLst/>
          </a:prstGeom>
          <a:noFill/>
          <a:ln>
            <a:noFill/>
          </a:ln>
        </p:spPr>
      </p:pic>
      <p:graphicFrame>
        <p:nvGraphicFramePr>
          <p:cNvPr id="212" name="Google Shape;212;p28"/>
          <p:cNvGraphicFramePr/>
          <p:nvPr/>
        </p:nvGraphicFramePr>
        <p:xfrm>
          <a:off x="639000" y="3424750"/>
          <a:ext cx="3000000" cy="3000000"/>
        </p:xfrm>
        <a:graphic>
          <a:graphicData uri="http://schemas.openxmlformats.org/drawingml/2006/table">
            <a:tbl>
              <a:tblPr>
                <a:noFill/>
                <a:tableStyleId>{1ED267C5-6E5B-4BA7-9962-6092742DDFC0}</a:tableStyleId>
              </a:tblPr>
              <a:tblGrid>
                <a:gridCol w="3619500"/>
                <a:gridCol w="3619500"/>
              </a:tblGrid>
              <a:tr h="387300">
                <a:tc>
                  <a:txBody>
                    <a:bodyPr/>
                    <a:lstStyle/>
                    <a:p>
                      <a:pPr indent="0" lvl="0" marL="0" rtl="0" algn="r">
                        <a:spcBef>
                          <a:spcPts val="0"/>
                        </a:spcBef>
                        <a:spcAft>
                          <a:spcPts val="0"/>
                        </a:spcAft>
                        <a:buNone/>
                      </a:pPr>
                      <a:r>
                        <a:rPr b="1" lang="en" sz="1200"/>
                        <a:t>Target Market:</a:t>
                      </a:r>
                      <a:endParaRPr b="1" sz="12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t>Suggested Beer Style</a:t>
                      </a:r>
                      <a:endParaRPr sz="12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7300">
                <a:tc>
                  <a:txBody>
                    <a:bodyPr/>
                    <a:lstStyle/>
                    <a:p>
                      <a:pPr indent="0" lvl="0" marL="0" rtl="0" algn="r">
                        <a:spcBef>
                          <a:spcPts val="0"/>
                        </a:spcBef>
                        <a:spcAft>
                          <a:spcPts val="0"/>
                        </a:spcAft>
                        <a:buNone/>
                      </a:pPr>
                      <a:r>
                        <a:rPr b="1" lang="en" sz="1000"/>
                        <a:t>GA, FL, NY:</a:t>
                      </a:r>
                      <a:endParaRPr b="1" sz="10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000"/>
                        <a:t>IPA</a:t>
                      </a:r>
                      <a:endParaRPr sz="10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7300">
                <a:tc>
                  <a:txBody>
                    <a:bodyPr/>
                    <a:lstStyle/>
                    <a:p>
                      <a:pPr indent="0" lvl="0" marL="0" rtl="0" algn="r">
                        <a:spcBef>
                          <a:spcPts val="0"/>
                        </a:spcBef>
                        <a:spcAft>
                          <a:spcPts val="0"/>
                        </a:spcAft>
                        <a:buNone/>
                      </a:pPr>
                      <a:r>
                        <a:rPr b="1" lang="en" sz="1000"/>
                        <a:t>MO, TX, MD, IL, TN, OH, CA:</a:t>
                      </a:r>
                      <a:endParaRPr b="1" sz="10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000"/>
                        <a:t>Higher Alcohol Ale</a:t>
                      </a:r>
                      <a:endParaRPr sz="10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7300">
                <a:tc>
                  <a:txBody>
                    <a:bodyPr/>
                    <a:lstStyle/>
                    <a:p>
                      <a:pPr indent="0" lvl="0" marL="0" rtl="0" algn="r">
                        <a:spcBef>
                          <a:spcPts val="0"/>
                        </a:spcBef>
                        <a:spcAft>
                          <a:spcPts val="0"/>
                        </a:spcAft>
                        <a:buNone/>
                      </a:pPr>
                      <a:r>
                        <a:rPr b="1" lang="en" sz="1000"/>
                        <a:t>NJ:</a:t>
                      </a:r>
                      <a:endParaRPr b="1" sz="10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000"/>
                        <a:t>Lower Alcohol Ale</a:t>
                      </a:r>
                      <a:endParaRPr sz="10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id="213" name="Google Shape;213;p28"/>
          <p:cNvPicPr preferRelativeResize="0"/>
          <p:nvPr/>
        </p:nvPicPr>
        <p:blipFill>
          <a:blip r:embed="rId4">
            <a:alphaModFix/>
          </a:blip>
          <a:stretch>
            <a:fillRect/>
          </a:stretch>
        </p:blipFill>
        <p:spPr>
          <a:xfrm>
            <a:off x="4680775" y="799950"/>
            <a:ext cx="3423554" cy="2445401"/>
          </a:xfrm>
          <a:prstGeom prst="rect">
            <a:avLst/>
          </a:prstGeom>
          <a:noFill/>
          <a:ln>
            <a:noFill/>
          </a:ln>
        </p:spPr>
      </p:pic>
      <p:sp>
        <p:nvSpPr>
          <p:cNvPr id="214" name="Google Shape;214;p28"/>
          <p:cNvSpPr txBox="1"/>
          <p:nvPr>
            <p:ph type="title"/>
          </p:nvPr>
        </p:nvSpPr>
        <p:spPr>
          <a:xfrm>
            <a:off x="169450" y="77175"/>
            <a:ext cx="832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9E9E9E"/>
                </a:solidFill>
              </a:rPr>
              <a:t>WHAT TYPE OF BEER WOULD SELL IN EACH UNDERSERVED MARKET?</a:t>
            </a:r>
            <a:endParaRPr b="1" sz="1200">
              <a:solidFill>
                <a:srgbClr val="9E9E9E"/>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pic>
        <p:nvPicPr>
          <p:cNvPr id="219" name="Google Shape;219;p29"/>
          <p:cNvPicPr preferRelativeResize="0"/>
          <p:nvPr/>
        </p:nvPicPr>
        <p:blipFill>
          <a:blip r:embed="rId3">
            <a:alphaModFix/>
          </a:blip>
          <a:stretch>
            <a:fillRect/>
          </a:stretch>
        </p:blipFill>
        <p:spPr>
          <a:xfrm>
            <a:off x="421950" y="3551483"/>
            <a:ext cx="1951125" cy="1951125"/>
          </a:xfrm>
          <a:prstGeom prst="rect">
            <a:avLst/>
          </a:prstGeom>
          <a:noFill/>
          <a:ln>
            <a:noFill/>
          </a:ln>
        </p:spPr>
      </p:pic>
      <p:pic>
        <p:nvPicPr>
          <p:cNvPr id="220" name="Google Shape;220;p29"/>
          <p:cNvPicPr preferRelativeResize="0"/>
          <p:nvPr/>
        </p:nvPicPr>
        <p:blipFill>
          <a:blip r:embed="rId4">
            <a:alphaModFix/>
          </a:blip>
          <a:stretch>
            <a:fillRect/>
          </a:stretch>
        </p:blipFill>
        <p:spPr>
          <a:xfrm>
            <a:off x="5692000" y="4547000"/>
            <a:ext cx="3079901" cy="271875"/>
          </a:xfrm>
          <a:prstGeom prst="rect">
            <a:avLst/>
          </a:prstGeom>
          <a:noFill/>
          <a:ln>
            <a:noFill/>
          </a:ln>
        </p:spPr>
      </p:pic>
      <p:sp>
        <p:nvSpPr>
          <p:cNvPr id="221" name="Google Shape;22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Craft beers are available across the country; but are most popular in the Rocky Mountain states, particularly Colorado.  </a:t>
            </a:r>
            <a:endParaRPr/>
          </a:p>
          <a:p>
            <a:pPr indent="0" lvl="0" marL="0" rtl="0" algn="l">
              <a:spcBef>
                <a:spcPts val="1600"/>
              </a:spcBef>
              <a:spcAft>
                <a:spcPts val="0"/>
              </a:spcAft>
              <a:buNone/>
            </a:pPr>
            <a:r>
              <a:rPr lang="en"/>
              <a:t>There are modest variations in alcoholic content (ABV) and bitterness (IBU) throughout the US.  The variations correlate well with beer style.</a:t>
            </a:r>
            <a:endParaRPr/>
          </a:p>
          <a:p>
            <a:pPr indent="0" lvl="0" marL="0" rtl="0" algn="l">
              <a:spcBef>
                <a:spcPts val="1600"/>
              </a:spcBef>
              <a:spcAft>
                <a:spcPts val="1600"/>
              </a:spcAft>
              <a:buNone/>
            </a:pPr>
            <a:r>
              <a:rPr lang="en"/>
              <a:t>We have identified 11 states with potentially underserved market and have grouped them with recommended styles based on current tastes.  </a:t>
            </a:r>
            <a:endParaRPr/>
          </a:p>
        </p:txBody>
      </p:sp>
      <p:sp>
        <p:nvSpPr>
          <p:cNvPr id="222" name="Google Shape;222;p29"/>
          <p:cNvSpPr txBox="1"/>
          <p:nvPr>
            <p:ph type="title"/>
          </p:nvPr>
        </p:nvSpPr>
        <p:spPr>
          <a:xfrm>
            <a:off x="169450" y="77175"/>
            <a:ext cx="832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9E9E9E"/>
                </a:solidFill>
              </a:rPr>
              <a:t>CONCLUSIONS</a:t>
            </a:r>
            <a:endParaRPr b="1" sz="1800">
              <a:solidFill>
                <a:srgbClr val="9E9E9E"/>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p:nvPr/>
        </p:nvSpPr>
        <p:spPr>
          <a:xfrm>
            <a:off x="4782925" y="753000"/>
            <a:ext cx="3382200" cy="4014900"/>
          </a:xfrm>
          <a:prstGeom prst="rect">
            <a:avLst/>
          </a:prstGeom>
          <a:noFill/>
          <a:ln cap="flat" cmpd="sng" w="19050">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nvSpPr>
        <p:spPr>
          <a:xfrm>
            <a:off x="195425" y="65925"/>
            <a:ext cx="33822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9E9E9E"/>
                </a:solidFill>
                <a:latin typeface="Trebuchet MS"/>
                <a:ea typeface="Trebuchet MS"/>
                <a:cs typeface="Trebuchet MS"/>
                <a:sym typeface="Trebuchet MS"/>
              </a:rPr>
              <a:t>INTRODUCTION</a:t>
            </a:r>
            <a:endParaRPr sz="1000">
              <a:solidFill>
                <a:srgbClr val="9E9E9E"/>
              </a:solidFill>
              <a:latin typeface="Trebuchet MS"/>
              <a:ea typeface="Trebuchet MS"/>
              <a:cs typeface="Trebuchet MS"/>
              <a:sym typeface="Trebuchet MS"/>
            </a:endParaRPr>
          </a:p>
          <a:p>
            <a:pPr indent="0" lvl="0" marL="0" rtl="0" algn="l">
              <a:spcBef>
                <a:spcPts val="0"/>
              </a:spcBef>
              <a:spcAft>
                <a:spcPts val="0"/>
              </a:spcAft>
              <a:buNone/>
            </a:pPr>
            <a:r>
              <a:t/>
            </a:r>
            <a:endParaRPr sz="1000">
              <a:solidFill>
                <a:srgbClr val="9E9E9E"/>
              </a:solidFill>
              <a:latin typeface="Trebuchet MS"/>
              <a:ea typeface="Trebuchet MS"/>
              <a:cs typeface="Trebuchet MS"/>
              <a:sym typeface="Trebuchet MS"/>
            </a:endParaRPr>
          </a:p>
        </p:txBody>
      </p:sp>
      <p:graphicFrame>
        <p:nvGraphicFramePr>
          <p:cNvPr id="65" name="Google Shape;65;p14"/>
          <p:cNvGraphicFramePr/>
          <p:nvPr/>
        </p:nvGraphicFramePr>
        <p:xfrm>
          <a:off x="3916250" y="1238250"/>
          <a:ext cx="3000000" cy="3000000"/>
        </p:xfrm>
        <a:graphic>
          <a:graphicData uri="http://schemas.openxmlformats.org/drawingml/2006/table">
            <a:tbl>
              <a:tblPr>
                <a:noFill/>
                <a:tableStyleId>{1ED267C5-6E5B-4BA7-9962-6092742DDFC0}</a:tableStyleId>
              </a:tblPr>
              <a:tblGrid>
                <a:gridCol w="2297050"/>
                <a:gridCol w="2297050"/>
              </a:tblGrid>
              <a:tr h="381000">
                <a:tc>
                  <a:txBody>
                    <a:bodyPr/>
                    <a:lstStyle/>
                    <a:p>
                      <a:pPr indent="0" lvl="0" marL="0" rtl="0" algn="r">
                        <a:spcBef>
                          <a:spcPts val="0"/>
                        </a:spcBef>
                        <a:spcAft>
                          <a:spcPts val="0"/>
                        </a:spcAft>
                        <a:buNone/>
                      </a:pPr>
                      <a:r>
                        <a:rPr b="1" lang="en" sz="1200">
                          <a:solidFill>
                            <a:srgbClr val="1E3F72"/>
                          </a:solidFill>
                        </a:rPr>
                        <a:t>Beer ID:</a:t>
                      </a:r>
                      <a:endParaRPr b="1" sz="1200">
                        <a:solidFill>
                          <a:srgbClr val="1E3F7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1E3F72"/>
                          </a:solidFill>
                        </a:rPr>
                        <a:t>2410 unique ids</a:t>
                      </a:r>
                      <a:endParaRPr sz="1200">
                        <a:solidFill>
                          <a:srgbClr val="1E3F7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r">
                        <a:spcBef>
                          <a:spcPts val="0"/>
                        </a:spcBef>
                        <a:spcAft>
                          <a:spcPts val="0"/>
                        </a:spcAft>
                        <a:buNone/>
                      </a:pPr>
                      <a:r>
                        <a:rPr b="1" lang="en" sz="1200">
                          <a:solidFill>
                            <a:srgbClr val="1E3F72"/>
                          </a:solidFill>
                        </a:rPr>
                        <a:t>Beer Name:</a:t>
                      </a:r>
                      <a:endParaRPr b="1" sz="1200">
                        <a:solidFill>
                          <a:srgbClr val="1E3F7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1E3F72"/>
                          </a:solidFill>
                        </a:rPr>
                        <a:t>2305 unique names</a:t>
                      </a:r>
                      <a:endParaRPr sz="1200">
                        <a:solidFill>
                          <a:srgbClr val="1E3F7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r">
                        <a:spcBef>
                          <a:spcPts val="0"/>
                        </a:spcBef>
                        <a:spcAft>
                          <a:spcPts val="0"/>
                        </a:spcAft>
                        <a:buNone/>
                      </a:pPr>
                      <a:r>
                        <a:rPr b="1" lang="en" sz="1200">
                          <a:solidFill>
                            <a:srgbClr val="1E3F72"/>
                          </a:solidFill>
                        </a:rPr>
                        <a:t>Beer Style:</a:t>
                      </a:r>
                      <a:endParaRPr b="1" sz="1200">
                        <a:solidFill>
                          <a:srgbClr val="1E3F7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1E3F72"/>
                          </a:solidFill>
                        </a:rPr>
                        <a:t>100 unique styles</a:t>
                      </a:r>
                      <a:endParaRPr sz="1200">
                        <a:solidFill>
                          <a:srgbClr val="1E3F7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96200">
                <a:tc>
                  <a:txBody>
                    <a:bodyPr/>
                    <a:lstStyle/>
                    <a:p>
                      <a:pPr indent="0" lvl="0" marL="0" rtl="0" algn="r">
                        <a:spcBef>
                          <a:spcPts val="0"/>
                        </a:spcBef>
                        <a:spcAft>
                          <a:spcPts val="0"/>
                        </a:spcAft>
                        <a:buNone/>
                      </a:pPr>
                      <a:r>
                        <a:rPr b="1" lang="en" sz="1200">
                          <a:solidFill>
                            <a:srgbClr val="1E3F72"/>
                          </a:solidFill>
                        </a:rPr>
                        <a:t>ABV:</a:t>
                      </a:r>
                      <a:endParaRPr b="1" sz="1200">
                        <a:solidFill>
                          <a:srgbClr val="1E3F7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1E3F72"/>
                          </a:solidFill>
                        </a:rPr>
                        <a:t>Range: 0.001 - 0.128</a:t>
                      </a:r>
                      <a:endParaRPr sz="1200">
                        <a:solidFill>
                          <a:srgbClr val="1E3F7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r">
                        <a:spcBef>
                          <a:spcPts val="0"/>
                        </a:spcBef>
                        <a:spcAft>
                          <a:spcPts val="0"/>
                        </a:spcAft>
                        <a:buNone/>
                      </a:pPr>
                      <a:r>
                        <a:rPr b="1" lang="en" sz="1200">
                          <a:solidFill>
                            <a:srgbClr val="1E3F72"/>
                          </a:solidFill>
                        </a:rPr>
                        <a:t>IBU:</a:t>
                      </a:r>
                      <a:endParaRPr b="1" sz="1200">
                        <a:solidFill>
                          <a:srgbClr val="1E3F7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1E3F72"/>
                          </a:solidFill>
                        </a:rPr>
                        <a:t>Range: 4 - 138</a:t>
                      </a:r>
                      <a:endParaRPr sz="1200">
                        <a:solidFill>
                          <a:srgbClr val="1E3F7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r">
                        <a:spcBef>
                          <a:spcPts val="0"/>
                        </a:spcBef>
                        <a:spcAft>
                          <a:spcPts val="0"/>
                        </a:spcAft>
                        <a:buNone/>
                      </a:pPr>
                      <a:r>
                        <a:rPr b="1" lang="en" sz="1200">
                          <a:solidFill>
                            <a:srgbClr val="1E3F72"/>
                          </a:solidFill>
                        </a:rPr>
                        <a:t>Serving Size:</a:t>
                      </a:r>
                      <a:endParaRPr b="1" sz="1200">
                        <a:solidFill>
                          <a:srgbClr val="1E3F7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1E3F72"/>
                          </a:solidFill>
                        </a:rPr>
                        <a:t>Range: 8.4 - 32 oz.</a:t>
                      </a:r>
                      <a:endParaRPr sz="1200">
                        <a:solidFill>
                          <a:srgbClr val="1E3F72"/>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r">
                        <a:spcBef>
                          <a:spcPts val="0"/>
                        </a:spcBef>
                        <a:spcAft>
                          <a:spcPts val="0"/>
                        </a:spcAft>
                        <a:buNone/>
                      </a:pPr>
                      <a:r>
                        <a:rPr b="1" lang="en" sz="1200">
                          <a:solidFill>
                            <a:srgbClr val="C8102E"/>
                          </a:solidFill>
                        </a:rPr>
                        <a:t>Brewery Name:</a:t>
                      </a:r>
                      <a:endParaRPr b="1" sz="1200">
                        <a:solidFill>
                          <a:srgbClr val="C8102E"/>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C8102E"/>
                          </a:solidFill>
                        </a:rPr>
                        <a:t>551 unique breweries</a:t>
                      </a:r>
                      <a:endParaRPr sz="1200">
                        <a:solidFill>
                          <a:srgbClr val="C8102E"/>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r">
                        <a:spcBef>
                          <a:spcPts val="0"/>
                        </a:spcBef>
                        <a:spcAft>
                          <a:spcPts val="0"/>
                        </a:spcAft>
                        <a:buNone/>
                      </a:pPr>
                      <a:r>
                        <a:rPr b="1" lang="en" sz="1200">
                          <a:solidFill>
                            <a:srgbClr val="C8102E"/>
                          </a:solidFill>
                        </a:rPr>
                        <a:t>Brewery City:</a:t>
                      </a:r>
                      <a:endParaRPr b="1" sz="1200">
                        <a:solidFill>
                          <a:srgbClr val="C8102E"/>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C8102E"/>
                          </a:solidFill>
                        </a:rPr>
                        <a:t>384 cities</a:t>
                      </a:r>
                      <a:endParaRPr sz="1200">
                        <a:solidFill>
                          <a:srgbClr val="C8102E"/>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r">
                        <a:spcBef>
                          <a:spcPts val="0"/>
                        </a:spcBef>
                        <a:spcAft>
                          <a:spcPts val="0"/>
                        </a:spcAft>
                        <a:buNone/>
                      </a:pPr>
                      <a:r>
                        <a:rPr b="1" lang="en" sz="1200">
                          <a:solidFill>
                            <a:srgbClr val="C8102E"/>
                          </a:solidFill>
                        </a:rPr>
                        <a:t>Brewery State:</a:t>
                      </a:r>
                      <a:endParaRPr b="1" sz="1200">
                        <a:solidFill>
                          <a:srgbClr val="C8102E"/>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C8102E"/>
                          </a:solidFill>
                        </a:rPr>
                        <a:t>50 states + DC</a:t>
                      </a:r>
                      <a:endParaRPr sz="1200">
                        <a:solidFill>
                          <a:srgbClr val="C8102E"/>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66" name="Google Shape;66;p14"/>
          <p:cNvSpPr txBox="1"/>
          <p:nvPr/>
        </p:nvSpPr>
        <p:spPr>
          <a:xfrm>
            <a:off x="3916250" y="873175"/>
            <a:ext cx="2297100" cy="516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a:t>Variable:</a:t>
            </a:r>
            <a:endParaRPr b="1"/>
          </a:p>
        </p:txBody>
      </p:sp>
      <p:sp>
        <p:nvSpPr>
          <p:cNvPr id="67" name="Google Shape;67;p14"/>
          <p:cNvSpPr txBox="1"/>
          <p:nvPr/>
        </p:nvSpPr>
        <p:spPr>
          <a:xfrm>
            <a:off x="6213300" y="873175"/>
            <a:ext cx="2297100" cy="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Characteristics</a:t>
            </a:r>
            <a:endParaRPr/>
          </a:p>
        </p:txBody>
      </p:sp>
      <p:sp>
        <p:nvSpPr>
          <p:cNvPr id="68" name="Google Shape;68;p14"/>
          <p:cNvSpPr txBox="1"/>
          <p:nvPr/>
        </p:nvSpPr>
        <p:spPr>
          <a:xfrm>
            <a:off x="5243550" y="282625"/>
            <a:ext cx="2395200" cy="51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DATA SUMMARY</a:t>
            </a:r>
            <a:endParaRPr b="1" sz="1800"/>
          </a:p>
        </p:txBody>
      </p:sp>
      <p:sp>
        <p:nvSpPr>
          <p:cNvPr id="69" name="Google Shape;69;p14"/>
          <p:cNvSpPr txBox="1"/>
          <p:nvPr/>
        </p:nvSpPr>
        <p:spPr>
          <a:xfrm>
            <a:off x="468525" y="783725"/>
            <a:ext cx="3485400" cy="34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We were provided with two datasets and added a third:</a:t>
            </a:r>
            <a:endParaRPr/>
          </a:p>
          <a:p>
            <a:pPr indent="-317500" lvl="0" marL="457200" rtl="0" algn="l">
              <a:spcBef>
                <a:spcPts val="0"/>
              </a:spcBef>
              <a:spcAft>
                <a:spcPts val="0"/>
              </a:spcAft>
              <a:buSzPts val="1400"/>
              <a:buChar char="●"/>
            </a:pPr>
            <a:r>
              <a:rPr lang="en"/>
              <a:t>Beers and their characteristics</a:t>
            </a:r>
            <a:endParaRPr/>
          </a:p>
          <a:p>
            <a:pPr indent="-317500" lvl="0" marL="457200" rtl="0" algn="l">
              <a:spcBef>
                <a:spcPts val="0"/>
              </a:spcBef>
              <a:spcAft>
                <a:spcPts val="0"/>
              </a:spcAft>
              <a:buSzPts val="1400"/>
              <a:buChar char="●"/>
            </a:pPr>
            <a:r>
              <a:rPr lang="en"/>
              <a:t>Breweries and their locations</a:t>
            </a:r>
            <a:endParaRPr/>
          </a:p>
          <a:p>
            <a:pPr indent="-317500" lvl="0" marL="457200" rtl="0" algn="l">
              <a:spcBef>
                <a:spcPts val="0"/>
              </a:spcBef>
              <a:spcAft>
                <a:spcPts val="0"/>
              </a:spcAft>
              <a:buSzPts val="1400"/>
              <a:buChar char="●"/>
            </a:pPr>
            <a:r>
              <a:rPr lang="en"/>
              <a:t>State census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performed exploratory data analysis on a merged dataset to provide a broad overview of the craft beer market in the United States.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identified markets that appear to be underserved and make recommendations on the type of beer styles that Budweiser should consider offering to these markets if they desire to capitalize on the secular growth of the domestic craft beer industry.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0" name="Google Shape;70;p14"/>
          <p:cNvSpPr txBox="1"/>
          <p:nvPr/>
        </p:nvSpPr>
        <p:spPr>
          <a:xfrm rot="-5400000">
            <a:off x="3465825" y="2164100"/>
            <a:ext cx="2172600" cy="51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1E3F72"/>
                </a:solidFill>
              </a:rPr>
              <a:t>Beers</a:t>
            </a:r>
            <a:endParaRPr>
              <a:solidFill>
                <a:srgbClr val="1E3F72"/>
              </a:solidFill>
            </a:endParaRPr>
          </a:p>
        </p:txBody>
      </p:sp>
      <p:sp>
        <p:nvSpPr>
          <p:cNvPr id="71" name="Google Shape;71;p14"/>
          <p:cNvSpPr txBox="1"/>
          <p:nvPr/>
        </p:nvSpPr>
        <p:spPr>
          <a:xfrm rot="-5400000">
            <a:off x="4018275" y="3845650"/>
            <a:ext cx="1067700" cy="51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C8102E"/>
                </a:solidFill>
              </a:rPr>
              <a:t>Breweries</a:t>
            </a:r>
            <a:endParaRPr>
              <a:solidFill>
                <a:srgbClr val="C8102E"/>
              </a:solidFill>
            </a:endParaRPr>
          </a:p>
        </p:txBody>
      </p:sp>
      <p:cxnSp>
        <p:nvCxnSpPr>
          <p:cNvPr id="72" name="Google Shape;72;p14"/>
          <p:cNvCxnSpPr/>
          <p:nvPr/>
        </p:nvCxnSpPr>
        <p:spPr>
          <a:xfrm>
            <a:off x="4663550" y="1504750"/>
            <a:ext cx="0" cy="1834500"/>
          </a:xfrm>
          <a:prstGeom prst="straightConnector1">
            <a:avLst/>
          </a:prstGeom>
          <a:noFill/>
          <a:ln cap="flat" cmpd="sng" w="9525">
            <a:solidFill>
              <a:srgbClr val="1E3F72"/>
            </a:solidFill>
            <a:prstDash val="solid"/>
            <a:round/>
            <a:headEnd len="med" w="med" type="triangle"/>
            <a:tailEnd len="med" w="med" type="triangle"/>
          </a:ln>
        </p:spPr>
      </p:cxnSp>
      <p:cxnSp>
        <p:nvCxnSpPr>
          <p:cNvPr id="73" name="Google Shape;73;p14"/>
          <p:cNvCxnSpPr/>
          <p:nvPr/>
        </p:nvCxnSpPr>
        <p:spPr>
          <a:xfrm>
            <a:off x="4663550" y="3454675"/>
            <a:ext cx="0" cy="1256400"/>
          </a:xfrm>
          <a:prstGeom prst="straightConnector1">
            <a:avLst/>
          </a:prstGeom>
          <a:noFill/>
          <a:ln cap="flat" cmpd="sng" w="9525">
            <a:solidFill>
              <a:srgbClr val="C8102E"/>
            </a:solidFill>
            <a:prstDash val="solid"/>
            <a:round/>
            <a:headEnd len="med" w="med" type="triangl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nvSpPr>
        <p:spPr>
          <a:xfrm>
            <a:off x="195425" y="65925"/>
            <a:ext cx="86259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9E9E9E"/>
                </a:solidFill>
                <a:latin typeface="Trebuchet MS"/>
                <a:ea typeface="Trebuchet MS"/>
                <a:cs typeface="Trebuchet MS"/>
                <a:sym typeface="Trebuchet MS"/>
              </a:rPr>
              <a:t>NUMBER OF BREWERIES IN EACH STATE</a:t>
            </a:r>
            <a:endParaRPr sz="1000">
              <a:solidFill>
                <a:srgbClr val="9E9E9E"/>
              </a:solidFill>
              <a:latin typeface="Trebuchet MS"/>
              <a:ea typeface="Trebuchet MS"/>
              <a:cs typeface="Trebuchet MS"/>
              <a:sym typeface="Trebuchet MS"/>
            </a:endParaRPr>
          </a:p>
          <a:p>
            <a:pPr indent="0" lvl="0" marL="0" rtl="0" algn="l">
              <a:spcBef>
                <a:spcPts val="0"/>
              </a:spcBef>
              <a:spcAft>
                <a:spcPts val="0"/>
              </a:spcAft>
              <a:buNone/>
            </a:pPr>
            <a:r>
              <a:t/>
            </a:r>
            <a:endParaRPr sz="1000">
              <a:solidFill>
                <a:srgbClr val="9E9E9E"/>
              </a:solidFill>
              <a:latin typeface="Trebuchet MS"/>
              <a:ea typeface="Trebuchet MS"/>
              <a:cs typeface="Trebuchet MS"/>
              <a:sym typeface="Trebuchet MS"/>
            </a:endParaRPr>
          </a:p>
        </p:txBody>
      </p:sp>
      <p:pic>
        <p:nvPicPr>
          <p:cNvPr id="79" name="Google Shape;79;p15"/>
          <p:cNvPicPr preferRelativeResize="0"/>
          <p:nvPr/>
        </p:nvPicPr>
        <p:blipFill>
          <a:blip r:embed="rId3">
            <a:alphaModFix/>
          </a:blip>
          <a:stretch>
            <a:fillRect/>
          </a:stretch>
        </p:blipFill>
        <p:spPr>
          <a:xfrm>
            <a:off x="456101" y="736150"/>
            <a:ext cx="5981850" cy="4206150"/>
          </a:xfrm>
          <a:prstGeom prst="rect">
            <a:avLst/>
          </a:prstGeom>
          <a:noFill/>
          <a:ln>
            <a:noFill/>
          </a:ln>
        </p:spPr>
      </p:pic>
      <p:pic>
        <p:nvPicPr>
          <p:cNvPr id="80" name="Google Shape;80;p15"/>
          <p:cNvPicPr preferRelativeResize="0"/>
          <p:nvPr/>
        </p:nvPicPr>
        <p:blipFill>
          <a:blip r:embed="rId4">
            <a:alphaModFix/>
          </a:blip>
          <a:stretch>
            <a:fillRect/>
          </a:stretch>
        </p:blipFill>
        <p:spPr>
          <a:xfrm>
            <a:off x="5842751" y="351426"/>
            <a:ext cx="2861675" cy="2012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pic>
        <p:nvPicPr>
          <p:cNvPr id="85" name="Google Shape;85;p16"/>
          <p:cNvPicPr preferRelativeResize="0"/>
          <p:nvPr/>
        </p:nvPicPr>
        <p:blipFill>
          <a:blip r:embed="rId3">
            <a:alphaModFix/>
          </a:blip>
          <a:stretch>
            <a:fillRect/>
          </a:stretch>
        </p:blipFill>
        <p:spPr>
          <a:xfrm>
            <a:off x="233675" y="483150"/>
            <a:ext cx="8676651" cy="2855525"/>
          </a:xfrm>
          <a:prstGeom prst="rect">
            <a:avLst/>
          </a:prstGeom>
          <a:noFill/>
          <a:ln>
            <a:noFill/>
          </a:ln>
        </p:spPr>
      </p:pic>
      <p:sp>
        <p:nvSpPr>
          <p:cNvPr id="86" name="Google Shape;86;p16"/>
          <p:cNvSpPr txBox="1"/>
          <p:nvPr/>
        </p:nvSpPr>
        <p:spPr>
          <a:xfrm>
            <a:off x="309875" y="3159200"/>
            <a:ext cx="4887000" cy="13878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sz="1200"/>
              <a:t>ABV had 62 missing values (2.6% of observations) and IBU had 1005 missing values (42% of observations).</a:t>
            </a:r>
            <a:endParaRPr sz="1200"/>
          </a:p>
          <a:p>
            <a:pPr indent="0" lvl="0" marL="457200" rtl="0" algn="l">
              <a:spcBef>
                <a:spcPts val="0"/>
              </a:spcBef>
              <a:spcAft>
                <a:spcPts val="0"/>
              </a:spcAft>
              <a:buNone/>
            </a:pPr>
            <a:r>
              <a:t/>
            </a:r>
            <a:endParaRPr sz="1200"/>
          </a:p>
          <a:p>
            <a:pPr indent="-304800" lvl="0" marL="457200" rtl="0" algn="l">
              <a:spcBef>
                <a:spcPts val="0"/>
              </a:spcBef>
              <a:spcAft>
                <a:spcPts val="0"/>
              </a:spcAft>
              <a:buSzPts val="1200"/>
              <a:buChar char="●"/>
            </a:pPr>
            <a:r>
              <a:rPr lang="en" sz="1200"/>
              <a:t>We filled missing ABV values with the median ABV from beers of the same style.</a:t>
            </a:r>
            <a:endParaRPr sz="1200"/>
          </a:p>
          <a:p>
            <a:pPr indent="0" lvl="0" marL="457200" rtl="0" algn="l">
              <a:spcBef>
                <a:spcPts val="0"/>
              </a:spcBef>
              <a:spcAft>
                <a:spcPts val="0"/>
              </a:spcAft>
              <a:buNone/>
            </a:pPr>
            <a:r>
              <a:rPr lang="en" sz="1200"/>
              <a:t> </a:t>
            </a:r>
            <a:endParaRPr sz="1200"/>
          </a:p>
          <a:p>
            <a:pPr indent="-304800" lvl="0" marL="457200" rtl="0" algn="l">
              <a:spcBef>
                <a:spcPts val="0"/>
              </a:spcBef>
              <a:spcAft>
                <a:spcPts val="0"/>
              </a:spcAft>
              <a:buSzPts val="1200"/>
              <a:buChar char="●"/>
            </a:pPr>
            <a:r>
              <a:rPr lang="en" sz="1200"/>
              <a:t>To fill missing values in IBU, we fit a regression tree (</a:t>
            </a:r>
            <a:r>
              <a:rPr i="1" lang="en" sz="1200"/>
              <a:t>ABV and Beer Style as inputs</a:t>
            </a:r>
            <a:r>
              <a:rPr lang="en" sz="1200"/>
              <a:t>) to observations without missing values and then used that model to predict each missing IBU value.</a:t>
            </a:r>
            <a:endParaRPr sz="1200"/>
          </a:p>
        </p:txBody>
      </p:sp>
      <p:pic>
        <p:nvPicPr>
          <p:cNvPr id="87" name="Google Shape;87;p16"/>
          <p:cNvPicPr preferRelativeResize="0"/>
          <p:nvPr/>
        </p:nvPicPr>
        <p:blipFill>
          <a:blip r:embed="rId4">
            <a:alphaModFix/>
          </a:blip>
          <a:stretch>
            <a:fillRect/>
          </a:stretch>
        </p:blipFill>
        <p:spPr>
          <a:xfrm>
            <a:off x="5857700" y="2909075"/>
            <a:ext cx="2766550" cy="2206525"/>
          </a:xfrm>
          <a:prstGeom prst="rect">
            <a:avLst/>
          </a:prstGeom>
          <a:noFill/>
          <a:ln>
            <a:noFill/>
          </a:ln>
        </p:spPr>
      </p:pic>
      <p:sp>
        <p:nvSpPr>
          <p:cNvPr id="88" name="Google Shape;88;p16"/>
          <p:cNvSpPr txBox="1"/>
          <p:nvPr/>
        </p:nvSpPr>
        <p:spPr>
          <a:xfrm>
            <a:off x="195425" y="65925"/>
            <a:ext cx="86259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9E9E9E"/>
                </a:solidFill>
                <a:latin typeface="Trebuchet MS"/>
                <a:ea typeface="Trebuchet MS"/>
                <a:cs typeface="Trebuchet MS"/>
                <a:sym typeface="Trebuchet MS"/>
              </a:rPr>
              <a:t>MISSING VALUES</a:t>
            </a:r>
            <a:endParaRPr sz="1000">
              <a:solidFill>
                <a:srgbClr val="9E9E9E"/>
              </a:solidFill>
              <a:latin typeface="Trebuchet MS"/>
              <a:ea typeface="Trebuchet MS"/>
              <a:cs typeface="Trebuchet MS"/>
              <a:sym typeface="Trebuchet MS"/>
            </a:endParaRPr>
          </a:p>
          <a:p>
            <a:pPr indent="0" lvl="0" marL="0" rtl="0" algn="l">
              <a:spcBef>
                <a:spcPts val="0"/>
              </a:spcBef>
              <a:spcAft>
                <a:spcPts val="0"/>
              </a:spcAft>
              <a:buNone/>
            </a:pPr>
            <a:r>
              <a:t/>
            </a:r>
            <a:endParaRPr sz="1000">
              <a:solidFill>
                <a:srgbClr val="9E9E9E"/>
              </a:solidFill>
              <a:latin typeface="Trebuchet MS"/>
              <a:ea typeface="Trebuchet MS"/>
              <a:cs typeface="Trebuchet MS"/>
              <a:sym typeface="Trebuchet MS"/>
            </a:endParaRPr>
          </a:p>
        </p:txBody>
      </p:sp>
      <p:cxnSp>
        <p:nvCxnSpPr>
          <p:cNvPr id="89" name="Google Shape;89;p16"/>
          <p:cNvCxnSpPr/>
          <p:nvPr/>
        </p:nvCxnSpPr>
        <p:spPr>
          <a:xfrm flipH="1" rot="10800000">
            <a:off x="146106" y="2188496"/>
            <a:ext cx="322500" cy="322500"/>
          </a:xfrm>
          <a:prstGeom prst="straightConnector1">
            <a:avLst/>
          </a:prstGeom>
          <a:noFill/>
          <a:ln cap="flat" cmpd="sng" w="9525">
            <a:solidFill>
              <a:schemeClr val="dk2"/>
            </a:solidFill>
            <a:prstDash val="solid"/>
            <a:round/>
            <a:headEnd len="med" w="med" type="none"/>
            <a:tailEnd len="med" w="med" type="triangle"/>
          </a:ln>
        </p:spPr>
      </p:cxnSp>
      <p:cxnSp>
        <p:nvCxnSpPr>
          <p:cNvPr id="90" name="Google Shape;90;p16"/>
          <p:cNvCxnSpPr/>
          <p:nvPr/>
        </p:nvCxnSpPr>
        <p:spPr>
          <a:xfrm>
            <a:off x="146104" y="2502748"/>
            <a:ext cx="0" cy="1404900"/>
          </a:xfrm>
          <a:prstGeom prst="straightConnector1">
            <a:avLst/>
          </a:prstGeom>
          <a:noFill/>
          <a:ln cap="flat" cmpd="sng" w="9525">
            <a:solidFill>
              <a:schemeClr val="dk2"/>
            </a:solidFill>
            <a:prstDash val="solid"/>
            <a:round/>
            <a:headEnd len="med" w="med" type="none"/>
            <a:tailEnd len="med" w="med" type="none"/>
          </a:ln>
        </p:spPr>
      </p:cxnSp>
      <p:cxnSp>
        <p:nvCxnSpPr>
          <p:cNvPr id="91" name="Google Shape;91;p16"/>
          <p:cNvCxnSpPr/>
          <p:nvPr/>
        </p:nvCxnSpPr>
        <p:spPr>
          <a:xfrm rot="10800000">
            <a:off x="145973" y="3900521"/>
            <a:ext cx="437700" cy="0"/>
          </a:xfrm>
          <a:prstGeom prst="straightConnector1">
            <a:avLst/>
          </a:prstGeom>
          <a:noFill/>
          <a:ln cap="flat" cmpd="sng" w="9525">
            <a:solidFill>
              <a:schemeClr val="dk2"/>
            </a:solidFill>
            <a:prstDash val="solid"/>
            <a:round/>
            <a:headEnd len="med" w="med" type="none"/>
            <a:tailEnd len="med" w="med" type="none"/>
          </a:ln>
        </p:spPr>
      </p:cxnSp>
      <p:cxnSp>
        <p:nvCxnSpPr>
          <p:cNvPr id="92" name="Google Shape;92;p16"/>
          <p:cNvCxnSpPr/>
          <p:nvPr/>
        </p:nvCxnSpPr>
        <p:spPr>
          <a:xfrm>
            <a:off x="5036275" y="4645175"/>
            <a:ext cx="8061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pic>
        <p:nvPicPr>
          <p:cNvPr id="97" name="Google Shape;97;p17"/>
          <p:cNvPicPr preferRelativeResize="0"/>
          <p:nvPr/>
        </p:nvPicPr>
        <p:blipFill>
          <a:blip r:embed="rId3">
            <a:alphaModFix/>
          </a:blip>
          <a:stretch>
            <a:fillRect/>
          </a:stretch>
        </p:blipFill>
        <p:spPr>
          <a:xfrm>
            <a:off x="180975" y="77650"/>
            <a:ext cx="8782025" cy="2409450"/>
          </a:xfrm>
          <a:prstGeom prst="rect">
            <a:avLst/>
          </a:prstGeom>
          <a:noFill/>
          <a:ln>
            <a:noFill/>
          </a:ln>
        </p:spPr>
      </p:pic>
      <p:pic>
        <p:nvPicPr>
          <p:cNvPr id="98" name="Google Shape;98;p17"/>
          <p:cNvPicPr preferRelativeResize="0"/>
          <p:nvPr/>
        </p:nvPicPr>
        <p:blipFill>
          <a:blip r:embed="rId4">
            <a:alphaModFix/>
          </a:blip>
          <a:stretch>
            <a:fillRect/>
          </a:stretch>
        </p:blipFill>
        <p:spPr>
          <a:xfrm>
            <a:off x="152413" y="2571738"/>
            <a:ext cx="8839201" cy="248871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8"/>
          <p:cNvSpPr txBox="1"/>
          <p:nvPr/>
        </p:nvSpPr>
        <p:spPr>
          <a:xfrm>
            <a:off x="195425" y="65925"/>
            <a:ext cx="86259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9E9E9E"/>
                </a:solidFill>
                <a:latin typeface="Trebuchet MS"/>
                <a:ea typeface="Trebuchet MS"/>
                <a:cs typeface="Trebuchet MS"/>
                <a:sym typeface="Trebuchet MS"/>
              </a:rPr>
              <a:t>STATES WITH HIGHEST ABV AND IBU</a:t>
            </a:r>
            <a:endParaRPr sz="1000">
              <a:solidFill>
                <a:srgbClr val="9E9E9E"/>
              </a:solidFill>
              <a:latin typeface="Trebuchet MS"/>
              <a:ea typeface="Trebuchet MS"/>
              <a:cs typeface="Trebuchet MS"/>
              <a:sym typeface="Trebuchet MS"/>
            </a:endParaRPr>
          </a:p>
          <a:p>
            <a:pPr indent="0" lvl="0" marL="0" rtl="0" algn="l">
              <a:spcBef>
                <a:spcPts val="0"/>
              </a:spcBef>
              <a:spcAft>
                <a:spcPts val="0"/>
              </a:spcAft>
              <a:buNone/>
            </a:pPr>
            <a:r>
              <a:t/>
            </a:r>
            <a:endParaRPr sz="1000">
              <a:solidFill>
                <a:srgbClr val="9E9E9E"/>
              </a:solidFill>
              <a:latin typeface="Trebuchet MS"/>
              <a:ea typeface="Trebuchet MS"/>
              <a:cs typeface="Trebuchet MS"/>
              <a:sym typeface="Trebuchet MS"/>
            </a:endParaRPr>
          </a:p>
        </p:txBody>
      </p:sp>
      <p:pic>
        <p:nvPicPr>
          <p:cNvPr id="104" name="Google Shape;104;p18"/>
          <p:cNvPicPr preferRelativeResize="0"/>
          <p:nvPr/>
        </p:nvPicPr>
        <p:blipFill>
          <a:blip r:embed="rId3">
            <a:alphaModFix/>
          </a:blip>
          <a:stretch>
            <a:fillRect/>
          </a:stretch>
        </p:blipFill>
        <p:spPr>
          <a:xfrm>
            <a:off x="271625" y="477387"/>
            <a:ext cx="3108960" cy="4644008"/>
          </a:xfrm>
          <a:prstGeom prst="rect">
            <a:avLst/>
          </a:prstGeom>
          <a:noFill/>
          <a:ln>
            <a:noFill/>
          </a:ln>
        </p:spPr>
      </p:pic>
      <p:pic>
        <p:nvPicPr>
          <p:cNvPr id="105" name="Google Shape;105;p18"/>
          <p:cNvPicPr preferRelativeResize="0"/>
          <p:nvPr/>
        </p:nvPicPr>
        <p:blipFill>
          <a:blip r:embed="rId4">
            <a:alphaModFix/>
          </a:blip>
          <a:stretch>
            <a:fillRect/>
          </a:stretch>
        </p:blipFill>
        <p:spPr>
          <a:xfrm>
            <a:off x="2471437" y="453025"/>
            <a:ext cx="2011680" cy="1689811"/>
          </a:xfrm>
          <a:prstGeom prst="rect">
            <a:avLst/>
          </a:prstGeom>
          <a:noFill/>
          <a:ln>
            <a:noFill/>
          </a:ln>
        </p:spPr>
      </p:pic>
      <p:pic>
        <p:nvPicPr>
          <p:cNvPr id="106" name="Google Shape;106;p18"/>
          <p:cNvPicPr preferRelativeResize="0"/>
          <p:nvPr/>
        </p:nvPicPr>
        <p:blipFill>
          <a:blip r:embed="rId5">
            <a:alphaModFix/>
          </a:blip>
          <a:stretch>
            <a:fillRect/>
          </a:stretch>
        </p:blipFill>
        <p:spPr>
          <a:xfrm>
            <a:off x="4801650" y="481725"/>
            <a:ext cx="3108960" cy="4634294"/>
          </a:xfrm>
          <a:prstGeom prst="rect">
            <a:avLst/>
          </a:prstGeom>
          <a:noFill/>
          <a:ln>
            <a:noFill/>
          </a:ln>
        </p:spPr>
      </p:pic>
      <p:pic>
        <p:nvPicPr>
          <p:cNvPr id="107" name="Google Shape;107;p18"/>
          <p:cNvPicPr preferRelativeResize="0"/>
          <p:nvPr/>
        </p:nvPicPr>
        <p:blipFill>
          <a:blip r:embed="rId6">
            <a:alphaModFix/>
          </a:blip>
          <a:stretch>
            <a:fillRect/>
          </a:stretch>
        </p:blipFill>
        <p:spPr>
          <a:xfrm>
            <a:off x="7000494" y="437925"/>
            <a:ext cx="2011680" cy="171998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9"/>
          <p:cNvSpPr txBox="1"/>
          <p:nvPr/>
        </p:nvSpPr>
        <p:spPr>
          <a:xfrm>
            <a:off x="195425" y="65925"/>
            <a:ext cx="86259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9E9E9E"/>
                </a:solidFill>
                <a:latin typeface="Trebuchet MS"/>
                <a:ea typeface="Trebuchet MS"/>
                <a:cs typeface="Trebuchet MS"/>
                <a:sym typeface="Trebuchet MS"/>
              </a:rPr>
              <a:t>Examine distribution of ABV values.</a:t>
            </a:r>
            <a:endParaRPr sz="1000">
              <a:solidFill>
                <a:srgbClr val="9E9E9E"/>
              </a:solidFill>
              <a:latin typeface="Trebuchet MS"/>
              <a:ea typeface="Trebuchet MS"/>
              <a:cs typeface="Trebuchet MS"/>
              <a:sym typeface="Trebuchet MS"/>
            </a:endParaRPr>
          </a:p>
          <a:p>
            <a:pPr indent="0" lvl="0" marL="0" rtl="0" algn="l">
              <a:spcBef>
                <a:spcPts val="0"/>
              </a:spcBef>
              <a:spcAft>
                <a:spcPts val="0"/>
              </a:spcAft>
              <a:buNone/>
            </a:pPr>
            <a:r>
              <a:t/>
            </a:r>
            <a:endParaRPr sz="1000">
              <a:solidFill>
                <a:srgbClr val="9E9E9E"/>
              </a:solidFill>
              <a:latin typeface="Trebuchet MS"/>
              <a:ea typeface="Trebuchet MS"/>
              <a:cs typeface="Trebuchet MS"/>
              <a:sym typeface="Trebuchet MS"/>
            </a:endParaRPr>
          </a:p>
        </p:txBody>
      </p:sp>
      <p:pic>
        <p:nvPicPr>
          <p:cNvPr id="113" name="Google Shape;113;p19"/>
          <p:cNvPicPr preferRelativeResize="0"/>
          <p:nvPr/>
        </p:nvPicPr>
        <p:blipFill>
          <a:blip r:embed="rId3">
            <a:alphaModFix/>
          </a:blip>
          <a:stretch>
            <a:fillRect/>
          </a:stretch>
        </p:blipFill>
        <p:spPr>
          <a:xfrm>
            <a:off x="1095201" y="757525"/>
            <a:ext cx="4609799" cy="3292699"/>
          </a:xfrm>
          <a:prstGeom prst="rect">
            <a:avLst/>
          </a:prstGeom>
          <a:noFill/>
          <a:ln>
            <a:noFill/>
          </a:ln>
        </p:spPr>
      </p:pic>
      <p:pic>
        <p:nvPicPr>
          <p:cNvPr id="114" name="Google Shape;114;p19"/>
          <p:cNvPicPr preferRelativeResize="0"/>
          <p:nvPr/>
        </p:nvPicPr>
        <p:blipFill>
          <a:blip r:embed="rId4">
            <a:alphaModFix/>
          </a:blip>
          <a:stretch>
            <a:fillRect/>
          </a:stretch>
        </p:blipFill>
        <p:spPr>
          <a:xfrm>
            <a:off x="5903775" y="807150"/>
            <a:ext cx="1690185" cy="3058450"/>
          </a:xfrm>
          <a:prstGeom prst="rect">
            <a:avLst/>
          </a:prstGeom>
          <a:noFill/>
          <a:ln>
            <a:noFill/>
          </a:ln>
        </p:spPr>
      </p:pic>
      <p:sp>
        <p:nvSpPr>
          <p:cNvPr id="115" name="Google Shape;115;p19"/>
          <p:cNvSpPr txBox="1"/>
          <p:nvPr/>
        </p:nvSpPr>
        <p:spPr>
          <a:xfrm>
            <a:off x="1232071" y="4177350"/>
            <a:ext cx="6153300" cy="51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Craft beer ABV values are slightly right skewed</a:t>
            </a:r>
            <a:endParaRPr/>
          </a:p>
        </p:txBody>
      </p:sp>
      <p:sp>
        <p:nvSpPr>
          <p:cNvPr id="116" name="Google Shape;116;p19"/>
          <p:cNvSpPr txBox="1"/>
          <p:nvPr/>
        </p:nvSpPr>
        <p:spPr>
          <a:xfrm>
            <a:off x="4115050" y="1221300"/>
            <a:ext cx="1519800" cy="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Mean ABV = 0.06</a:t>
            </a:r>
            <a:endParaRPr sz="1000"/>
          </a:p>
          <a:p>
            <a:pPr indent="0" lvl="0" marL="0" rtl="0" algn="l">
              <a:spcBef>
                <a:spcPts val="0"/>
              </a:spcBef>
              <a:spcAft>
                <a:spcPts val="0"/>
              </a:spcAft>
              <a:buNone/>
            </a:pPr>
            <a:r>
              <a:rPr lang="en" sz="1000"/>
              <a:t>Median ABV = 0.056</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0"/>
          <p:cNvSpPr txBox="1"/>
          <p:nvPr/>
        </p:nvSpPr>
        <p:spPr>
          <a:xfrm>
            <a:off x="195425" y="65925"/>
            <a:ext cx="8625900" cy="5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9E9E9E"/>
                </a:solidFill>
                <a:latin typeface="Trebuchet MS"/>
                <a:ea typeface="Trebuchet MS"/>
                <a:cs typeface="Trebuchet MS"/>
                <a:sym typeface="Trebuchet MS"/>
              </a:rPr>
              <a:t>RELATIONSHIP BETWEEN IBU AND ABV</a:t>
            </a:r>
            <a:endParaRPr sz="1000">
              <a:solidFill>
                <a:srgbClr val="9E9E9E"/>
              </a:solidFill>
              <a:latin typeface="Trebuchet MS"/>
              <a:ea typeface="Trebuchet MS"/>
              <a:cs typeface="Trebuchet MS"/>
              <a:sym typeface="Trebuchet MS"/>
            </a:endParaRPr>
          </a:p>
          <a:p>
            <a:pPr indent="0" lvl="0" marL="0" rtl="0" algn="l">
              <a:spcBef>
                <a:spcPts val="0"/>
              </a:spcBef>
              <a:spcAft>
                <a:spcPts val="0"/>
              </a:spcAft>
              <a:buNone/>
            </a:pPr>
            <a:r>
              <a:t/>
            </a:r>
            <a:endParaRPr sz="1000">
              <a:solidFill>
                <a:srgbClr val="9E9E9E"/>
              </a:solidFill>
              <a:latin typeface="Trebuchet MS"/>
              <a:ea typeface="Trebuchet MS"/>
              <a:cs typeface="Trebuchet MS"/>
              <a:sym typeface="Trebuchet MS"/>
            </a:endParaRPr>
          </a:p>
        </p:txBody>
      </p:sp>
      <p:pic>
        <p:nvPicPr>
          <p:cNvPr id="122" name="Google Shape;122;p20"/>
          <p:cNvPicPr preferRelativeResize="0"/>
          <p:nvPr/>
        </p:nvPicPr>
        <p:blipFill>
          <a:blip r:embed="rId3">
            <a:alphaModFix/>
          </a:blip>
          <a:stretch>
            <a:fillRect/>
          </a:stretch>
        </p:blipFill>
        <p:spPr>
          <a:xfrm>
            <a:off x="1740255" y="614775"/>
            <a:ext cx="5240345" cy="3785099"/>
          </a:xfrm>
          <a:prstGeom prst="rect">
            <a:avLst/>
          </a:prstGeom>
          <a:noFill/>
          <a:ln>
            <a:noFill/>
          </a:ln>
        </p:spPr>
      </p:pic>
      <p:sp>
        <p:nvSpPr>
          <p:cNvPr id="123" name="Google Shape;123;p20"/>
          <p:cNvSpPr txBox="1"/>
          <p:nvPr/>
        </p:nvSpPr>
        <p:spPr>
          <a:xfrm>
            <a:off x="3571525" y="3576075"/>
            <a:ext cx="2596200" cy="629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800"/>
              <a:t>R</a:t>
            </a:r>
            <a:r>
              <a:rPr baseline="30000" lang="en" sz="800"/>
              <a:t>2</a:t>
            </a:r>
            <a:r>
              <a:rPr lang="en" sz="800"/>
              <a:t> (w/ filled data) = 0.42</a:t>
            </a:r>
            <a:endParaRPr sz="800"/>
          </a:p>
          <a:p>
            <a:pPr indent="0" lvl="0" marL="0" rtl="0" algn="r">
              <a:spcBef>
                <a:spcPts val="0"/>
              </a:spcBef>
              <a:spcAft>
                <a:spcPts val="0"/>
              </a:spcAft>
              <a:buClr>
                <a:schemeClr val="dk1"/>
              </a:buClr>
              <a:buSzPts val="1100"/>
              <a:buFont typeface="Arial"/>
              <a:buNone/>
            </a:pPr>
            <a:r>
              <a:rPr lang="en" sz="800">
                <a:solidFill>
                  <a:schemeClr val="dk1"/>
                </a:solidFill>
              </a:rPr>
              <a:t>R</a:t>
            </a:r>
            <a:r>
              <a:rPr baseline="30000" lang="en" sz="800">
                <a:solidFill>
                  <a:schemeClr val="dk1"/>
                </a:solidFill>
              </a:rPr>
              <a:t>2</a:t>
            </a:r>
            <a:r>
              <a:rPr lang="en" sz="800">
                <a:solidFill>
                  <a:schemeClr val="dk1"/>
                </a:solidFill>
              </a:rPr>
              <a:t> (w/o filled data) = 0.45</a:t>
            </a:r>
            <a:endParaRPr sz="800"/>
          </a:p>
        </p:txBody>
      </p:sp>
      <p:sp>
        <p:nvSpPr>
          <p:cNvPr id="124" name="Google Shape;124;p20"/>
          <p:cNvSpPr txBox="1"/>
          <p:nvPr/>
        </p:nvSpPr>
        <p:spPr>
          <a:xfrm>
            <a:off x="324375" y="4442688"/>
            <a:ext cx="8012100" cy="51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There is a moderate, positive relationship between IBU and ABV.</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pic>
        <p:nvPicPr>
          <p:cNvPr id="129" name="Google Shape;129;p21"/>
          <p:cNvPicPr preferRelativeResize="0"/>
          <p:nvPr/>
        </p:nvPicPr>
        <p:blipFill>
          <a:blip r:embed="rId3">
            <a:alphaModFix/>
          </a:blip>
          <a:stretch>
            <a:fillRect/>
          </a:stretch>
        </p:blipFill>
        <p:spPr>
          <a:xfrm>
            <a:off x="100275" y="704150"/>
            <a:ext cx="4453099" cy="3180768"/>
          </a:xfrm>
          <a:prstGeom prst="rect">
            <a:avLst/>
          </a:prstGeom>
          <a:noFill/>
          <a:ln>
            <a:noFill/>
          </a:ln>
        </p:spPr>
      </p:pic>
      <p:pic>
        <p:nvPicPr>
          <p:cNvPr id="130" name="Google Shape;130;p21"/>
          <p:cNvPicPr preferRelativeResize="0"/>
          <p:nvPr/>
        </p:nvPicPr>
        <p:blipFill>
          <a:blip r:embed="rId4">
            <a:alphaModFix/>
          </a:blip>
          <a:stretch>
            <a:fillRect/>
          </a:stretch>
        </p:blipFill>
        <p:spPr>
          <a:xfrm>
            <a:off x="4690900" y="753250"/>
            <a:ext cx="4453099" cy="3180799"/>
          </a:xfrm>
          <a:prstGeom prst="rect">
            <a:avLst/>
          </a:prstGeom>
          <a:noFill/>
          <a:ln>
            <a:noFill/>
          </a:ln>
        </p:spPr>
      </p:pic>
      <p:sp>
        <p:nvSpPr>
          <p:cNvPr id="131" name="Google Shape;131;p21"/>
          <p:cNvSpPr txBox="1"/>
          <p:nvPr/>
        </p:nvSpPr>
        <p:spPr>
          <a:xfrm>
            <a:off x="425300" y="4179925"/>
            <a:ext cx="8140500" cy="6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Infilling missing values for ABV and IBU does not change the character of their relationship, so subsequent analyses will use infilled datasets</a:t>
            </a:r>
            <a:endParaRPr/>
          </a:p>
        </p:txBody>
      </p:sp>
      <p:sp>
        <p:nvSpPr>
          <p:cNvPr id="132" name="Google Shape;132;p21"/>
          <p:cNvSpPr txBox="1"/>
          <p:nvPr>
            <p:ph type="title"/>
          </p:nvPr>
        </p:nvSpPr>
        <p:spPr>
          <a:xfrm>
            <a:off x="169450" y="77175"/>
            <a:ext cx="4453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9E9E9E"/>
                </a:solidFill>
              </a:rPr>
              <a:t>ABV AND IBU FOR IPAs AND OTHER ALES</a:t>
            </a:r>
            <a:endParaRPr b="1" sz="1200">
              <a:solidFill>
                <a:srgbClr val="9E9E9E"/>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