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036B06C-D44B-4C3A-87A3-7ABBB8758451}">
  <a:tblStyle styleId="{B036B06C-D44B-4C3A-87A3-7ABBB87584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4f759e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4f759e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5034a93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5034a93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f4f0751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f4f0751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53c506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53c506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f4f0751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f4f0751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53953e19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53953e19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53953e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3953e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653953e19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653953e19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53953e1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53953e1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53953e1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53953e1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340dddd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340dddd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4f3e5d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4f3e5d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4f3e5db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4f3e5db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340ddd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340ddd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4f3e5db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4f3e5db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340dddd5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340dddd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4f3e5db9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4f3e5db9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5034a93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034a93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9.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3.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23825"/>
            <a:ext cx="8520600" cy="107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Beers in the United States</a:t>
            </a:r>
            <a:endParaRPr/>
          </a:p>
        </p:txBody>
      </p:sp>
      <p:sp>
        <p:nvSpPr>
          <p:cNvPr id="55" name="Google Shape;55;p13"/>
          <p:cNvSpPr txBox="1"/>
          <p:nvPr>
            <p:ph idx="1" type="subTitle"/>
          </p:nvPr>
        </p:nvSpPr>
        <p:spPr>
          <a:xfrm>
            <a:off x="311700" y="2834125"/>
            <a:ext cx="8520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Preliminary Analysis prepared for</a:t>
            </a:r>
            <a:endParaRPr sz="1400"/>
          </a:p>
          <a:p>
            <a:pPr indent="0" lvl="0" marL="0" rtl="0" algn="ctr">
              <a:spcBef>
                <a:spcPts val="0"/>
              </a:spcBef>
              <a:spcAft>
                <a:spcPts val="0"/>
              </a:spcAft>
              <a:buNone/>
            </a:pPr>
            <a:r>
              <a:rPr lang="en" sz="1400"/>
              <a:t>Budweiser CEO and CFO</a:t>
            </a:r>
            <a:endParaRPr sz="1400"/>
          </a:p>
          <a:p>
            <a:pPr indent="0" lvl="0" marL="0" rtl="0" algn="ctr">
              <a:spcBef>
                <a:spcPts val="0"/>
              </a:spcBef>
              <a:spcAft>
                <a:spcPts val="0"/>
              </a:spcAft>
              <a:buNone/>
            </a:pPr>
            <a:r>
              <a:rPr lang="en" sz="1400"/>
              <a:t>17 October 19</a:t>
            </a:r>
            <a:endParaRPr sz="1400"/>
          </a:p>
          <a:p>
            <a:pPr indent="0" lvl="0" marL="0" rtl="0" algn="ctr">
              <a:spcBef>
                <a:spcPts val="0"/>
              </a:spcBef>
              <a:spcAft>
                <a:spcPts val="0"/>
              </a:spcAft>
              <a:buNone/>
            </a:pPr>
            <a:r>
              <a:rPr lang="en" sz="1400"/>
              <a:t>Steven Garrity and Richard Palmer</a:t>
            </a:r>
            <a:endParaRPr sz="1400"/>
          </a:p>
        </p:txBody>
      </p:sp>
      <p:pic>
        <p:nvPicPr>
          <p:cNvPr id="56" name="Google Shape;56;p13"/>
          <p:cNvPicPr preferRelativeResize="0"/>
          <p:nvPr/>
        </p:nvPicPr>
        <p:blipFill>
          <a:blip r:embed="rId3">
            <a:alphaModFix/>
          </a:blip>
          <a:stretch>
            <a:fillRect/>
          </a:stretch>
        </p:blipFill>
        <p:spPr>
          <a:xfrm>
            <a:off x="421950" y="3551483"/>
            <a:ext cx="1951125" cy="1951125"/>
          </a:xfrm>
          <a:prstGeom prst="rect">
            <a:avLst/>
          </a:prstGeom>
          <a:noFill/>
          <a:ln>
            <a:noFill/>
          </a:ln>
        </p:spPr>
      </p:pic>
      <p:pic>
        <p:nvPicPr>
          <p:cNvPr id="57" name="Google Shape;57;p13"/>
          <p:cNvPicPr preferRelativeResize="0"/>
          <p:nvPr/>
        </p:nvPicPr>
        <p:blipFill>
          <a:blip r:embed="rId4">
            <a:alphaModFix/>
          </a:blip>
          <a:stretch>
            <a:fillRect/>
          </a:stretch>
        </p:blipFill>
        <p:spPr>
          <a:xfrm>
            <a:off x="5692000" y="4547000"/>
            <a:ext cx="3079901" cy="271875"/>
          </a:xfrm>
          <a:prstGeom prst="rect">
            <a:avLst/>
          </a:prstGeom>
          <a:noFill/>
          <a:ln>
            <a:noFill/>
          </a:ln>
        </p:spPr>
      </p:pic>
      <p:pic>
        <p:nvPicPr>
          <p:cNvPr id="58" name="Google Shape;58;p13"/>
          <p:cNvPicPr preferRelativeResize="0"/>
          <p:nvPr/>
        </p:nvPicPr>
        <p:blipFill>
          <a:blip r:embed="rId5">
            <a:alphaModFix/>
          </a:blip>
          <a:stretch>
            <a:fillRect/>
          </a:stretch>
        </p:blipFill>
        <p:spPr>
          <a:xfrm>
            <a:off x="663025" y="347000"/>
            <a:ext cx="2336976" cy="1309675"/>
          </a:xfrm>
          <a:prstGeom prst="rect">
            <a:avLst/>
          </a:prstGeom>
          <a:noFill/>
          <a:ln>
            <a:noFill/>
          </a:ln>
        </p:spPr>
      </p:pic>
      <p:pic>
        <p:nvPicPr>
          <p:cNvPr id="59" name="Google Shape;59;p13"/>
          <p:cNvPicPr preferRelativeResize="0"/>
          <p:nvPr/>
        </p:nvPicPr>
        <p:blipFill>
          <a:blip r:embed="rId6">
            <a:alphaModFix/>
          </a:blip>
          <a:stretch>
            <a:fillRect/>
          </a:stretch>
        </p:blipFill>
        <p:spPr>
          <a:xfrm>
            <a:off x="6262625" y="255975"/>
            <a:ext cx="2509275" cy="1792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348975" y="572000"/>
            <a:ext cx="4118675" cy="2941901"/>
          </a:xfrm>
          <a:prstGeom prst="rect">
            <a:avLst/>
          </a:prstGeom>
          <a:noFill/>
          <a:ln>
            <a:noFill/>
          </a:ln>
        </p:spPr>
      </p:pic>
      <p:pic>
        <p:nvPicPr>
          <p:cNvPr id="126" name="Google Shape;126;p22"/>
          <p:cNvPicPr preferRelativeResize="0"/>
          <p:nvPr/>
        </p:nvPicPr>
        <p:blipFill>
          <a:blip r:embed="rId4">
            <a:alphaModFix/>
          </a:blip>
          <a:stretch>
            <a:fillRect/>
          </a:stretch>
        </p:blipFill>
        <p:spPr>
          <a:xfrm>
            <a:off x="4661975" y="610175"/>
            <a:ext cx="3902926" cy="2787799"/>
          </a:xfrm>
          <a:prstGeom prst="rect">
            <a:avLst/>
          </a:prstGeom>
          <a:noFill/>
          <a:ln>
            <a:noFill/>
          </a:ln>
        </p:spPr>
      </p:pic>
      <p:graphicFrame>
        <p:nvGraphicFramePr>
          <p:cNvPr id="127" name="Google Shape;127;p22"/>
          <p:cNvGraphicFramePr/>
          <p:nvPr/>
        </p:nvGraphicFramePr>
        <p:xfrm>
          <a:off x="854250" y="3814250"/>
          <a:ext cx="3000000" cy="3000000"/>
        </p:xfrm>
        <a:graphic>
          <a:graphicData uri="http://schemas.openxmlformats.org/drawingml/2006/table">
            <a:tbl>
              <a:tblPr>
                <a:noFill/>
                <a:tableStyleId>{B036B06C-D44B-4C3A-87A3-7ABBB8758451}</a:tableStyleId>
              </a:tblPr>
              <a:tblGrid>
                <a:gridCol w="2287850"/>
                <a:gridCol w="2287850"/>
                <a:gridCol w="2287850"/>
              </a:tblGrid>
              <a:tr h="2686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ABV (%)</a:t>
                      </a:r>
                      <a:endParaRPr sz="800"/>
                    </a:p>
                  </a:txBody>
                  <a:tcPr marT="91425" marB="91425" marR="91425" marL="91425"/>
                </a:tc>
                <a:tc>
                  <a:txBody>
                    <a:bodyPr/>
                    <a:lstStyle/>
                    <a:p>
                      <a:pPr indent="0" lvl="0" marL="0" rtl="0" algn="l">
                        <a:spcBef>
                          <a:spcPts val="0"/>
                        </a:spcBef>
                        <a:spcAft>
                          <a:spcPts val="0"/>
                        </a:spcAft>
                        <a:buNone/>
                      </a:pPr>
                      <a:r>
                        <a:rPr lang="en" sz="800"/>
                        <a:t> IBU (Intl Bitterness Units)</a:t>
                      </a:r>
                      <a:endParaRPr sz="800"/>
                    </a:p>
                  </a:txBody>
                  <a:tcPr marT="91425" marB="91425" marR="91425" marL="91425"/>
                </a:tc>
              </a:tr>
              <a:tr h="268600">
                <a:tc>
                  <a:txBody>
                    <a:bodyPr/>
                    <a:lstStyle/>
                    <a:p>
                      <a:pPr indent="0" lvl="0" marL="0" rtl="0" algn="l">
                        <a:spcBef>
                          <a:spcPts val="0"/>
                        </a:spcBef>
                        <a:spcAft>
                          <a:spcPts val="0"/>
                        </a:spcAft>
                        <a:buNone/>
                      </a:pPr>
                      <a:r>
                        <a:rPr lang="en" sz="800"/>
                        <a:t>IPA</a:t>
                      </a:r>
                      <a:endParaRPr sz="800"/>
                    </a:p>
                  </a:txBody>
                  <a:tcPr marT="91425" marB="91425" marR="91425" marL="91425"/>
                </a:tc>
                <a:tc>
                  <a:txBody>
                    <a:bodyPr/>
                    <a:lstStyle/>
                    <a:p>
                      <a:pPr indent="0" lvl="0" marL="0" rtl="0" algn="l">
                        <a:spcBef>
                          <a:spcPts val="0"/>
                        </a:spcBef>
                        <a:spcAft>
                          <a:spcPts val="0"/>
                        </a:spcAft>
                        <a:buNone/>
                      </a:pPr>
                      <a:r>
                        <a:rPr lang="en" sz="800"/>
                        <a:t>5.67</a:t>
                      </a:r>
                      <a:endParaRPr sz="800"/>
                    </a:p>
                  </a:txBody>
                  <a:tcPr marT="91425" marB="91425" marR="91425" marL="91425"/>
                </a:tc>
                <a:tc>
                  <a:txBody>
                    <a:bodyPr/>
                    <a:lstStyle/>
                    <a:p>
                      <a:pPr indent="0" lvl="0" marL="0" rtl="0" algn="l">
                        <a:spcBef>
                          <a:spcPts val="0"/>
                        </a:spcBef>
                        <a:spcAft>
                          <a:spcPts val="0"/>
                        </a:spcAft>
                        <a:buNone/>
                      </a:pPr>
                      <a:r>
                        <a:rPr lang="en" sz="800"/>
                        <a:t>71.2</a:t>
                      </a:r>
                      <a:endParaRPr sz="800"/>
                    </a:p>
                  </a:txBody>
                  <a:tcPr marT="91425" marB="91425" marR="91425" marL="91425"/>
                </a:tc>
              </a:tr>
              <a:tr h="268600">
                <a:tc>
                  <a:txBody>
                    <a:bodyPr/>
                    <a:lstStyle/>
                    <a:p>
                      <a:pPr indent="0" lvl="0" marL="0" rtl="0" algn="l">
                        <a:spcBef>
                          <a:spcPts val="0"/>
                        </a:spcBef>
                        <a:spcAft>
                          <a:spcPts val="0"/>
                        </a:spcAft>
                        <a:buNone/>
                      </a:pPr>
                      <a:r>
                        <a:rPr lang="en" sz="800"/>
                        <a:t>Other Ales</a:t>
                      </a:r>
                      <a:endParaRPr sz="800"/>
                    </a:p>
                  </a:txBody>
                  <a:tcPr marT="91425" marB="91425" marR="91425" marL="91425"/>
                </a:tc>
                <a:tc>
                  <a:txBody>
                    <a:bodyPr/>
                    <a:lstStyle/>
                    <a:p>
                      <a:pPr indent="0" lvl="0" marL="0" rtl="0" algn="l">
                        <a:spcBef>
                          <a:spcPts val="0"/>
                        </a:spcBef>
                        <a:spcAft>
                          <a:spcPts val="0"/>
                        </a:spcAft>
                        <a:buNone/>
                      </a:pPr>
                      <a:r>
                        <a:rPr lang="en" sz="800"/>
                        <a:t>6.88</a:t>
                      </a:r>
                      <a:endParaRPr sz="800"/>
                    </a:p>
                  </a:txBody>
                  <a:tcPr marT="91425" marB="91425" marR="91425" marL="91425"/>
                </a:tc>
                <a:tc>
                  <a:txBody>
                    <a:bodyPr/>
                    <a:lstStyle/>
                    <a:p>
                      <a:pPr indent="0" lvl="0" marL="0" rtl="0" algn="l">
                        <a:spcBef>
                          <a:spcPts val="0"/>
                        </a:spcBef>
                        <a:spcAft>
                          <a:spcPts val="0"/>
                        </a:spcAft>
                        <a:buNone/>
                      </a:pPr>
                      <a:r>
                        <a:rPr lang="en" sz="800"/>
                        <a:t>33.9</a:t>
                      </a:r>
                      <a:endParaRPr sz="800"/>
                    </a:p>
                  </a:txBody>
                  <a:tcPr marT="91425" marB="91425" marR="91425" marL="91425"/>
                </a:tc>
              </a:tr>
              <a:tr h="268600">
                <a:tc>
                  <a:txBody>
                    <a:bodyPr/>
                    <a:lstStyle/>
                    <a:p>
                      <a:pPr indent="0" lvl="0" marL="0" rtl="0" algn="l">
                        <a:spcBef>
                          <a:spcPts val="0"/>
                        </a:spcBef>
                        <a:spcAft>
                          <a:spcPts val="0"/>
                        </a:spcAft>
                        <a:buNone/>
                      </a:pPr>
                      <a:r>
                        <a:rPr lang="en" sz="800"/>
                        <a:t>95% Conf Interval for difference</a:t>
                      </a:r>
                      <a:endParaRPr sz="800"/>
                    </a:p>
                  </a:txBody>
                  <a:tcPr marT="91425" marB="91425" marR="91425" marL="91425"/>
                </a:tc>
                <a:tc>
                  <a:txBody>
                    <a:bodyPr/>
                    <a:lstStyle/>
                    <a:p>
                      <a:pPr indent="0" lvl="0" marL="0" rtl="0" algn="l">
                        <a:spcBef>
                          <a:spcPts val="0"/>
                        </a:spcBef>
                        <a:spcAft>
                          <a:spcPts val="0"/>
                        </a:spcAft>
                        <a:buNone/>
                      </a:pPr>
                      <a:r>
                        <a:rPr lang="en" sz="800"/>
                        <a:t>[1.08 .. 1.33]</a:t>
                      </a:r>
                      <a:endParaRPr sz="800"/>
                    </a:p>
                  </a:txBody>
                  <a:tcPr marT="91425" marB="91425" marR="91425" marL="91425"/>
                </a:tc>
                <a:tc>
                  <a:txBody>
                    <a:bodyPr/>
                    <a:lstStyle/>
                    <a:p>
                      <a:pPr indent="0" lvl="0" marL="0" rtl="0" algn="l">
                        <a:spcBef>
                          <a:spcPts val="0"/>
                        </a:spcBef>
                        <a:spcAft>
                          <a:spcPts val="0"/>
                        </a:spcAft>
                        <a:buNone/>
                      </a:pPr>
                      <a:r>
                        <a:rPr lang="en" sz="800"/>
                        <a:t>[35.4 .. 39.1]</a:t>
                      </a:r>
                      <a:endParaRPr sz="800"/>
                    </a:p>
                  </a:txBody>
                  <a:tcPr marT="91425" marB="91425" marR="91425" marL="91425"/>
                </a:tc>
              </a:tr>
            </a:tbl>
          </a:graphicData>
        </a:graphic>
      </p:graphicFrame>
      <p:sp>
        <p:nvSpPr>
          <p:cNvPr id="128" name="Google Shape;128;p22"/>
          <p:cNvSpPr txBox="1"/>
          <p:nvPr/>
        </p:nvSpPr>
        <p:spPr>
          <a:xfrm>
            <a:off x="622075" y="3397975"/>
            <a:ext cx="74925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Welch’s two-sample t-test shows</a:t>
            </a:r>
            <a:r>
              <a:rPr lang="en" sz="1000"/>
              <a:t> statistically significant differences in both ABV and IBU between IPA’s and other ales</a:t>
            </a:r>
            <a:endParaRPr sz="1000"/>
          </a:p>
        </p:txBody>
      </p:sp>
      <p:sp>
        <p:nvSpPr>
          <p:cNvPr id="129" name="Google Shape;129;p22"/>
          <p:cNvSpPr txBox="1"/>
          <p:nvPr/>
        </p:nvSpPr>
        <p:spPr>
          <a:xfrm>
            <a:off x="348975" y="156100"/>
            <a:ext cx="8428200" cy="37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333333"/>
                </a:solidFill>
                <a:highlight>
                  <a:srgbClr val="FFFFFF"/>
                </a:highlight>
              </a:rPr>
              <a:t>Look at distributions of ABV and IBU by category, for potential use in classifier.</a:t>
            </a:r>
            <a:endParaRPr b="1" sz="1200">
              <a:solidFill>
                <a:srgbClr val="333333"/>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668200" cy="3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Naive Bayes vs KNN - which captures the relationship between IPA and Other ales?</a:t>
            </a:r>
            <a:endParaRPr b="1" sz="1200"/>
          </a:p>
        </p:txBody>
      </p:sp>
      <p:pic>
        <p:nvPicPr>
          <p:cNvPr id="135" name="Google Shape;135;p23"/>
          <p:cNvPicPr preferRelativeResize="0"/>
          <p:nvPr/>
        </p:nvPicPr>
        <p:blipFill>
          <a:blip r:embed="rId3">
            <a:alphaModFix/>
          </a:blip>
          <a:stretch>
            <a:fillRect/>
          </a:stretch>
        </p:blipFill>
        <p:spPr>
          <a:xfrm>
            <a:off x="0" y="1679610"/>
            <a:ext cx="3150000" cy="2249990"/>
          </a:xfrm>
          <a:prstGeom prst="rect">
            <a:avLst/>
          </a:prstGeom>
          <a:noFill/>
          <a:ln>
            <a:noFill/>
          </a:ln>
        </p:spPr>
      </p:pic>
      <p:pic>
        <p:nvPicPr>
          <p:cNvPr id="136" name="Google Shape;136;p23"/>
          <p:cNvPicPr preferRelativeResize="0"/>
          <p:nvPr/>
        </p:nvPicPr>
        <p:blipFill>
          <a:blip r:embed="rId4">
            <a:alphaModFix/>
          </a:blip>
          <a:stretch>
            <a:fillRect/>
          </a:stretch>
        </p:blipFill>
        <p:spPr>
          <a:xfrm>
            <a:off x="6014425" y="1636887"/>
            <a:ext cx="3149990" cy="2250000"/>
          </a:xfrm>
          <a:prstGeom prst="rect">
            <a:avLst/>
          </a:prstGeom>
          <a:noFill/>
          <a:ln>
            <a:noFill/>
          </a:ln>
        </p:spPr>
      </p:pic>
      <p:pic>
        <p:nvPicPr>
          <p:cNvPr id="137" name="Google Shape;137;p23"/>
          <p:cNvPicPr preferRelativeResize="0"/>
          <p:nvPr/>
        </p:nvPicPr>
        <p:blipFill>
          <a:blip r:embed="rId5">
            <a:alphaModFix/>
          </a:blip>
          <a:stretch>
            <a:fillRect/>
          </a:stretch>
        </p:blipFill>
        <p:spPr>
          <a:xfrm>
            <a:off x="3277163" y="1741550"/>
            <a:ext cx="2737274" cy="1955201"/>
          </a:xfrm>
          <a:prstGeom prst="rect">
            <a:avLst/>
          </a:prstGeom>
          <a:noFill/>
          <a:ln>
            <a:noFill/>
          </a:ln>
        </p:spPr>
      </p:pic>
      <p:sp>
        <p:nvSpPr>
          <p:cNvPr id="138" name="Google Shape;138;p23"/>
          <p:cNvSpPr txBox="1"/>
          <p:nvPr/>
        </p:nvSpPr>
        <p:spPr>
          <a:xfrm>
            <a:off x="3998625" y="1348550"/>
            <a:ext cx="6759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nvSpPr>
        <p:spPr>
          <a:xfrm>
            <a:off x="257050" y="893050"/>
            <a:ext cx="8449200" cy="80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Do KNN classification. Make 100 iterations of the model, splitting the data into training (70%) and test (30%) datasets each time and averaging the performance statistics of the model. Do this for a number of different k values.</a:t>
            </a:r>
            <a:endParaRPr sz="1050">
              <a:solidFill>
                <a:srgbClr val="333333"/>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Look at all 50 values of k to determine what k value gives best performance.</a:t>
            </a:r>
            <a:endParaRPr sz="1050">
              <a:solidFill>
                <a:srgbClr val="333333"/>
              </a:solidFill>
              <a:highlight>
                <a:srgbClr val="FFFFFF"/>
              </a:highlight>
            </a:endParaRPr>
          </a:p>
        </p:txBody>
      </p:sp>
      <p:pic>
        <p:nvPicPr>
          <p:cNvPr id="144" name="Google Shape;144;p24"/>
          <p:cNvPicPr preferRelativeResize="0"/>
          <p:nvPr/>
        </p:nvPicPr>
        <p:blipFill>
          <a:blip r:embed="rId3">
            <a:alphaModFix/>
          </a:blip>
          <a:stretch>
            <a:fillRect/>
          </a:stretch>
        </p:blipFill>
        <p:spPr>
          <a:xfrm>
            <a:off x="384468" y="1815832"/>
            <a:ext cx="4420500" cy="3157500"/>
          </a:xfrm>
          <a:prstGeom prst="rect">
            <a:avLst/>
          </a:prstGeom>
          <a:noFill/>
          <a:ln>
            <a:noFill/>
          </a:ln>
        </p:spPr>
      </p:pic>
      <p:sp>
        <p:nvSpPr>
          <p:cNvPr id="145" name="Google Shape;145;p24"/>
          <p:cNvSpPr txBox="1"/>
          <p:nvPr/>
        </p:nvSpPr>
        <p:spPr>
          <a:xfrm>
            <a:off x="4933050" y="2723525"/>
            <a:ext cx="3713400" cy="122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333333"/>
                </a:solidFill>
                <a:highlight>
                  <a:srgbClr val="FFFFFF"/>
                </a:highlight>
              </a:rPr>
              <a:t>k of 14 is best for accuracy.</a:t>
            </a:r>
            <a:endParaRPr sz="1050">
              <a:solidFill>
                <a:srgbClr val="333333"/>
              </a:solidFill>
              <a:highlight>
                <a:srgbClr val="FFFFFF"/>
              </a:highlight>
            </a:endParaRPr>
          </a:p>
          <a:p>
            <a:pPr indent="0" lvl="0" marL="0" rtl="0" algn="l">
              <a:lnSpc>
                <a:spcPct val="115000"/>
              </a:lnSpc>
              <a:spcBef>
                <a:spcPts val="800"/>
              </a:spcBef>
              <a:spcAft>
                <a:spcPts val="0"/>
              </a:spcAft>
              <a:buNone/>
            </a:pPr>
            <a:r>
              <a:rPr lang="en" sz="1050">
                <a:solidFill>
                  <a:srgbClr val="333333"/>
                </a:solidFill>
                <a:highlight>
                  <a:srgbClr val="FFFFFF"/>
                </a:highlight>
              </a:rPr>
              <a:t>k of 13 is best for sensitivity. k of 43 is best for specificity.</a:t>
            </a:r>
            <a:endParaRPr sz="1050">
              <a:solidFill>
                <a:srgbClr val="333333"/>
              </a:solidFill>
              <a:highlight>
                <a:srgbClr val="FFFFFF"/>
              </a:highlight>
            </a:endParaRPr>
          </a:p>
          <a:p>
            <a:pPr indent="0" lvl="0" marL="0" rtl="0" algn="l">
              <a:lnSpc>
                <a:spcPct val="115000"/>
              </a:lnSpc>
              <a:spcBef>
                <a:spcPts val="800"/>
              </a:spcBef>
              <a:spcAft>
                <a:spcPts val="800"/>
              </a:spcAft>
              <a:buNone/>
            </a:pPr>
            <a:r>
              <a:rPr lang="en" sz="1050">
                <a:solidFill>
                  <a:srgbClr val="333333"/>
                </a:solidFill>
                <a:highlight>
                  <a:srgbClr val="FFFFFF"/>
                </a:highlight>
              </a:rPr>
              <a:t>we choose 14 as best overall, since it gives the highest sum of accuracy, sensitivity, and specificity.</a:t>
            </a:r>
            <a:endParaRPr sz="1050">
              <a:solidFill>
                <a:srgbClr val="333333"/>
              </a:solidFill>
              <a:highlight>
                <a:srgbClr val="FFFFFF"/>
              </a:highlight>
            </a:endParaRPr>
          </a:p>
        </p:txBody>
      </p:sp>
      <p:sp>
        <p:nvSpPr>
          <p:cNvPr id="146" name="Google Shape;146;p24"/>
          <p:cNvSpPr txBox="1"/>
          <p:nvPr>
            <p:ph type="title"/>
          </p:nvPr>
        </p:nvSpPr>
        <p:spPr>
          <a:xfrm>
            <a:off x="311700" y="204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Constructing KNN Classifier</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graphicFrame>
        <p:nvGraphicFramePr>
          <p:cNvPr id="151" name="Google Shape;151;p25"/>
          <p:cNvGraphicFramePr/>
          <p:nvPr/>
        </p:nvGraphicFramePr>
        <p:xfrm>
          <a:off x="1029400" y="998350"/>
          <a:ext cx="3000000" cy="3000000"/>
        </p:xfrm>
        <a:graphic>
          <a:graphicData uri="http://schemas.openxmlformats.org/drawingml/2006/table">
            <a:tbl>
              <a:tblPr>
                <a:noFill/>
                <a:tableStyleId>{B036B06C-D44B-4C3A-87A3-7ABBB8758451}</a:tableStyleId>
              </a:tblPr>
              <a:tblGrid>
                <a:gridCol w="1549475"/>
                <a:gridCol w="1549475"/>
                <a:gridCol w="1549475"/>
                <a:gridCol w="1549475"/>
                <a:gridCol w="1549475"/>
              </a:tblGrid>
              <a:tr h="2936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Constant ‘Other’</a:t>
                      </a:r>
                      <a:endParaRPr/>
                    </a:p>
                  </a:txBody>
                  <a:tcPr marT="91425" marB="91425" marR="91425" marL="91425"/>
                </a:tc>
                <a:tc>
                  <a:txBody>
                    <a:bodyPr/>
                    <a:lstStyle/>
                    <a:p>
                      <a:pPr indent="0" lvl="0" marL="0" rtl="0" algn="l">
                        <a:spcBef>
                          <a:spcPts val="0"/>
                        </a:spcBef>
                        <a:spcAft>
                          <a:spcPts val="0"/>
                        </a:spcAft>
                        <a:buNone/>
                      </a:pPr>
                      <a:r>
                        <a:rPr lang="en"/>
                        <a:t>Random</a:t>
                      </a:r>
                      <a:endParaRPr/>
                    </a:p>
                  </a:txBody>
                  <a:tcPr marT="91425" marB="91425" marR="91425" marL="91425"/>
                </a:tc>
                <a:tc>
                  <a:txBody>
                    <a:bodyPr/>
                    <a:lstStyle/>
                    <a:p>
                      <a:pPr indent="0" lvl="0" marL="0" rtl="0" algn="l">
                        <a:spcBef>
                          <a:spcPts val="0"/>
                        </a:spcBef>
                        <a:spcAft>
                          <a:spcPts val="0"/>
                        </a:spcAft>
                        <a:buNone/>
                      </a:pPr>
                      <a:r>
                        <a:rPr lang="en"/>
                        <a:t>Naive Bayes</a:t>
                      </a:r>
                      <a:endParaRPr/>
                    </a:p>
                  </a:txBody>
                  <a:tcPr marT="91425" marB="91425" marR="91425" marL="91425"/>
                </a:tc>
                <a:tc>
                  <a:txBody>
                    <a:bodyPr/>
                    <a:lstStyle/>
                    <a:p>
                      <a:pPr indent="0" lvl="0" marL="0" rtl="0" algn="l">
                        <a:spcBef>
                          <a:spcPts val="0"/>
                        </a:spcBef>
                        <a:spcAft>
                          <a:spcPts val="0"/>
                        </a:spcAft>
                        <a:buNone/>
                      </a:pPr>
                      <a:r>
                        <a:rPr lang="en"/>
                        <a:t>KNN</a:t>
                      </a:r>
                      <a:endParaRPr/>
                    </a:p>
                  </a:txBody>
                  <a:tcPr marT="91425" marB="91425" marR="91425" marL="91425"/>
                </a:tc>
              </a:tr>
              <a:tr h="381000">
                <a:tc>
                  <a:txBody>
                    <a:bodyPr/>
                    <a:lstStyle/>
                    <a:p>
                      <a:pPr indent="0" lvl="0" marL="0" rtl="0" algn="l">
                        <a:spcBef>
                          <a:spcPts val="0"/>
                        </a:spcBef>
                        <a:spcAft>
                          <a:spcPts val="0"/>
                        </a:spcAft>
                        <a:buNone/>
                      </a:pPr>
                      <a:r>
                        <a:rPr lang="en"/>
                        <a:t>Sensitivity</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63%</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c>
                  <a:txBody>
                    <a:bodyPr/>
                    <a:lstStyle/>
                    <a:p>
                      <a:pPr indent="0" lvl="0" marL="0" rtl="0" algn="l">
                        <a:spcBef>
                          <a:spcPts val="0"/>
                        </a:spcBef>
                        <a:spcAft>
                          <a:spcPts val="0"/>
                        </a:spcAft>
                        <a:buNone/>
                      </a:pPr>
                      <a:r>
                        <a:rPr lang="en"/>
                        <a:t>92%</a:t>
                      </a:r>
                      <a:endParaRPr/>
                    </a:p>
                  </a:txBody>
                  <a:tcPr marT="91425" marB="91425" marR="91425" marL="91425"/>
                </a:tc>
              </a:tr>
              <a:tr h="381000">
                <a:tc>
                  <a:txBody>
                    <a:bodyPr/>
                    <a:lstStyle/>
                    <a:p>
                      <a:pPr indent="0" lvl="0" marL="0" rtl="0" algn="l">
                        <a:spcBef>
                          <a:spcPts val="0"/>
                        </a:spcBef>
                        <a:spcAft>
                          <a:spcPts val="0"/>
                        </a:spcAft>
                        <a:buNone/>
                      </a:pPr>
                      <a:r>
                        <a:rPr lang="en"/>
                        <a:t>Specificity</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37%</a:t>
                      </a:r>
                      <a:endParaRPr/>
                    </a:p>
                  </a:txBody>
                  <a:tcPr marT="91425" marB="91425" marR="91425" marL="91425"/>
                </a:tc>
                <a:tc>
                  <a:txBody>
                    <a:bodyPr/>
                    <a:lstStyle/>
                    <a:p>
                      <a:pPr indent="0" lvl="0" marL="0" rtl="0" algn="l">
                        <a:spcBef>
                          <a:spcPts val="0"/>
                        </a:spcBef>
                        <a:spcAft>
                          <a:spcPts val="0"/>
                        </a:spcAft>
                        <a:buNone/>
                      </a:pPr>
                      <a:r>
                        <a:rPr lang="en"/>
                        <a:t>81%</a:t>
                      </a:r>
                      <a:endParaRPr/>
                    </a:p>
                  </a:txBody>
                  <a:tcPr marT="91425" marB="91425" marR="91425" marL="91425"/>
                </a:tc>
                <a:tc>
                  <a:txBody>
                    <a:bodyPr/>
                    <a:lstStyle/>
                    <a:p>
                      <a:pPr indent="0" lvl="0" marL="0" rtl="0" algn="l">
                        <a:spcBef>
                          <a:spcPts val="0"/>
                        </a:spcBef>
                        <a:spcAft>
                          <a:spcPts val="0"/>
                        </a:spcAft>
                        <a:buNone/>
                      </a:pPr>
                      <a:r>
                        <a:rPr lang="en"/>
                        <a:t>85%</a:t>
                      </a:r>
                      <a:endParaRPr/>
                    </a:p>
                  </a:txBody>
                  <a:tcPr marT="91425" marB="91425" marR="91425" marL="91425"/>
                </a:tc>
              </a:tr>
              <a:tr h="381000">
                <a:tc>
                  <a:txBody>
                    <a:bodyPr/>
                    <a:lstStyle/>
                    <a:p>
                      <a:pPr indent="0" lvl="0" marL="0" rtl="0" algn="l">
                        <a:spcBef>
                          <a:spcPts val="0"/>
                        </a:spcBef>
                        <a:spcAft>
                          <a:spcPts val="0"/>
                        </a:spcAft>
                        <a:buNone/>
                      </a:pPr>
                      <a:r>
                        <a:rPr lang="en"/>
                        <a:t>Overall Accuracy</a:t>
                      </a:r>
                      <a:endParaRPr/>
                    </a:p>
                  </a:txBody>
                  <a:tcPr marT="91425" marB="91425" marR="91425" marL="91425"/>
                </a:tc>
                <a:tc>
                  <a:txBody>
                    <a:bodyPr/>
                    <a:lstStyle/>
                    <a:p>
                      <a:pPr indent="0" lvl="0" marL="0" rtl="0" algn="l">
                        <a:spcBef>
                          <a:spcPts val="0"/>
                        </a:spcBef>
                        <a:spcAft>
                          <a:spcPts val="0"/>
                        </a:spcAft>
                        <a:buNone/>
                      </a:pPr>
                      <a:r>
                        <a:rPr lang="en"/>
                        <a:t>63%</a:t>
                      </a:r>
                      <a:endParaRPr/>
                    </a:p>
                  </a:txBody>
                  <a:tcPr marT="91425" marB="91425" marR="91425" marL="91425"/>
                </a:tc>
                <a:tc>
                  <a:txBody>
                    <a:bodyPr/>
                    <a:lstStyle/>
                    <a:p>
                      <a:pPr indent="0" lvl="0" marL="0" rtl="0" algn="l">
                        <a:spcBef>
                          <a:spcPts val="0"/>
                        </a:spcBef>
                        <a:spcAft>
                          <a:spcPts val="0"/>
                        </a:spcAft>
                        <a:buNone/>
                      </a:pPr>
                      <a:r>
                        <a:rPr lang="en"/>
                        <a:t>53%</a:t>
                      </a:r>
                      <a:endParaRPr/>
                    </a:p>
                  </a:txBody>
                  <a:tcPr marT="91425" marB="91425" marR="91425" marL="91425"/>
                </a:tc>
                <a:tc>
                  <a:txBody>
                    <a:bodyPr/>
                    <a:lstStyle/>
                    <a:p>
                      <a:pPr indent="0" lvl="0" marL="0" rtl="0" algn="l">
                        <a:spcBef>
                          <a:spcPts val="0"/>
                        </a:spcBef>
                        <a:spcAft>
                          <a:spcPts val="0"/>
                        </a:spcAft>
                        <a:buNone/>
                      </a:pPr>
                      <a:r>
                        <a:rPr lang="en"/>
                        <a:t>86%</a:t>
                      </a:r>
                      <a:endParaRPr/>
                    </a:p>
                  </a:txBody>
                  <a:tcPr marT="91425" marB="91425" marR="91425" marL="91425"/>
                </a:tc>
                <a:tc>
                  <a:txBody>
                    <a:bodyPr/>
                    <a:lstStyle/>
                    <a:p>
                      <a:pPr indent="0" lvl="0" marL="0" rtl="0" algn="l">
                        <a:spcBef>
                          <a:spcPts val="0"/>
                        </a:spcBef>
                        <a:spcAft>
                          <a:spcPts val="0"/>
                        </a:spcAft>
                        <a:buNone/>
                      </a:pPr>
                      <a:r>
                        <a:rPr lang="en"/>
                        <a:t>89%</a:t>
                      </a:r>
                      <a:endParaRPr/>
                    </a:p>
                  </a:txBody>
                  <a:tcPr marT="91425" marB="91425" marR="91425" marL="91425"/>
                </a:tc>
              </a:tr>
            </a:tbl>
          </a:graphicData>
        </a:graphic>
      </p:graphicFrame>
      <p:sp>
        <p:nvSpPr>
          <p:cNvPr id="152" name="Google Shape;152;p25"/>
          <p:cNvSpPr txBox="1"/>
          <p:nvPr/>
        </p:nvSpPr>
        <p:spPr>
          <a:xfrm>
            <a:off x="858525" y="3789200"/>
            <a:ext cx="1845600" cy="4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Model Sophistication</a:t>
            </a:r>
            <a:endParaRPr/>
          </a:p>
        </p:txBody>
      </p:sp>
      <p:sp>
        <p:nvSpPr>
          <p:cNvPr id="153" name="Google Shape;153;p25"/>
          <p:cNvSpPr/>
          <p:nvPr/>
        </p:nvSpPr>
        <p:spPr>
          <a:xfrm>
            <a:off x="2845175" y="3789200"/>
            <a:ext cx="5083800" cy="40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txBox="1"/>
          <p:nvPr>
            <p:ph type="title"/>
          </p:nvPr>
        </p:nvSpPr>
        <p:spPr>
          <a:xfrm>
            <a:off x="952500" y="299800"/>
            <a:ext cx="31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Comparing Performance of Predictors</a:t>
            </a:r>
            <a:endParaRPr b="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Google Shape;159;p26"/>
          <p:cNvPicPr preferRelativeResize="0"/>
          <p:nvPr/>
        </p:nvPicPr>
        <p:blipFill>
          <a:blip r:embed="rId3">
            <a:alphaModFix/>
          </a:blip>
          <a:stretch>
            <a:fillRect/>
          </a:stretch>
        </p:blipFill>
        <p:spPr>
          <a:xfrm>
            <a:off x="4965475" y="2441900"/>
            <a:ext cx="4143199" cy="2667625"/>
          </a:xfrm>
          <a:prstGeom prst="rect">
            <a:avLst/>
          </a:prstGeom>
          <a:noFill/>
          <a:ln>
            <a:noFill/>
          </a:ln>
        </p:spPr>
      </p:pic>
      <p:pic>
        <p:nvPicPr>
          <p:cNvPr id="160" name="Google Shape;160;p26"/>
          <p:cNvPicPr preferRelativeResize="0"/>
          <p:nvPr/>
        </p:nvPicPr>
        <p:blipFill>
          <a:blip r:embed="rId4">
            <a:alphaModFix/>
          </a:blip>
          <a:stretch>
            <a:fillRect/>
          </a:stretch>
        </p:blipFill>
        <p:spPr>
          <a:xfrm>
            <a:off x="152400" y="152400"/>
            <a:ext cx="5190950" cy="2159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1526675" y="255996"/>
            <a:ext cx="3200400" cy="1824228"/>
          </a:xfrm>
          <a:prstGeom prst="rect">
            <a:avLst/>
          </a:prstGeom>
          <a:noFill/>
          <a:ln>
            <a:noFill/>
          </a:ln>
        </p:spPr>
      </p:pic>
      <p:pic>
        <p:nvPicPr>
          <p:cNvPr id="166" name="Google Shape;166;p27"/>
          <p:cNvPicPr preferRelativeResize="0"/>
          <p:nvPr/>
        </p:nvPicPr>
        <p:blipFill>
          <a:blip r:embed="rId4">
            <a:alphaModFix/>
          </a:blip>
          <a:stretch>
            <a:fillRect/>
          </a:stretch>
        </p:blipFill>
        <p:spPr>
          <a:xfrm>
            <a:off x="4780625" y="255987"/>
            <a:ext cx="3200400" cy="1824228"/>
          </a:xfrm>
          <a:prstGeom prst="rect">
            <a:avLst/>
          </a:prstGeom>
          <a:noFill/>
          <a:ln>
            <a:noFill/>
          </a:ln>
        </p:spPr>
      </p:pic>
      <p:pic>
        <p:nvPicPr>
          <p:cNvPr id="167" name="Google Shape;167;p27"/>
          <p:cNvPicPr preferRelativeResize="0"/>
          <p:nvPr/>
        </p:nvPicPr>
        <p:blipFill>
          <a:blip r:embed="rId5">
            <a:alphaModFix/>
          </a:blip>
          <a:stretch>
            <a:fillRect/>
          </a:stretch>
        </p:blipFill>
        <p:spPr>
          <a:xfrm>
            <a:off x="2597513" y="2376250"/>
            <a:ext cx="4572000" cy="2594610"/>
          </a:xfrm>
          <a:prstGeom prst="rect">
            <a:avLst/>
          </a:prstGeom>
          <a:noFill/>
          <a:ln>
            <a:noFill/>
          </a:ln>
        </p:spPr>
      </p:pic>
      <p:cxnSp>
        <p:nvCxnSpPr>
          <p:cNvPr id="168" name="Google Shape;168;p27"/>
          <p:cNvCxnSpPr/>
          <p:nvPr/>
        </p:nvCxnSpPr>
        <p:spPr>
          <a:xfrm>
            <a:off x="3860275" y="1949525"/>
            <a:ext cx="402900" cy="5247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7"/>
          <p:cNvCxnSpPr/>
          <p:nvPr/>
        </p:nvCxnSpPr>
        <p:spPr>
          <a:xfrm flipH="1">
            <a:off x="5078250" y="1958975"/>
            <a:ext cx="459000" cy="5058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7"/>
          <p:cNvSpPr txBox="1"/>
          <p:nvPr/>
        </p:nvSpPr>
        <p:spPr>
          <a:xfrm>
            <a:off x="759125" y="2780900"/>
            <a:ext cx="2385300" cy="14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States to target are those that have population &gt; 5M and a lower than median number of breweries per capita. (they are underrepresented by craft breweries...Budweiser should investigate further.)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1845554" y="0"/>
            <a:ext cx="6323771" cy="5143500"/>
          </a:xfrm>
          <a:prstGeom prst="rect">
            <a:avLst/>
          </a:prstGeom>
          <a:noFill/>
          <a:ln>
            <a:noFill/>
          </a:ln>
        </p:spPr>
      </p:pic>
      <p:sp>
        <p:nvSpPr>
          <p:cNvPr id="176" name="Google Shape;176;p28"/>
          <p:cNvSpPr txBox="1"/>
          <p:nvPr/>
        </p:nvSpPr>
        <p:spPr>
          <a:xfrm>
            <a:off x="1251575" y="200250"/>
            <a:ext cx="60570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What is the most frequent beer style in each of the “states to target”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29"/>
          <p:cNvPicPr preferRelativeResize="0"/>
          <p:nvPr/>
        </p:nvPicPr>
        <p:blipFill>
          <a:blip r:embed="rId3">
            <a:alphaModFix/>
          </a:blip>
          <a:stretch>
            <a:fillRect/>
          </a:stretch>
        </p:blipFill>
        <p:spPr>
          <a:xfrm>
            <a:off x="2103412" y="0"/>
            <a:ext cx="6323784"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1564925" y="600075"/>
            <a:ext cx="6124575" cy="3943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Additional Work</a:t>
            </a:r>
            <a:endParaRPr/>
          </a:p>
        </p:txBody>
      </p:sp>
      <p:sp>
        <p:nvSpPr>
          <p:cNvPr id="192" name="Google Shape;19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Ideas for question 9: </a:t>
            </a:r>
            <a:r>
              <a:rPr b="1" lang="en"/>
              <a:t>a)</a:t>
            </a:r>
            <a:r>
              <a:rPr lang="en"/>
              <a:t> Group states into geographic regions and repeat analysis for mean/max ABV and IBU by region, </a:t>
            </a:r>
            <a:r>
              <a:rPr b="1" lang="en"/>
              <a:t>b)</a:t>
            </a:r>
            <a:r>
              <a:rPr lang="en"/>
              <a:t> do some feature engineering (IBU:ABV ratio) or external data (census data, etc.), </a:t>
            </a:r>
            <a:r>
              <a:rPr b="1" lang="en"/>
              <a:t>c)</a:t>
            </a:r>
            <a:r>
              <a:rPr lang="en"/>
              <a:t> deep dive into one state...maybe one with lots of breweries...and provide some state-level insights. I’m currently most inclined toward option “b”.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333333"/>
                </a:solidFill>
                <a:highlight>
                  <a:srgbClr val="FFFFFF"/>
                </a:highlight>
              </a:rPr>
              <a:t>We were presented with data on 2410 beers produced by 558 breweries in the United States.</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For each brewery, we have its name, and the city and state it is located in.</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For each beer, we have its style as well as numeric values for ABV (alcohol by volume), IBU (international bitterness units), and the serving size in ounces.</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In this dataset, there were 100 different styles of beer represented.</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There were beers produced in every state of the nation, as well as in the District of Columbia.</a:t>
            </a:r>
            <a:endParaRPr sz="1050">
              <a:solidFill>
                <a:srgbClr val="333333"/>
              </a:solidFill>
              <a:highlight>
                <a:srgbClr val="FFFFFF"/>
              </a:highlight>
            </a:endParaRPr>
          </a:p>
          <a:p>
            <a:pPr indent="0" lvl="0" marL="0" rtl="0" algn="l">
              <a:spcBef>
                <a:spcPts val="800"/>
              </a:spcBef>
              <a:spcAft>
                <a:spcPts val="0"/>
              </a:spcAft>
              <a:buClr>
                <a:schemeClr val="dk1"/>
              </a:buClr>
              <a:buSzPts val="1100"/>
              <a:buFont typeface="Arial"/>
              <a:buNone/>
            </a:pPr>
            <a:r>
              <a:rPr lang="en" sz="1050">
                <a:solidFill>
                  <a:srgbClr val="333333"/>
                </a:solidFill>
                <a:highlight>
                  <a:srgbClr val="FFFFFF"/>
                </a:highlight>
              </a:rPr>
              <a:t>Today we will present a summary of what we have found in the data so far, including</a:t>
            </a:r>
            <a:endParaRPr sz="1050">
              <a:solidFill>
                <a:srgbClr val="333333"/>
              </a:solidFill>
              <a:highlight>
                <a:srgbClr val="FFFFFF"/>
              </a:highlight>
            </a:endParaRPr>
          </a:p>
          <a:p>
            <a:pPr indent="-295275" lvl="0" marL="457200" rtl="0" algn="l">
              <a:spcBef>
                <a:spcPts val="800"/>
              </a:spcBef>
              <a:spcAft>
                <a:spcPts val="0"/>
              </a:spcAft>
              <a:buClr>
                <a:srgbClr val="333333"/>
              </a:buClr>
              <a:buSzPts val="1050"/>
              <a:buChar char="-"/>
            </a:pPr>
            <a:r>
              <a:rPr lang="en" sz="1050">
                <a:solidFill>
                  <a:srgbClr val="333333"/>
                </a:solidFill>
                <a:highlight>
                  <a:srgbClr val="FFFFFF"/>
                </a:highlight>
              </a:rPr>
              <a:t>Count of breweries by state</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Study of ABV and IBU by state</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Distribution of ABV and its relationship to IBU</a:t>
            </a:r>
            <a:endParaRPr sz="1050">
              <a:solidFill>
                <a:srgbClr val="333333"/>
              </a:solidFill>
              <a:highlight>
                <a:srgbClr val="FFFFFF"/>
              </a:highlight>
            </a:endParaRPr>
          </a:p>
          <a:p>
            <a:pPr indent="-295275" lvl="0" marL="457200" rtl="0" algn="l">
              <a:spcBef>
                <a:spcPts val="0"/>
              </a:spcBef>
              <a:spcAft>
                <a:spcPts val="0"/>
              </a:spcAft>
              <a:buClr>
                <a:srgbClr val="333333"/>
              </a:buClr>
              <a:buSzPts val="1050"/>
              <a:buChar char="-"/>
            </a:pPr>
            <a:r>
              <a:rPr lang="en" sz="1050">
                <a:solidFill>
                  <a:srgbClr val="333333"/>
                </a:solidFill>
                <a:highlight>
                  <a:srgbClr val="FFFFFF"/>
                </a:highlight>
              </a:rPr>
              <a:t>Examination of missing data and actions to address it</a:t>
            </a:r>
            <a:endParaRPr sz="1050">
              <a:solidFill>
                <a:srgbClr val="333333"/>
              </a:solidFill>
              <a:highlight>
                <a:srgbClr val="FFFFFF"/>
              </a:highlight>
            </a:endParaRPr>
          </a:p>
          <a:p>
            <a:pPr indent="0" lvl="0" marL="0" rtl="0" algn="l">
              <a:spcBef>
                <a:spcPts val="8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a:t>
            </a:r>
            <a:r>
              <a:rPr b="1" lang="en" sz="1200">
                <a:latin typeface="Trebuchet MS"/>
                <a:ea typeface="Trebuchet MS"/>
                <a:cs typeface="Trebuchet MS"/>
                <a:sym typeface="Trebuchet MS"/>
              </a:rPr>
              <a:t> 1 - BREWERIES BY STATE</a:t>
            </a:r>
            <a:endParaRPr b="1" sz="600">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71" name="Google Shape;71;p15"/>
          <p:cNvPicPr preferRelativeResize="0"/>
          <p:nvPr/>
        </p:nvPicPr>
        <p:blipFill>
          <a:blip r:embed="rId3">
            <a:alphaModFix/>
          </a:blip>
          <a:stretch>
            <a:fillRect/>
          </a:stretch>
        </p:blipFill>
        <p:spPr>
          <a:xfrm>
            <a:off x="316050" y="724725"/>
            <a:ext cx="4389120" cy="3240478"/>
          </a:xfrm>
          <a:prstGeom prst="rect">
            <a:avLst/>
          </a:prstGeom>
          <a:noFill/>
          <a:ln>
            <a:noFill/>
          </a:ln>
        </p:spPr>
      </p:pic>
      <p:pic>
        <p:nvPicPr>
          <p:cNvPr id="72" name="Google Shape;72;p15"/>
          <p:cNvPicPr preferRelativeResize="0"/>
          <p:nvPr/>
        </p:nvPicPr>
        <p:blipFill>
          <a:blip r:embed="rId4">
            <a:alphaModFix/>
          </a:blip>
          <a:stretch>
            <a:fillRect/>
          </a:stretch>
        </p:blipFill>
        <p:spPr>
          <a:xfrm>
            <a:off x="4618523" y="724725"/>
            <a:ext cx="4389120" cy="32404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3 - ADDRESS THE MISSING VALUES</a:t>
            </a:r>
            <a:endParaRPr b="1" sz="600">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78" name="Google Shape;78;p16"/>
          <p:cNvPicPr preferRelativeResize="0"/>
          <p:nvPr/>
        </p:nvPicPr>
        <p:blipFill>
          <a:blip r:embed="rId3">
            <a:alphaModFix/>
          </a:blip>
          <a:stretch>
            <a:fillRect/>
          </a:stretch>
        </p:blipFill>
        <p:spPr>
          <a:xfrm>
            <a:off x="200950" y="547425"/>
            <a:ext cx="8676651" cy="2855525"/>
          </a:xfrm>
          <a:prstGeom prst="rect">
            <a:avLst/>
          </a:prstGeom>
          <a:noFill/>
          <a:ln>
            <a:noFill/>
          </a:ln>
        </p:spPr>
      </p:pic>
      <p:sp>
        <p:nvSpPr>
          <p:cNvPr id="79" name="Google Shape;79;p16"/>
          <p:cNvSpPr txBox="1"/>
          <p:nvPr/>
        </p:nvSpPr>
        <p:spPr>
          <a:xfrm>
            <a:off x="635225" y="3413675"/>
            <a:ext cx="5782800" cy="13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found that ABV had 62 NAs and IBU had 1005 NAs. All of the ABV NAs also had NA IBU. We decided to fill ABV values with the median ABV from beers of the same type. To fill missing values in IBU, we fit a regression tree to observations without missing values and then used that model to predict each missing IBU value.</a:t>
            </a:r>
            <a:endParaRPr/>
          </a:p>
        </p:txBody>
      </p:sp>
      <p:pic>
        <p:nvPicPr>
          <p:cNvPr id="80" name="Google Shape;80;p16"/>
          <p:cNvPicPr preferRelativeResize="0"/>
          <p:nvPr/>
        </p:nvPicPr>
        <p:blipFill>
          <a:blip r:embed="rId4">
            <a:alphaModFix/>
          </a:blip>
          <a:stretch>
            <a:fillRect/>
          </a:stretch>
        </p:blipFill>
        <p:spPr>
          <a:xfrm>
            <a:off x="6520975" y="3159826"/>
            <a:ext cx="2356625" cy="187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7"/>
          <p:cNvPicPr preferRelativeResize="0"/>
          <p:nvPr/>
        </p:nvPicPr>
        <p:blipFill>
          <a:blip r:embed="rId3">
            <a:alphaModFix/>
          </a:blip>
          <a:stretch>
            <a:fillRect/>
          </a:stretch>
        </p:blipFill>
        <p:spPr>
          <a:xfrm>
            <a:off x="180975" y="77650"/>
            <a:ext cx="8782025" cy="2409450"/>
          </a:xfrm>
          <a:prstGeom prst="rect">
            <a:avLst/>
          </a:prstGeom>
          <a:noFill/>
          <a:ln>
            <a:noFill/>
          </a:ln>
        </p:spPr>
      </p:pic>
      <p:pic>
        <p:nvPicPr>
          <p:cNvPr id="86" name="Google Shape;86;p17"/>
          <p:cNvPicPr preferRelativeResize="0"/>
          <p:nvPr/>
        </p:nvPicPr>
        <p:blipFill>
          <a:blip r:embed="rId4">
            <a:alphaModFix/>
          </a:blip>
          <a:stretch>
            <a:fillRect/>
          </a:stretch>
        </p:blipFill>
        <p:spPr>
          <a:xfrm>
            <a:off x="152413" y="2571738"/>
            <a:ext cx="8839201" cy="2488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5 - Max ABV and IBU by state</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92" name="Google Shape;92;p18"/>
          <p:cNvPicPr preferRelativeResize="0"/>
          <p:nvPr/>
        </p:nvPicPr>
        <p:blipFill>
          <a:blip r:embed="rId3">
            <a:alphaModFix/>
          </a:blip>
          <a:stretch>
            <a:fillRect/>
          </a:stretch>
        </p:blipFill>
        <p:spPr>
          <a:xfrm>
            <a:off x="271625" y="477387"/>
            <a:ext cx="3108960" cy="4644008"/>
          </a:xfrm>
          <a:prstGeom prst="rect">
            <a:avLst/>
          </a:prstGeom>
          <a:noFill/>
          <a:ln>
            <a:noFill/>
          </a:ln>
        </p:spPr>
      </p:pic>
      <p:pic>
        <p:nvPicPr>
          <p:cNvPr id="93" name="Google Shape;93;p18"/>
          <p:cNvPicPr preferRelativeResize="0"/>
          <p:nvPr/>
        </p:nvPicPr>
        <p:blipFill>
          <a:blip r:embed="rId4">
            <a:alphaModFix/>
          </a:blip>
          <a:stretch>
            <a:fillRect/>
          </a:stretch>
        </p:blipFill>
        <p:spPr>
          <a:xfrm>
            <a:off x="2471437" y="453025"/>
            <a:ext cx="2011680" cy="1689811"/>
          </a:xfrm>
          <a:prstGeom prst="rect">
            <a:avLst/>
          </a:prstGeom>
          <a:noFill/>
          <a:ln>
            <a:noFill/>
          </a:ln>
        </p:spPr>
      </p:pic>
      <p:pic>
        <p:nvPicPr>
          <p:cNvPr id="94" name="Google Shape;94;p18"/>
          <p:cNvPicPr preferRelativeResize="0"/>
          <p:nvPr/>
        </p:nvPicPr>
        <p:blipFill>
          <a:blip r:embed="rId5">
            <a:alphaModFix/>
          </a:blip>
          <a:stretch>
            <a:fillRect/>
          </a:stretch>
        </p:blipFill>
        <p:spPr>
          <a:xfrm>
            <a:off x="4801650" y="481725"/>
            <a:ext cx="3108960" cy="4634294"/>
          </a:xfrm>
          <a:prstGeom prst="rect">
            <a:avLst/>
          </a:prstGeom>
          <a:noFill/>
          <a:ln>
            <a:noFill/>
          </a:ln>
        </p:spPr>
      </p:pic>
      <p:pic>
        <p:nvPicPr>
          <p:cNvPr id="95" name="Google Shape;95;p18"/>
          <p:cNvPicPr preferRelativeResize="0"/>
          <p:nvPr/>
        </p:nvPicPr>
        <p:blipFill>
          <a:blip r:embed="rId6">
            <a:alphaModFix/>
          </a:blip>
          <a:stretch>
            <a:fillRect/>
          </a:stretch>
        </p:blipFill>
        <p:spPr>
          <a:xfrm>
            <a:off x="7000494" y="437925"/>
            <a:ext cx="2011680" cy="1719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6 - Examine distribution of ABV values.</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sp>
        <p:nvSpPr>
          <p:cNvPr id="101" name="Google Shape;101;p19"/>
          <p:cNvSpPr txBox="1"/>
          <p:nvPr/>
        </p:nvSpPr>
        <p:spPr>
          <a:xfrm>
            <a:off x="195425" y="3021675"/>
            <a:ext cx="8739600" cy="20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The mean is slightly higher than the median, which would indicate a right skewed distribution, one with a long tail of high values.</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spcBef>
                <a:spcPts val="0"/>
              </a:spcBef>
              <a:spcAft>
                <a:spcPts val="0"/>
              </a:spcAft>
              <a:buNone/>
            </a:pPr>
            <a:r>
              <a:rPr lang="en" sz="1050">
                <a:solidFill>
                  <a:srgbClr val="333333"/>
                </a:solidFill>
                <a:highlight>
                  <a:srgbClr val="FFFFFF"/>
                </a:highlight>
              </a:rPr>
              <a:t>The histogram bears this out, as does a box plot.</a:t>
            </a:r>
            <a:endParaRPr sz="1050">
              <a:solidFill>
                <a:srgbClr val="333333"/>
              </a:solidFill>
              <a:highlight>
                <a:srgbClr val="FFFFFF"/>
              </a:highlight>
            </a:endParaRPr>
          </a:p>
          <a:p>
            <a:pPr indent="0" lvl="0" marL="0" rtl="0" algn="l">
              <a:spcBef>
                <a:spcPts val="0"/>
              </a:spcBef>
              <a:spcAft>
                <a:spcPts val="0"/>
              </a:spcAft>
              <a:buNone/>
            </a:pPr>
            <a:r>
              <a:t/>
            </a:r>
            <a:endParaRPr sz="1050">
              <a:solidFill>
                <a:srgbClr val="333333"/>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To investigate whether the ABV values are normally distributed, we do a Q-Q plot. This is a plot of the quantiles of the actual data against what would be expected from a normal distribution. If the data do follow a normal distribution, the plot would show a straight line. The more the plot deviates from a straight line, the less closely the data follow a normal distribution.</a:t>
            </a:r>
            <a:endParaRPr sz="1050">
              <a:solidFill>
                <a:srgbClr val="333333"/>
              </a:solidFill>
              <a:highlight>
                <a:srgbClr val="FFFFFF"/>
              </a:highlight>
            </a:endParaRPr>
          </a:p>
          <a:p>
            <a:pPr indent="0" lvl="0" marL="0" rtl="0" algn="l">
              <a:lnSpc>
                <a:spcPct val="115000"/>
              </a:lnSpc>
              <a:spcBef>
                <a:spcPts val="800"/>
              </a:spcBef>
              <a:spcAft>
                <a:spcPts val="0"/>
              </a:spcAft>
              <a:buNone/>
            </a:pPr>
            <a:r>
              <a:rPr lang="en" sz="1050">
                <a:solidFill>
                  <a:srgbClr val="333333"/>
                </a:solidFill>
                <a:highlight>
                  <a:srgbClr val="FFFFFF"/>
                </a:highlight>
              </a:rPr>
              <a:t>From the upward curve in this plot, we infer that the data are somewhat skewed. This confirms what the histogram shows. The apparent discontinuities at the ends of the curve are an indication that the ABV values have a few more extreme values than would be expected from a normal distribution. This confirms what was shown in the box plot.</a:t>
            </a:r>
            <a:endParaRPr sz="1050">
              <a:solidFill>
                <a:srgbClr val="333333"/>
              </a:solidFill>
              <a:highlight>
                <a:srgbClr val="FFFFFF"/>
              </a:highlight>
            </a:endParaRPr>
          </a:p>
          <a:p>
            <a:pPr indent="0" lvl="0" marL="0" rtl="0" algn="l">
              <a:spcBef>
                <a:spcPts val="800"/>
              </a:spcBef>
              <a:spcAft>
                <a:spcPts val="0"/>
              </a:spcAft>
              <a:buNone/>
            </a:pPr>
            <a:r>
              <a:t/>
            </a:r>
            <a:endParaRPr/>
          </a:p>
        </p:txBody>
      </p:sp>
      <p:pic>
        <p:nvPicPr>
          <p:cNvPr id="102" name="Google Shape;102;p19"/>
          <p:cNvPicPr preferRelativeResize="0"/>
          <p:nvPr/>
        </p:nvPicPr>
        <p:blipFill>
          <a:blip r:embed="rId3">
            <a:alphaModFix/>
          </a:blip>
          <a:stretch>
            <a:fillRect/>
          </a:stretch>
        </p:blipFill>
        <p:spPr>
          <a:xfrm>
            <a:off x="195425" y="495825"/>
            <a:ext cx="3375973" cy="2411400"/>
          </a:xfrm>
          <a:prstGeom prst="rect">
            <a:avLst/>
          </a:prstGeom>
          <a:noFill/>
          <a:ln>
            <a:noFill/>
          </a:ln>
        </p:spPr>
      </p:pic>
      <p:pic>
        <p:nvPicPr>
          <p:cNvPr id="103" name="Google Shape;103;p19"/>
          <p:cNvPicPr preferRelativeResize="0"/>
          <p:nvPr/>
        </p:nvPicPr>
        <p:blipFill>
          <a:blip r:embed="rId4">
            <a:alphaModFix/>
          </a:blip>
          <a:stretch>
            <a:fillRect/>
          </a:stretch>
        </p:blipFill>
        <p:spPr>
          <a:xfrm>
            <a:off x="3770175" y="495825"/>
            <a:ext cx="1256025" cy="2272825"/>
          </a:xfrm>
          <a:prstGeom prst="rect">
            <a:avLst/>
          </a:prstGeom>
          <a:noFill/>
          <a:ln>
            <a:noFill/>
          </a:ln>
        </p:spPr>
      </p:pic>
      <p:pic>
        <p:nvPicPr>
          <p:cNvPr id="104" name="Google Shape;104;p19"/>
          <p:cNvPicPr preferRelativeResize="0"/>
          <p:nvPr/>
        </p:nvPicPr>
        <p:blipFill>
          <a:blip r:embed="rId5">
            <a:alphaModFix/>
          </a:blip>
          <a:stretch>
            <a:fillRect/>
          </a:stretch>
        </p:blipFill>
        <p:spPr>
          <a:xfrm>
            <a:off x="5224975" y="495825"/>
            <a:ext cx="3634499" cy="2596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7 - SCATTERPLOT OF IBU VS. ABV</a:t>
            </a:r>
            <a:endParaRPr sz="1000">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1000">
              <a:latin typeface="Trebuchet MS"/>
              <a:ea typeface="Trebuchet MS"/>
              <a:cs typeface="Trebuchet MS"/>
              <a:sym typeface="Trebuchet MS"/>
            </a:endParaRPr>
          </a:p>
        </p:txBody>
      </p:sp>
      <p:pic>
        <p:nvPicPr>
          <p:cNvPr id="110" name="Google Shape;110;p20"/>
          <p:cNvPicPr preferRelativeResize="0"/>
          <p:nvPr/>
        </p:nvPicPr>
        <p:blipFill>
          <a:blip r:embed="rId3">
            <a:alphaModFix/>
          </a:blip>
          <a:stretch>
            <a:fillRect/>
          </a:stretch>
        </p:blipFill>
        <p:spPr>
          <a:xfrm>
            <a:off x="2036154" y="1290350"/>
            <a:ext cx="4944446" cy="3571374"/>
          </a:xfrm>
          <a:prstGeom prst="rect">
            <a:avLst/>
          </a:prstGeom>
          <a:noFill/>
          <a:ln>
            <a:noFill/>
          </a:ln>
        </p:spPr>
      </p:pic>
      <p:sp>
        <p:nvSpPr>
          <p:cNvPr id="111" name="Google Shape;111;p20"/>
          <p:cNvSpPr txBox="1"/>
          <p:nvPr/>
        </p:nvSpPr>
        <p:spPr>
          <a:xfrm>
            <a:off x="3647725" y="4033275"/>
            <a:ext cx="2596200" cy="62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t>R</a:t>
            </a:r>
            <a:r>
              <a:rPr baseline="30000" lang="en" sz="800"/>
              <a:t>2</a:t>
            </a:r>
            <a:r>
              <a:rPr lang="en" sz="800"/>
              <a:t> (w/ filled data) = 0.42</a:t>
            </a:r>
            <a:endParaRPr sz="800"/>
          </a:p>
          <a:p>
            <a:pPr indent="0" lvl="0" marL="0" rtl="0" algn="r">
              <a:spcBef>
                <a:spcPts val="0"/>
              </a:spcBef>
              <a:spcAft>
                <a:spcPts val="0"/>
              </a:spcAft>
              <a:buClr>
                <a:schemeClr val="dk1"/>
              </a:buClr>
              <a:buSzPts val="1100"/>
              <a:buFont typeface="Arial"/>
              <a:buNone/>
            </a:pPr>
            <a:r>
              <a:rPr lang="en" sz="800">
                <a:solidFill>
                  <a:schemeClr val="dk1"/>
                </a:solidFill>
              </a:rPr>
              <a:t>R</a:t>
            </a:r>
            <a:r>
              <a:rPr baseline="30000" lang="en" sz="800">
                <a:solidFill>
                  <a:schemeClr val="dk1"/>
                </a:solidFill>
              </a:rPr>
              <a:t>2</a:t>
            </a:r>
            <a:r>
              <a:rPr lang="en" sz="800">
                <a:solidFill>
                  <a:schemeClr val="dk1"/>
                </a:solidFill>
              </a:rPr>
              <a:t> (w/o filled data) = 0.45</a:t>
            </a:r>
            <a:endParaRPr sz="800"/>
          </a:p>
        </p:txBody>
      </p:sp>
      <p:sp>
        <p:nvSpPr>
          <p:cNvPr id="112" name="Google Shape;112;p20"/>
          <p:cNvSpPr txBox="1"/>
          <p:nvPr/>
        </p:nvSpPr>
        <p:spPr>
          <a:xfrm>
            <a:off x="439525" y="673338"/>
            <a:ext cx="80121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There is a moderate, positive relationship between IBU and ABV.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273775" y="262975"/>
            <a:ext cx="8520600" cy="3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rebuchet MS"/>
                <a:ea typeface="Trebuchet MS"/>
                <a:cs typeface="Trebuchet MS"/>
                <a:sym typeface="Trebuchet MS"/>
              </a:rPr>
              <a:t>Question 8 - Investigate difference in ABV and IBU between IPAs and other ales.</a:t>
            </a:r>
            <a:endParaRPr b="1" sz="1200">
              <a:latin typeface="Trebuchet MS"/>
              <a:ea typeface="Trebuchet MS"/>
              <a:cs typeface="Trebuchet MS"/>
              <a:sym typeface="Trebuchet MS"/>
            </a:endParaRPr>
          </a:p>
        </p:txBody>
      </p:sp>
      <p:pic>
        <p:nvPicPr>
          <p:cNvPr id="118" name="Google Shape;118;p21"/>
          <p:cNvPicPr preferRelativeResize="0"/>
          <p:nvPr/>
        </p:nvPicPr>
        <p:blipFill>
          <a:blip r:embed="rId3">
            <a:alphaModFix/>
          </a:blip>
          <a:stretch>
            <a:fillRect/>
          </a:stretch>
        </p:blipFill>
        <p:spPr>
          <a:xfrm>
            <a:off x="100275" y="704150"/>
            <a:ext cx="4453099" cy="3180768"/>
          </a:xfrm>
          <a:prstGeom prst="rect">
            <a:avLst/>
          </a:prstGeom>
          <a:noFill/>
          <a:ln>
            <a:noFill/>
          </a:ln>
        </p:spPr>
      </p:pic>
      <p:pic>
        <p:nvPicPr>
          <p:cNvPr id="119" name="Google Shape;119;p21"/>
          <p:cNvPicPr preferRelativeResize="0"/>
          <p:nvPr/>
        </p:nvPicPr>
        <p:blipFill>
          <a:blip r:embed="rId4">
            <a:alphaModFix/>
          </a:blip>
          <a:stretch>
            <a:fillRect/>
          </a:stretch>
        </p:blipFill>
        <p:spPr>
          <a:xfrm>
            <a:off x="4690900" y="753250"/>
            <a:ext cx="4453099" cy="3180799"/>
          </a:xfrm>
          <a:prstGeom prst="rect">
            <a:avLst/>
          </a:prstGeom>
          <a:noFill/>
          <a:ln>
            <a:noFill/>
          </a:ln>
        </p:spPr>
      </p:pic>
      <p:sp>
        <p:nvSpPr>
          <p:cNvPr id="120" name="Google Shape;120;p21"/>
          <p:cNvSpPr txBox="1"/>
          <p:nvPr/>
        </p:nvSpPr>
        <p:spPr>
          <a:xfrm>
            <a:off x="425300" y="4179925"/>
            <a:ext cx="81405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Infilling missing values for ABV and IBU does not change the character of their relationship, so subsequent analyses will use infilled datasets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