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8" r:id="rId4"/>
    <p:sldId id="259" r:id="rId5"/>
    <p:sldId id="260" r:id="rId6"/>
    <p:sldId id="319" r:id="rId7"/>
    <p:sldId id="276" r:id="rId8"/>
    <p:sldId id="320" r:id="rId9"/>
    <p:sldId id="285" r:id="rId10"/>
    <p:sldId id="321" r:id="rId11"/>
    <p:sldId id="322" r:id="rId12"/>
    <p:sldId id="262" r:id="rId14"/>
    <p:sldId id="323" r:id="rId15"/>
    <p:sldId id="286" r:id="rId16"/>
    <p:sldId id="325" r:id="rId17"/>
    <p:sldId id="313" r:id="rId18"/>
    <p:sldId id="314" r:id="rId19"/>
    <p:sldId id="315" r:id="rId20"/>
    <p:sldId id="334" r:id="rId21"/>
    <p:sldId id="324" r:id="rId22"/>
    <p:sldId id="269" r:id="rId2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45"/>
        <p:guide pos="22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099054" y="1900808"/>
            <a:ext cx="5993891" cy="513714"/>
          </a:xfrm>
          <a:prstGeom prst="rect">
            <a:avLst/>
          </a:prstGeom>
        </p:spPr>
        <p:txBody>
          <a:bodyPr wrap="square" lIns="0" tIns="0" rIns="0" bIns="0">
            <a:spAutoFit/>
          </a:bodyPr>
          <a:lstStyle>
            <a:lvl1pPr>
              <a:defRPr sz="32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fld id="{BB962C8B-B14F-4D97-AF65-F5344CB8AC3E}" type="datetime1">
              <a:rPr lang="en-US" dirty="0"/>
            </a:fld>
            <a:endParaRPr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fld id="{BB962C8B-B14F-4D97-AF65-F5344CB8AC3E}" type="datetime1">
              <a:rPr lang="en-US" dirty="0"/>
            </a:fld>
            <a:endParaRPr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fld id="{BB962C8B-B14F-4D97-AF65-F5344CB8AC3E}" type="datetime1">
              <a:rPr lang="en-US" dirty="0"/>
            </a:fld>
            <a:endParaRPr dirty="0"/>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fld id="{BB962C8B-B14F-4D97-AF65-F5344CB8AC3E}" type="datetime1">
              <a:rPr lang="en-US" dirty="0"/>
            </a:fld>
            <a:endParaRPr dirty="0"/>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fld id="{BB962C8B-B14F-4D97-AF65-F5344CB8AC3E}" type="datetime1">
              <a:rPr lang="en-US" dirty="0"/>
            </a:fld>
            <a:endParaRPr dirty="0"/>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hf hdr="0" ftr="0"/>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121022" y="2821304"/>
            <a:ext cx="3949954" cy="756920"/>
          </a:xfrm>
          <a:prstGeom prst="rect">
            <a:avLst/>
          </a:prstGeom>
        </p:spPr>
        <p:txBody>
          <a:bodyPr wrap="square" lIns="0" tIns="0" rIns="0" bIns="0">
            <a:spAutoFit/>
          </a:bodyPr>
          <a:lstStyle>
            <a:lvl1pPr>
              <a:defRPr sz="48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1145844" y="1664665"/>
            <a:ext cx="9900310" cy="3677285"/>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916939" y="6464909"/>
            <a:ext cx="764539" cy="177800"/>
          </a:xfrm>
          <a:prstGeom prst="rect">
            <a:avLst/>
          </a:prstGeom>
        </p:spPr>
        <p:txBody>
          <a:bodyPr wrap="square" lIns="0" tIns="0" rIns="0" bIns="0">
            <a:spAutoFit/>
          </a:bodyPr>
          <a:lstStyle>
            <a:lvl1pPr>
              <a:defRPr sz="1200" b="0" i="0">
                <a:solidFill>
                  <a:srgbClr val="888888"/>
                </a:solidFill>
                <a:latin typeface="Calibri" panose="020F0502020204030204"/>
                <a:cs typeface="Calibri" panose="020F0502020204030204"/>
              </a:defRPr>
            </a:lvl1pPr>
          </a:lstStyle>
          <a:p>
            <a:pPr marL="12700">
              <a:lnSpc>
                <a:spcPts val="1240"/>
              </a:lnSpc>
            </a:pPr>
            <a:fld id="{BB962C8B-B14F-4D97-AF65-F5344CB8AC3E}" type="datetime1">
              <a:rPr lang="en-US" dirty="0"/>
            </a:fld>
            <a:endParaRPr dirty="0"/>
          </a:p>
        </p:txBody>
      </p:sp>
      <p:sp>
        <p:nvSpPr>
          <p:cNvPr id="6" name="Holder 6"/>
          <p:cNvSpPr>
            <a:spLocks noGrp="1"/>
          </p:cNvSpPr>
          <p:nvPr>
            <p:ph type="sldNum" sz="quarter" idx="7"/>
          </p:nvPr>
        </p:nvSpPr>
        <p:spPr>
          <a:xfrm>
            <a:off x="11068811" y="6464909"/>
            <a:ext cx="231775" cy="177800"/>
          </a:xfrm>
          <a:prstGeom prst="rect">
            <a:avLst/>
          </a:prstGeom>
        </p:spPr>
        <p:txBody>
          <a:bodyPr wrap="square" lIns="0" tIns="0" rIns="0" bIns="0">
            <a:spAutoFit/>
          </a:bodyPr>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2819400"/>
            <a:ext cx="8115935" cy="567055"/>
          </a:xfrm>
          <a:prstGeom prst="rect">
            <a:avLst/>
          </a:prstGeom>
        </p:spPr>
        <p:txBody>
          <a:bodyPr vert="horz" wrap="square" lIns="0" tIns="13335" rIns="0" bIns="0" rtlCol="0">
            <a:spAutoFit/>
          </a:bodyPr>
          <a:lstStyle/>
          <a:p>
            <a:pPr marL="12700">
              <a:lnSpc>
                <a:spcPct val="100000"/>
              </a:lnSpc>
              <a:spcBef>
                <a:spcPts val="105"/>
              </a:spcBef>
            </a:pPr>
            <a:r>
              <a:rPr lang="en-IN" sz="3600" spc="-110" dirty="0">
                <a:latin typeface="Cambria" panose="02040503050406030204" charset="0"/>
                <a:cs typeface="Cambria" panose="02040503050406030204" charset="0"/>
              </a:rPr>
              <a:t>DRUG</a:t>
            </a:r>
            <a:r>
              <a:rPr sz="3600" spc="-110" dirty="0">
                <a:latin typeface="Cambria" panose="02040503050406030204" charset="0"/>
                <a:cs typeface="Cambria" panose="02040503050406030204" charset="0"/>
              </a:rPr>
              <a:t> </a:t>
            </a:r>
            <a:r>
              <a:rPr lang="en-IN" sz="3600" spc="-110" dirty="0">
                <a:latin typeface="Cambria" panose="02040503050406030204" charset="0"/>
                <a:cs typeface="Cambria" panose="02040503050406030204" charset="0"/>
              </a:rPr>
              <a:t>RECOMMENDATION </a:t>
            </a:r>
            <a:r>
              <a:rPr sz="3600" spc="-25" dirty="0">
                <a:latin typeface="Cambria" panose="02040503050406030204" charset="0"/>
                <a:cs typeface="Cambria" panose="02040503050406030204" charset="0"/>
              </a:rPr>
              <a:t> </a:t>
            </a:r>
            <a:r>
              <a:rPr lang="en-IN" sz="3600" spc="-25" dirty="0">
                <a:latin typeface="Cambria" panose="02040503050406030204" charset="0"/>
                <a:cs typeface="Cambria" panose="02040503050406030204" charset="0"/>
              </a:rPr>
              <a:t>SYSTEM</a:t>
            </a:r>
            <a:endParaRPr lang="en-IN" sz="3600" spc="-25" dirty="0">
              <a:latin typeface="Cambria" panose="02040503050406030204" charset="0"/>
              <a:cs typeface="Cambria" panose="02040503050406030204" charset="0"/>
            </a:endParaRPr>
          </a:p>
        </p:txBody>
      </p:sp>
      <p:sp>
        <p:nvSpPr>
          <p:cNvPr id="3" name="object 3"/>
          <p:cNvSpPr txBox="1"/>
          <p:nvPr/>
        </p:nvSpPr>
        <p:spPr>
          <a:xfrm>
            <a:off x="3733926" y="3504945"/>
            <a:ext cx="4640580" cy="381635"/>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mbria" panose="02040503050406030204" charset="0"/>
                <a:cs typeface="Cambria" panose="02040503050406030204" charset="0"/>
              </a:rPr>
              <a:t>DOMAIN</a:t>
            </a:r>
            <a:r>
              <a:rPr sz="2400" spc="15" dirty="0">
                <a:latin typeface="Cambria" panose="02040503050406030204" charset="0"/>
                <a:cs typeface="Cambria" panose="02040503050406030204" charset="0"/>
              </a:rPr>
              <a:t> </a:t>
            </a:r>
            <a:r>
              <a:rPr sz="2400" dirty="0">
                <a:latin typeface="Cambria" panose="02040503050406030204" charset="0"/>
                <a:cs typeface="Cambria" panose="02040503050406030204" charset="0"/>
              </a:rPr>
              <a:t>–</a:t>
            </a:r>
            <a:r>
              <a:rPr sz="2400" spc="-10" dirty="0">
                <a:latin typeface="Cambria" panose="02040503050406030204" charset="0"/>
                <a:cs typeface="Cambria" panose="02040503050406030204" charset="0"/>
              </a:rPr>
              <a:t> </a:t>
            </a:r>
            <a:r>
              <a:rPr sz="2400" spc="-5" dirty="0">
                <a:latin typeface="Cambria" panose="02040503050406030204" charset="0"/>
                <a:cs typeface="Cambria" panose="02040503050406030204" charset="0"/>
              </a:rPr>
              <a:t>MACHINE LEARNING</a:t>
            </a:r>
            <a:endParaRPr sz="2400">
              <a:latin typeface="Cambria" panose="02040503050406030204" charset="0"/>
              <a:cs typeface="Cambria" panose="02040503050406030204"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BB962C8B-B14F-4D97-AF65-F5344CB8AC3E}" type="datetime1">
              <a:rPr lang="en-US" dirty="0"/>
            </a:fld>
            <a:endParaRPr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
        <p:nvSpPr>
          <p:cNvPr id="6" name="object 3"/>
          <p:cNvSpPr txBox="1"/>
          <p:nvPr/>
        </p:nvSpPr>
        <p:spPr>
          <a:xfrm>
            <a:off x="8306435" y="4516755"/>
            <a:ext cx="3172460" cy="2846705"/>
          </a:xfrm>
          <a:prstGeom prst="rect">
            <a:avLst/>
          </a:prstGeom>
        </p:spPr>
        <p:txBody>
          <a:bodyPr vert="horz" wrap="square" lIns="0" tIns="12700" rIns="0" bIns="0" rtlCol="0">
            <a:spAutoFit/>
          </a:bodyPr>
          <a:p>
            <a:pPr marL="12700">
              <a:lnSpc>
                <a:spcPct val="100000"/>
              </a:lnSpc>
            </a:pPr>
            <a:r>
              <a:rPr sz="1600" b="1" spc="-5" dirty="0">
                <a:latin typeface="Cambria" panose="02040503050406030204" charset="0"/>
                <a:cs typeface="Cambria" panose="02040503050406030204" charset="0"/>
                <a:sym typeface="+mn-ea"/>
              </a:rPr>
              <a:t>GUIDE</a:t>
            </a:r>
            <a:endParaRPr sz="1600">
              <a:latin typeface="Cambria" panose="02040503050406030204" charset="0"/>
              <a:cs typeface="Cambria" panose="02040503050406030204" charset="0"/>
            </a:endParaRPr>
          </a:p>
          <a:p>
            <a:pPr marL="12700" marR="774700">
              <a:lnSpc>
                <a:spcPct val="100000"/>
              </a:lnSpc>
              <a:spcBef>
                <a:spcPts val="1775"/>
              </a:spcBef>
            </a:pPr>
            <a:r>
              <a:rPr sz="1600" spc="-5" dirty="0">
                <a:latin typeface="Cambria" panose="02040503050406030204" charset="0"/>
                <a:cs typeface="Cambria" panose="02040503050406030204" charset="0"/>
                <a:sym typeface="+mn-ea"/>
              </a:rPr>
              <a:t>D</a:t>
            </a:r>
            <a:r>
              <a:rPr lang="en-US" sz="1600" spc="-5" dirty="0">
                <a:latin typeface="Cambria" panose="02040503050406030204" charset="0"/>
                <a:cs typeface="Cambria" panose="02040503050406030204" charset="0"/>
                <a:sym typeface="+mn-ea"/>
              </a:rPr>
              <a:t>r</a:t>
            </a:r>
            <a:r>
              <a:rPr sz="1600" spc="-5" dirty="0">
                <a:latin typeface="Cambria" panose="02040503050406030204" charset="0"/>
                <a:cs typeface="Cambria" panose="02040503050406030204" charset="0"/>
                <a:sym typeface="+mn-ea"/>
              </a:rPr>
              <a:t>.</a:t>
            </a:r>
            <a:r>
              <a:rPr sz="1600" spc="-35" dirty="0">
                <a:latin typeface="Cambria" panose="02040503050406030204" charset="0"/>
                <a:cs typeface="Cambria" panose="02040503050406030204" charset="0"/>
                <a:sym typeface="+mn-ea"/>
              </a:rPr>
              <a:t> </a:t>
            </a:r>
            <a:r>
              <a:rPr sz="1600" spc="-65" dirty="0">
                <a:latin typeface="Cambria" panose="02040503050406030204" charset="0"/>
                <a:cs typeface="Cambria" panose="02040503050406030204" charset="0"/>
                <a:sym typeface="+mn-ea"/>
              </a:rPr>
              <a:t>T.</a:t>
            </a:r>
            <a:r>
              <a:rPr sz="1600" spc="-20" dirty="0">
                <a:latin typeface="Cambria" panose="02040503050406030204" charset="0"/>
                <a:cs typeface="Cambria" panose="02040503050406030204" charset="0"/>
                <a:sym typeface="+mn-ea"/>
              </a:rPr>
              <a:t> </a:t>
            </a:r>
            <a:r>
              <a:rPr sz="1600" spc="-35" dirty="0">
                <a:latin typeface="Cambria" panose="02040503050406030204" charset="0"/>
                <a:cs typeface="Cambria" panose="02040503050406030204" charset="0"/>
                <a:sym typeface="+mn-ea"/>
              </a:rPr>
              <a:t>SUJATHA </a:t>
            </a:r>
            <a:endParaRPr sz="1600" spc="-35" dirty="0">
              <a:latin typeface="Cambria" panose="02040503050406030204" charset="0"/>
              <a:cs typeface="Cambria" panose="02040503050406030204" charset="0"/>
              <a:sym typeface="+mn-ea"/>
            </a:endParaRPr>
          </a:p>
          <a:p>
            <a:pPr marL="12700" marR="774700">
              <a:lnSpc>
                <a:spcPct val="100000"/>
              </a:lnSpc>
              <a:spcBef>
                <a:spcPts val="1775"/>
              </a:spcBef>
            </a:pPr>
            <a:r>
              <a:rPr sz="1600" spc="-25" dirty="0">
                <a:latin typeface="Cambria" panose="02040503050406030204" charset="0"/>
                <a:cs typeface="Cambria" panose="02040503050406030204" charset="0"/>
                <a:sym typeface="+mn-ea"/>
              </a:rPr>
              <a:t>A</a:t>
            </a:r>
            <a:r>
              <a:rPr lang="en-IN" sz="1600" spc="-25" dirty="0">
                <a:latin typeface="Cambria" panose="02040503050406030204" charset="0"/>
                <a:cs typeface="Cambria" panose="02040503050406030204" charset="0"/>
                <a:sym typeface="+mn-ea"/>
              </a:rPr>
              <a:t>SSOCIATE </a:t>
            </a:r>
            <a:r>
              <a:rPr sz="1600" spc="-5" dirty="0">
                <a:latin typeface="Cambria" panose="02040503050406030204" charset="0"/>
                <a:cs typeface="Cambria" panose="02040503050406030204" charset="0"/>
                <a:sym typeface="+mn-ea"/>
              </a:rPr>
              <a:t>PROFESSOR </a:t>
            </a:r>
            <a:r>
              <a:rPr sz="1600" spc="-434" dirty="0">
                <a:latin typeface="Cambria" panose="02040503050406030204" charset="0"/>
                <a:cs typeface="Cambria" panose="02040503050406030204" charset="0"/>
                <a:sym typeface="+mn-ea"/>
              </a:rPr>
              <a:t> </a:t>
            </a:r>
            <a:endParaRPr sz="1600" spc="-434" dirty="0">
              <a:latin typeface="Cambria" panose="02040503050406030204" charset="0"/>
              <a:cs typeface="Cambria" panose="02040503050406030204" charset="0"/>
              <a:sym typeface="+mn-ea"/>
            </a:endParaRPr>
          </a:p>
          <a:p>
            <a:pPr marL="12700" marR="774700">
              <a:lnSpc>
                <a:spcPct val="100000"/>
              </a:lnSpc>
              <a:spcBef>
                <a:spcPts val="1775"/>
              </a:spcBef>
            </a:pPr>
            <a:r>
              <a:rPr sz="1600" spc="-5" dirty="0">
                <a:latin typeface="Cambria" panose="02040503050406030204" charset="0"/>
                <a:cs typeface="Cambria" panose="02040503050406030204" charset="0"/>
                <a:sym typeface="+mn-ea"/>
              </a:rPr>
              <a:t>DE</a:t>
            </a:r>
            <a:r>
              <a:rPr sz="1600" spc="-180" dirty="0">
                <a:latin typeface="Cambria" panose="02040503050406030204" charset="0"/>
                <a:cs typeface="Cambria" panose="02040503050406030204" charset="0"/>
                <a:sym typeface="+mn-ea"/>
              </a:rPr>
              <a:t>P</a:t>
            </a:r>
            <a:r>
              <a:rPr sz="1600" spc="-5" dirty="0">
                <a:latin typeface="Cambria" panose="02040503050406030204" charset="0"/>
                <a:cs typeface="Cambria" panose="02040503050406030204" charset="0"/>
                <a:sym typeface="+mn-ea"/>
              </a:rPr>
              <a:t>A</a:t>
            </a:r>
            <a:r>
              <a:rPr sz="1600" spc="-114" dirty="0">
                <a:latin typeface="Cambria" panose="02040503050406030204" charset="0"/>
                <a:cs typeface="Cambria" panose="02040503050406030204" charset="0"/>
                <a:sym typeface="+mn-ea"/>
              </a:rPr>
              <a:t>R</a:t>
            </a:r>
            <a:r>
              <a:rPr sz="1600" dirty="0">
                <a:latin typeface="Cambria" panose="02040503050406030204" charset="0"/>
                <a:cs typeface="Cambria" panose="02040503050406030204" charset="0"/>
                <a:sym typeface="+mn-ea"/>
              </a:rPr>
              <a:t>TMENT</a:t>
            </a:r>
            <a:r>
              <a:rPr sz="1600" spc="-30" dirty="0">
                <a:latin typeface="Cambria" panose="02040503050406030204" charset="0"/>
                <a:cs typeface="Cambria" panose="02040503050406030204" charset="0"/>
                <a:sym typeface="+mn-ea"/>
              </a:rPr>
              <a:t> </a:t>
            </a:r>
            <a:r>
              <a:rPr sz="1600" spc="-5" dirty="0">
                <a:latin typeface="Cambria" panose="02040503050406030204" charset="0"/>
                <a:cs typeface="Cambria" panose="02040503050406030204" charset="0"/>
                <a:sym typeface="+mn-ea"/>
              </a:rPr>
              <a:t>OF</a:t>
            </a:r>
            <a:r>
              <a:rPr sz="1600" spc="-100" dirty="0">
                <a:latin typeface="Cambria" panose="02040503050406030204" charset="0"/>
                <a:cs typeface="Cambria" panose="02040503050406030204" charset="0"/>
                <a:sym typeface="+mn-ea"/>
              </a:rPr>
              <a:t> </a:t>
            </a:r>
            <a:r>
              <a:rPr lang="en-IN" sz="1600" spc="-100" dirty="0">
                <a:latin typeface="Cambria" panose="02040503050406030204" charset="0"/>
                <a:cs typeface="Cambria" panose="02040503050406030204" charset="0"/>
                <a:sym typeface="+mn-ea"/>
              </a:rPr>
              <a:t>A</a:t>
            </a:r>
            <a:r>
              <a:rPr sz="1600" spc="-5" dirty="0">
                <a:latin typeface="Cambria" panose="02040503050406030204" charset="0"/>
                <a:cs typeface="Cambria" panose="02040503050406030204" charset="0"/>
                <a:sym typeface="+mn-ea"/>
              </a:rPr>
              <a:t>I&amp;DS</a:t>
            </a:r>
            <a:endParaRPr sz="1600">
              <a:latin typeface="Cambria" panose="02040503050406030204" charset="0"/>
              <a:cs typeface="Cambria" panose="02040503050406030204" charset="0"/>
            </a:endParaRPr>
          </a:p>
          <a:p>
            <a:pPr marL="12700">
              <a:lnSpc>
                <a:spcPct val="100000"/>
              </a:lnSpc>
              <a:spcBef>
                <a:spcPts val="100"/>
              </a:spcBef>
            </a:pPr>
            <a:endParaRPr sz="1400" b="1" spc="-5" dirty="0">
              <a:latin typeface="Cambria" panose="02040503050406030204" charset="0"/>
              <a:cs typeface="Cambria" panose="02040503050406030204" charset="0"/>
            </a:endParaRPr>
          </a:p>
          <a:p>
            <a:pPr marL="12700">
              <a:lnSpc>
                <a:spcPct val="100000"/>
              </a:lnSpc>
              <a:spcBef>
                <a:spcPts val="100"/>
              </a:spcBef>
            </a:pPr>
            <a:endParaRPr sz="2000">
              <a:latin typeface="Cambria" panose="02040503050406030204" charset="0"/>
              <a:cs typeface="Cambria" panose="02040503050406030204" charset="0"/>
            </a:endParaRPr>
          </a:p>
          <a:p>
            <a:pPr>
              <a:lnSpc>
                <a:spcPct val="100000"/>
              </a:lnSpc>
              <a:spcBef>
                <a:spcPts val="15"/>
              </a:spcBef>
            </a:pPr>
            <a:endParaRPr sz="2200">
              <a:latin typeface="Cambria" panose="02040503050406030204" charset="0"/>
              <a:cs typeface="Cambria" panose="02040503050406030204" charset="0"/>
            </a:endParaRPr>
          </a:p>
          <a:p>
            <a:pPr marL="12700">
              <a:lnSpc>
                <a:spcPct val="100000"/>
              </a:lnSpc>
            </a:pPr>
            <a:endParaRPr sz="1800">
              <a:latin typeface="Cambria" panose="02040503050406030204" charset="0"/>
              <a:cs typeface="Cambria" panose="02040503050406030204" charset="0"/>
            </a:endParaRPr>
          </a:p>
        </p:txBody>
      </p:sp>
      <p:sp>
        <p:nvSpPr>
          <p:cNvPr id="7" name="Text Box 6"/>
          <p:cNvSpPr txBox="1"/>
          <p:nvPr/>
        </p:nvSpPr>
        <p:spPr>
          <a:xfrm>
            <a:off x="915035" y="4516755"/>
            <a:ext cx="3056255" cy="1373505"/>
          </a:xfrm>
          <a:prstGeom prst="rect">
            <a:avLst/>
          </a:prstGeom>
          <a:noFill/>
        </p:spPr>
        <p:txBody>
          <a:bodyPr wrap="square" rtlCol="0" anchor="t">
            <a:spAutoFit/>
          </a:bodyPr>
          <a:p>
            <a:pPr marL="12700">
              <a:lnSpc>
                <a:spcPct val="100000"/>
              </a:lnSpc>
              <a:spcBef>
                <a:spcPts val="100"/>
              </a:spcBef>
            </a:pPr>
            <a:r>
              <a:rPr sz="1600" b="1" spc="-5" dirty="0">
                <a:latin typeface="Cambria" panose="02040503050406030204" charset="0"/>
                <a:cs typeface="Cambria" panose="02040503050406030204" charset="0"/>
                <a:sym typeface="+mn-ea"/>
              </a:rPr>
              <a:t>TEAM</a:t>
            </a:r>
            <a:r>
              <a:rPr sz="1600" b="1" spc="-35" dirty="0">
                <a:latin typeface="Cambria" panose="02040503050406030204" charset="0"/>
                <a:cs typeface="Cambria" panose="02040503050406030204" charset="0"/>
                <a:sym typeface="+mn-ea"/>
              </a:rPr>
              <a:t> </a:t>
            </a:r>
            <a:r>
              <a:rPr sz="1600" b="1" dirty="0">
                <a:latin typeface="Cambria" panose="02040503050406030204" charset="0"/>
                <a:cs typeface="Cambria" panose="02040503050406030204" charset="0"/>
                <a:sym typeface="+mn-ea"/>
              </a:rPr>
              <a:t>MEMBERS</a:t>
            </a:r>
            <a:endParaRPr sz="1600" b="1" dirty="0">
              <a:latin typeface="Cambria" panose="02040503050406030204" charset="0"/>
              <a:cs typeface="Cambria" panose="02040503050406030204" charset="0"/>
            </a:endParaRPr>
          </a:p>
          <a:p>
            <a:pPr marL="12700">
              <a:lnSpc>
                <a:spcPct val="100000"/>
              </a:lnSpc>
              <a:spcBef>
                <a:spcPts val="100"/>
              </a:spcBef>
            </a:pPr>
            <a:endParaRPr sz="1600" b="1" dirty="0">
              <a:latin typeface="Cambria" panose="02040503050406030204" charset="0"/>
              <a:cs typeface="Cambria" panose="02040503050406030204" charset="0"/>
            </a:endParaRPr>
          </a:p>
          <a:p>
            <a:pPr marL="12700">
              <a:lnSpc>
                <a:spcPct val="100000"/>
              </a:lnSpc>
              <a:spcBef>
                <a:spcPts val="100"/>
              </a:spcBef>
            </a:pPr>
            <a:r>
              <a:rPr sz="1600" spc="-434" dirty="0">
                <a:latin typeface="Cambria" panose="02040503050406030204" charset="0"/>
                <a:cs typeface="Cambria" panose="02040503050406030204" charset="0"/>
                <a:sym typeface="+mn-ea"/>
              </a:rPr>
              <a:t> </a:t>
            </a:r>
            <a:r>
              <a:rPr sz="1600" spc="-5" dirty="0">
                <a:latin typeface="Cambria" panose="02040503050406030204" charset="0"/>
                <a:cs typeface="Cambria" panose="02040503050406030204" charset="0"/>
                <a:sym typeface="+mn-ea"/>
              </a:rPr>
              <a:t>SRI HEMA N</a:t>
            </a:r>
            <a:r>
              <a:rPr lang="en-IN" sz="1600" spc="-5" dirty="0">
                <a:latin typeface="Cambria" panose="02040503050406030204" charset="0"/>
                <a:cs typeface="Cambria" panose="02040503050406030204" charset="0"/>
                <a:sym typeface="+mn-ea"/>
              </a:rPr>
              <a:t> </a:t>
            </a:r>
            <a:r>
              <a:rPr sz="1600" spc="-5" dirty="0">
                <a:latin typeface="Cambria" panose="02040503050406030204" charset="0"/>
                <a:cs typeface="Cambria" panose="02040503050406030204" charset="0"/>
                <a:sym typeface="+mn-ea"/>
              </a:rPr>
              <a:t>- </a:t>
            </a:r>
            <a:r>
              <a:rPr sz="1600" dirty="0">
                <a:latin typeface="Cambria" panose="02040503050406030204" charset="0"/>
                <a:cs typeface="Cambria" panose="02040503050406030204" charset="0"/>
                <a:sym typeface="+mn-ea"/>
              </a:rPr>
              <a:t>20EUAI040</a:t>
            </a:r>
            <a:endParaRPr sz="1600" dirty="0">
              <a:latin typeface="Cambria" panose="02040503050406030204" charset="0"/>
              <a:cs typeface="Cambria" panose="02040503050406030204" charset="0"/>
            </a:endParaRPr>
          </a:p>
          <a:p>
            <a:pPr marL="12700">
              <a:lnSpc>
                <a:spcPct val="100000"/>
              </a:lnSpc>
              <a:spcBef>
                <a:spcPts val="100"/>
              </a:spcBef>
            </a:pPr>
            <a:endParaRPr sz="1600">
              <a:latin typeface="Cambria" panose="02040503050406030204" charset="0"/>
              <a:cs typeface="Cambria" panose="02040503050406030204" charset="0"/>
            </a:endParaRPr>
          </a:p>
          <a:p>
            <a:pPr marL="12700">
              <a:lnSpc>
                <a:spcPct val="100000"/>
              </a:lnSpc>
              <a:spcBef>
                <a:spcPts val="100"/>
              </a:spcBef>
            </a:pPr>
            <a:r>
              <a:rPr lang="en-IN" sz="1600">
                <a:latin typeface="Cambria" panose="02040503050406030204" charset="0"/>
                <a:cs typeface="Cambria" panose="02040503050406030204" charset="0"/>
                <a:sym typeface="+mn-ea"/>
              </a:rPr>
              <a:t>SURYA M R  </a:t>
            </a:r>
            <a:r>
              <a:rPr sz="1600" spc="-5" dirty="0">
                <a:latin typeface="Cambria" panose="02040503050406030204" charset="0"/>
                <a:cs typeface="Cambria" panose="02040503050406030204" charset="0"/>
                <a:sym typeface="+mn-ea"/>
              </a:rPr>
              <a:t>- </a:t>
            </a:r>
            <a:r>
              <a:rPr lang="en-IN" sz="1600">
                <a:latin typeface="Cambria" panose="02040503050406030204" charset="0"/>
                <a:cs typeface="Cambria" panose="02040503050406030204" charset="0"/>
                <a:sym typeface="+mn-ea"/>
              </a:rPr>
              <a:t>20EUAI044</a:t>
            </a:r>
            <a:endParaRPr lang="en-IN" sz="1600">
              <a:latin typeface="Cambria" panose="02040503050406030204" charset="0"/>
              <a:cs typeface="Cambria" panose="02040503050406030204" charset="0"/>
              <a:sym typeface="+mn-ea"/>
            </a:endParaRPr>
          </a:p>
        </p:txBody>
      </p:sp>
      <p:pic>
        <p:nvPicPr>
          <p:cNvPr id="8" name="Content Placeholder 7"/>
          <p:cNvPicPr>
            <a:picLocks noChangeAspect="1"/>
          </p:cNvPicPr>
          <p:nvPr>
            <p:ph sz="half" idx="2"/>
          </p:nvPr>
        </p:nvPicPr>
        <p:blipFill>
          <a:blip r:embed="rId1"/>
          <a:stretch>
            <a:fillRect/>
          </a:stretch>
        </p:blipFill>
        <p:spPr>
          <a:xfrm>
            <a:off x="1221740" y="718820"/>
            <a:ext cx="9653905" cy="16122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xfrm>
            <a:off x="916939" y="6464909"/>
            <a:ext cx="764539" cy="158750"/>
          </a:xfrm>
          <a:prstGeom prst="rect">
            <a:avLst/>
          </a:prstGeom>
        </p:spPr>
        <p:txBody>
          <a:bodyPr vert="horz" wrap="square" lIns="0" tIns="0" rIns="0" bIns="0" rtlCol="0">
            <a:spAutoFit/>
          </a:bodyPr>
          <a:lstStyle/>
          <a:p>
            <a:pPr marL="12700">
              <a:lnSpc>
                <a:spcPts val="1240"/>
              </a:lnSpc>
            </a:pPr>
            <a:fld id="{BB962C8B-B14F-4D97-AF65-F5344CB8AC3E}" type="datetime1">
              <a:rPr lang="en-US" dirty="0"/>
            </a:fld>
            <a:endParaRPr lang="en-US"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
        <p:nvSpPr>
          <p:cNvPr id="2" name="object 2"/>
          <p:cNvSpPr txBox="1">
            <a:spLocks noGrp="1"/>
          </p:cNvSpPr>
          <p:nvPr>
            <p:ph type="title"/>
          </p:nvPr>
        </p:nvSpPr>
        <p:spPr>
          <a:xfrm>
            <a:off x="1067054" y="609345"/>
            <a:ext cx="3884929" cy="442595"/>
          </a:xfrm>
          <a:prstGeom prst="rect">
            <a:avLst/>
          </a:prstGeom>
        </p:spPr>
        <p:txBody>
          <a:bodyPr vert="horz" wrap="square" lIns="0" tIns="12065" rIns="0" bIns="0" rtlCol="0">
            <a:spAutoFit/>
          </a:bodyPr>
          <a:lstStyle/>
          <a:p>
            <a:pPr marL="12700">
              <a:lnSpc>
                <a:spcPct val="100000"/>
              </a:lnSpc>
              <a:spcBef>
                <a:spcPts val="95"/>
              </a:spcBef>
            </a:pPr>
            <a:r>
              <a:rPr sz="2800" spc="-30" dirty="0"/>
              <a:t>LITERATURE</a:t>
            </a:r>
            <a:r>
              <a:rPr sz="2800" spc="-25" dirty="0"/>
              <a:t> </a:t>
            </a:r>
            <a:r>
              <a:rPr sz="2800" spc="-20" dirty="0">
                <a:latin typeface="Cambria" panose="02040503050406030204" charset="0"/>
                <a:cs typeface="Cambria" panose="02040503050406030204" charset="0"/>
              </a:rPr>
              <a:t>SURVEY</a:t>
            </a:r>
            <a:endParaRPr sz="2800">
              <a:latin typeface="Cambria" panose="02040503050406030204" charset="0"/>
              <a:cs typeface="Cambria" panose="02040503050406030204" charset="0"/>
            </a:endParaRPr>
          </a:p>
        </p:txBody>
      </p:sp>
      <p:sp>
        <p:nvSpPr>
          <p:cNvPr id="100" name="Text Box 99"/>
          <p:cNvSpPr txBox="1"/>
          <p:nvPr/>
        </p:nvSpPr>
        <p:spPr>
          <a:xfrm>
            <a:off x="990600" y="1219200"/>
            <a:ext cx="10810875" cy="5477510"/>
          </a:xfrm>
          <a:prstGeom prst="rect">
            <a:avLst/>
          </a:prstGeom>
          <a:noFill/>
          <a:ln w="9525">
            <a:noFill/>
          </a:ln>
        </p:spPr>
        <p:txBody>
          <a:bodyPr wrap="square">
            <a:spAutoFit/>
          </a:bodyPr>
          <a:p>
            <a:pPr marL="342900" indent="-342900">
              <a:lnSpc>
                <a:spcPct val="150000"/>
              </a:lnSpc>
              <a:buFont typeface="Arial" panose="020B0604020202020204" pitchFamily="34" charset="0"/>
              <a:buChar char="•"/>
            </a:pPr>
            <a:r>
              <a:rPr lang="en-US" sz="2000" b="0">
                <a:latin typeface="Cambria" panose="02040503050406030204" charset="0"/>
                <a:ea typeface="SimSun" panose="02010600030101010101" pitchFamily="2" charset="-122"/>
                <a:cs typeface="Cambria" panose="02040503050406030204" charset="0"/>
              </a:rPr>
              <a:t>Leilei Sun examined large scale treatment records to locate the best treatment prescription for patients. The idea was to use an efficient semantic clustering algorithm estimating  Naive Bayes and Recurrent Neural Network (RNN). The results exhibit that RNN with 95.34% outperformed Naive Bayes, 77.21%</a:t>
            </a:r>
            <a:r>
              <a:rPr lang="en-IN" altLang="en-US" sz="2000" b="0">
                <a:latin typeface="Cambria" panose="02040503050406030204" charset="0"/>
                <a:ea typeface="SimSun" panose="02010600030101010101" pitchFamily="2" charset="-122"/>
                <a:cs typeface="Cambria" panose="02040503050406030204" charset="0"/>
              </a:rPr>
              <a:t>.</a:t>
            </a:r>
            <a:endParaRPr lang="en-IN" altLang="en-US" sz="2000" b="0">
              <a:latin typeface="Cambria" panose="02040503050406030204" charset="0"/>
              <a:ea typeface="SimSun" panose="02010600030101010101" pitchFamily="2" charset="-122"/>
              <a:cs typeface="Cambria" panose="02040503050406030204" charset="0"/>
            </a:endParaRPr>
          </a:p>
          <a:p>
            <a:pPr indent="0">
              <a:lnSpc>
                <a:spcPct val="150000"/>
              </a:lnSpc>
              <a:buFont typeface="Arial" panose="020B0604020202020204" pitchFamily="34" charset="0"/>
              <a:buNone/>
            </a:pPr>
            <a:endParaRPr lang="en-IN" altLang="en-US" sz="2000" b="0">
              <a:latin typeface="Cambria" panose="02040503050406030204" charset="0"/>
              <a:ea typeface="SimSun" panose="02010600030101010101" pitchFamily="2" charset="-122"/>
              <a:cs typeface="Cambria" panose="02040503050406030204" charset="0"/>
            </a:endParaRPr>
          </a:p>
          <a:p>
            <a:pPr marL="342900" indent="-342900">
              <a:lnSpc>
                <a:spcPct val="150000"/>
              </a:lnSpc>
              <a:buFont typeface="Arial" panose="020B0604020202020204" pitchFamily="34" charset="0"/>
              <a:buChar char="•"/>
            </a:pPr>
            <a:r>
              <a:rPr lang="en-IN" altLang="en-US" sz="2000" b="0">
                <a:latin typeface="Cambria" panose="02040503050406030204" charset="0"/>
                <a:ea typeface="SimSun" panose="02010600030101010101" pitchFamily="2" charset="-122"/>
                <a:cs typeface="Cambria" panose="02040503050406030204" charset="0"/>
              </a:rPr>
              <a:t>Jiugang Li et al constructed a hashtag recommender framework that utilizes the skip-gram model and applied convolutional neural networks (CNN) to learn semantic sentence vectors. These vectors use the features to classify hashtags using LSTM RNN. Results depict that this model beats the conventional models like SVM, Standard RNN. This exploration depends on the fact that it was undergoing regular AI methods like SVM and collaborative filtering techniques; the semantic features get lost, which has a vital influence in getting a decent expectation. </a:t>
            </a:r>
            <a:endParaRPr lang="en-IN" altLang="en-US" sz="2000" b="0">
              <a:latin typeface="Cambria" panose="02040503050406030204" charset="0"/>
              <a:ea typeface="SimSun" panose="02010600030101010101" pitchFamily="2" charset="-122"/>
              <a:cs typeface="Cambria" panose="02040503050406030204" charset="0"/>
            </a:endParaRPr>
          </a:p>
          <a:p>
            <a:pPr marL="342900" indent="-342900"/>
            <a:endParaRPr lang="en-IN" altLang="en-US" sz="2000" b="0">
              <a:latin typeface="Cambria" panose="02040503050406030204" charset="0"/>
              <a:ea typeface="SimSun" panose="02010600030101010101" pitchFamily="2" charset="-122"/>
              <a:cs typeface="Cambria" panose="02040503050406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xfrm>
            <a:off x="916939" y="6464909"/>
            <a:ext cx="764539" cy="158750"/>
          </a:xfrm>
          <a:prstGeom prst="rect">
            <a:avLst/>
          </a:prstGeom>
        </p:spPr>
        <p:txBody>
          <a:bodyPr vert="horz" wrap="square" lIns="0" tIns="0" rIns="0" bIns="0" rtlCol="0">
            <a:spAutoFit/>
          </a:bodyPr>
          <a:lstStyle/>
          <a:p>
            <a:pPr marL="12700">
              <a:lnSpc>
                <a:spcPts val="1240"/>
              </a:lnSpc>
            </a:pPr>
            <a:fld id="{BB962C8B-B14F-4D97-AF65-F5344CB8AC3E}" type="datetime1">
              <a:rPr lang="en-US" dirty="0"/>
            </a:fld>
            <a:endParaRPr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
        <p:nvSpPr>
          <p:cNvPr id="2" name="object 2"/>
          <p:cNvSpPr txBox="1">
            <a:spLocks noGrp="1"/>
          </p:cNvSpPr>
          <p:nvPr>
            <p:ph type="title"/>
          </p:nvPr>
        </p:nvSpPr>
        <p:spPr>
          <a:xfrm>
            <a:off x="4032884" y="648461"/>
            <a:ext cx="3964304" cy="442595"/>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mbria" panose="02040503050406030204" charset="0"/>
                <a:cs typeface="Cambria" panose="02040503050406030204" charset="0"/>
              </a:rPr>
              <a:t>TECHNOLOGIES</a:t>
            </a:r>
            <a:r>
              <a:rPr sz="2800" spc="-5" dirty="0">
                <a:latin typeface="Cambria" panose="02040503050406030204" charset="0"/>
                <a:cs typeface="Cambria" panose="02040503050406030204" charset="0"/>
              </a:rPr>
              <a:t> USED</a:t>
            </a:r>
            <a:endParaRPr sz="2800">
              <a:latin typeface="Cambria" panose="02040503050406030204" charset="0"/>
              <a:cs typeface="Cambria" panose="02040503050406030204" charset="0"/>
            </a:endParaRPr>
          </a:p>
        </p:txBody>
      </p:sp>
      <p:sp>
        <p:nvSpPr>
          <p:cNvPr id="3" name="object 3"/>
          <p:cNvSpPr txBox="1"/>
          <p:nvPr/>
        </p:nvSpPr>
        <p:spPr>
          <a:xfrm>
            <a:off x="1064895" y="1610360"/>
            <a:ext cx="2159635" cy="4258945"/>
          </a:xfrm>
          <a:prstGeom prst="rect">
            <a:avLst/>
          </a:prstGeom>
        </p:spPr>
        <p:txBody>
          <a:bodyPr vert="horz" wrap="square" lIns="0" tIns="165100" rIns="0" bIns="0" rtlCol="0">
            <a:spAutoFit/>
          </a:bodyPr>
          <a:lstStyle/>
          <a:p>
            <a:pPr marL="354965" indent="-342900">
              <a:lnSpc>
                <a:spcPct val="100000"/>
              </a:lnSpc>
              <a:spcBef>
                <a:spcPts val="1300"/>
              </a:spcBef>
              <a:buAutoNum type="arabicPeriod"/>
              <a:tabLst>
                <a:tab pos="354965" algn="l"/>
                <a:tab pos="355600" algn="l"/>
              </a:tabLst>
            </a:pPr>
            <a:r>
              <a:rPr sz="2400" b="1" dirty="0">
                <a:latin typeface="Cambria" panose="02040503050406030204" charset="0"/>
                <a:cs typeface="Cambria" panose="02040503050406030204" charset="0"/>
              </a:rPr>
              <a:t>Python</a:t>
            </a:r>
            <a:endParaRPr sz="2400">
              <a:latin typeface="Cambria" panose="02040503050406030204" charset="0"/>
              <a:cs typeface="Cambria" panose="02040503050406030204" charset="0"/>
            </a:endParaRPr>
          </a:p>
          <a:p>
            <a:pPr marL="354965" indent="-342900">
              <a:lnSpc>
                <a:spcPct val="100000"/>
              </a:lnSpc>
              <a:spcBef>
                <a:spcPts val="1200"/>
              </a:spcBef>
              <a:buAutoNum type="arabicPeriod"/>
              <a:tabLst>
                <a:tab pos="354965" algn="l"/>
                <a:tab pos="355600" algn="l"/>
              </a:tabLst>
            </a:pPr>
            <a:r>
              <a:rPr sz="2400" b="1" dirty="0">
                <a:latin typeface="Cambria" panose="02040503050406030204" charset="0"/>
                <a:cs typeface="Cambria" panose="02040503050406030204" charset="0"/>
              </a:rPr>
              <a:t>Framework</a:t>
            </a:r>
            <a:endParaRPr sz="2400">
              <a:latin typeface="Cambria" panose="02040503050406030204" charset="0"/>
              <a:cs typeface="Cambria" panose="02040503050406030204" charset="0"/>
            </a:endParaRPr>
          </a:p>
          <a:p>
            <a:pPr marL="469265">
              <a:lnSpc>
                <a:spcPct val="100000"/>
              </a:lnSpc>
              <a:spcBef>
                <a:spcPts val="1200"/>
              </a:spcBef>
            </a:pPr>
            <a:r>
              <a:rPr sz="2400" dirty="0">
                <a:latin typeface="Cambria" panose="02040503050406030204" charset="0"/>
                <a:cs typeface="Cambria" panose="02040503050406030204" charset="0"/>
              </a:rPr>
              <a:t>Flask</a:t>
            </a:r>
            <a:endParaRPr sz="2400">
              <a:latin typeface="Cambria" panose="02040503050406030204" charset="0"/>
              <a:cs typeface="Cambria" panose="02040503050406030204" charset="0"/>
            </a:endParaRPr>
          </a:p>
          <a:p>
            <a:pPr marL="354965" indent="-342900">
              <a:lnSpc>
                <a:spcPct val="100000"/>
              </a:lnSpc>
              <a:spcBef>
                <a:spcPts val="1205"/>
              </a:spcBef>
              <a:buAutoNum type="arabicPeriod" startAt="3"/>
              <a:tabLst>
                <a:tab pos="354965" algn="l"/>
                <a:tab pos="355600" algn="l"/>
              </a:tabLst>
            </a:pPr>
            <a:r>
              <a:rPr sz="2400" b="1" spc="-10" dirty="0">
                <a:latin typeface="Cambria" panose="02040503050406030204" charset="0"/>
                <a:cs typeface="Cambria" panose="02040503050406030204" charset="0"/>
              </a:rPr>
              <a:t>Front</a:t>
            </a:r>
            <a:r>
              <a:rPr sz="2400" b="1" spc="-45" dirty="0">
                <a:latin typeface="Cambria" panose="02040503050406030204" charset="0"/>
                <a:cs typeface="Cambria" panose="02040503050406030204" charset="0"/>
              </a:rPr>
              <a:t> </a:t>
            </a:r>
            <a:r>
              <a:rPr sz="2400" b="1" dirty="0">
                <a:latin typeface="Cambria" panose="02040503050406030204" charset="0"/>
                <a:cs typeface="Cambria" panose="02040503050406030204" charset="0"/>
              </a:rPr>
              <a:t>End</a:t>
            </a:r>
            <a:endParaRPr sz="2400">
              <a:latin typeface="Cambria" panose="02040503050406030204" charset="0"/>
              <a:cs typeface="Cambria" panose="02040503050406030204" charset="0"/>
            </a:endParaRPr>
          </a:p>
          <a:p>
            <a:pPr marL="469265" marR="485775">
              <a:lnSpc>
                <a:spcPct val="150000"/>
              </a:lnSpc>
            </a:pPr>
            <a:r>
              <a:rPr sz="2400" dirty="0">
                <a:latin typeface="Cambria" panose="02040503050406030204" charset="0"/>
                <a:cs typeface="Cambria" panose="02040503050406030204" charset="0"/>
              </a:rPr>
              <a:t>HTML  CSS</a:t>
            </a:r>
            <a:endParaRPr sz="2400">
              <a:latin typeface="Cambria" panose="02040503050406030204" charset="0"/>
              <a:cs typeface="Cambria" panose="02040503050406030204" charset="0"/>
            </a:endParaRPr>
          </a:p>
          <a:p>
            <a:pPr marL="354965" indent="-342900">
              <a:lnSpc>
                <a:spcPct val="100000"/>
              </a:lnSpc>
              <a:spcBef>
                <a:spcPts val="1200"/>
              </a:spcBef>
              <a:buAutoNum type="arabicPeriod" startAt="4"/>
              <a:tabLst>
                <a:tab pos="354965" algn="l"/>
                <a:tab pos="355600" algn="l"/>
              </a:tabLst>
            </a:pPr>
            <a:r>
              <a:rPr sz="2400" b="1" dirty="0">
                <a:latin typeface="Cambria" panose="02040503050406030204" charset="0"/>
                <a:cs typeface="Cambria" panose="02040503050406030204" charset="0"/>
              </a:rPr>
              <a:t>Deployment</a:t>
            </a:r>
            <a:endParaRPr sz="2400">
              <a:latin typeface="Cambria" panose="02040503050406030204" charset="0"/>
              <a:cs typeface="Cambria" panose="02040503050406030204" charset="0"/>
            </a:endParaRPr>
          </a:p>
          <a:p>
            <a:pPr marL="469265">
              <a:lnSpc>
                <a:spcPct val="100000"/>
              </a:lnSpc>
              <a:spcBef>
                <a:spcPts val="1200"/>
              </a:spcBef>
            </a:pPr>
            <a:r>
              <a:rPr sz="2400" dirty="0">
                <a:latin typeface="Cambria" panose="02040503050406030204" charset="0"/>
                <a:cs typeface="Cambria" panose="02040503050406030204" charset="0"/>
              </a:rPr>
              <a:t>VS</a:t>
            </a:r>
            <a:r>
              <a:rPr sz="2400" spc="-45" dirty="0">
                <a:latin typeface="Cambria" panose="02040503050406030204" charset="0"/>
                <a:cs typeface="Cambria" panose="02040503050406030204" charset="0"/>
              </a:rPr>
              <a:t> </a:t>
            </a:r>
            <a:r>
              <a:rPr sz="2400" dirty="0">
                <a:latin typeface="Cambria" panose="02040503050406030204" charset="0"/>
                <a:cs typeface="Cambria" panose="02040503050406030204" charset="0"/>
              </a:rPr>
              <a:t>code</a:t>
            </a:r>
            <a:endParaRPr sz="2400" dirty="0">
              <a:latin typeface="Cambria" panose="02040503050406030204" charset="0"/>
              <a:cs typeface="Cambria" panose="02040503050406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xfrm>
            <a:off x="916939" y="6464909"/>
            <a:ext cx="764539" cy="158750"/>
          </a:xfrm>
          <a:prstGeom prst="rect">
            <a:avLst/>
          </a:prstGeom>
        </p:spPr>
        <p:txBody>
          <a:bodyPr vert="horz" wrap="square" lIns="0" tIns="0" rIns="0" bIns="0" rtlCol="0">
            <a:spAutoFit/>
          </a:bodyPr>
          <a:lstStyle/>
          <a:p>
            <a:pPr marL="12700">
              <a:lnSpc>
                <a:spcPts val="1240"/>
              </a:lnSpc>
            </a:pPr>
            <a:fld id="{BB962C8B-B14F-4D97-AF65-F5344CB8AC3E}" type="datetime1">
              <a:rPr lang="en-US" dirty="0"/>
            </a:fld>
            <a:endParaRPr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
        <p:nvSpPr>
          <p:cNvPr id="2" name="object 2"/>
          <p:cNvSpPr txBox="1">
            <a:spLocks noGrp="1"/>
          </p:cNvSpPr>
          <p:nvPr>
            <p:ph type="title"/>
          </p:nvPr>
        </p:nvSpPr>
        <p:spPr>
          <a:xfrm>
            <a:off x="4800599" y="761872"/>
            <a:ext cx="2408555" cy="452120"/>
          </a:xfrm>
          <a:prstGeom prst="rect">
            <a:avLst/>
          </a:prstGeom>
        </p:spPr>
        <p:txBody>
          <a:bodyPr vert="horz" wrap="square" lIns="0" tIns="12065" rIns="0" bIns="0" rtlCol="0">
            <a:spAutoFit/>
          </a:bodyPr>
          <a:lstStyle/>
          <a:p>
            <a:pPr marL="12700">
              <a:lnSpc>
                <a:spcPct val="100000"/>
              </a:lnSpc>
              <a:spcBef>
                <a:spcPts val="95"/>
              </a:spcBef>
            </a:pPr>
            <a:r>
              <a:rPr sz="2800" spc="-10" dirty="0"/>
              <a:t>REFERENCES</a:t>
            </a:r>
            <a:endParaRPr sz="2800"/>
          </a:p>
        </p:txBody>
      </p:sp>
      <p:sp>
        <p:nvSpPr>
          <p:cNvPr id="3" name="object 3"/>
          <p:cNvSpPr txBox="1"/>
          <p:nvPr/>
        </p:nvSpPr>
        <p:spPr>
          <a:xfrm>
            <a:off x="1333500" y="1295400"/>
            <a:ext cx="10280015" cy="5132070"/>
          </a:xfrm>
          <a:prstGeom prst="rect">
            <a:avLst/>
          </a:prstGeom>
        </p:spPr>
        <p:txBody>
          <a:bodyPr vert="horz" wrap="square" lIns="0" tIns="13335" rIns="0" bIns="0" rtlCol="0">
            <a:spAutoFit/>
          </a:bodyPr>
          <a:lstStyle/>
          <a:p>
            <a:pPr marL="12700" algn="just">
              <a:lnSpc>
                <a:spcPct val="150000"/>
              </a:lnSpc>
              <a:spcBef>
                <a:spcPts val="105"/>
              </a:spcBef>
            </a:pPr>
            <a:r>
              <a:rPr sz="2000" dirty="0">
                <a:latin typeface="Cambria" panose="02040503050406030204" charset="0"/>
                <a:cs typeface="Cambria" panose="02040503050406030204" charset="0"/>
              </a:rPr>
              <a:t>[1]Leilei Sun, Chuanren Liu, Chonghui Guo, Hui Xiong, and Yanming Xie. 2016. Data-driven Automatic Treatment Regimen Development and Recommendation. In Proceedings of the 22nd ACM SIGKDD International Conference on Knowledge Discovery and Data Mining (KDD ’16). Association for Computing Machinery, New York, NY, USA, 1865–1874. DOI:https://doi.org/10.1145/2939672.2939866</a:t>
            </a:r>
            <a:endParaRPr sz="2000" dirty="0">
              <a:latin typeface="Cambria" panose="02040503050406030204" charset="0"/>
              <a:cs typeface="Cambria" panose="02040503050406030204" charset="0"/>
            </a:endParaRPr>
          </a:p>
          <a:p>
            <a:pPr marL="12700" algn="just">
              <a:lnSpc>
                <a:spcPct val="150000"/>
              </a:lnSpc>
              <a:spcBef>
                <a:spcPts val="105"/>
              </a:spcBef>
            </a:pPr>
            <a:r>
              <a:rPr sz="2000" dirty="0">
                <a:latin typeface="Cambria" panose="02040503050406030204" charset="0"/>
                <a:cs typeface="Cambria" panose="02040503050406030204" charset="0"/>
              </a:rPr>
              <a:t>[2] </a:t>
            </a:r>
            <a:r>
              <a:rPr sz="2000" dirty="0">
                <a:latin typeface="Cambria" panose="02040503050406030204" charset="0"/>
                <a:cs typeface="Cambria" panose="02040503050406030204" charset="0"/>
                <a:sym typeface="+mn-ea"/>
              </a:rPr>
              <a:t>Jiugang Li et al ,Irene Luque Ruiz, Miguel Ángel Gómez-Nieto, Building highly reliable quantita- tive structure-activity relationship classification models using the rivality index neighborhood algorithm with feature selection, J. Chem. Inf. Model. 60 (1) (2020) 133–151, https://doi.org/10.1021/acs.jcim.9b00706.</a:t>
            </a:r>
            <a:endParaRPr sz="2000" dirty="0">
              <a:latin typeface="Cambria" panose="02040503050406030204" charset="0"/>
              <a:cs typeface="Cambria" panose="02040503050406030204" charset="0"/>
            </a:endParaRPr>
          </a:p>
          <a:p>
            <a:pPr marL="12700" algn="just">
              <a:lnSpc>
                <a:spcPct val="150000"/>
              </a:lnSpc>
              <a:spcBef>
                <a:spcPts val="105"/>
              </a:spcBef>
            </a:pPr>
            <a:r>
              <a:rPr sz="2000" b="1" spc="-5" dirty="0">
                <a:latin typeface="Cambria" panose="02040503050406030204" charset="0"/>
                <a:cs typeface="Cambria" panose="02040503050406030204" charset="0"/>
                <a:sym typeface="+mn-ea"/>
              </a:rPr>
              <a:t>IEEE</a:t>
            </a:r>
            <a:r>
              <a:rPr sz="2000" b="1" spc="-25" dirty="0">
                <a:latin typeface="Cambria" panose="02040503050406030204" charset="0"/>
                <a:cs typeface="Cambria" panose="02040503050406030204" charset="0"/>
                <a:sym typeface="+mn-ea"/>
              </a:rPr>
              <a:t> PAPER:</a:t>
            </a:r>
            <a:endParaRPr sz="2000">
              <a:latin typeface="Cambria" panose="02040503050406030204" charset="0"/>
              <a:cs typeface="Cambria" panose="02040503050406030204" charset="0"/>
            </a:endParaRPr>
          </a:p>
          <a:p>
            <a:pPr marL="12700" algn="just">
              <a:lnSpc>
                <a:spcPct val="150000"/>
              </a:lnSpc>
              <a:spcBef>
                <a:spcPts val="105"/>
              </a:spcBef>
            </a:pPr>
            <a:r>
              <a:rPr sz="2000" dirty="0">
                <a:latin typeface="Cambria" panose="02040503050406030204" charset="0"/>
                <a:cs typeface="Cambria" panose="02040503050406030204" charset="0"/>
              </a:rPr>
              <a:t>https://www.sciencedirect.com/science/article/pii/S2772528622000218#!</a:t>
            </a:r>
            <a:endParaRPr sz="2000" dirty="0">
              <a:latin typeface="Cambria" panose="02040503050406030204" charset="0"/>
              <a:cs typeface="Cambria" panose="02040503050406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28854" y="609853"/>
            <a:ext cx="5993891" cy="492125"/>
          </a:xfrm>
        </p:spPr>
        <p:txBody>
          <a:bodyPr/>
          <a:p>
            <a:r>
              <a:rPr lang="en-IN" altLang="en-US"/>
              <a:t>                              </a:t>
            </a:r>
            <a:r>
              <a:rPr lang="en-IN" altLang="en-US">
                <a:latin typeface="Cambria" panose="02040503050406030204" charset="0"/>
                <a:cs typeface="Cambria" panose="02040503050406030204" charset="0"/>
              </a:rPr>
              <a:t>     </a:t>
            </a:r>
            <a:r>
              <a:rPr lang="en-IN" altLang="en-US" sz="2800">
                <a:latin typeface="Cambria" panose="02040503050406030204" charset="0"/>
                <a:cs typeface="Cambria" panose="02040503050406030204" charset="0"/>
              </a:rPr>
              <a:t>CONCLUSION</a:t>
            </a:r>
            <a:endParaRPr lang="en-IN" altLang="en-US" sz="2800">
              <a:latin typeface="Cambria" panose="02040503050406030204" charset="0"/>
              <a:cs typeface="Cambria" panose="02040503050406030204" charset="0"/>
            </a:endParaRPr>
          </a:p>
        </p:txBody>
      </p:sp>
      <p:sp>
        <p:nvSpPr>
          <p:cNvPr id="3" name="Subtitle 2"/>
          <p:cNvSpPr>
            <a:spLocks noGrp="1"/>
          </p:cNvSpPr>
          <p:nvPr>
            <p:ph type="subTitle" idx="4"/>
          </p:nvPr>
        </p:nvSpPr>
        <p:spPr>
          <a:xfrm>
            <a:off x="1066800" y="1371600"/>
            <a:ext cx="9669780" cy="2769870"/>
          </a:xfrm>
        </p:spPr>
        <p:txBody>
          <a:bodyPr wrap="square"/>
          <a:p>
            <a:pPr indent="0" algn="just">
              <a:lnSpc>
                <a:spcPct val="150000"/>
              </a:lnSpc>
              <a:buNone/>
            </a:pPr>
            <a:r>
              <a:rPr sz="2000">
                <a:latin typeface="Cambria" panose="02040503050406030204" charset="0"/>
                <a:cs typeface="Cambria" panose="02040503050406030204" charset="0"/>
              </a:rPr>
              <a:t>In conclusion, the proposed model based on Decision Tree Classification has produced a better feature selection process and a successful compound analysis model to predict the correct compound molecules.</a:t>
            </a:r>
            <a:r>
              <a:rPr lang="en-IN" sz="2000">
                <a:latin typeface="Cambria" panose="02040503050406030204" charset="0"/>
                <a:cs typeface="Cambria" panose="02040503050406030204" charset="0"/>
              </a:rPr>
              <a:t> </a:t>
            </a:r>
            <a:r>
              <a:rPr lang="en-US" sz="2000">
                <a:latin typeface="Cambria" panose="02040503050406030204" charset="0"/>
                <a:cs typeface="Cambria" panose="02040503050406030204" charset="0"/>
              </a:rPr>
              <a:t>The drug recommendation system using machine learning was able to accurately predict the appropriate</a:t>
            </a:r>
            <a:r>
              <a:rPr lang="en-IN" altLang="en-US" sz="2000">
                <a:latin typeface="Cambria" panose="02040503050406030204" charset="0"/>
                <a:cs typeface="Cambria" panose="02040503050406030204" charset="0"/>
              </a:rPr>
              <a:t> drug compound</a:t>
            </a:r>
            <a:r>
              <a:rPr lang="en-US" sz="2000">
                <a:latin typeface="Cambria" panose="02040503050406030204" charset="0"/>
                <a:cs typeface="Cambria" panose="02040503050406030204" charset="0"/>
              </a:rPr>
              <a:t> for patients with </a:t>
            </a:r>
            <a:r>
              <a:rPr lang="en-IN" altLang="en-US" sz="2000">
                <a:latin typeface="Cambria" panose="02040503050406030204" charset="0"/>
                <a:cs typeface="Cambria" panose="02040503050406030204" charset="0"/>
              </a:rPr>
              <a:t> tablets</a:t>
            </a:r>
            <a:r>
              <a:rPr lang="en-US" sz="2000">
                <a:latin typeface="Cambria" panose="02040503050406030204" charset="0"/>
                <a:cs typeface="Cambria" panose="02040503050406030204" charset="0"/>
              </a:rPr>
              <a:t>. The </a:t>
            </a:r>
            <a:r>
              <a:rPr lang="en-IN" altLang="en-US" sz="2000">
                <a:latin typeface="Cambria" panose="02040503050406030204" charset="0"/>
                <a:cs typeface="Cambria" panose="02040503050406030204" charset="0"/>
              </a:rPr>
              <a:t>proposed </a:t>
            </a:r>
            <a:r>
              <a:rPr lang="en-US" sz="2000">
                <a:latin typeface="Cambria" panose="02040503050406030204" charset="0"/>
                <a:cs typeface="Cambria" panose="02040503050406030204" charset="0"/>
              </a:rPr>
              <a:t>system</a:t>
            </a:r>
            <a:r>
              <a:rPr lang="en-IN" altLang="en-US" sz="2000">
                <a:latin typeface="Cambria" panose="02040503050406030204" charset="0"/>
                <a:cs typeface="Cambria" panose="02040503050406030204" charset="0"/>
              </a:rPr>
              <a:t> has produced higher performance upto</a:t>
            </a:r>
            <a:r>
              <a:rPr lang="en-US" sz="2000">
                <a:latin typeface="Cambria" panose="02040503050406030204" charset="0"/>
                <a:cs typeface="Cambria" panose="02040503050406030204" charset="0"/>
              </a:rPr>
              <a:t> </a:t>
            </a:r>
            <a:r>
              <a:rPr lang="en-IN" altLang="en-US" sz="2000">
                <a:latin typeface="Cambria" panose="02040503050406030204" charset="0"/>
                <a:cs typeface="Cambria" panose="02040503050406030204" charset="0"/>
              </a:rPr>
              <a:t>98.7</a:t>
            </a:r>
            <a:r>
              <a:rPr lang="en-US" sz="2000">
                <a:latin typeface="Cambria" panose="02040503050406030204" charset="0"/>
                <a:cs typeface="Cambria" panose="02040503050406030204" charset="0"/>
              </a:rPr>
              <a:t>% and </a:t>
            </a:r>
            <a:r>
              <a:rPr lang="en-IN" altLang="en-US" sz="2000">
                <a:latin typeface="Cambria" panose="02040503050406030204" charset="0"/>
                <a:cs typeface="Cambria" panose="02040503050406030204" charset="0"/>
              </a:rPr>
              <a:t>makes the best compound analysis model for drug recommendation .</a:t>
            </a:r>
            <a:endParaRPr lang="en-US" sz="2000">
              <a:latin typeface="Cambria" panose="02040503050406030204" charset="0"/>
              <a:cs typeface="Cambria" panose="02040503050406030204" charset="0"/>
            </a:endParaRPr>
          </a:p>
        </p:txBody>
      </p:sp>
      <p:sp>
        <p:nvSpPr>
          <p:cNvPr id="4" name="Date Placeholder 3"/>
          <p:cNvSpPr>
            <a:spLocks noGrp="1"/>
          </p:cNvSpPr>
          <p:nvPr>
            <p:ph type="dt" sz="half" idx="6"/>
          </p:nvPr>
        </p:nvSpPr>
        <p:spPr/>
        <p:txBody>
          <a:bodyPr/>
          <a:p>
            <a:pPr marL="12700">
              <a:lnSpc>
                <a:spcPts val="1240"/>
              </a:lnSpc>
            </a:pPr>
            <a:fld id="{BB962C8B-B14F-4D97-AF65-F5344CB8AC3E}" type="datetime1">
              <a:rPr lang="en-US" dirty="0"/>
            </a:fld>
            <a:endParaRPr dirty="0"/>
          </a:p>
        </p:txBody>
      </p:sp>
      <p:sp>
        <p:nvSpPr>
          <p:cNvPr id="5" name="Slide Number Placeholder 4"/>
          <p:cNvSpPr>
            <a:spLocks noGrp="1"/>
          </p:cNvSpPr>
          <p:nvPr>
            <p:ph type="sldNum" sz="quarter" idx="7"/>
          </p:nvPr>
        </p:nvSpPr>
        <p:spPr/>
        <p:txBody>
          <a:bodyPr/>
          <a:p>
            <a:pPr marL="38100">
              <a:lnSpc>
                <a:spcPts val="1240"/>
              </a:lnSpc>
            </a:pPr>
            <a:fld id="{81D60167-4931-47E6-BA6A-407CBD079E47}" type="slidenum">
              <a:rPr dirty="0"/>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1143000" y="1143000"/>
            <a:ext cx="10004425" cy="3231515"/>
          </a:xfrm>
        </p:spPr>
        <p:txBody>
          <a:bodyPr wrap="square"/>
          <a:p>
            <a:pPr algn="just">
              <a:lnSpc>
                <a:spcPct val="150000"/>
              </a:lnSpc>
            </a:pPr>
            <a:r>
              <a:rPr lang="en-US" sz="2000">
                <a:latin typeface="Cambria" panose="02040503050406030204" charset="0"/>
                <a:cs typeface="Cambria" panose="02040503050406030204" charset="0"/>
              </a:rPr>
              <a:t>The current system uses a limited set of patient attributes to make drug recommendations. Future work could explore the incorporation of additional patient data such as genetics, medical history and lifestyle factors to improve the accuracy of the recommendations. The  system uses a decision tree algorithm to make drug recommendations. In Future it could be explore the use of more advanced machine learning algorithms such as neural networks, support vector machines, or other algorithms, which may be able to better capture the complexity of the patient data along with the diet plan and dosage of</a:t>
            </a:r>
            <a:r>
              <a:rPr lang="en-IN" altLang="en-US" sz="2000">
                <a:latin typeface="Cambria" panose="02040503050406030204" charset="0"/>
                <a:cs typeface="Cambria" panose="02040503050406030204" charset="0"/>
              </a:rPr>
              <a:t> the</a:t>
            </a:r>
            <a:r>
              <a:rPr lang="en-US" sz="2000">
                <a:latin typeface="Cambria" panose="02040503050406030204" charset="0"/>
                <a:cs typeface="Cambria" panose="02040503050406030204" charset="0"/>
              </a:rPr>
              <a:t> medicine.</a:t>
            </a:r>
            <a:endParaRPr lang="en-US" sz="2000">
              <a:latin typeface="Cambria" panose="02040503050406030204" charset="0"/>
              <a:cs typeface="Cambria" panose="02040503050406030204" charset="0"/>
            </a:endParaRPr>
          </a:p>
        </p:txBody>
      </p:sp>
      <p:sp>
        <p:nvSpPr>
          <p:cNvPr id="4" name="Date Placeholder 3"/>
          <p:cNvSpPr>
            <a:spLocks noGrp="1"/>
          </p:cNvSpPr>
          <p:nvPr>
            <p:ph type="dt" sz="half" idx="6"/>
          </p:nvPr>
        </p:nvSpPr>
        <p:spPr/>
        <p:txBody>
          <a:bodyPr/>
          <a:p>
            <a:pPr marL="12700">
              <a:lnSpc>
                <a:spcPts val="1240"/>
              </a:lnSpc>
            </a:pPr>
            <a:fld id="{BB962C8B-B14F-4D97-AF65-F5344CB8AC3E}" type="datetime1">
              <a:rPr lang="en-US" dirty="0"/>
            </a:fld>
            <a:endParaRPr dirty="0"/>
          </a:p>
        </p:txBody>
      </p:sp>
      <p:sp>
        <p:nvSpPr>
          <p:cNvPr id="5" name="Slide Number Placeholder 4"/>
          <p:cNvSpPr>
            <a:spLocks noGrp="1"/>
          </p:cNvSpPr>
          <p:nvPr>
            <p:ph type="sldNum" sz="quarter" idx="7"/>
          </p:nvPr>
        </p:nvSpPr>
        <p:spPr/>
        <p:txBody>
          <a:bodyPr/>
          <a:p>
            <a:pPr marL="38100">
              <a:lnSpc>
                <a:spcPts val="1240"/>
              </a:lnSpc>
            </a:pPr>
            <a:fld id="{81D60167-4931-47E6-BA6A-407CBD079E47}" type="slidenum">
              <a:rPr dirty="0"/>
            </a:fld>
            <a:endParaRPr dirty="0"/>
          </a:p>
        </p:txBody>
      </p:sp>
      <p:sp>
        <p:nvSpPr>
          <p:cNvPr id="6" name="TextBox 1"/>
          <p:cNvSpPr txBox="1"/>
          <p:nvPr/>
        </p:nvSpPr>
        <p:spPr>
          <a:xfrm>
            <a:off x="3733800" y="457200"/>
            <a:ext cx="3761740" cy="953135"/>
          </a:xfrm>
          <a:prstGeom prst="rect">
            <a:avLst/>
          </a:prstGeom>
          <a:noFill/>
        </p:spPr>
        <p:txBody>
          <a:bodyPr wrap="square" rtlCol="0">
            <a:spAutoFit/>
          </a:bodyPr>
          <a:p>
            <a:pPr algn="ctr"/>
            <a:r>
              <a:rPr lang="en-US" sz="2800" b="1" dirty="0">
                <a:solidFill>
                  <a:schemeClr val="dk1"/>
                </a:solidFill>
                <a:latin typeface="Cambria" panose="02040503050406030204" charset="0"/>
                <a:ea typeface="Times New Roman" panose="02020603050405020304"/>
                <a:cs typeface="Cambria" panose="02040503050406030204" charset="0"/>
                <a:sym typeface="Times New Roman" panose="02020603050405020304"/>
              </a:rPr>
              <a:t>FUTURE SCOPE</a:t>
            </a:r>
            <a:endParaRPr lang="en-US" sz="2800" b="1" dirty="0">
              <a:solidFill>
                <a:schemeClr val="dk1"/>
              </a:solidFill>
              <a:latin typeface="Cambria" panose="02040503050406030204" charset="0"/>
              <a:ea typeface="Times New Roman" panose="02020603050405020304"/>
              <a:cs typeface="Cambria" panose="02040503050406030204" charset="0"/>
              <a:sym typeface="Times New Roman" panose="02020603050405020304"/>
            </a:endParaRPr>
          </a:p>
          <a:p>
            <a:endParaRPr lang="en-US" sz="2800" b="1" dirty="0">
              <a:solidFill>
                <a:schemeClr val="dk1"/>
              </a:solidFill>
              <a:latin typeface="Cambria" panose="02040503050406030204" charset="0"/>
              <a:ea typeface="Times New Roman" panose="02020603050405020304"/>
              <a:cs typeface="Cambria" panose="02040503050406030204" charset="0"/>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BB962C8B-B14F-4D97-AF65-F5344CB8AC3E}" type="datetime1">
              <a:rPr lang="en-US" dirty="0"/>
            </a:fld>
            <a:endParaRPr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pic>
        <p:nvPicPr>
          <p:cNvPr id="9" name="Content Placeholder 8" descr="Screenshot (414)"/>
          <p:cNvPicPr>
            <a:picLocks noChangeAspect="1"/>
          </p:cNvPicPr>
          <p:nvPr>
            <p:ph sz="half" idx="2"/>
          </p:nvPr>
        </p:nvPicPr>
        <p:blipFill>
          <a:blip r:embed="rId1"/>
          <a:stretch>
            <a:fillRect/>
          </a:stretch>
        </p:blipFill>
        <p:spPr>
          <a:xfrm>
            <a:off x="2133600" y="1371600"/>
            <a:ext cx="8781415" cy="4603750"/>
          </a:xfrm>
          <a:prstGeom prst="rect">
            <a:avLst/>
          </a:prstGeom>
        </p:spPr>
      </p:pic>
      <p:sp>
        <p:nvSpPr>
          <p:cNvPr id="3" name="Text Box 2"/>
          <p:cNvSpPr txBox="1"/>
          <p:nvPr/>
        </p:nvSpPr>
        <p:spPr>
          <a:xfrm>
            <a:off x="2139315" y="598805"/>
            <a:ext cx="2032635" cy="460375"/>
          </a:xfrm>
          <a:prstGeom prst="rect">
            <a:avLst/>
          </a:prstGeom>
          <a:noFill/>
        </p:spPr>
        <p:txBody>
          <a:bodyPr wrap="square" rtlCol="0">
            <a:spAutoFit/>
          </a:bodyPr>
          <a:p>
            <a:r>
              <a:rPr lang="en-IN" altLang="en-US" sz="2400" b="1">
                <a:latin typeface="Cambria" panose="02040503050406030204" charset="0"/>
                <a:cs typeface="Cambria" panose="02040503050406030204" charset="0"/>
              </a:rPr>
              <a:t>APPENDIX</a:t>
            </a:r>
            <a:endParaRPr lang="en-IN" altLang="en-US" sz="2400" b="1">
              <a:latin typeface="Cambria" panose="02040503050406030204" charset="0"/>
              <a:cs typeface="Cambria" panose="02040503050406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6"/>
          </p:nvPr>
        </p:nvSpPr>
        <p:spPr/>
        <p:txBody>
          <a:bodyPr/>
          <a:p>
            <a:pPr marL="12700">
              <a:lnSpc>
                <a:spcPts val="1240"/>
              </a:lnSpc>
            </a:pPr>
            <a:fld id="{BB962C8B-B14F-4D97-AF65-F5344CB8AC3E}" type="datetime1">
              <a:rPr lang="en-US" dirty="0"/>
            </a:fld>
            <a:endParaRPr dirty="0"/>
          </a:p>
        </p:txBody>
      </p:sp>
      <p:sp>
        <p:nvSpPr>
          <p:cNvPr id="5" name="Slide Number Placeholder 4"/>
          <p:cNvSpPr>
            <a:spLocks noGrp="1"/>
          </p:cNvSpPr>
          <p:nvPr>
            <p:ph type="sldNum" sz="quarter" idx="7"/>
          </p:nvPr>
        </p:nvSpPr>
        <p:spPr/>
        <p:txBody>
          <a:bodyPr/>
          <a:p>
            <a:pPr marL="38100">
              <a:lnSpc>
                <a:spcPts val="1240"/>
              </a:lnSpc>
            </a:pPr>
            <a:fld id="{81D60167-4931-47E6-BA6A-407CBD079E47}" type="slidenum">
              <a:rPr dirty="0"/>
            </a:fld>
            <a:endParaRPr dirty="0"/>
          </a:p>
        </p:txBody>
      </p:sp>
      <p:pic>
        <p:nvPicPr>
          <p:cNvPr id="6" name="Content Placeholder 5" descr="Screenshot (417)"/>
          <p:cNvPicPr>
            <a:picLocks noChangeAspect="1"/>
          </p:cNvPicPr>
          <p:nvPr>
            <p:ph sz="half" idx="2"/>
          </p:nvPr>
        </p:nvPicPr>
        <p:blipFill>
          <a:blip r:embed="rId1"/>
          <a:stretch>
            <a:fillRect/>
          </a:stretch>
        </p:blipFill>
        <p:spPr>
          <a:xfrm>
            <a:off x="1115060" y="986155"/>
            <a:ext cx="10295255" cy="49231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6"/>
          </p:nvPr>
        </p:nvSpPr>
        <p:spPr/>
        <p:txBody>
          <a:bodyPr/>
          <a:p>
            <a:pPr marL="12700">
              <a:lnSpc>
                <a:spcPts val="1240"/>
              </a:lnSpc>
            </a:pPr>
            <a:fld id="{BB962C8B-B14F-4D97-AF65-F5344CB8AC3E}" type="datetime1">
              <a:rPr lang="en-US" dirty="0"/>
            </a:fld>
            <a:endParaRPr dirty="0"/>
          </a:p>
        </p:txBody>
      </p:sp>
      <p:sp>
        <p:nvSpPr>
          <p:cNvPr id="5" name="Slide Number Placeholder 4"/>
          <p:cNvSpPr>
            <a:spLocks noGrp="1"/>
          </p:cNvSpPr>
          <p:nvPr>
            <p:ph type="sldNum" sz="quarter" idx="7"/>
          </p:nvPr>
        </p:nvSpPr>
        <p:spPr/>
        <p:txBody>
          <a:bodyPr/>
          <a:p>
            <a:pPr marL="38100">
              <a:lnSpc>
                <a:spcPts val="1240"/>
              </a:lnSpc>
            </a:pPr>
            <a:fld id="{81D60167-4931-47E6-BA6A-407CBD079E47}" type="slidenum">
              <a:rPr dirty="0"/>
            </a:fld>
            <a:endParaRPr dirty="0"/>
          </a:p>
        </p:txBody>
      </p:sp>
      <p:pic>
        <p:nvPicPr>
          <p:cNvPr id="3" name="Picture 1"/>
          <p:cNvPicPr>
            <a:picLocks noChangeAspect="1"/>
          </p:cNvPicPr>
          <p:nvPr>
            <p:ph sz="half" idx="2"/>
          </p:nvPr>
        </p:nvPicPr>
        <p:blipFill>
          <a:blip r:embed="rId1"/>
          <a:stretch>
            <a:fillRect/>
          </a:stretch>
        </p:blipFill>
        <p:spPr>
          <a:xfrm>
            <a:off x="1449070" y="892810"/>
            <a:ext cx="10189210" cy="450786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6"/>
          </p:nvPr>
        </p:nvSpPr>
        <p:spPr/>
        <p:txBody>
          <a:bodyPr/>
          <a:p>
            <a:pPr marL="12700">
              <a:lnSpc>
                <a:spcPts val="1240"/>
              </a:lnSpc>
            </a:pPr>
            <a:fld id="{BB962C8B-B14F-4D97-AF65-F5344CB8AC3E}" type="datetime1">
              <a:rPr lang="en-US" dirty="0"/>
            </a:fld>
            <a:endParaRPr dirty="0"/>
          </a:p>
        </p:txBody>
      </p:sp>
      <p:sp>
        <p:nvSpPr>
          <p:cNvPr id="5" name="Slide Number Placeholder 4"/>
          <p:cNvSpPr>
            <a:spLocks noGrp="1"/>
          </p:cNvSpPr>
          <p:nvPr>
            <p:ph type="sldNum" sz="quarter" idx="7"/>
          </p:nvPr>
        </p:nvSpPr>
        <p:spPr/>
        <p:txBody>
          <a:bodyPr/>
          <a:p>
            <a:pPr marL="38100">
              <a:lnSpc>
                <a:spcPts val="1240"/>
              </a:lnSpc>
            </a:pPr>
            <a:fld id="{81D60167-4931-47E6-BA6A-407CBD079E47}" type="slidenum">
              <a:rPr dirty="0"/>
            </a:fld>
            <a:endParaRPr dirty="0"/>
          </a:p>
        </p:txBody>
      </p:sp>
      <p:pic>
        <p:nvPicPr>
          <p:cNvPr id="6" name="Picture 2"/>
          <p:cNvPicPr>
            <a:picLocks noChangeAspect="1"/>
          </p:cNvPicPr>
          <p:nvPr>
            <p:ph sz="half" idx="2"/>
          </p:nvPr>
        </p:nvPicPr>
        <p:blipFill>
          <a:blip r:embed="rId1"/>
          <a:stretch>
            <a:fillRect/>
          </a:stretch>
        </p:blipFill>
        <p:spPr>
          <a:xfrm>
            <a:off x="1718945" y="902335"/>
            <a:ext cx="9003030" cy="505650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xfrm>
            <a:off x="916939" y="6464909"/>
            <a:ext cx="764539" cy="158750"/>
          </a:xfrm>
          <a:prstGeom prst="rect">
            <a:avLst/>
          </a:prstGeom>
        </p:spPr>
        <p:txBody>
          <a:bodyPr vert="horz" wrap="square" lIns="0" tIns="0" rIns="0" bIns="0" rtlCol="0">
            <a:spAutoFit/>
          </a:bodyPr>
          <a:lstStyle/>
          <a:p>
            <a:pPr marL="12700">
              <a:lnSpc>
                <a:spcPts val="1240"/>
              </a:lnSpc>
            </a:pPr>
            <a:fld id="{BB962C8B-B14F-4D97-AF65-F5344CB8AC3E}" type="datetime1">
              <a:rPr lang="en-US" dirty="0"/>
            </a:fld>
            <a:endParaRPr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
        <p:nvSpPr>
          <p:cNvPr id="2" name="object 2"/>
          <p:cNvSpPr txBox="1">
            <a:spLocks noGrp="1"/>
          </p:cNvSpPr>
          <p:nvPr>
            <p:ph type="title"/>
          </p:nvPr>
        </p:nvSpPr>
        <p:spPr>
          <a:xfrm>
            <a:off x="4941570" y="2912491"/>
            <a:ext cx="2308225" cy="688975"/>
          </a:xfrm>
          <a:prstGeom prst="rect">
            <a:avLst/>
          </a:prstGeom>
        </p:spPr>
        <p:txBody>
          <a:bodyPr vert="horz" wrap="square" lIns="0" tIns="12065" rIns="0" bIns="0" rtlCol="0">
            <a:spAutoFit/>
          </a:bodyPr>
          <a:lstStyle/>
          <a:p>
            <a:pPr marL="12700">
              <a:lnSpc>
                <a:spcPct val="100000"/>
              </a:lnSpc>
              <a:spcBef>
                <a:spcPts val="95"/>
              </a:spcBef>
            </a:pPr>
            <a:r>
              <a:rPr sz="4400" spc="-5" dirty="0">
                <a:latin typeface="Cambria" panose="02040503050406030204" charset="0"/>
                <a:cs typeface="Cambria" panose="02040503050406030204" charset="0"/>
              </a:rPr>
              <a:t>QUE</a:t>
            </a:r>
            <a:r>
              <a:rPr sz="4400" spc="-20" dirty="0">
                <a:latin typeface="Cambria" panose="02040503050406030204" charset="0"/>
                <a:cs typeface="Cambria" panose="02040503050406030204" charset="0"/>
              </a:rPr>
              <a:t>R</a:t>
            </a:r>
            <a:r>
              <a:rPr sz="4400" spc="-5" dirty="0">
                <a:latin typeface="Cambria" panose="02040503050406030204" charset="0"/>
                <a:cs typeface="Cambria" panose="02040503050406030204" charset="0"/>
              </a:rPr>
              <a:t>IES</a:t>
            </a:r>
            <a:endParaRPr sz="4400" spc="-5" dirty="0">
              <a:latin typeface="Cambria" panose="02040503050406030204" charset="0"/>
              <a:cs typeface="Cambria" panose="02040503050406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xfrm>
            <a:off x="916939" y="6464909"/>
            <a:ext cx="764539" cy="158750"/>
          </a:xfrm>
          <a:prstGeom prst="rect">
            <a:avLst/>
          </a:prstGeom>
        </p:spPr>
        <p:txBody>
          <a:bodyPr vert="horz" wrap="square" lIns="0" tIns="0" rIns="0" bIns="0" rtlCol="0">
            <a:spAutoFit/>
          </a:bodyPr>
          <a:lstStyle/>
          <a:p>
            <a:pPr marL="12700">
              <a:lnSpc>
                <a:spcPts val="1240"/>
              </a:lnSpc>
            </a:pPr>
            <a:fld id="{BB962C8B-B14F-4D97-AF65-F5344CB8AC3E}" type="datetime1">
              <a:rPr lang="en-US" dirty="0"/>
            </a:fld>
            <a:endParaRPr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
        <p:nvSpPr>
          <p:cNvPr id="2" name="object 2"/>
          <p:cNvSpPr txBox="1">
            <a:spLocks noGrp="1"/>
          </p:cNvSpPr>
          <p:nvPr>
            <p:ph type="title"/>
          </p:nvPr>
        </p:nvSpPr>
        <p:spPr>
          <a:xfrm>
            <a:off x="5027803" y="540766"/>
            <a:ext cx="1957705" cy="442595"/>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panose="02040503050406030204" charset="0"/>
                <a:cs typeface="Cambria" panose="02040503050406030204" charset="0"/>
              </a:rPr>
              <a:t>ABST</a:t>
            </a:r>
            <a:r>
              <a:rPr sz="2800" spc="-20" dirty="0">
                <a:latin typeface="Cambria" panose="02040503050406030204" charset="0"/>
                <a:cs typeface="Cambria" panose="02040503050406030204" charset="0"/>
              </a:rPr>
              <a:t>R</a:t>
            </a:r>
            <a:r>
              <a:rPr sz="2800" spc="-5" dirty="0">
                <a:latin typeface="Cambria" panose="02040503050406030204" charset="0"/>
                <a:cs typeface="Cambria" panose="02040503050406030204" charset="0"/>
              </a:rPr>
              <a:t>ACT</a:t>
            </a:r>
            <a:endParaRPr sz="2800">
              <a:latin typeface="Cambria" panose="02040503050406030204" charset="0"/>
              <a:cs typeface="Cambria" panose="02040503050406030204" charset="0"/>
            </a:endParaRPr>
          </a:p>
        </p:txBody>
      </p:sp>
      <p:sp>
        <p:nvSpPr>
          <p:cNvPr id="3" name="object 3"/>
          <p:cNvSpPr txBox="1"/>
          <p:nvPr/>
        </p:nvSpPr>
        <p:spPr>
          <a:xfrm>
            <a:off x="609600" y="1371600"/>
            <a:ext cx="11051540" cy="4168140"/>
          </a:xfrm>
          <a:prstGeom prst="rect">
            <a:avLst/>
          </a:prstGeom>
        </p:spPr>
        <p:txBody>
          <a:bodyPr vert="horz" wrap="square" lIns="0" tIns="13335" rIns="0" bIns="0" rtlCol="0">
            <a:spAutoFit/>
          </a:bodyPr>
          <a:lstStyle/>
          <a:p>
            <a:pPr marL="12065" marR="5080" indent="0" algn="just">
              <a:lnSpc>
                <a:spcPct val="150000"/>
              </a:lnSpc>
              <a:spcBef>
                <a:spcPts val="105"/>
              </a:spcBef>
              <a:buFont typeface="Arial MT"/>
              <a:buNone/>
              <a:tabLst>
                <a:tab pos="299085" algn="l"/>
                <a:tab pos="299720" algn="l"/>
              </a:tabLst>
            </a:pPr>
            <a:r>
              <a:rPr lang="en-IN" sz="2000" dirty="0">
                <a:latin typeface="Cambria" panose="02040503050406030204" charset="0"/>
                <a:cs typeface="Cambria" panose="02040503050406030204" charset="0"/>
              </a:rPr>
              <a:t>Th</a:t>
            </a:r>
            <a:r>
              <a:rPr lang="en-US" altLang="en-IN" sz="2000" dirty="0">
                <a:latin typeface="Cambria" panose="02040503050406030204" charset="0"/>
                <a:cs typeface="Cambria" panose="02040503050406030204" charset="0"/>
              </a:rPr>
              <a:t>e</a:t>
            </a:r>
            <a:r>
              <a:rPr lang="en-IN" sz="2000" dirty="0">
                <a:latin typeface="Cambria" panose="02040503050406030204" charset="0"/>
                <a:cs typeface="Cambria" panose="02040503050406030204" charset="0"/>
              </a:rPr>
              <a:t> </a:t>
            </a:r>
            <a:r>
              <a:rPr sz="2000" dirty="0">
                <a:latin typeface="Cambria" panose="02040503050406030204" charset="0"/>
                <a:cs typeface="Cambria" panose="02040503050406030204" charset="0"/>
              </a:rPr>
              <a:t>development</a:t>
            </a:r>
            <a:r>
              <a:rPr lang="en-IN" sz="2000" dirty="0">
                <a:latin typeface="Cambria" panose="02040503050406030204" charset="0"/>
                <a:cs typeface="Cambria" panose="02040503050406030204" charset="0"/>
              </a:rPr>
              <a:t> of</a:t>
            </a:r>
            <a:r>
              <a:rPr sz="2000" dirty="0">
                <a:latin typeface="Cambria" panose="02040503050406030204" charset="0"/>
                <a:cs typeface="Cambria" panose="02040503050406030204" charset="0"/>
              </a:rPr>
              <a:t> </a:t>
            </a:r>
            <a:r>
              <a:rPr lang="en-IN" sz="2000" dirty="0">
                <a:latin typeface="Cambria" panose="02040503050406030204" charset="0"/>
                <a:cs typeface="Cambria" panose="02040503050406030204" charset="0"/>
              </a:rPr>
              <a:t>day-to-day </a:t>
            </a:r>
            <a:r>
              <a:rPr sz="2000" dirty="0">
                <a:latin typeface="Cambria" panose="02040503050406030204" charset="0"/>
                <a:cs typeface="Cambria" panose="02040503050406030204" charset="0"/>
              </a:rPr>
              <a:t>modern environment</a:t>
            </a:r>
            <a:r>
              <a:rPr lang="en-IN" sz="2000" dirty="0">
                <a:latin typeface="Cambria" panose="02040503050406030204" charset="0"/>
                <a:cs typeface="Cambria" panose="02040503050406030204" charset="0"/>
              </a:rPr>
              <a:t> food that causes </a:t>
            </a:r>
            <a:r>
              <a:rPr sz="2000" dirty="0">
                <a:latin typeface="Cambria" panose="02040503050406030204" charset="0"/>
                <a:cs typeface="Cambria" panose="02040503050406030204" charset="0"/>
                <a:sym typeface="+mn-ea"/>
              </a:rPr>
              <a:t>various types of diseases. </a:t>
            </a:r>
            <a:r>
              <a:rPr lang="en-IN" sz="2000" dirty="0">
                <a:latin typeface="Cambria" panose="02040503050406030204" charset="0"/>
                <a:cs typeface="Cambria" panose="02040503050406030204" charset="0"/>
              </a:rPr>
              <a:t>  </a:t>
            </a:r>
            <a:r>
              <a:rPr sz="2000" dirty="0">
                <a:latin typeface="Cambria" panose="02040503050406030204" charset="0"/>
                <a:cs typeface="Cambria" panose="02040503050406030204" charset="0"/>
              </a:rPr>
              <a:t>The disease recovering stage needs prolonged treatment which demands various drugs based on the patient’s health condition. The main problem is the drug recommendation and the drug compound molecules that are not relational to curing diseases that lead to side effects.</a:t>
            </a:r>
            <a:r>
              <a:rPr lang="en-US" sz="2000" dirty="0">
                <a:latin typeface="Cambria" panose="02040503050406030204" charset="0"/>
                <a:cs typeface="Cambria" panose="02040503050406030204" charset="0"/>
              </a:rPr>
              <a:t> </a:t>
            </a:r>
            <a:r>
              <a:rPr sz="2000" dirty="0">
                <a:latin typeface="Cambria" panose="02040503050406030204" charset="0"/>
                <a:cs typeface="Cambria" panose="02040503050406030204" charset="0"/>
              </a:rPr>
              <a:t>To improve the performance of drug recommendations based on a machine learning approach Decision Tree Classification is used for analyzing the success rate of drug recommendations.This system can accurately recommend drugs with high potential utility, and the predicted drugs can be administered in tablet form to aid in disease recovery. The model outperforms previous models and has the potential to be a valuable tool in drug recommendations..</a:t>
            </a:r>
            <a:endParaRPr sz="2000" dirty="0">
              <a:latin typeface="Cambria" panose="02040503050406030204" charset="0"/>
              <a:cs typeface="Cambria" panose="0204050305040603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xfrm>
            <a:off x="916939" y="6464909"/>
            <a:ext cx="764539" cy="158750"/>
          </a:xfrm>
          <a:prstGeom prst="rect">
            <a:avLst/>
          </a:prstGeom>
        </p:spPr>
        <p:txBody>
          <a:bodyPr vert="horz" wrap="square" lIns="0" tIns="0" rIns="0" bIns="0" rtlCol="0">
            <a:spAutoFit/>
          </a:bodyPr>
          <a:lstStyle/>
          <a:p>
            <a:pPr marL="12700">
              <a:lnSpc>
                <a:spcPts val="1240"/>
              </a:lnSpc>
            </a:pPr>
            <a:fld id="{BB962C8B-B14F-4D97-AF65-F5344CB8AC3E}" type="datetime1">
              <a:rPr lang="en-US" dirty="0"/>
            </a:fld>
            <a:endParaRPr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
        <p:nvSpPr>
          <p:cNvPr id="2" name="object 2"/>
          <p:cNvSpPr txBox="1">
            <a:spLocks noGrp="1"/>
          </p:cNvSpPr>
          <p:nvPr>
            <p:ph type="title"/>
          </p:nvPr>
        </p:nvSpPr>
        <p:spPr>
          <a:xfrm>
            <a:off x="4121022" y="2821304"/>
            <a:ext cx="3949954" cy="751205"/>
          </a:xfrm>
          <a:prstGeom prst="rect">
            <a:avLst/>
          </a:prstGeom>
        </p:spPr>
        <p:txBody>
          <a:bodyPr vert="horz" wrap="square" lIns="0" tIns="12700" rIns="0" bIns="0" rtlCol="0">
            <a:spAutoFit/>
          </a:bodyPr>
          <a:lstStyle/>
          <a:p>
            <a:pPr marL="12700">
              <a:lnSpc>
                <a:spcPct val="100000"/>
              </a:lnSpc>
              <a:spcBef>
                <a:spcPts val="100"/>
              </a:spcBef>
            </a:pPr>
            <a:r>
              <a:rPr dirty="0">
                <a:latin typeface="Cambria" panose="02040503050406030204" charset="0"/>
                <a:cs typeface="Cambria" panose="02040503050406030204" charset="0"/>
              </a:rPr>
              <a:t>THANK</a:t>
            </a:r>
            <a:r>
              <a:rPr spc="-254" dirty="0">
                <a:latin typeface="Cambria" panose="02040503050406030204" charset="0"/>
                <a:cs typeface="Cambria" panose="02040503050406030204" charset="0"/>
              </a:rPr>
              <a:t> </a:t>
            </a:r>
            <a:r>
              <a:rPr spc="-5" dirty="0">
                <a:latin typeface="Cambria" panose="02040503050406030204" charset="0"/>
                <a:cs typeface="Cambria" panose="02040503050406030204" charset="0"/>
              </a:rPr>
              <a:t>YOU!</a:t>
            </a:r>
            <a:endParaRPr spc="-5" dirty="0">
              <a:latin typeface="Cambria" panose="02040503050406030204" charset="0"/>
              <a:cs typeface="Cambria" panose="02040503050406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xfrm>
            <a:off x="916939" y="6464909"/>
            <a:ext cx="764539" cy="158750"/>
          </a:xfrm>
          <a:prstGeom prst="rect">
            <a:avLst/>
          </a:prstGeom>
        </p:spPr>
        <p:txBody>
          <a:bodyPr vert="horz" wrap="square" lIns="0" tIns="0" rIns="0" bIns="0" rtlCol="0">
            <a:spAutoFit/>
          </a:bodyPr>
          <a:lstStyle/>
          <a:p>
            <a:pPr marL="12700">
              <a:lnSpc>
                <a:spcPts val="1240"/>
              </a:lnSpc>
            </a:pPr>
            <a:fld id="{BB962C8B-B14F-4D97-AF65-F5344CB8AC3E}" type="datetime1">
              <a:rPr lang="en-US" dirty="0"/>
            </a:fld>
            <a:endParaRPr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
        <p:nvSpPr>
          <p:cNvPr id="2" name="object 2"/>
          <p:cNvSpPr txBox="1">
            <a:spLocks noGrp="1"/>
          </p:cNvSpPr>
          <p:nvPr>
            <p:ph type="title"/>
          </p:nvPr>
        </p:nvSpPr>
        <p:spPr>
          <a:xfrm>
            <a:off x="3995927" y="990346"/>
            <a:ext cx="4090035" cy="442595"/>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mbria" panose="02040503050406030204" charset="0"/>
                <a:cs typeface="Cambria" panose="02040503050406030204" charset="0"/>
              </a:rPr>
              <a:t>PROBLEM</a:t>
            </a:r>
            <a:r>
              <a:rPr sz="2800" spc="-25" dirty="0">
                <a:latin typeface="Cambria" panose="02040503050406030204" charset="0"/>
                <a:cs typeface="Cambria" panose="02040503050406030204" charset="0"/>
              </a:rPr>
              <a:t> </a:t>
            </a:r>
            <a:r>
              <a:rPr sz="2800" spc="-50" dirty="0">
                <a:latin typeface="Cambria" panose="02040503050406030204" charset="0"/>
                <a:cs typeface="Cambria" panose="02040503050406030204" charset="0"/>
              </a:rPr>
              <a:t>STATEMENT</a:t>
            </a:r>
            <a:endParaRPr sz="2800">
              <a:latin typeface="Cambria" panose="02040503050406030204" charset="0"/>
              <a:cs typeface="Cambria" panose="02040503050406030204" charset="0"/>
            </a:endParaRPr>
          </a:p>
        </p:txBody>
      </p:sp>
      <p:sp>
        <p:nvSpPr>
          <p:cNvPr id="3" name="object 3"/>
          <p:cNvSpPr txBox="1"/>
          <p:nvPr/>
        </p:nvSpPr>
        <p:spPr>
          <a:xfrm>
            <a:off x="685800" y="1371346"/>
            <a:ext cx="10705465" cy="3641090"/>
          </a:xfrm>
          <a:prstGeom prst="rect">
            <a:avLst/>
          </a:prstGeom>
        </p:spPr>
        <p:txBody>
          <a:bodyPr vert="horz" wrap="square" lIns="0" tIns="13335" rIns="0" bIns="0" rtlCol="0">
            <a:spAutoFit/>
          </a:bodyPr>
          <a:lstStyle/>
          <a:p>
            <a:pPr marL="299085" marR="5080" indent="-287020" algn="just">
              <a:lnSpc>
                <a:spcPct val="100000"/>
              </a:lnSpc>
              <a:spcBef>
                <a:spcPts val="105"/>
              </a:spcBef>
              <a:buFont typeface="Arial MT"/>
              <a:buChar char="•"/>
              <a:tabLst>
                <a:tab pos="299085" algn="l"/>
                <a:tab pos="299720" algn="l"/>
              </a:tabLst>
            </a:pPr>
            <a:endParaRPr sz="2400" dirty="0">
              <a:latin typeface="Cambria" panose="02040503050406030204" charset="0"/>
              <a:cs typeface="Cambria" panose="02040503050406030204" charset="0"/>
            </a:endParaRPr>
          </a:p>
          <a:p>
            <a:pPr marL="299085" marR="5080" indent="-287020" algn="just">
              <a:lnSpc>
                <a:spcPct val="150000"/>
              </a:lnSpc>
              <a:spcBef>
                <a:spcPts val="105"/>
              </a:spcBef>
              <a:buFont typeface="Arial MT"/>
              <a:buChar char="•"/>
              <a:tabLst>
                <a:tab pos="299085" algn="l"/>
                <a:tab pos="299720" algn="l"/>
              </a:tabLst>
            </a:pPr>
            <a:r>
              <a:rPr sz="2000" dirty="0">
                <a:latin typeface="Cambria" panose="02040503050406030204" charset="0"/>
                <a:cs typeface="Cambria" panose="02040503050406030204" charset="0"/>
              </a:rPr>
              <a:t>The </a:t>
            </a:r>
            <a:r>
              <a:rPr lang="en-IN" sz="2000" dirty="0">
                <a:latin typeface="Cambria" panose="02040503050406030204" charset="0"/>
                <a:cs typeface="Cambria" panose="02040503050406030204" charset="0"/>
              </a:rPr>
              <a:t>ability of the recommendation system should be able to process the data provided by the patient analyze it and make a decision based on the entities of the data. The main challenge is to develop an accurate and efficient algorithm that can classify patients into different groups based on their medical history, symptoms and other relevant data. </a:t>
            </a:r>
            <a:endParaRPr lang="en-IN" sz="2000" dirty="0">
              <a:latin typeface="Cambria" panose="02040503050406030204" charset="0"/>
              <a:cs typeface="Cambria" panose="02040503050406030204" charset="0"/>
            </a:endParaRPr>
          </a:p>
          <a:p>
            <a:pPr marL="299085" marR="5080" indent="-287020" algn="just">
              <a:lnSpc>
                <a:spcPct val="150000"/>
              </a:lnSpc>
              <a:spcBef>
                <a:spcPts val="105"/>
              </a:spcBef>
              <a:buFont typeface="Arial MT"/>
              <a:buChar char="•"/>
              <a:tabLst>
                <a:tab pos="299085" algn="l"/>
                <a:tab pos="299720" algn="l"/>
              </a:tabLst>
            </a:pPr>
            <a:r>
              <a:rPr sz="2000" dirty="0">
                <a:latin typeface="Cambria" panose="02040503050406030204" charset="0"/>
                <a:cs typeface="Cambria" panose="02040503050406030204" charset="0"/>
              </a:rPr>
              <a:t>The system should be able to recommend the most suitable drug for a patient based on the results of the classification algorithm. Th</a:t>
            </a:r>
            <a:r>
              <a:rPr lang="en-US" sz="2000" dirty="0">
                <a:latin typeface="Cambria" panose="02040503050406030204" charset="0"/>
                <a:cs typeface="Cambria" panose="02040503050406030204" charset="0"/>
              </a:rPr>
              <a:t>e</a:t>
            </a:r>
            <a:r>
              <a:rPr sz="2000" dirty="0">
                <a:latin typeface="Cambria" panose="02040503050406030204" charset="0"/>
                <a:cs typeface="Cambria" panose="02040503050406030204" charset="0"/>
              </a:rPr>
              <a:t> inability to classify patients correctly made it challenging to recommend the most suitable drug for a patient.</a:t>
            </a:r>
            <a:endParaRPr sz="2000" dirty="0">
              <a:latin typeface="Cambria" panose="02040503050406030204" charset="0"/>
              <a:cs typeface="Cambria" panose="02040503050406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xfrm>
            <a:off x="916939" y="6464909"/>
            <a:ext cx="764539" cy="158750"/>
          </a:xfrm>
          <a:prstGeom prst="rect">
            <a:avLst/>
          </a:prstGeom>
        </p:spPr>
        <p:txBody>
          <a:bodyPr vert="horz" wrap="square" lIns="0" tIns="0" rIns="0" bIns="0" rtlCol="0">
            <a:spAutoFit/>
          </a:bodyPr>
          <a:lstStyle/>
          <a:p>
            <a:pPr marL="12700">
              <a:lnSpc>
                <a:spcPts val="1240"/>
              </a:lnSpc>
            </a:pPr>
            <a:fld id="{BB962C8B-B14F-4D97-AF65-F5344CB8AC3E}" type="datetime1">
              <a:rPr lang="en-US" dirty="0"/>
            </a:fld>
            <a:endParaRPr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
        <p:nvSpPr>
          <p:cNvPr id="2" name="object 2"/>
          <p:cNvSpPr txBox="1">
            <a:spLocks noGrp="1"/>
          </p:cNvSpPr>
          <p:nvPr>
            <p:ph type="title"/>
          </p:nvPr>
        </p:nvSpPr>
        <p:spPr>
          <a:xfrm>
            <a:off x="4045077" y="594741"/>
            <a:ext cx="3725545" cy="442595"/>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panose="02040503050406030204" charset="0"/>
                <a:cs typeface="Cambria" panose="02040503050406030204" charset="0"/>
              </a:rPr>
              <a:t>EXISTING</a:t>
            </a:r>
            <a:r>
              <a:rPr sz="2800" spc="-60" dirty="0">
                <a:latin typeface="Cambria" panose="02040503050406030204" charset="0"/>
                <a:cs typeface="Cambria" panose="02040503050406030204" charset="0"/>
              </a:rPr>
              <a:t> </a:t>
            </a:r>
            <a:r>
              <a:rPr sz="2800" spc="-5" dirty="0">
                <a:latin typeface="Cambria" panose="02040503050406030204" charset="0"/>
                <a:cs typeface="Cambria" panose="02040503050406030204" charset="0"/>
              </a:rPr>
              <a:t>SOLUTION</a:t>
            </a:r>
            <a:endParaRPr sz="2800">
              <a:latin typeface="Cambria" panose="02040503050406030204" charset="0"/>
              <a:cs typeface="Cambria" panose="02040503050406030204" charset="0"/>
            </a:endParaRPr>
          </a:p>
        </p:txBody>
      </p:sp>
      <p:sp>
        <p:nvSpPr>
          <p:cNvPr id="3" name="object 3"/>
          <p:cNvSpPr txBox="1"/>
          <p:nvPr/>
        </p:nvSpPr>
        <p:spPr>
          <a:xfrm>
            <a:off x="762000" y="1295400"/>
            <a:ext cx="10139680" cy="3269615"/>
          </a:xfrm>
          <a:prstGeom prst="rect">
            <a:avLst/>
          </a:prstGeom>
        </p:spPr>
        <p:txBody>
          <a:bodyPr vert="horz" wrap="square" lIns="0" tIns="12700" rIns="0" bIns="0" rtlCol="0">
            <a:spAutoFit/>
          </a:bodyPr>
          <a:lstStyle/>
          <a:p>
            <a:pPr marL="299085" marR="5080" indent="-287020" algn="just">
              <a:lnSpc>
                <a:spcPct val="150000"/>
              </a:lnSpc>
              <a:spcBef>
                <a:spcPts val="100"/>
              </a:spcBef>
              <a:buFont typeface="Arial MT"/>
              <a:buChar char="•"/>
              <a:tabLst>
                <a:tab pos="299085" algn="l"/>
                <a:tab pos="299720" algn="l"/>
              </a:tabLst>
            </a:pPr>
            <a:r>
              <a:rPr sz="2000" dirty="0">
                <a:latin typeface="Cambria" panose="02040503050406030204" charset="0"/>
                <a:cs typeface="Cambria" panose="02040503050406030204" charset="0"/>
              </a:rPr>
              <a:t>Many open drug recommendations need to take more features</a:t>
            </a:r>
            <a:r>
              <a:rPr lang="en-US" sz="2000" dirty="0">
                <a:latin typeface="Cambria" panose="02040503050406030204" charset="0"/>
                <a:cs typeface="Cambria" panose="02040503050406030204" charset="0"/>
              </a:rPr>
              <a:t> </a:t>
            </a:r>
            <a:r>
              <a:rPr sz="2000" dirty="0">
                <a:latin typeface="Cambria" panose="02040503050406030204" charset="0"/>
                <a:cs typeface="Cambria" panose="02040503050406030204" charset="0"/>
              </a:rPr>
              <a:t>on data analysis, don’t consider the molecules-oriented features,and provide a big quantity of possessions for direct screening</a:t>
            </a:r>
            <a:r>
              <a:rPr lang="en-US" sz="2000" dirty="0">
                <a:latin typeface="Cambria" panose="02040503050406030204" charset="0"/>
                <a:cs typeface="Cambria" panose="02040503050406030204" charset="0"/>
              </a:rPr>
              <a:t> </a:t>
            </a:r>
            <a:r>
              <a:rPr sz="2000" dirty="0">
                <a:latin typeface="Cambria" panose="02040503050406030204" charset="0"/>
                <a:cs typeface="Cambria" panose="02040503050406030204" charset="0"/>
              </a:rPr>
              <a:t>which leads to classification failures.</a:t>
            </a:r>
            <a:endParaRPr sz="2000" dirty="0">
              <a:latin typeface="Cambria" panose="02040503050406030204" charset="0"/>
              <a:cs typeface="Cambria" panose="02040503050406030204" charset="0"/>
            </a:endParaRPr>
          </a:p>
          <a:p>
            <a:pPr marL="299085" marR="5080" indent="-287020" algn="just">
              <a:lnSpc>
                <a:spcPct val="150000"/>
              </a:lnSpc>
              <a:spcBef>
                <a:spcPts val="100"/>
              </a:spcBef>
              <a:buFont typeface="Arial MT"/>
              <a:buChar char="•"/>
              <a:tabLst>
                <a:tab pos="299085" algn="l"/>
                <a:tab pos="299720" algn="l"/>
              </a:tabLst>
            </a:pPr>
            <a:r>
              <a:rPr sz="2000" dirty="0">
                <a:latin typeface="Cambria" panose="02040503050406030204" charset="0"/>
                <a:cs typeface="Cambria" panose="02040503050406030204" charset="0"/>
              </a:rPr>
              <a:t>The  </a:t>
            </a:r>
            <a:r>
              <a:rPr lang="en-IN" sz="2000" dirty="0">
                <a:latin typeface="Cambria" panose="02040503050406030204" charset="0"/>
                <a:cs typeface="Cambria" panose="02040503050406030204" charset="0"/>
              </a:rPr>
              <a:t>existing </a:t>
            </a:r>
            <a:r>
              <a:rPr sz="2000" dirty="0">
                <a:latin typeface="Cambria" panose="02040503050406030204" charset="0"/>
                <a:cs typeface="Cambria" panose="02040503050406030204" charset="0"/>
              </a:rPr>
              <a:t>classification algorithm aims to provide efficient drug recommendations</a:t>
            </a:r>
            <a:r>
              <a:rPr lang="en-IN" sz="2000" dirty="0">
                <a:latin typeface="Cambria" panose="02040503050406030204" charset="0"/>
                <a:cs typeface="Cambria" panose="02040503050406030204" charset="0"/>
              </a:rPr>
              <a:t> that</a:t>
            </a:r>
            <a:r>
              <a:rPr sz="2000" dirty="0">
                <a:latin typeface="Cambria" panose="02040503050406030204" charset="0"/>
                <a:cs typeface="Cambria" panose="02040503050406030204" charset="0"/>
              </a:rPr>
              <a:t> 94% of prediction results for drug recommendations</a:t>
            </a:r>
            <a:r>
              <a:rPr lang="en-IN" sz="2000" dirty="0">
                <a:latin typeface="Cambria" panose="02040503050406030204" charset="0"/>
                <a:cs typeface="Cambria" panose="02040503050406030204" charset="0"/>
              </a:rPr>
              <a:t>.</a:t>
            </a:r>
            <a:endParaRPr sz="2000" dirty="0">
              <a:latin typeface="Cambria" panose="02040503050406030204" charset="0"/>
              <a:cs typeface="Cambria" panose="02040503050406030204" charset="0"/>
            </a:endParaRPr>
          </a:p>
          <a:p>
            <a:pPr marL="299085" marR="5080" indent="-287020" algn="just">
              <a:lnSpc>
                <a:spcPct val="150000"/>
              </a:lnSpc>
              <a:spcBef>
                <a:spcPts val="100"/>
              </a:spcBef>
              <a:buFont typeface="Arial MT"/>
              <a:buChar char="•"/>
              <a:tabLst>
                <a:tab pos="299085" algn="l"/>
                <a:tab pos="299720" algn="l"/>
              </a:tabLst>
            </a:pPr>
            <a:r>
              <a:rPr sz="2000" dirty="0">
                <a:latin typeface="Cambria" panose="02040503050406030204" charset="0"/>
                <a:cs typeface="Cambria" panose="02040503050406030204" charset="0"/>
              </a:rPr>
              <a:t> This approach can be time-consuming and may not result in the best treatment outcome for the patient.</a:t>
            </a:r>
            <a:endParaRPr sz="2000" dirty="0">
              <a:latin typeface="Cambria" panose="02040503050406030204" charset="0"/>
              <a:cs typeface="Cambria" panose="02040503050406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09600" y="914400"/>
            <a:ext cx="8218170" cy="430530"/>
          </a:xfrm>
        </p:spPr>
        <p:txBody>
          <a:bodyPr wrap="square"/>
          <a:p>
            <a:r>
              <a:rPr lang="en-IN" altLang="en-US" sz="2800">
                <a:latin typeface="Cambria" panose="02040503050406030204" charset="0"/>
                <a:cs typeface="Cambria" panose="02040503050406030204" charset="0"/>
              </a:rPr>
              <a:t>DISADVANTAGE OF EXISTING SYSTEM</a:t>
            </a:r>
            <a:endParaRPr lang="en-IN" altLang="en-US" sz="2800">
              <a:latin typeface="Cambria" panose="02040503050406030204" charset="0"/>
              <a:cs typeface="Cambria" panose="02040503050406030204" charset="0"/>
            </a:endParaRPr>
          </a:p>
        </p:txBody>
      </p:sp>
      <p:sp>
        <p:nvSpPr>
          <p:cNvPr id="3" name="Subtitle 2"/>
          <p:cNvSpPr>
            <a:spLocks noGrp="1"/>
          </p:cNvSpPr>
          <p:nvPr>
            <p:ph type="subTitle" idx="4"/>
          </p:nvPr>
        </p:nvSpPr>
        <p:spPr>
          <a:xfrm>
            <a:off x="457200" y="1600200"/>
            <a:ext cx="9261475" cy="2769870"/>
          </a:xfrm>
        </p:spPr>
        <p:txBody>
          <a:bodyPr wrap="square"/>
          <a:p>
            <a:pPr marL="285750" indent="-285750" algn="just">
              <a:lnSpc>
                <a:spcPct val="150000"/>
              </a:lnSpc>
              <a:buFont typeface="Arial" panose="020B0604020202020204" pitchFamily="34" charset="0"/>
              <a:buChar char="•"/>
            </a:pPr>
            <a:r>
              <a:rPr lang="en-US" sz="2000">
                <a:latin typeface="Cambria" panose="02040503050406030204" charset="0"/>
                <a:cs typeface="Cambria" panose="02040503050406030204" charset="0"/>
              </a:rPr>
              <a:t>The accuracy and effectiveness of the system depend on the quality of patient data used to train the machine learning model. </a:t>
            </a:r>
            <a:endParaRPr lang="en-US" sz="2000">
              <a:latin typeface="Cambria" panose="02040503050406030204" charset="0"/>
              <a:cs typeface="Cambria" panose="02040503050406030204" charset="0"/>
            </a:endParaRPr>
          </a:p>
          <a:p>
            <a:pPr marL="285750" indent="-285750" algn="just">
              <a:lnSpc>
                <a:spcPct val="150000"/>
              </a:lnSpc>
              <a:buFont typeface="Arial" panose="020B0604020202020204" pitchFamily="34" charset="0"/>
              <a:buChar char="•"/>
            </a:pPr>
            <a:r>
              <a:rPr lang="en-US" sz="2000">
                <a:latin typeface="Cambria" panose="02040503050406030204" charset="0"/>
                <a:cs typeface="Cambria" panose="02040503050406030204" charset="0"/>
              </a:rPr>
              <a:t>Incomplete or inaccurate data can lead to incorrect medication recommendations. </a:t>
            </a:r>
            <a:endParaRPr lang="en-US" sz="2000">
              <a:latin typeface="Cambria" panose="02040503050406030204" charset="0"/>
              <a:cs typeface="Cambria" panose="02040503050406030204" charset="0"/>
            </a:endParaRPr>
          </a:p>
          <a:p>
            <a:pPr marL="285750" indent="-285750" algn="just">
              <a:lnSpc>
                <a:spcPct val="150000"/>
              </a:lnSpc>
              <a:buFont typeface="Arial" panose="020B0604020202020204" pitchFamily="34" charset="0"/>
              <a:buChar char="•"/>
            </a:pPr>
            <a:r>
              <a:rPr lang="en-US" sz="2000">
                <a:latin typeface="Cambria" panose="02040503050406030204" charset="0"/>
                <a:cs typeface="Cambria" panose="02040503050406030204" charset="0"/>
              </a:rPr>
              <a:t> The system's recommendations are based solely on the available data and may not account for other factors that may impact a patient's response to the drug, such as genetic variations, lifestyle factors, or environmental factors.</a:t>
            </a:r>
            <a:endParaRPr lang="en-US" sz="2000">
              <a:latin typeface="Cambria" panose="02040503050406030204" charset="0"/>
              <a:cs typeface="Cambria" panose="02040503050406030204" charset="0"/>
            </a:endParaRPr>
          </a:p>
        </p:txBody>
      </p:sp>
      <p:sp>
        <p:nvSpPr>
          <p:cNvPr id="4" name="Date Placeholder 3"/>
          <p:cNvSpPr>
            <a:spLocks noGrp="1"/>
          </p:cNvSpPr>
          <p:nvPr>
            <p:ph type="dt" sz="half" idx="6"/>
          </p:nvPr>
        </p:nvSpPr>
        <p:spPr/>
        <p:txBody>
          <a:bodyPr/>
          <a:p>
            <a:pPr marL="12700">
              <a:lnSpc>
                <a:spcPts val="1240"/>
              </a:lnSpc>
            </a:pPr>
            <a:fld id="{BB962C8B-B14F-4D97-AF65-F5344CB8AC3E}" type="datetime1">
              <a:rPr lang="en-US" dirty="0"/>
            </a:fld>
            <a:endParaRPr dirty="0"/>
          </a:p>
        </p:txBody>
      </p:sp>
      <p:sp>
        <p:nvSpPr>
          <p:cNvPr id="5" name="Slide Number Placeholder 4"/>
          <p:cNvSpPr>
            <a:spLocks noGrp="1"/>
          </p:cNvSpPr>
          <p:nvPr>
            <p:ph type="sldNum" sz="quarter" idx="7"/>
          </p:nvPr>
        </p:nvSpPr>
        <p:spPr/>
        <p:txBody>
          <a:bodyPr/>
          <a:p>
            <a:pPr marL="38100">
              <a:lnSpc>
                <a:spcPts val="1240"/>
              </a:lnSpc>
            </a:pPr>
            <a:fld id="{81D60167-4931-47E6-BA6A-407CBD079E47}" type="slidenum">
              <a:rPr dirty="0"/>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xfrm>
            <a:off x="916939" y="6464909"/>
            <a:ext cx="764539" cy="158750"/>
          </a:xfrm>
          <a:prstGeom prst="rect">
            <a:avLst/>
          </a:prstGeom>
        </p:spPr>
        <p:txBody>
          <a:bodyPr vert="horz" wrap="square" lIns="0" tIns="0" rIns="0" bIns="0" rtlCol="0">
            <a:spAutoFit/>
          </a:bodyPr>
          <a:lstStyle/>
          <a:p>
            <a:pPr marL="12700">
              <a:lnSpc>
                <a:spcPts val="1240"/>
              </a:lnSpc>
            </a:pPr>
            <a:fld id="{BB962C8B-B14F-4D97-AF65-F5344CB8AC3E}" type="datetime1">
              <a:rPr lang="en-US" dirty="0"/>
            </a:fld>
            <a:endParaRPr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
        <p:nvSpPr>
          <p:cNvPr id="2" name="object 2"/>
          <p:cNvSpPr txBox="1">
            <a:spLocks noGrp="1"/>
          </p:cNvSpPr>
          <p:nvPr>
            <p:ph type="title"/>
          </p:nvPr>
        </p:nvSpPr>
        <p:spPr>
          <a:xfrm>
            <a:off x="4045077" y="594741"/>
            <a:ext cx="3725545" cy="442595"/>
          </a:xfrm>
          <a:prstGeom prst="rect">
            <a:avLst/>
          </a:prstGeom>
        </p:spPr>
        <p:txBody>
          <a:bodyPr vert="horz" wrap="square" lIns="0" tIns="12065" rIns="0" bIns="0" rtlCol="0">
            <a:spAutoFit/>
          </a:bodyPr>
          <a:lstStyle/>
          <a:p>
            <a:pPr marL="12700">
              <a:lnSpc>
                <a:spcPct val="100000"/>
              </a:lnSpc>
              <a:spcBef>
                <a:spcPts val="95"/>
              </a:spcBef>
            </a:pPr>
            <a:r>
              <a:rPr sz="2800" dirty="0">
                <a:latin typeface="Cambria" panose="02040503050406030204" charset="0"/>
                <a:cs typeface="Cambria" panose="02040503050406030204" charset="0"/>
              </a:rPr>
              <a:t>PROPOSED SYSTEM</a:t>
            </a:r>
            <a:endParaRPr sz="2800" dirty="0">
              <a:latin typeface="Cambria" panose="02040503050406030204" charset="0"/>
              <a:cs typeface="Cambria" panose="02040503050406030204" charset="0"/>
            </a:endParaRPr>
          </a:p>
        </p:txBody>
      </p:sp>
      <p:sp>
        <p:nvSpPr>
          <p:cNvPr id="3" name="object 3"/>
          <p:cNvSpPr txBox="1"/>
          <p:nvPr/>
        </p:nvSpPr>
        <p:spPr>
          <a:xfrm>
            <a:off x="685876" y="1524126"/>
            <a:ext cx="10224770" cy="3362325"/>
          </a:xfrm>
          <a:prstGeom prst="rect">
            <a:avLst/>
          </a:prstGeom>
        </p:spPr>
        <p:txBody>
          <a:bodyPr vert="horz" wrap="square" lIns="0" tIns="12700" rIns="0" bIns="0" rtlCol="0">
            <a:spAutoFit/>
          </a:bodyPr>
          <a:lstStyle/>
          <a:p>
            <a:pPr marL="299085" marR="5080" indent="-287020" algn="just">
              <a:lnSpc>
                <a:spcPct val="150000"/>
              </a:lnSpc>
              <a:spcBef>
                <a:spcPts val="100"/>
              </a:spcBef>
              <a:buFont typeface="Arial MT"/>
              <a:buChar char="•"/>
              <a:tabLst>
                <a:tab pos="299085" algn="l"/>
                <a:tab pos="299720" algn="l"/>
              </a:tabLst>
            </a:pPr>
            <a:r>
              <a:rPr lang="en-IN" sz="2000" dirty="0">
                <a:latin typeface="Cambria" panose="02040503050406030204" charset="0"/>
                <a:cs typeface="Cambria" panose="02040503050406030204" charset="0"/>
              </a:rPr>
              <a:t>The proposed </a:t>
            </a:r>
            <a:r>
              <a:rPr sz="2000" dirty="0">
                <a:latin typeface="Cambria" panose="02040503050406030204" charset="0"/>
                <a:cs typeface="Cambria" panose="02040503050406030204" charset="0"/>
              </a:rPr>
              <a:t>system</a:t>
            </a:r>
            <a:r>
              <a:rPr lang="en-US" sz="2000" dirty="0">
                <a:latin typeface="Cambria" panose="02040503050406030204" charset="0"/>
                <a:cs typeface="Cambria" panose="02040503050406030204" charset="0"/>
              </a:rPr>
              <a:t> </a:t>
            </a:r>
            <a:r>
              <a:rPr sz="2000" dirty="0">
                <a:latin typeface="Cambria" panose="02040503050406030204" charset="0"/>
                <a:cs typeface="Cambria" panose="02040503050406030204" charset="0"/>
              </a:rPr>
              <a:t>uses machine learning algorithms to analyze patient data and recommend the most </a:t>
            </a:r>
            <a:r>
              <a:rPr lang="en-IN" sz="2000" dirty="0">
                <a:latin typeface="Cambria" panose="02040503050406030204" charset="0"/>
                <a:cs typeface="Cambria" panose="02040503050406030204" charset="0"/>
              </a:rPr>
              <a:t>suitable</a:t>
            </a:r>
            <a:r>
              <a:rPr sz="2000" dirty="0">
                <a:latin typeface="Cambria" panose="02040503050406030204" charset="0"/>
                <a:cs typeface="Cambria" panose="02040503050406030204" charset="0"/>
              </a:rPr>
              <a:t> medication.</a:t>
            </a:r>
            <a:endParaRPr sz="2000" dirty="0">
              <a:latin typeface="Cambria" panose="02040503050406030204" charset="0"/>
              <a:cs typeface="Cambria" panose="02040503050406030204" charset="0"/>
            </a:endParaRPr>
          </a:p>
          <a:p>
            <a:pPr marL="299085" marR="5080" indent="-287020" algn="just">
              <a:lnSpc>
                <a:spcPct val="150000"/>
              </a:lnSpc>
              <a:spcBef>
                <a:spcPts val="100"/>
              </a:spcBef>
              <a:buFont typeface="Arial MT"/>
              <a:buChar char="•"/>
              <a:tabLst>
                <a:tab pos="299085" algn="l"/>
                <a:tab pos="299720" algn="l"/>
              </a:tabLst>
            </a:pPr>
            <a:r>
              <a:rPr sz="2000" dirty="0">
                <a:latin typeface="Cambria" panose="02040503050406030204" charset="0"/>
                <a:cs typeface="Cambria" panose="02040503050406030204" charset="0"/>
              </a:rPr>
              <a:t> The system is trained on a dataset of patients who suffered from the same illness and responded to one of five medications</a:t>
            </a:r>
            <a:r>
              <a:rPr lang="en-IN" sz="2000" dirty="0">
                <a:latin typeface="Cambria" panose="02040503050406030204" charset="0"/>
                <a:cs typeface="Cambria" panose="02040503050406030204" charset="0"/>
              </a:rPr>
              <a:t> Drug A , B, C, X and Y</a:t>
            </a:r>
            <a:endParaRPr sz="2000" dirty="0">
              <a:latin typeface="Cambria" panose="02040503050406030204" charset="0"/>
              <a:cs typeface="Cambria" panose="02040503050406030204" charset="0"/>
            </a:endParaRPr>
          </a:p>
          <a:p>
            <a:pPr marL="299085" marR="5080" indent="-287020" algn="just">
              <a:lnSpc>
                <a:spcPct val="150000"/>
              </a:lnSpc>
              <a:spcBef>
                <a:spcPts val="100"/>
              </a:spcBef>
              <a:buFont typeface="Arial MT"/>
              <a:buChar char="•"/>
              <a:tabLst>
                <a:tab pos="299085" algn="l"/>
                <a:tab pos="299720" algn="l"/>
              </a:tabLst>
            </a:pPr>
            <a:r>
              <a:rPr sz="2000" dirty="0">
                <a:latin typeface="Cambria" panose="02040503050406030204" charset="0"/>
                <a:cs typeface="Cambria" panose="02040503050406030204" charset="0"/>
              </a:rPr>
              <a:t>The system uses a decision tree to predict the appropriate medication for a new patient based on their age, gender, cholesterol level, blood pressure level, and sodium to potassium value</a:t>
            </a:r>
            <a:r>
              <a:rPr sz="2400" dirty="0">
                <a:latin typeface="Cambria" panose="02040503050406030204" charset="0"/>
                <a:cs typeface="Cambria" panose="02040503050406030204" charset="0"/>
              </a:rPr>
              <a:t>.</a:t>
            </a:r>
            <a:endParaRPr sz="2400" dirty="0">
              <a:latin typeface="Cambria" panose="02040503050406030204" charset="0"/>
              <a:cs typeface="Cambria" panose="02040503050406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066800" y="838200"/>
            <a:ext cx="7440295" cy="430530"/>
          </a:xfrm>
        </p:spPr>
        <p:txBody>
          <a:bodyPr wrap="square"/>
          <a:p>
            <a:r>
              <a:rPr lang="en-IN" altLang="en-US" sz="2800">
                <a:latin typeface="Cambria" panose="02040503050406030204" charset="0"/>
                <a:cs typeface="Cambria" panose="02040503050406030204" charset="0"/>
              </a:rPr>
              <a:t>ADVANTAGE OF EXISTING SYSTEM</a:t>
            </a:r>
            <a:endParaRPr lang="en-IN" altLang="en-US" sz="2800">
              <a:latin typeface="Cambria" panose="02040503050406030204" charset="0"/>
              <a:cs typeface="Cambria" panose="02040503050406030204" charset="0"/>
            </a:endParaRPr>
          </a:p>
        </p:txBody>
      </p:sp>
      <p:sp>
        <p:nvSpPr>
          <p:cNvPr id="3" name="Subtitle 2"/>
          <p:cNvSpPr>
            <a:spLocks noGrp="1"/>
          </p:cNvSpPr>
          <p:nvPr>
            <p:ph type="subTitle" idx="4"/>
          </p:nvPr>
        </p:nvSpPr>
        <p:spPr>
          <a:xfrm>
            <a:off x="990600" y="1524000"/>
            <a:ext cx="8916035" cy="3693160"/>
          </a:xfrm>
        </p:spPr>
        <p:txBody>
          <a:bodyPr wrap="square"/>
          <a:p>
            <a:pPr marL="342900" indent="-342900" algn="just">
              <a:lnSpc>
                <a:spcPct val="150000"/>
              </a:lnSpc>
              <a:buFont typeface="Arial" panose="020B0604020202020204" pitchFamily="34" charset="0"/>
              <a:buChar char="•"/>
            </a:pPr>
            <a:r>
              <a:rPr lang="en-US" sz="2000">
                <a:latin typeface="Cambria" panose="02040503050406030204" charset="0"/>
                <a:cs typeface="Cambria" panose="02040503050406030204" charset="0"/>
              </a:rPr>
              <a:t>The proposed system can provide personalized medication recommendations based on individual patient data, which can improve the accuracy and effectiveness of treatment.</a:t>
            </a:r>
            <a:endParaRPr lang="en-US" sz="2000">
              <a:latin typeface="Cambria" panose="02040503050406030204" charset="0"/>
              <a:cs typeface="Cambria" panose="02040503050406030204" charset="0"/>
            </a:endParaRPr>
          </a:p>
          <a:p>
            <a:pPr marL="342900" indent="-342900" algn="just">
              <a:lnSpc>
                <a:spcPct val="150000"/>
              </a:lnSpc>
              <a:buFont typeface="Arial" panose="020B0604020202020204" pitchFamily="34" charset="0"/>
              <a:buChar char="•"/>
            </a:pPr>
            <a:r>
              <a:rPr lang="en-US" sz="2000">
                <a:latin typeface="Cambria" panose="02040503050406030204" charset="0"/>
                <a:cs typeface="Cambria" panose="02040503050406030204" charset="0"/>
              </a:rPr>
              <a:t>The system uses machine learning algorithms to analyze patient data and make recommendations, which can save healthcare providers time and resources in the decision-making process.</a:t>
            </a:r>
            <a:endParaRPr lang="en-US" sz="2000">
              <a:latin typeface="Cambria" panose="02040503050406030204" charset="0"/>
              <a:cs typeface="Cambria" panose="02040503050406030204" charset="0"/>
            </a:endParaRPr>
          </a:p>
          <a:p>
            <a:pPr marL="342900" indent="-342900" algn="just">
              <a:lnSpc>
                <a:spcPct val="150000"/>
              </a:lnSpc>
              <a:buFont typeface="Arial" panose="020B0604020202020204" pitchFamily="34" charset="0"/>
              <a:buChar char="•"/>
            </a:pPr>
            <a:r>
              <a:rPr lang="en-US" sz="2000">
                <a:latin typeface="Cambria" panose="02040503050406030204" charset="0"/>
                <a:cs typeface="Cambria" panose="02040503050406030204" charset="0"/>
              </a:rPr>
              <a:t>The system can be easily scaled up to handle large volumes of patient data, making it suitable for use in a variety of healthcare settings. </a:t>
            </a:r>
            <a:endParaRPr lang="en-US" sz="2000">
              <a:latin typeface="Cambria" panose="02040503050406030204" charset="0"/>
              <a:cs typeface="Cambria" panose="02040503050406030204" charset="0"/>
            </a:endParaRPr>
          </a:p>
        </p:txBody>
      </p:sp>
      <p:sp>
        <p:nvSpPr>
          <p:cNvPr id="4" name="Date Placeholder 3"/>
          <p:cNvSpPr>
            <a:spLocks noGrp="1"/>
          </p:cNvSpPr>
          <p:nvPr>
            <p:ph type="dt" sz="half" idx="6"/>
          </p:nvPr>
        </p:nvSpPr>
        <p:spPr/>
        <p:txBody>
          <a:bodyPr/>
          <a:p>
            <a:pPr marL="12700">
              <a:lnSpc>
                <a:spcPts val="1240"/>
              </a:lnSpc>
            </a:pPr>
            <a:fld id="{BB962C8B-B14F-4D97-AF65-F5344CB8AC3E}" type="datetime1">
              <a:rPr lang="en-US" dirty="0"/>
            </a:fld>
            <a:endParaRPr dirty="0"/>
          </a:p>
        </p:txBody>
      </p:sp>
      <p:sp>
        <p:nvSpPr>
          <p:cNvPr id="5" name="Slide Number Placeholder 4"/>
          <p:cNvSpPr>
            <a:spLocks noGrp="1"/>
          </p:cNvSpPr>
          <p:nvPr>
            <p:ph type="sldNum" sz="quarter" idx="7"/>
          </p:nvPr>
        </p:nvSpPr>
        <p:spPr/>
        <p:txBody>
          <a:bodyPr/>
          <a:p>
            <a:pPr marL="38100">
              <a:lnSpc>
                <a:spcPts val="1240"/>
              </a:lnSpc>
            </a:pPr>
            <a:fld id="{81D60167-4931-47E6-BA6A-407CBD079E47}" type="slidenum">
              <a:rPr dirty="0"/>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BB962C8B-B14F-4D97-AF65-F5344CB8AC3E}" type="datetime1">
              <a:rPr lang="en-US" dirty="0"/>
            </a:fld>
            <a:endParaRPr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
        <p:nvSpPr>
          <p:cNvPr id="10" name="Text Box 9"/>
          <p:cNvSpPr txBox="1"/>
          <p:nvPr/>
        </p:nvSpPr>
        <p:spPr>
          <a:xfrm>
            <a:off x="13166725" y="1693545"/>
            <a:ext cx="309880" cy="368300"/>
          </a:xfrm>
          <a:prstGeom prst="rect">
            <a:avLst/>
          </a:prstGeom>
          <a:noFill/>
        </p:spPr>
        <p:txBody>
          <a:bodyPr wrap="none" rtlCol="0">
            <a:spAutoFit/>
          </a:bodyPr>
          <a:p>
            <a:endParaRPr lang="en-US"/>
          </a:p>
        </p:txBody>
      </p:sp>
      <p:sp>
        <p:nvSpPr>
          <p:cNvPr id="7" name="TextBox 1"/>
          <p:cNvSpPr txBox="1"/>
          <p:nvPr/>
        </p:nvSpPr>
        <p:spPr>
          <a:xfrm>
            <a:off x="76200" y="457200"/>
            <a:ext cx="4412615" cy="706755"/>
          </a:xfrm>
          <a:prstGeom prst="rect">
            <a:avLst/>
          </a:prstGeom>
          <a:noFill/>
        </p:spPr>
        <p:txBody>
          <a:bodyPr wrap="square" rtlCol="0">
            <a:spAutoFit/>
          </a:bodyPr>
          <a:p>
            <a:pPr algn="ctr"/>
            <a:r>
              <a:rPr lang="en-IN" sz="2000" b="1" dirty="0">
                <a:latin typeface="Cambria" panose="02040503050406030204" charset="0"/>
                <a:cs typeface="Cambria" panose="02040503050406030204" charset="0"/>
              </a:rPr>
              <a:t>PROPOSED SYSTEM ARCHITECTURE</a:t>
            </a:r>
            <a:endParaRPr lang="en-IN" sz="2000" b="1" dirty="0">
              <a:latin typeface="Cambria" panose="02040503050406030204" charset="0"/>
              <a:cs typeface="Cambria" panose="02040503050406030204" charset="0"/>
            </a:endParaRPr>
          </a:p>
          <a:p>
            <a:endParaRPr lang="en-IN" sz="2000" b="1" dirty="0">
              <a:latin typeface="Cambria" panose="02040503050406030204" charset="0"/>
              <a:cs typeface="Cambria" panose="02040503050406030204" charset="0"/>
            </a:endParaRPr>
          </a:p>
        </p:txBody>
      </p:sp>
      <p:pic>
        <p:nvPicPr>
          <p:cNvPr id="11" name="Content Placeholder 10" descr="Untitled Diagram.drawio (1)"/>
          <p:cNvPicPr>
            <a:picLocks noChangeAspect="1"/>
          </p:cNvPicPr>
          <p:nvPr>
            <p:ph sz="half" idx="2"/>
          </p:nvPr>
        </p:nvPicPr>
        <p:blipFill>
          <a:blip r:embed="rId1"/>
          <a:stretch>
            <a:fillRect/>
          </a:stretch>
        </p:blipFill>
        <p:spPr>
          <a:xfrm>
            <a:off x="4579620" y="411480"/>
            <a:ext cx="3599180" cy="61696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endParaRPr lang="en-US"/>
          </a:p>
        </p:txBody>
      </p:sp>
      <p:sp>
        <p:nvSpPr>
          <p:cNvPr id="4" name="Date Placeholder 3"/>
          <p:cNvSpPr>
            <a:spLocks noGrp="1"/>
          </p:cNvSpPr>
          <p:nvPr>
            <p:ph type="dt" sz="half" idx="6"/>
          </p:nvPr>
        </p:nvSpPr>
        <p:spPr/>
        <p:txBody>
          <a:bodyPr/>
          <a:p>
            <a:pPr marL="12700">
              <a:lnSpc>
                <a:spcPts val="1240"/>
              </a:lnSpc>
            </a:pPr>
            <a:fld id="{BB962C8B-B14F-4D97-AF65-F5344CB8AC3E}" type="datetime1">
              <a:rPr lang="en-US" dirty="0"/>
            </a:fld>
            <a:endParaRPr dirty="0"/>
          </a:p>
        </p:txBody>
      </p:sp>
      <p:sp>
        <p:nvSpPr>
          <p:cNvPr id="5" name="Slide Number Placeholder 4"/>
          <p:cNvSpPr>
            <a:spLocks noGrp="1"/>
          </p:cNvSpPr>
          <p:nvPr>
            <p:ph type="sldNum" sz="quarter" idx="7"/>
          </p:nvPr>
        </p:nvSpPr>
        <p:spPr/>
        <p:txBody>
          <a:bodyPr/>
          <a:p>
            <a:pPr marL="38100">
              <a:lnSpc>
                <a:spcPts val="1240"/>
              </a:lnSpc>
            </a:pPr>
            <a:fld id="{81D60167-4931-47E6-BA6A-407CBD079E47}" type="slidenum">
              <a:rPr dirty="0"/>
            </a:fld>
            <a:endParaRPr dirty="0"/>
          </a:p>
        </p:txBody>
      </p:sp>
      <p:sp>
        <p:nvSpPr>
          <p:cNvPr id="6" name="TextBox 2"/>
          <p:cNvSpPr txBox="1"/>
          <p:nvPr/>
        </p:nvSpPr>
        <p:spPr>
          <a:xfrm>
            <a:off x="735330" y="762000"/>
            <a:ext cx="7625715" cy="521970"/>
          </a:xfrm>
          <a:prstGeom prst="rect">
            <a:avLst/>
          </a:prstGeom>
          <a:noFill/>
        </p:spPr>
        <p:txBody>
          <a:bodyPr wrap="square" rtlCol="0">
            <a:spAutoFit/>
          </a:bodyPr>
          <a:p>
            <a:pPr algn="ctr"/>
            <a:r>
              <a:rPr lang="en-US" sz="2800" b="1" dirty="0">
                <a:latin typeface="Cambria" panose="02040503050406030204" charset="0"/>
                <a:cs typeface="Cambria" panose="02040503050406030204" charset="0"/>
              </a:rPr>
              <a:t>ACCURACY FOR THE PROPOSED SYSTEM</a:t>
            </a:r>
            <a:endParaRPr lang="en-US" sz="2800" b="1" dirty="0">
              <a:latin typeface="Cambria" panose="02040503050406030204" charset="0"/>
              <a:cs typeface="Cambria" panose="02040503050406030204" charset="0"/>
            </a:endParaRPr>
          </a:p>
        </p:txBody>
      </p:sp>
      <p:pic>
        <p:nvPicPr>
          <p:cNvPr id="7" name="Content Placeholder 6" descr="WhatsApp Image 2023-04-20 at 3.38.39 PM"/>
          <p:cNvPicPr>
            <a:picLocks noChangeAspect="1"/>
          </p:cNvPicPr>
          <p:nvPr>
            <p:ph sz="half" idx="3"/>
          </p:nvPr>
        </p:nvPicPr>
        <p:blipFill>
          <a:blip r:embed="rId1"/>
          <a:stretch>
            <a:fillRect/>
          </a:stretch>
        </p:blipFill>
        <p:spPr>
          <a:xfrm>
            <a:off x="1219200" y="1501140"/>
            <a:ext cx="9361805" cy="47459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6535</Words>
  <Application>WPS Presentation</Application>
  <PresentationFormat>Custom</PresentationFormat>
  <Paragraphs>176</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SimSun</vt:lpstr>
      <vt:lpstr>Wingdings</vt:lpstr>
      <vt:lpstr>Times New Roman</vt:lpstr>
      <vt:lpstr>Calibri</vt:lpstr>
      <vt:lpstr>Cambria</vt:lpstr>
      <vt:lpstr>Arial MT</vt:lpstr>
      <vt:lpstr>Microsoft YaHei</vt:lpstr>
      <vt:lpstr>Arial Unicode MS</vt:lpstr>
      <vt:lpstr>Calibri</vt:lpstr>
      <vt:lpstr>Office Theme</vt:lpstr>
      <vt:lpstr>DRUG RECOMMENDATION  SYSTEM</vt:lpstr>
      <vt:lpstr>ABSTRACT</vt:lpstr>
      <vt:lpstr>PROBLEM STATEMENT</vt:lpstr>
      <vt:lpstr>EXISTING SOLUTION</vt:lpstr>
      <vt:lpstr>DISADVANTAGE OF EXISTING SYSTEM</vt:lpstr>
      <vt:lpstr>PROPOSED SYSTEM</vt:lpstr>
      <vt:lpstr>ADVANTAGE OF EXISTING SYSTEM</vt:lpstr>
      <vt:lpstr>PowerPoint 演示文稿</vt:lpstr>
      <vt:lpstr>PowerPoint 演示文稿</vt:lpstr>
      <vt:lpstr>LITERATURE SURVEY</vt:lpstr>
      <vt:lpstr>TECHNOLOGIES USED</vt:lpstr>
      <vt:lpstr>REFERENCES</vt:lpstr>
      <vt:lpstr>                                   CONCLUSION</vt:lpstr>
      <vt:lpstr>PowerPoint 演示文稿</vt:lpstr>
      <vt:lpstr>PowerPoint 演示文稿</vt:lpstr>
      <vt:lpstr>PowerPoint 演示文稿</vt:lpstr>
      <vt:lpstr>PowerPoint 演示文稿</vt:lpstr>
      <vt:lpstr>PowerPoint 演示文稿</vt:lpstr>
      <vt:lpstr>QUERIES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 USING SENTIMENT ANALYSIS</dc:title>
  <dc:creator>ADMIN</dc:creator>
  <cp:lastModifiedBy>20EUAI040 SRI HEMA N</cp:lastModifiedBy>
  <cp:revision>28</cp:revision>
  <dcterms:created xsi:type="dcterms:W3CDTF">2022-11-12T10:41:00Z</dcterms:created>
  <dcterms:modified xsi:type="dcterms:W3CDTF">2023-04-28T00:24:15Z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2022-11-15T08:30:00Z</vt:filetime>
  </property>
  <property fmtid="{D5CDD505-2E9C-101B-9397-08002B2CF9AE}" pid="3" name="Creator">
    <vt:lpwstr>Microsoft® PowerPoint® 2010</vt:lpwstr>
  </property>
  <property fmtid="{D5CDD505-2E9C-101B-9397-08002B2CF9AE}" pid="4" name="LastSaved">
    <vt:filetime>2022-11-16T08:30:00Z</vt:filetime>
  </property>
  <property fmtid="{D5CDD505-2E9C-101B-9397-08002B2CF9AE}" pid="5" name="ICV">
    <vt:lpwstr>2258BBA8367447299E9B04B93F75A14F</vt:lpwstr>
  </property>
  <property fmtid="{D5CDD505-2E9C-101B-9397-08002B2CF9AE}" pid="6" name="KSOProductBuildVer">
    <vt:lpwstr>1033-11.2.0.11536</vt:lpwstr>
  </property>
</Properties>
</file>