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88" r:id="rId2"/>
    <p:sldId id="289" r:id="rId3"/>
    <p:sldId id="290" r:id="rId4"/>
    <p:sldId id="291" r:id="rId5"/>
    <p:sldId id="292" r:id="rId6"/>
    <p:sldId id="293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871" autoAdjust="0"/>
  </p:normalViewPr>
  <p:slideViewPr>
    <p:cSldViewPr>
      <p:cViewPr varScale="1">
        <p:scale>
          <a:sx n="136" d="100"/>
          <a:sy n="136" d="100"/>
        </p:scale>
        <p:origin x="948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FBF2A6-D503-4454-8A1F-4B2613CCD2E6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87E6E9-DB24-40BF-9957-761BCE108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410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70C24E12-2C7A-4F09-8D75-4E838CBAF68A}"/>
              </a:ext>
            </a:extLst>
          </p:cNvPr>
          <p:cNvGrpSpPr/>
          <p:nvPr/>
        </p:nvGrpSpPr>
        <p:grpSpPr>
          <a:xfrm>
            <a:off x="376157" y="416898"/>
            <a:ext cx="8141123" cy="5630661"/>
            <a:chOff x="376157" y="416898"/>
            <a:chExt cx="8141123" cy="563066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3AB2972-EF8C-4B4F-81C8-8472751791E7}"/>
                </a:ext>
              </a:extLst>
            </p:cNvPr>
            <p:cNvSpPr txBox="1"/>
            <p:nvPr/>
          </p:nvSpPr>
          <p:spPr>
            <a:xfrm>
              <a:off x="583109" y="416898"/>
              <a:ext cx="4724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Execute Module:  Submit and Execute Circuits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6536448-51C7-4485-BE88-C64DB504D779}"/>
                </a:ext>
              </a:extLst>
            </p:cNvPr>
            <p:cNvSpPr/>
            <p:nvPr/>
          </p:nvSpPr>
          <p:spPr>
            <a:xfrm>
              <a:off x="1143000" y="1219200"/>
              <a:ext cx="533400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qc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F6582C5-7200-4D29-A1AC-0D2F637D8C81}"/>
                </a:ext>
              </a:extLst>
            </p:cNvPr>
            <p:cNvSpPr/>
            <p:nvPr/>
          </p:nvSpPr>
          <p:spPr>
            <a:xfrm>
              <a:off x="1096296" y="1935254"/>
              <a:ext cx="688694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circuit_id</a:t>
              </a:r>
              <a:endParaRPr lang="en-US" sz="10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220F191-114A-4688-B6F7-73876FA76ED6}"/>
                </a:ext>
              </a:extLst>
            </p:cNvPr>
            <p:cNvSpPr/>
            <p:nvPr/>
          </p:nvSpPr>
          <p:spPr>
            <a:xfrm>
              <a:off x="1093684" y="1581029"/>
              <a:ext cx="688694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group_id</a:t>
              </a:r>
              <a:endParaRPr lang="en-US" sz="10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7E891E3E-1D9C-476B-AFDB-178716A22B41}"/>
                </a:ext>
              </a:extLst>
            </p:cNvPr>
            <p:cNvCxnSpPr>
              <a:cxnSpLocks/>
              <a:stCxn id="23" idx="3"/>
              <a:endCxn id="28" idx="1"/>
            </p:cNvCxnSpPr>
            <p:nvPr/>
          </p:nvCxnSpPr>
          <p:spPr>
            <a:xfrm flipV="1">
              <a:off x="1784990" y="1695329"/>
              <a:ext cx="646452" cy="354225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56CE303B-9A9D-4763-9F27-EC426CE13BD1}"/>
                </a:ext>
              </a:extLst>
            </p:cNvPr>
            <p:cNvCxnSpPr>
              <a:cxnSpLocks/>
              <a:stCxn id="26" idx="3"/>
              <a:endCxn id="28" idx="1"/>
            </p:cNvCxnSpPr>
            <p:nvPr/>
          </p:nvCxnSpPr>
          <p:spPr>
            <a:xfrm>
              <a:off x="1782378" y="1695329"/>
              <a:ext cx="649064" cy="0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4524D7A8-16CB-4444-9082-F1B39975441B}"/>
                </a:ext>
              </a:extLst>
            </p:cNvPr>
            <p:cNvCxnSpPr>
              <a:cxnSpLocks/>
              <a:stCxn id="13" idx="3"/>
              <a:endCxn id="28" idx="1"/>
            </p:cNvCxnSpPr>
            <p:nvPr/>
          </p:nvCxnSpPr>
          <p:spPr>
            <a:xfrm>
              <a:off x="1676400" y="1333500"/>
              <a:ext cx="755042" cy="361829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D35D2A6F-698A-4FF0-8A2B-A3A404A33E08}"/>
                </a:ext>
              </a:extLst>
            </p:cNvPr>
            <p:cNvGrpSpPr/>
            <p:nvPr/>
          </p:nvGrpSpPr>
          <p:grpSpPr>
            <a:xfrm>
              <a:off x="2431442" y="1333500"/>
              <a:ext cx="1454758" cy="723657"/>
              <a:chOff x="2431442" y="1333500"/>
              <a:chExt cx="1454758" cy="723657"/>
            </a:xfrm>
          </p:grpSpPr>
          <p:sp>
            <p:nvSpPr>
              <p:cNvPr id="28" name="Rounded Rectangle 4">
                <a:extLst>
                  <a:ext uri="{FF2B5EF4-FFF2-40B4-BE49-F238E27FC236}">
                    <a16:creationId xmlns:a16="http://schemas.microsoft.com/office/drawing/2014/main" id="{D3909753-5E46-4E7B-A512-9805B30C5E9E}"/>
                  </a:ext>
                </a:extLst>
              </p:cNvPr>
              <p:cNvSpPr/>
              <p:nvPr/>
            </p:nvSpPr>
            <p:spPr>
              <a:xfrm>
                <a:off x="2431442" y="1333500"/>
                <a:ext cx="1454758" cy="723657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4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submit_circuit</a:t>
                </a:r>
                <a:r>
                  <a:rPr 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()</a:t>
                </a:r>
              </a:p>
            </p:txBody>
          </p:sp>
          <p:sp>
            <p:nvSpPr>
              <p:cNvPr id="8" name="Rounded Rectangle 80">
                <a:extLst>
                  <a:ext uri="{FF2B5EF4-FFF2-40B4-BE49-F238E27FC236}">
                    <a16:creationId xmlns:a16="http://schemas.microsoft.com/office/drawing/2014/main" id="{7D2B2803-9AC4-4185-A665-02EAAB9B12DC}"/>
                  </a:ext>
                </a:extLst>
              </p:cNvPr>
              <p:cNvSpPr/>
              <p:nvPr/>
            </p:nvSpPr>
            <p:spPr>
              <a:xfrm>
                <a:off x="3032955" y="1715790"/>
                <a:ext cx="591173" cy="287195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time()</a:t>
                </a:r>
              </a:p>
            </p:txBody>
          </p:sp>
        </p:grp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694070BF-1630-47CB-8D4B-F35B2203C0A8}"/>
                </a:ext>
              </a:extLst>
            </p:cNvPr>
            <p:cNvSpPr/>
            <p:nvPr/>
          </p:nvSpPr>
          <p:spPr>
            <a:xfrm>
              <a:off x="4360539" y="1349813"/>
              <a:ext cx="821061" cy="6757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9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qc</a:t>
              </a:r>
            </a:p>
            <a:p>
              <a:pPr algn="ctr"/>
              <a:r>
                <a:rPr lang="en-US" sz="9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group_id</a:t>
              </a:r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en-US" sz="9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circuit_id</a:t>
              </a:r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en-US" sz="9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submit_time</a:t>
              </a:r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2412FE7B-E4B9-4E0D-9A6E-657CF3479815}"/>
                </a:ext>
              </a:extLst>
            </p:cNvPr>
            <p:cNvGrpSpPr/>
            <p:nvPr/>
          </p:nvGrpSpPr>
          <p:grpSpPr>
            <a:xfrm>
              <a:off x="6326357" y="935162"/>
              <a:ext cx="1230690" cy="1520334"/>
              <a:chOff x="5743930" y="5281596"/>
              <a:chExt cx="1230690" cy="1520334"/>
            </a:xfrm>
          </p:grpSpPr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79552751-8BCB-4A03-8EB7-19693F904229}"/>
                  </a:ext>
                </a:extLst>
              </p:cNvPr>
              <p:cNvSpPr/>
              <p:nvPr/>
            </p:nvSpPr>
            <p:spPr>
              <a:xfrm>
                <a:off x="5743930" y="5281596"/>
                <a:ext cx="1230690" cy="152033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000" b="1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batched_circuits</a:t>
                </a:r>
                <a:r>
                  <a:rPr lang="en-US" sz="10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[ ]</a:t>
                </a:r>
              </a:p>
              <a:p>
                <a:pPr algn="ctr"/>
                <a:endParaRPr lang="en-US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3239EEE9-7853-4416-B759-94E9E49D39BC}"/>
                  </a:ext>
                </a:extLst>
              </p:cNvPr>
              <p:cNvSpPr/>
              <p:nvPr/>
            </p:nvSpPr>
            <p:spPr>
              <a:xfrm>
                <a:off x="6062356" y="5599023"/>
                <a:ext cx="609600" cy="27170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9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{ qc, … }</a:t>
                </a:r>
              </a:p>
              <a:p>
                <a:pPr algn="ctr"/>
                <a:endParaRPr lang="en-US" sz="9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B8B3BFF1-8D60-4F7B-B291-CFD8CD713205}"/>
                  </a:ext>
                </a:extLst>
              </p:cNvPr>
              <p:cNvSpPr/>
              <p:nvPr/>
            </p:nvSpPr>
            <p:spPr>
              <a:xfrm>
                <a:off x="6055006" y="5917042"/>
                <a:ext cx="609600" cy="27170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9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{ qc, … }</a:t>
                </a:r>
              </a:p>
              <a:p>
                <a:pPr algn="ctr"/>
                <a:endParaRPr lang="en-US" sz="9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4C9CE5CA-1C10-45C9-8B1C-C8C6AC5DEFE1}"/>
                  </a:ext>
                </a:extLst>
              </p:cNvPr>
              <p:cNvSpPr/>
              <p:nvPr/>
            </p:nvSpPr>
            <p:spPr>
              <a:xfrm>
                <a:off x="6055006" y="6235061"/>
                <a:ext cx="609600" cy="27170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9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{ qc, … }</a:t>
                </a:r>
              </a:p>
              <a:p>
                <a:pPr algn="ctr"/>
                <a:endParaRPr lang="en-US" sz="9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8B02FC1A-2F56-44BE-A1C5-0C2542485805}"/>
                  </a:ext>
                </a:extLst>
              </p:cNvPr>
              <p:cNvSpPr txBox="1"/>
              <p:nvPr/>
            </p:nvSpPr>
            <p:spPr>
              <a:xfrm>
                <a:off x="6016906" y="6383803"/>
                <a:ext cx="685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…</a:t>
                </a:r>
              </a:p>
            </p:txBody>
          </p:sp>
        </p:grp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286A9309-5EE5-4280-B8A8-6BAAD55842CA}"/>
                </a:ext>
              </a:extLst>
            </p:cNvPr>
            <p:cNvCxnSpPr>
              <a:cxnSpLocks/>
              <a:stCxn id="28" idx="3"/>
              <a:endCxn id="81" idx="1"/>
            </p:cNvCxnSpPr>
            <p:nvPr/>
          </p:nvCxnSpPr>
          <p:spPr>
            <a:xfrm flipV="1">
              <a:off x="3886200" y="1687668"/>
              <a:ext cx="474339" cy="7661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0BC381A6-485C-44DC-9E5D-CB6EA16B510A}"/>
                </a:ext>
              </a:extLst>
            </p:cNvPr>
            <p:cNvCxnSpPr>
              <a:cxnSpLocks/>
              <a:stCxn id="81" idx="3"/>
              <a:endCxn id="100" idx="1"/>
            </p:cNvCxnSpPr>
            <p:nvPr/>
          </p:nvCxnSpPr>
          <p:spPr>
            <a:xfrm>
              <a:off x="5181600" y="1687668"/>
              <a:ext cx="473054" cy="0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00" name="Rounded Rectangle 80">
              <a:extLst>
                <a:ext uri="{FF2B5EF4-FFF2-40B4-BE49-F238E27FC236}">
                  <a16:creationId xmlns:a16="http://schemas.microsoft.com/office/drawing/2014/main" id="{331704B6-2B15-43F3-B021-BD9BF377D5BD}"/>
                </a:ext>
              </a:extLst>
            </p:cNvPr>
            <p:cNvSpPr/>
            <p:nvPr/>
          </p:nvSpPr>
          <p:spPr>
            <a:xfrm>
              <a:off x="5654654" y="1544070"/>
              <a:ext cx="813994" cy="28719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append()</a:t>
              </a:r>
            </a:p>
          </p:txBody>
        </p:sp>
        <p:sp>
          <p:nvSpPr>
            <p:cNvPr id="12" name="Rounded Rectangle 4">
              <a:extLst>
                <a:ext uri="{FF2B5EF4-FFF2-40B4-BE49-F238E27FC236}">
                  <a16:creationId xmlns:a16="http://schemas.microsoft.com/office/drawing/2014/main" id="{6112B7D5-A208-4B45-9340-1833952DC0D2}"/>
                </a:ext>
              </a:extLst>
            </p:cNvPr>
            <p:cNvSpPr/>
            <p:nvPr/>
          </p:nvSpPr>
          <p:spPr>
            <a:xfrm>
              <a:off x="3429000" y="2993035"/>
              <a:ext cx="1547058" cy="40584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execute_circuits</a:t>
              </a:r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()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F561D75A-7DE4-4B3B-B2F3-E321FED2BB2F}"/>
                </a:ext>
              </a:extLst>
            </p:cNvPr>
            <p:cNvCxnSpPr>
              <a:cxnSpLocks/>
              <a:stCxn id="73" idx="3"/>
              <a:endCxn id="12" idx="1"/>
            </p:cNvCxnSpPr>
            <p:nvPr/>
          </p:nvCxnSpPr>
          <p:spPr>
            <a:xfrm>
              <a:off x="2602210" y="3192152"/>
              <a:ext cx="826790" cy="3806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6A5CF3C3-9E54-4C23-8406-0A9A88BB5D70}"/>
                </a:ext>
              </a:extLst>
            </p:cNvPr>
            <p:cNvGrpSpPr/>
            <p:nvPr/>
          </p:nvGrpSpPr>
          <p:grpSpPr>
            <a:xfrm>
              <a:off x="3441879" y="4951965"/>
              <a:ext cx="1579915" cy="675710"/>
              <a:chOff x="2431442" y="1333500"/>
              <a:chExt cx="1454758" cy="723657"/>
            </a:xfrm>
          </p:grpSpPr>
          <p:sp>
            <p:nvSpPr>
              <p:cNvPr id="47" name="Rounded Rectangle 4">
                <a:extLst>
                  <a:ext uri="{FF2B5EF4-FFF2-40B4-BE49-F238E27FC236}">
                    <a16:creationId xmlns:a16="http://schemas.microsoft.com/office/drawing/2014/main" id="{D1CAA214-8C66-4437-98F9-80AE759021D1}"/>
                  </a:ext>
                </a:extLst>
              </p:cNvPr>
              <p:cNvSpPr/>
              <p:nvPr/>
            </p:nvSpPr>
            <p:spPr>
              <a:xfrm>
                <a:off x="2431442" y="1333500"/>
                <a:ext cx="1454758" cy="723657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4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execute_circuit</a:t>
                </a:r>
                <a:r>
                  <a:rPr 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()</a:t>
                </a:r>
              </a:p>
            </p:txBody>
          </p:sp>
          <p:sp>
            <p:nvSpPr>
              <p:cNvPr id="48" name="Rounded Rectangle 80">
                <a:extLst>
                  <a:ext uri="{FF2B5EF4-FFF2-40B4-BE49-F238E27FC236}">
                    <a16:creationId xmlns:a16="http://schemas.microsoft.com/office/drawing/2014/main" id="{5593D4A7-C877-481D-85DF-CF68DA48C18E}"/>
                  </a:ext>
                </a:extLst>
              </p:cNvPr>
              <p:cNvSpPr/>
              <p:nvPr/>
            </p:nvSpPr>
            <p:spPr>
              <a:xfrm>
                <a:off x="3032955" y="1715790"/>
                <a:ext cx="591173" cy="287195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time()</a:t>
                </a:r>
              </a:p>
            </p:txBody>
          </p:sp>
        </p:grp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CC72AB4-7FB8-42D9-98D1-BBD4A8E40F7E}"/>
                </a:ext>
              </a:extLst>
            </p:cNvPr>
            <p:cNvSpPr/>
            <p:nvPr/>
          </p:nvSpPr>
          <p:spPr>
            <a:xfrm>
              <a:off x="3792483" y="3813490"/>
              <a:ext cx="821061" cy="6757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9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qc</a:t>
              </a:r>
            </a:p>
            <a:p>
              <a:pPr algn="ctr"/>
              <a:r>
                <a:rPr lang="en-US" sz="9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group_id</a:t>
              </a:r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en-US" sz="9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circuit_id</a:t>
              </a:r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en-US" sz="9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submit_time</a:t>
              </a:r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91BE097D-15F3-4E00-9D08-817F1D072F45}"/>
                </a:ext>
              </a:extLst>
            </p:cNvPr>
            <p:cNvCxnSpPr>
              <a:cxnSpLocks/>
              <a:stCxn id="12" idx="2"/>
              <a:endCxn id="30" idx="0"/>
            </p:cNvCxnSpPr>
            <p:nvPr/>
          </p:nvCxnSpPr>
          <p:spPr>
            <a:xfrm>
              <a:off x="4202529" y="3398881"/>
              <a:ext cx="485" cy="414609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A60A7461-7E53-4F19-8A17-E8AADBE1E52B}"/>
                </a:ext>
              </a:extLst>
            </p:cNvPr>
            <p:cNvCxnSpPr>
              <a:cxnSpLocks/>
              <a:endCxn id="12" idx="0"/>
            </p:cNvCxnSpPr>
            <p:nvPr/>
          </p:nvCxnSpPr>
          <p:spPr>
            <a:xfrm flipH="1">
              <a:off x="4202529" y="2160332"/>
              <a:ext cx="2123828" cy="832703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7FA36A75-2548-487B-99DD-9359739939C1}"/>
                </a:ext>
              </a:extLst>
            </p:cNvPr>
            <p:cNvCxnSpPr>
              <a:cxnSpLocks/>
              <a:stCxn id="30" idx="2"/>
              <a:endCxn id="47" idx="0"/>
            </p:cNvCxnSpPr>
            <p:nvPr/>
          </p:nvCxnSpPr>
          <p:spPr>
            <a:xfrm>
              <a:off x="4203014" y="4489200"/>
              <a:ext cx="28823" cy="462765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011DBCB3-E49B-4957-BDC8-72A4849B1AE7}"/>
                </a:ext>
              </a:extLst>
            </p:cNvPr>
            <p:cNvSpPr/>
            <p:nvPr/>
          </p:nvSpPr>
          <p:spPr>
            <a:xfrm>
              <a:off x="1611610" y="2955303"/>
              <a:ext cx="990600" cy="47369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target</a:t>
              </a:r>
            </a:p>
            <a:p>
              <a:pPr algn="ctr"/>
              <a:r>
                <a:rPr lang="en-US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system</a:t>
              </a:r>
            </a:p>
          </p:txBody>
        </p: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F9E731F9-01DC-449F-AD3E-CC61ADD846B8}"/>
                </a:ext>
              </a:extLst>
            </p:cNvPr>
            <p:cNvGrpSpPr/>
            <p:nvPr/>
          </p:nvGrpSpPr>
          <p:grpSpPr>
            <a:xfrm>
              <a:off x="7145680" y="4527225"/>
              <a:ext cx="1371600" cy="1520334"/>
              <a:chOff x="6705600" y="4402504"/>
              <a:chExt cx="1371600" cy="1520334"/>
            </a:xfrm>
          </p:grpSpPr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BCB145A5-CD4A-48D1-9E07-0DC4122B35B9}"/>
                  </a:ext>
                </a:extLst>
              </p:cNvPr>
              <p:cNvSpPr/>
              <p:nvPr/>
            </p:nvSpPr>
            <p:spPr>
              <a:xfrm>
                <a:off x="6705600" y="4402504"/>
                <a:ext cx="1371600" cy="152033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000" b="1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active_circuits</a:t>
                </a:r>
                <a:r>
                  <a:rPr lang="en-US" sz="10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{ }</a:t>
                </a:r>
              </a:p>
              <a:p>
                <a:pPr algn="ctr"/>
                <a:endParaRPr lang="en-US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8AA5B05F-2B41-4842-8453-21D296FA6156}"/>
                  </a:ext>
                </a:extLst>
              </p:cNvPr>
              <p:cNvSpPr/>
              <p:nvPr/>
            </p:nvSpPr>
            <p:spPr>
              <a:xfrm>
                <a:off x="7024025" y="4719931"/>
                <a:ext cx="839771" cy="27170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9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{ job, qc, … }</a:t>
                </a:r>
              </a:p>
              <a:p>
                <a:pPr algn="ctr"/>
                <a:endParaRPr lang="en-US" sz="9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3F2E2A3B-F386-41BE-93F9-AE2AAB2BEB22}"/>
                  </a:ext>
                </a:extLst>
              </p:cNvPr>
              <p:cNvSpPr/>
              <p:nvPr/>
            </p:nvSpPr>
            <p:spPr>
              <a:xfrm>
                <a:off x="6781800" y="5037950"/>
                <a:ext cx="839770" cy="27170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9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{ job, qc, … }</a:t>
                </a:r>
              </a:p>
              <a:p>
                <a:pPr algn="ctr"/>
                <a:endParaRPr lang="en-US" sz="9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A59621F7-E2FD-4147-9B24-A34E541C9B85}"/>
                  </a:ext>
                </a:extLst>
              </p:cNvPr>
              <p:cNvSpPr/>
              <p:nvPr/>
            </p:nvSpPr>
            <p:spPr>
              <a:xfrm>
                <a:off x="7161230" y="5355969"/>
                <a:ext cx="839770" cy="27170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9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{ job, qc, … }</a:t>
                </a:r>
              </a:p>
              <a:p>
                <a:pPr algn="ctr"/>
                <a:endParaRPr lang="en-US" sz="9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13529F40-04AC-45FE-B971-BC9DE29DF7E8}"/>
                  </a:ext>
                </a:extLst>
              </p:cNvPr>
              <p:cNvSpPr txBox="1"/>
              <p:nvPr/>
            </p:nvSpPr>
            <p:spPr>
              <a:xfrm>
                <a:off x="7101010" y="5518652"/>
                <a:ext cx="685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…</a:t>
                </a:r>
              </a:p>
            </p:txBody>
          </p:sp>
        </p:grp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81E829F0-6350-44DF-B2CB-F262D56D3DD9}"/>
                </a:ext>
              </a:extLst>
            </p:cNvPr>
            <p:cNvSpPr/>
            <p:nvPr/>
          </p:nvSpPr>
          <p:spPr>
            <a:xfrm>
              <a:off x="5621128" y="4820255"/>
              <a:ext cx="821061" cy="95653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9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job</a:t>
              </a:r>
            </a:p>
            <a:p>
              <a:pPr algn="ctr"/>
              <a:r>
                <a:rPr lang="en-US" sz="9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qc</a:t>
              </a:r>
            </a:p>
            <a:p>
              <a:pPr algn="ctr"/>
              <a:r>
                <a:rPr lang="en-US" sz="9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group_id</a:t>
              </a:r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en-US" sz="9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circuit_id</a:t>
              </a:r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en-US" sz="9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submit_time</a:t>
              </a:r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en-US" sz="9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Launch_time</a:t>
              </a:r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AD0FA3A2-906A-4C5E-B778-8824AC50303E}"/>
                </a:ext>
              </a:extLst>
            </p:cNvPr>
            <p:cNvCxnSpPr>
              <a:cxnSpLocks/>
              <a:stCxn id="47" idx="3"/>
              <a:endCxn id="78" idx="1"/>
            </p:cNvCxnSpPr>
            <p:nvPr/>
          </p:nvCxnSpPr>
          <p:spPr>
            <a:xfrm>
              <a:off x="5021794" y="5289820"/>
              <a:ext cx="599334" cy="8703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F85EB007-E37D-4A78-B246-20C2669E317D}"/>
                </a:ext>
              </a:extLst>
            </p:cNvPr>
            <p:cNvCxnSpPr>
              <a:cxnSpLocks/>
              <a:stCxn id="78" idx="3"/>
              <a:endCxn id="89" idx="1"/>
            </p:cNvCxnSpPr>
            <p:nvPr/>
          </p:nvCxnSpPr>
          <p:spPr>
            <a:xfrm flipV="1">
              <a:off x="6442189" y="5287392"/>
              <a:ext cx="703491" cy="11131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0A739A59-AF41-45F5-94C2-6A94C17AF670}"/>
                </a:ext>
              </a:extLst>
            </p:cNvPr>
            <p:cNvSpPr txBox="1"/>
            <p:nvPr/>
          </p:nvSpPr>
          <p:spPr>
            <a:xfrm>
              <a:off x="376157" y="1611023"/>
              <a:ext cx="685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1)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24AC1D6C-904C-47EC-8569-C6EB68EF16C0}"/>
                </a:ext>
              </a:extLst>
            </p:cNvPr>
            <p:cNvSpPr txBox="1"/>
            <p:nvPr/>
          </p:nvSpPr>
          <p:spPr>
            <a:xfrm>
              <a:off x="407884" y="3022874"/>
              <a:ext cx="685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2)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86483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5E2C8CF9-1E69-4BBF-8608-3A0732899D69}"/>
              </a:ext>
            </a:extLst>
          </p:cNvPr>
          <p:cNvGrpSpPr/>
          <p:nvPr/>
        </p:nvGrpSpPr>
        <p:grpSpPr>
          <a:xfrm>
            <a:off x="457200" y="416898"/>
            <a:ext cx="7671599" cy="4971031"/>
            <a:chOff x="457200" y="416898"/>
            <a:chExt cx="7671599" cy="497103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3AB2972-EF8C-4B4F-81C8-8472751791E7}"/>
                </a:ext>
              </a:extLst>
            </p:cNvPr>
            <p:cNvSpPr txBox="1"/>
            <p:nvPr/>
          </p:nvSpPr>
          <p:spPr>
            <a:xfrm>
              <a:off x="583109" y="416898"/>
              <a:ext cx="4724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Execute Module:  Job Completion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6536448-51C7-4485-BE88-C64DB504D779}"/>
                </a:ext>
              </a:extLst>
            </p:cNvPr>
            <p:cNvSpPr/>
            <p:nvPr/>
          </p:nvSpPr>
          <p:spPr>
            <a:xfrm>
              <a:off x="1225105" y="1581029"/>
              <a:ext cx="533400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job</a:t>
              </a: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4524D7A8-16CB-4444-9082-F1B39975441B}"/>
                </a:ext>
              </a:extLst>
            </p:cNvPr>
            <p:cNvCxnSpPr>
              <a:cxnSpLocks/>
              <a:stCxn id="13" idx="3"/>
              <a:endCxn id="28" idx="1"/>
            </p:cNvCxnSpPr>
            <p:nvPr/>
          </p:nvCxnSpPr>
          <p:spPr>
            <a:xfrm flipV="1">
              <a:off x="1758505" y="1695328"/>
              <a:ext cx="670271" cy="1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D35D2A6F-698A-4FF0-8A2B-A3A404A33E08}"/>
                </a:ext>
              </a:extLst>
            </p:cNvPr>
            <p:cNvGrpSpPr/>
            <p:nvPr/>
          </p:nvGrpSpPr>
          <p:grpSpPr>
            <a:xfrm>
              <a:off x="2428776" y="1333499"/>
              <a:ext cx="1454758" cy="723657"/>
              <a:chOff x="2431442" y="1333500"/>
              <a:chExt cx="1454758" cy="723657"/>
            </a:xfrm>
          </p:grpSpPr>
          <p:sp>
            <p:nvSpPr>
              <p:cNvPr id="28" name="Rounded Rectangle 4">
                <a:extLst>
                  <a:ext uri="{FF2B5EF4-FFF2-40B4-BE49-F238E27FC236}">
                    <a16:creationId xmlns:a16="http://schemas.microsoft.com/office/drawing/2014/main" id="{D3909753-5E46-4E7B-A512-9805B30C5E9E}"/>
                  </a:ext>
                </a:extLst>
              </p:cNvPr>
              <p:cNvSpPr/>
              <p:nvPr/>
            </p:nvSpPr>
            <p:spPr>
              <a:xfrm>
                <a:off x="2431442" y="1333500"/>
                <a:ext cx="1454758" cy="723657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4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job_complete</a:t>
                </a:r>
                <a:r>
                  <a:rPr 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()</a:t>
                </a:r>
              </a:p>
            </p:txBody>
          </p:sp>
          <p:sp>
            <p:nvSpPr>
              <p:cNvPr id="8" name="Rounded Rectangle 80">
                <a:extLst>
                  <a:ext uri="{FF2B5EF4-FFF2-40B4-BE49-F238E27FC236}">
                    <a16:creationId xmlns:a16="http://schemas.microsoft.com/office/drawing/2014/main" id="{7D2B2803-9AC4-4185-A665-02EAAB9B12DC}"/>
                  </a:ext>
                </a:extLst>
              </p:cNvPr>
              <p:cNvSpPr/>
              <p:nvPr/>
            </p:nvSpPr>
            <p:spPr>
              <a:xfrm>
                <a:off x="3032955" y="1715790"/>
                <a:ext cx="591173" cy="287195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time()</a:t>
                </a:r>
              </a:p>
            </p:txBody>
          </p:sp>
        </p:grpSp>
        <p:sp>
          <p:nvSpPr>
            <p:cNvPr id="47" name="Rounded Rectangle 4">
              <a:extLst>
                <a:ext uri="{FF2B5EF4-FFF2-40B4-BE49-F238E27FC236}">
                  <a16:creationId xmlns:a16="http://schemas.microsoft.com/office/drawing/2014/main" id="{D1CAA214-8C66-4437-98F9-80AE759021D1}"/>
                </a:ext>
              </a:extLst>
            </p:cNvPr>
            <p:cNvSpPr/>
            <p:nvPr/>
          </p:nvSpPr>
          <p:spPr>
            <a:xfrm>
              <a:off x="5329657" y="3200400"/>
              <a:ext cx="1260779" cy="36273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store_metric</a:t>
              </a:r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()</a:t>
              </a:r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A60A7461-7E53-4F19-8A17-E8AADBE1E52B}"/>
                </a:ext>
              </a:extLst>
            </p:cNvPr>
            <p:cNvCxnSpPr>
              <a:cxnSpLocks/>
              <a:stCxn id="89" idx="1"/>
              <a:endCxn id="18" idx="3"/>
            </p:cNvCxnSpPr>
            <p:nvPr/>
          </p:nvCxnSpPr>
          <p:spPr>
            <a:xfrm flipH="1">
              <a:off x="5193687" y="1695328"/>
              <a:ext cx="1054713" cy="0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F9E731F9-01DC-449F-AD3E-CC61ADD846B8}"/>
                </a:ext>
              </a:extLst>
            </p:cNvPr>
            <p:cNvGrpSpPr/>
            <p:nvPr/>
          </p:nvGrpSpPr>
          <p:grpSpPr>
            <a:xfrm>
              <a:off x="6248400" y="935161"/>
              <a:ext cx="1371600" cy="1520334"/>
              <a:chOff x="6705600" y="4402504"/>
              <a:chExt cx="1371600" cy="1520334"/>
            </a:xfrm>
          </p:grpSpPr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BCB145A5-CD4A-48D1-9E07-0DC4122B35B9}"/>
                  </a:ext>
                </a:extLst>
              </p:cNvPr>
              <p:cNvSpPr/>
              <p:nvPr/>
            </p:nvSpPr>
            <p:spPr>
              <a:xfrm>
                <a:off x="6705600" y="4402504"/>
                <a:ext cx="1371600" cy="152033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000" b="1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active_circuits</a:t>
                </a:r>
                <a:r>
                  <a:rPr lang="en-US" sz="10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{ }</a:t>
                </a:r>
              </a:p>
              <a:p>
                <a:pPr algn="ctr"/>
                <a:endParaRPr lang="en-US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8AA5B05F-2B41-4842-8453-21D296FA6156}"/>
                  </a:ext>
                </a:extLst>
              </p:cNvPr>
              <p:cNvSpPr/>
              <p:nvPr/>
            </p:nvSpPr>
            <p:spPr>
              <a:xfrm>
                <a:off x="7024025" y="4719931"/>
                <a:ext cx="839771" cy="27170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9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{ job, qc, … }</a:t>
                </a:r>
              </a:p>
              <a:p>
                <a:pPr algn="ctr"/>
                <a:endParaRPr lang="en-US" sz="9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3F2E2A3B-F386-41BE-93F9-AE2AAB2BEB22}"/>
                  </a:ext>
                </a:extLst>
              </p:cNvPr>
              <p:cNvSpPr/>
              <p:nvPr/>
            </p:nvSpPr>
            <p:spPr>
              <a:xfrm>
                <a:off x="6781800" y="5037950"/>
                <a:ext cx="839770" cy="27170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9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{ job, qc, … }</a:t>
                </a:r>
              </a:p>
              <a:p>
                <a:pPr algn="ctr"/>
                <a:endParaRPr lang="en-US" sz="9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A59621F7-E2FD-4147-9B24-A34E541C9B85}"/>
                  </a:ext>
                </a:extLst>
              </p:cNvPr>
              <p:cNvSpPr/>
              <p:nvPr/>
            </p:nvSpPr>
            <p:spPr>
              <a:xfrm>
                <a:off x="7161230" y="5355969"/>
                <a:ext cx="839770" cy="27170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9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{ job, qc, … }</a:t>
                </a:r>
              </a:p>
              <a:p>
                <a:pPr algn="ctr"/>
                <a:endParaRPr lang="en-US" sz="9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13529F40-04AC-45FE-B971-BC9DE29DF7E8}"/>
                  </a:ext>
                </a:extLst>
              </p:cNvPr>
              <p:cNvSpPr txBox="1"/>
              <p:nvPr/>
            </p:nvSpPr>
            <p:spPr>
              <a:xfrm>
                <a:off x="7101010" y="5518652"/>
                <a:ext cx="685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…</a:t>
                </a:r>
              </a:p>
            </p:txBody>
          </p:sp>
        </p:grp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0A739A59-AF41-45F5-94C2-6A94C17AF670}"/>
                </a:ext>
              </a:extLst>
            </p:cNvPr>
            <p:cNvSpPr txBox="1"/>
            <p:nvPr/>
          </p:nvSpPr>
          <p:spPr>
            <a:xfrm>
              <a:off x="457200" y="1520832"/>
              <a:ext cx="685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3)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CFD6D4A-4735-4765-888A-E55573652780}"/>
                </a:ext>
              </a:extLst>
            </p:cNvPr>
            <p:cNvSpPr txBox="1"/>
            <p:nvPr/>
          </p:nvSpPr>
          <p:spPr>
            <a:xfrm>
              <a:off x="5427339" y="1438791"/>
              <a:ext cx="9761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(key = job)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3E995557-982D-428D-9097-9AE8E425BF80}"/>
                </a:ext>
              </a:extLst>
            </p:cNvPr>
            <p:cNvCxnSpPr>
              <a:cxnSpLocks/>
              <a:stCxn id="18" idx="1"/>
              <a:endCxn id="28" idx="3"/>
            </p:cNvCxnSpPr>
            <p:nvPr/>
          </p:nvCxnSpPr>
          <p:spPr>
            <a:xfrm flipH="1">
              <a:off x="3883534" y="1695328"/>
              <a:ext cx="489092" cy="0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2091237-ABBB-415C-AA53-FB882A6B5CE8}"/>
                </a:ext>
              </a:extLst>
            </p:cNvPr>
            <p:cNvSpPr/>
            <p:nvPr/>
          </p:nvSpPr>
          <p:spPr>
            <a:xfrm>
              <a:off x="4372626" y="1217060"/>
              <a:ext cx="821061" cy="95653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9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job</a:t>
              </a:r>
            </a:p>
            <a:p>
              <a:pPr algn="ctr"/>
              <a:r>
                <a:rPr lang="en-US" sz="9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qc</a:t>
              </a:r>
            </a:p>
            <a:p>
              <a:pPr algn="ctr"/>
              <a:r>
                <a:rPr lang="en-US" sz="9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group_id</a:t>
              </a:r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en-US" sz="9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circuit_id</a:t>
              </a:r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en-US" sz="9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submit_time</a:t>
              </a:r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en-US" sz="9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launch_time</a:t>
              </a:r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004D966-A023-4F02-BF42-DC82B475BC0B}"/>
                </a:ext>
              </a:extLst>
            </p:cNvPr>
            <p:cNvSpPr/>
            <p:nvPr/>
          </p:nvSpPr>
          <p:spPr>
            <a:xfrm>
              <a:off x="4128080" y="3227386"/>
              <a:ext cx="990600" cy="251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elapsed_time</a:t>
              </a:r>
              <a:endParaRPr lang="en-US" sz="10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64F2BD8A-9ADB-4B5E-BDF7-BD93C9BCD374}"/>
                </a:ext>
              </a:extLst>
            </p:cNvPr>
            <p:cNvSpPr/>
            <p:nvPr/>
          </p:nvSpPr>
          <p:spPr>
            <a:xfrm>
              <a:off x="3681716" y="3746661"/>
              <a:ext cx="990600" cy="251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exec_time</a:t>
              </a:r>
              <a:endParaRPr lang="en-US" sz="10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3" name="Rounded Rectangle 4">
              <a:extLst>
                <a:ext uri="{FF2B5EF4-FFF2-40B4-BE49-F238E27FC236}">
                  <a16:creationId xmlns:a16="http://schemas.microsoft.com/office/drawing/2014/main" id="{9B90FFA1-E44E-423A-9B0B-8A00361C29BE}"/>
                </a:ext>
              </a:extLst>
            </p:cNvPr>
            <p:cNvSpPr/>
            <p:nvPr/>
          </p:nvSpPr>
          <p:spPr>
            <a:xfrm>
              <a:off x="5176575" y="3690751"/>
              <a:ext cx="1260779" cy="36273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store_metric</a:t>
              </a:r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()</a:t>
              </a:r>
            </a:p>
          </p:txBody>
        </p: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E0BD9A8C-5345-44E5-803B-86C5E5A52FE0}"/>
                </a:ext>
              </a:extLst>
            </p:cNvPr>
            <p:cNvCxnSpPr>
              <a:cxnSpLocks/>
              <a:stCxn id="29" idx="3"/>
              <a:endCxn id="47" idx="1"/>
            </p:cNvCxnSpPr>
            <p:nvPr/>
          </p:nvCxnSpPr>
          <p:spPr>
            <a:xfrm>
              <a:off x="5118680" y="3352941"/>
              <a:ext cx="210977" cy="28827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84C181EA-2FDC-4FDC-80AB-C167625BBFBC}"/>
                </a:ext>
              </a:extLst>
            </p:cNvPr>
            <p:cNvCxnSpPr>
              <a:cxnSpLocks/>
              <a:stCxn id="32" idx="3"/>
              <a:endCxn id="33" idx="1"/>
            </p:cNvCxnSpPr>
            <p:nvPr/>
          </p:nvCxnSpPr>
          <p:spPr>
            <a:xfrm flipV="1">
              <a:off x="4672316" y="3872119"/>
              <a:ext cx="504259" cy="97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BCD71189-7607-4D78-93E4-BCDFCD4297D1}"/>
                </a:ext>
              </a:extLst>
            </p:cNvPr>
            <p:cNvCxnSpPr>
              <a:cxnSpLocks/>
            </p:cNvCxnSpPr>
            <p:nvPr/>
          </p:nvCxnSpPr>
          <p:spPr>
            <a:xfrm>
              <a:off x="6597731" y="3690362"/>
              <a:ext cx="672937" cy="0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B6A93CC-4B8A-4AC1-8470-F19FF851BA3C}"/>
                </a:ext>
              </a:extLst>
            </p:cNvPr>
            <p:cNvSpPr txBox="1"/>
            <p:nvPr/>
          </p:nvSpPr>
          <p:spPr>
            <a:xfrm>
              <a:off x="7214399" y="3428752"/>
              <a:ext cx="914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metrics store</a:t>
              </a:r>
            </a:p>
          </p:txBody>
        </p: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47280482-3268-4CC9-A102-C0250F4B55FD}"/>
                </a:ext>
              </a:extLst>
            </p:cNvPr>
            <p:cNvCxnSpPr>
              <a:cxnSpLocks/>
              <a:stCxn id="28" idx="2"/>
              <a:endCxn id="29" idx="0"/>
            </p:cNvCxnSpPr>
            <p:nvPr/>
          </p:nvCxnSpPr>
          <p:spPr>
            <a:xfrm>
              <a:off x="3156155" y="2057156"/>
              <a:ext cx="1467225" cy="1170230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6AC1716E-1722-4190-9925-BE5E61C43023}"/>
                </a:ext>
              </a:extLst>
            </p:cNvPr>
            <p:cNvCxnSpPr>
              <a:cxnSpLocks/>
              <a:stCxn id="28" idx="2"/>
              <a:endCxn id="32" idx="0"/>
            </p:cNvCxnSpPr>
            <p:nvPr/>
          </p:nvCxnSpPr>
          <p:spPr>
            <a:xfrm>
              <a:off x="3156155" y="2057156"/>
              <a:ext cx="1020861" cy="1689505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5BB271C8-37C8-48DD-B4B7-8A5FB876C1AC}"/>
                </a:ext>
              </a:extLst>
            </p:cNvPr>
            <p:cNvGrpSpPr/>
            <p:nvPr/>
          </p:nvGrpSpPr>
          <p:grpSpPr>
            <a:xfrm>
              <a:off x="1846536" y="4664272"/>
              <a:ext cx="1454758" cy="723657"/>
              <a:chOff x="2431442" y="1333500"/>
              <a:chExt cx="1454758" cy="723657"/>
            </a:xfrm>
          </p:grpSpPr>
          <p:sp>
            <p:nvSpPr>
              <p:cNvPr id="99" name="Rounded Rectangle 4">
                <a:extLst>
                  <a:ext uri="{FF2B5EF4-FFF2-40B4-BE49-F238E27FC236}">
                    <a16:creationId xmlns:a16="http://schemas.microsoft.com/office/drawing/2014/main" id="{0E04CCCB-0BB3-45F7-B9A2-E2B849576F54}"/>
                  </a:ext>
                </a:extLst>
              </p:cNvPr>
              <p:cNvSpPr/>
              <p:nvPr/>
            </p:nvSpPr>
            <p:spPr>
              <a:xfrm>
                <a:off x="2431442" y="1333500"/>
                <a:ext cx="1454758" cy="723657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4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result_handler</a:t>
                </a:r>
                <a:r>
                  <a:rPr 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()</a:t>
                </a:r>
              </a:p>
            </p:txBody>
          </p:sp>
          <p:sp>
            <p:nvSpPr>
              <p:cNvPr id="104" name="Rounded Rectangle 80">
                <a:extLst>
                  <a:ext uri="{FF2B5EF4-FFF2-40B4-BE49-F238E27FC236}">
                    <a16:creationId xmlns:a16="http://schemas.microsoft.com/office/drawing/2014/main" id="{7D41969E-0EEE-48EB-8030-BF7552702B75}"/>
                  </a:ext>
                </a:extLst>
              </p:cNvPr>
              <p:cNvSpPr/>
              <p:nvPr/>
            </p:nvSpPr>
            <p:spPr>
              <a:xfrm>
                <a:off x="3034413" y="1736067"/>
                <a:ext cx="591173" cy="287195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time()</a:t>
                </a:r>
              </a:p>
            </p:txBody>
          </p:sp>
        </p:grp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AAD9333B-ABE0-4978-84D5-D19156DAB9CD}"/>
                </a:ext>
              </a:extLst>
            </p:cNvPr>
            <p:cNvSpPr/>
            <p:nvPr/>
          </p:nvSpPr>
          <p:spPr>
            <a:xfrm>
              <a:off x="2160867" y="3289461"/>
              <a:ext cx="990600" cy="4481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result</a:t>
              </a:r>
            </a:p>
            <a:p>
              <a:pPr algn="ctr"/>
              <a:r>
                <a:rPr lang="en-US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data</a:t>
              </a:r>
            </a:p>
          </p:txBody>
        </p: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D8F310B6-3D3C-4F51-B8FA-859011E1D708}"/>
                </a:ext>
              </a:extLst>
            </p:cNvPr>
            <p:cNvCxnSpPr>
              <a:cxnSpLocks/>
              <a:stCxn id="28" idx="2"/>
              <a:endCxn id="53" idx="0"/>
            </p:cNvCxnSpPr>
            <p:nvPr/>
          </p:nvCxnSpPr>
          <p:spPr>
            <a:xfrm flipH="1">
              <a:off x="2656167" y="2057156"/>
              <a:ext cx="499988" cy="1232305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3F7742C7-B03D-42F7-AAC4-1C79DC8986FF}"/>
                </a:ext>
              </a:extLst>
            </p:cNvPr>
            <p:cNvCxnSpPr>
              <a:cxnSpLocks/>
              <a:stCxn id="53" idx="2"/>
              <a:endCxn id="99" idx="0"/>
            </p:cNvCxnSpPr>
            <p:nvPr/>
          </p:nvCxnSpPr>
          <p:spPr>
            <a:xfrm flipH="1">
              <a:off x="2573915" y="3737574"/>
              <a:ext cx="82252" cy="926698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FF69A48F-9767-429A-87A6-D957ADD81D84}"/>
                </a:ext>
              </a:extLst>
            </p:cNvPr>
            <p:cNvSpPr/>
            <p:nvPr/>
          </p:nvSpPr>
          <p:spPr>
            <a:xfrm>
              <a:off x="3939664" y="4875061"/>
              <a:ext cx="990600" cy="251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fidelity</a:t>
              </a:r>
            </a:p>
          </p:txBody>
        </p:sp>
        <p:sp>
          <p:nvSpPr>
            <p:cNvPr id="109" name="Rounded Rectangle 4">
              <a:extLst>
                <a:ext uri="{FF2B5EF4-FFF2-40B4-BE49-F238E27FC236}">
                  <a16:creationId xmlns:a16="http://schemas.microsoft.com/office/drawing/2014/main" id="{160905BA-C263-4795-9434-02FBDF06841B}"/>
                </a:ext>
              </a:extLst>
            </p:cNvPr>
            <p:cNvSpPr/>
            <p:nvPr/>
          </p:nvSpPr>
          <p:spPr>
            <a:xfrm>
              <a:off x="5523761" y="4819248"/>
              <a:ext cx="1260779" cy="36273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store_metric</a:t>
              </a:r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()</a:t>
              </a:r>
            </a:p>
          </p:txBody>
        </p: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3B165FCC-EBEB-499F-8974-0E08AAA99F30}"/>
                </a:ext>
              </a:extLst>
            </p:cNvPr>
            <p:cNvCxnSpPr>
              <a:cxnSpLocks/>
              <a:stCxn id="108" idx="3"/>
              <a:endCxn id="109" idx="1"/>
            </p:cNvCxnSpPr>
            <p:nvPr/>
          </p:nvCxnSpPr>
          <p:spPr>
            <a:xfrm>
              <a:off x="4930264" y="5000616"/>
              <a:ext cx="593497" cy="0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710E094B-F956-4A10-B1BA-07BB701C0C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7554" y="3999822"/>
              <a:ext cx="833314" cy="648378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CB4EBD2B-7269-4921-B580-1C0C7AFF60D6}"/>
                </a:ext>
              </a:extLst>
            </p:cNvPr>
            <p:cNvCxnSpPr>
              <a:cxnSpLocks/>
              <a:stCxn id="99" idx="3"/>
              <a:endCxn id="108" idx="1"/>
            </p:cNvCxnSpPr>
            <p:nvPr/>
          </p:nvCxnSpPr>
          <p:spPr>
            <a:xfrm flipV="1">
              <a:off x="3301294" y="5000616"/>
              <a:ext cx="638370" cy="25485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E1D95377-AEE4-4D47-BD54-AD00BE4DD5C6}"/>
                </a:ext>
              </a:extLst>
            </p:cNvPr>
            <p:cNvSpPr/>
            <p:nvPr/>
          </p:nvSpPr>
          <p:spPr>
            <a:xfrm>
              <a:off x="3125179" y="4222322"/>
              <a:ext cx="990600" cy="251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machine_time</a:t>
              </a:r>
              <a:endParaRPr lang="en-US" sz="10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24" name="Rounded Rectangle 4">
              <a:extLst>
                <a:ext uri="{FF2B5EF4-FFF2-40B4-BE49-F238E27FC236}">
                  <a16:creationId xmlns:a16="http://schemas.microsoft.com/office/drawing/2014/main" id="{A48522CF-63A8-4FF2-89A5-800404A360F9}"/>
                </a:ext>
              </a:extLst>
            </p:cNvPr>
            <p:cNvSpPr/>
            <p:nvPr/>
          </p:nvSpPr>
          <p:spPr>
            <a:xfrm>
              <a:off x="4966986" y="4157362"/>
              <a:ext cx="1260779" cy="36273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store_metric</a:t>
              </a:r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()</a:t>
              </a:r>
            </a:p>
          </p:txBody>
        </p: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0918E245-B9A5-4037-9222-99230DA2EBC0}"/>
                </a:ext>
              </a:extLst>
            </p:cNvPr>
            <p:cNvCxnSpPr>
              <a:cxnSpLocks/>
              <a:stCxn id="121" idx="3"/>
              <a:endCxn id="124" idx="1"/>
            </p:cNvCxnSpPr>
            <p:nvPr/>
          </p:nvCxnSpPr>
          <p:spPr>
            <a:xfrm flipV="1">
              <a:off x="4115779" y="4338730"/>
              <a:ext cx="851207" cy="9147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50C892CD-F591-4F03-BE00-3616A5D6CB85}"/>
                </a:ext>
              </a:extLst>
            </p:cNvPr>
            <p:cNvCxnSpPr>
              <a:cxnSpLocks/>
              <a:stCxn id="28" idx="2"/>
              <a:endCxn id="121" idx="0"/>
            </p:cNvCxnSpPr>
            <p:nvPr/>
          </p:nvCxnSpPr>
          <p:spPr>
            <a:xfrm>
              <a:off x="3156155" y="2057156"/>
              <a:ext cx="464324" cy="2165166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44AF39D3-7013-4D4F-967C-1742E133C8AC}"/>
                </a:ext>
              </a:extLst>
            </p:cNvPr>
            <p:cNvSpPr/>
            <p:nvPr/>
          </p:nvSpPr>
          <p:spPr>
            <a:xfrm>
              <a:off x="2214168" y="3777216"/>
              <a:ext cx="788782" cy="251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group_id</a:t>
              </a:r>
              <a:endParaRPr lang="en-US" sz="10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1433DA24-CE57-46F4-A73D-15A83E169291}"/>
                </a:ext>
              </a:extLst>
            </p:cNvPr>
            <p:cNvSpPr/>
            <p:nvPr/>
          </p:nvSpPr>
          <p:spPr>
            <a:xfrm>
              <a:off x="2199520" y="4072901"/>
              <a:ext cx="788782" cy="251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circuit_id</a:t>
              </a:r>
              <a:endParaRPr lang="en-US" sz="10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92396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roup 110">
            <a:extLst>
              <a:ext uri="{FF2B5EF4-FFF2-40B4-BE49-F238E27FC236}">
                <a16:creationId xmlns:a16="http://schemas.microsoft.com/office/drawing/2014/main" id="{FACD6EDC-85B2-49A5-B783-74A61367DB15}"/>
              </a:ext>
            </a:extLst>
          </p:cNvPr>
          <p:cNvGrpSpPr/>
          <p:nvPr/>
        </p:nvGrpSpPr>
        <p:grpSpPr>
          <a:xfrm>
            <a:off x="583109" y="416898"/>
            <a:ext cx="8242047" cy="5565161"/>
            <a:chOff x="583109" y="416898"/>
            <a:chExt cx="8242047" cy="556516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3AB2972-EF8C-4B4F-81C8-8472751791E7}"/>
                </a:ext>
              </a:extLst>
            </p:cNvPr>
            <p:cNvSpPr txBox="1"/>
            <p:nvPr/>
          </p:nvSpPr>
          <p:spPr>
            <a:xfrm>
              <a:off x="583109" y="416898"/>
              <a:ext cx="4724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Metrics Module:  Store and Aggregate Metrics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6536448-51C7-4485-BE88-C64DB504D779}"/>
                </a:ext>
              </a:extLst>
            </p:cNvPr>
            <p:cNvSpPr/>
            <p:nvPr/>
          </p:nvSpPr>
          <p:spPr>
            <a:xfrm>
              <a:off x="1093684" y="1124121"/>
              <a:ext cx="688693" cy="2020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group_id</a:t>
              </a:r>
              <a:endParaRPr lang="en-US" sz="10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F6582C5-7200-4D29-A1AC-0D2F637D8C81}"/>
                </a:ext>
              </a:extLst>
            </p:cNvPr>
            <p:cNvSpPr/>
            <p:nvPr/>
          </p:nvSpPr>
          <p:spPr>
            <a:xfrm>
              <a:off x="1096296" y="1805973"/>
              <a:ext cx="688694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metric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220F191-114A-4688-B6F7-73876FA76ED6}"/>
                </a:ext>
              </a:extLst>
            </p:cNvPr>
            <p:cNvSpPr/>
            <p:nvPr/>
          </p:nvSpPr>
          <p:spPr>
            <a:xfrm>
              <a:off x="1093684" y="1451748"/>
              <a:ext cx="688694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circuit_id</a:t>
              </a:r>
              <a:endParaRPr lang="en-US" sz="10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7E891E3E-1D9C-476B-AFDB-178716A22B41}"/>
                </a:ext>
              </a:extLst>
            </p:cNvPr>
            <p:cNvCxnSpPr>
              <a:cxnSpLocks/>
              <a:stCxn id="23" idx="3"/>
              <a:endCxn id="28" idx="1"/>
            </p:cNvCxnSpPr>
            <p:nvPr/>
          </p:nvCxnSpPr>
          <p:spPr>
            <a:xfrm flipV="1">
              <a:off x="1784990" y="1695329"/>
              <a:ext cx="646452" cy="224944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56CE303B-9A9D-4763-9F27-EC426CE13BD1}"/>
                </a:ext>
              </a:extLst>
            </p:cNvPr>
            <p:cNvCxnSpPr>
              <a:cxnSpLocks/>
              <a:stCxn id="26" idx="3"/>
              <a:endCxn id="28" idx="1"/>
            </p:cNvCxnSpPr>
            <p:nvPr/>
          </p:nvCxnSpPr>
          <p:spPr>
            <a:xfrm>
              <a:off x="1782378" y="1566048"/>
              <a:ext cx="649064" cy="129281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4524D7A8-16CB-4444-9082-F1B39975441B}"/>
                </a:ext>
              </a:extLst>
            </p:cNvPr>
            <p:cNvCxnSpPr>
              <a:cxnSpLocks/>
              <a:stCxn id="13" idx="3"/>
              <a:endCxn id="28" idx="1"/>
            </p:cNvCxnSpPr>
            <p:nvPr/>
          </p:nvCxnSpPr>
          <p:spPr>
            <a:xfrm>
              <a:off x="1782377" y="1225122"/>
              <a:ext cx="649065" cy="470207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8" name="Rounded Rectangle 4">
              <a:extLst>
                <a:ext uri="{FF2B5EF4-FFF2-40B4-BE49-F238E27FC236}">
                  <a16:creationId xmlns:a16="http://schemas.microsoft.com/office/drawing/2014/main" id="{D3909753-5E46-4E7B-A512-9805B30C5E9E}"/>
                </a:ext>
              </a:extLst>
            </p:cNvPr>
            <p:cNvSpPr/>
            <p:nvPr/>
          </p:nvSpPr>
          <p:spPr>
            <a:xfrm>
              <a:off x="2431442" y="1333500"/>
              <a:ext cx="1454758" cy="723657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store_metric</a:t>
              </a:r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()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694070BF-1630-47CB-8D4B-F35B2203C0A8}"/>
                </a:ext>
              </a:extLst>
            </p:cNvPr>
            <p:cNvSpPr/>
            <p:nvPr/>
          </p:nvSpPr>
          <p:spPr>
            <a:xfrm>
              <a:off x="4360539" y="1349813"/>
              <a:ext cx="821061" cy="6757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9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group_id</a:t>
              </a:r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en-US" sz="9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circuit_id</a:t>
              </a:r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en-US" sz="9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metric</a:t>
              </a:r>
            </a:p>
            <a:p>
              <a:pPr algn="ctr"/>
              <a:r>
                <a:rPr lang="en-US" sz="9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value</a:t>
              </a:r>
            </a:p>
            <a:p>
              <a:pPr algn="ctr"/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286A9309-5EE5-4280-B8A8-6BAAD55842CA}"/>
                </a:ext>
              </a:extLst>
            </p:cNvPr>
            <p:cNvCxnSpPr>
              <a:cxnSpLocks/>
              <a:stCxn id="28" idx="3"/>
              <a:endCxn id="81" idx="1"/>
            </p:cNvCxnSpPr>
            <p:nvPr/>
          </p:nvCxnSpPr>
          <p:spPr>
            <a:xfrm flipV="1">
              <a:off x="3886200" y="1687668"/>
              <a:ext cx="474339" cy="7661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0BC381A6-485C-44DC-9E5D-CB6EA16B510A}"/>
                </a:ext>
              </a:extLst>
            </p:cNvPr>
            <p:cNvCxnSpPr>
              <a:cxnSpLocks/>
              <a:stCxn id="81" idx="3"/>
              <a:endCxn id="83" idx="1"/>
            </p:cNvCxnSpPr>
            <p:nvPr/>
          </p:nvCxnSpPr>
          <p:spPr>
            <a:xfrm>
              <a:off x="5181600" y="1687668"/>
              <a:ext cx="1144757" cy="7661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2" name="Rounded Rectangle 4">
              <a:extLst>
                <a:ext uri="{FF2B5EF4-FFF2-40B4-BE49-F238E27FC236}">
                  <a16:creationId xmlns:a16="http://schemas.microsoft.com/office/drawing/2014/main" id="{6112B7D5-A208-4B45-9340-1833952DC0D2}"/>
                </a:ext>
              </a:extLst>
            </p:cNvPr>
            <p:cNvSpPr/>
            <p:nvPr/>
          </p:nvSpPr>
          <p:spPr>
            <a:xfrm>
              <a:off x="3541707" y="2884370"/>
              <a:ext cx="1752600" cy="40584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aggregate_metrics</a:t>
              </a:r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()</a:t>
              </a:r>
            </a:p>
          </p:txBody>
        </p:sp>
        <p:sp>
          <p:nvSpPr>
            <p:cNvPr id="47" name="Rounded Rectangle 4">
              <a:extLst>
                <a:ext uri="{FF2B5EF4-FFF2-40B4-BE49-F238E27FC236}">
                  <a16:creationId xmlns:a16="http://schemas.microsoft.com/office/drawing/2014/main" id="{D1CAA214-8C66-4437-98F9-80AE759021D1}"/>
                </a:ext>
              </a:extLst>
            </p:cNvPr>
            <p:cNvSpPr/>
            <p:nvPr/>
          </p:nvSpPr>
          <p:spPr>
            <a:xfrm>
              <a:off x="3352800" y="4951965"/>
              <a:ext cx="1668994" cy="67571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Aggregate_metrics_for_group</a:t>
              </a:r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()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CC72AB4-7FB8-42D9-98D1-BBD4A8E40F7E}"/>
                </a:ext>
              </a:extLst>
            </p:cNvPr>
            <p:cNvSpPr/>
            <p:nvPr/>
          </p:nvSpPr>
          <p:spPr>
            <a:xfrm>
              <a:off x="3792483" y="3813490"/>
              <a:ext cx="1084317" cy="6757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9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group_id</a:t>
              </a:r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en-US" sz="9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create_time</a:t>
              </a:r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en-US" sz="9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exec_time</a:t>
              </a:r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en-US" sz="9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fidelity</a:t>
              </a:r>
            </a:p>
            <a:p>
              <a:pPr algn="ctr"/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91BE097D-15F3-4E00-9D08-817F1D072F45}"/>
                </a:ext>
              </a:extLst>
            </p:cNvPr>
            <p:cNvCxnSpPr>
              <a:cxnSpLocks/>
              <a:stCxn id="12" idx="2"/>
              <a:endCxn id="30" idx="0"/>
            </p:cNvCxnSpPr>
            <p:nvPr/>
          </p:nvCxnSpPr>
          <p:spPr>
            <a:xfrm flipH="1">
              <a:off x="4334642" y="3290216"/>
              <a:ext cx="83365" cy="523274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A60A7461-7E53-4F19-8A17-E8AADBE1E52B}"/>
                </a:ext>
              </a:extLst>
            </p:cNvPr>
            <p:cNvCxnSpPr>
              <a:cxnSpLocks/>
              <a:endCxn id="12" idx="0"/>
            </p:cNvCxnSpPr>
            <p:nvPr/>
          </p:nvCxnSpPr>
          <p:spPr>
            <a:xfrm flipH="1">
              <a:off x="4418007" y="2057157"/>
              <a:ext cx="1895148" cy="827213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7FA36A75-2548-487B-99DD-9359739939C1}"/>
                </a:ext>
              </a:extLst>
            </p:cNvPr>
            <p:cNvCxnSpPr>
              <a:cxnSpLocks/>
              <a:stCxn id="30" idx="2"/>
              <a:endCxn id="47" idx="0"/>
            </p:cNvCxnSpPr>
            <p:nvPr/>
          </p:nvCxnSpPr>
          <p:spPr>
            <a:xfrm flipH="1">
              <a:off x="4187297" y="4489200"/>
              <a:ext cx="147345" cy="462765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AD0FA3A2-906A-4C5E-B778-8824AC50303E}"/>
                </a:ext>
              </a:extLst>
            </p:cNvPr>
            <p:cNvCxnSpPr>
              <a:cxnSpLocks/>
              <a:stCxn id="47" idx="3"/>
              <a:endCxn id="66" idx="1"/>
            </p:cNvCxnSpPr>
            <p:nvPr/>
          </p:nvCxnSpPr>
          <p:spPr>
            <a:xfrm flipV="1">
              <a:off x="5021794" y="5289818"/>
              <a:ext cx="598698" cy="2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F85EB007-E37D-4A78-B246-20C2669E317D}"/>
                </a:ext>
              </a:extLst>
            </p:cNvPr>
            <p:cNvCxnSpPr>
              <a:cxnSpLocks/>
              <a:stCxn id="66" idx="3"/>
              <a:endCxn id="89" idx="1"/>
            </p:cNvCxnSpPr>
            <p:nvPr/>
          </p:nvCxnSpPr>
          <p:spPr>
            <a:xfrm>
              <a:off x="6704809" y="5289818"/>
              <a:ext cx="451353" cy="0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B4923F6-914C-42E4-B0E1-3AB0D1755325}"/>
                </a:ext>
              </a:extLst>
            </p:cNvPr>
            <p:cNvSpPr/>
            <p:nvPr/>
          </p:nvSpPr>
          <p:spPr>
            <a:xfrm>
              <a:off x="1093684" y="2133600"/>
              <a:ext cx="688694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value</a:t>
              </a:r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B1C3099E-2BDA-4876-99A0-FE078FF3E74D}"/>
                </a:ext>
              </a:extLst>
            </p:cNvPr>
            <p:cNvCxnSpPr>
              <a:cxnSpLocks/>
              <a:stCxn id="3" idx="3"/>
              <a:endCxn id="28" idx="1"/>
            </p:cNvCxnSpPr>
            <p:nvPr/>
          </p:nvCxnSpPr>
          <p:spPr>
            <a:xfrm flipV="1">
              <a:off x="1782378" y="1695329"/>
              <a:ext cx="649064" cy="552571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5FCA862-0907-4821-9FB8-1C51D481838F}"/>
                </a:ext>
              </a:extLst>
            </p:cNvPr>
            <p:cNvSpPr txBox="1"/>
            <p:nvPr/>
          </p:nvSpPr>
          <p:spPr>
            <a:xfrm>
              <a:off x="5162449" y="1460641"/>
              <a:ext cx="12306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(key = group/circuit)</a:t>
              </a:r>
            </a:p>
          </p:txBody>
        </p: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F00324BC-63B7-4AE9-9E6A-057A407EA5B6}"/>
                </a:ext>
              </a:extLst>
            </p:cNvPr>
            <p:cNvGrpSpPr/>
            <p:nvPr/>
          </p:nvGrpSpPr>
          <p:grpSpPr>
            <a:xfrm>
              <a:off x="6326357" y="935162"/>
              <a:ext cx="1230690" cy="1520334"/>
              <a:chOff x="6326357" y="935162"/>
              <a:chExt cx="1230690" cy="1520334"/>
            </a:xfrm>
          </p:grpSpPr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79552751-8BCB-4A03-8EB7-19693F904229}"/>
                  </a:ext>
                </a:extLst>
              </p:cNvPr>
              <p:cNvSpPr/>
              <p:nvPr/>
            </p:nvSpPr>
            <p:spPr>
              <a:xfrm>
                <a:off x="6326357" y="935162"/>
                <a:ext cx="1230690" cy="152033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000" b="1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circuit_metrics</a:t>
                </a:r>
                <a:r>
                  <a:rPr lang="en-US" sz="10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{ }</a:t>
                </a:r>
              </a:p>
              <a:p>
                <a:pPr algn="ctr"/>
                <a:endParaRPr lang="en-US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3239EEE9-7853-4416-B759-94E9E49D39BC}"/>
                  </a:ext>
                </a:extLst>
              </p:cNvPr>
              <p:cNvSpPr/>
              <p:nvPr/>
            </p:nvSpPr>
            <p:spPr>
              <a:xfrm>
                <a:off x="6459920" y="1259663"/>
                <a:ext cx="819322" cy="27170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9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{ g, c, m, v }</a:t>
                </a:r>
              </a:p>
              <a:p>
                <a:pPr algn="ctr"/>
                <a:endParaRPr lang="en-US" sz="9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8B02FC1A-2F56-44BE-A1C5-0C2542485805}"/>
                  </a:ext>
                </a:extLst>
              </p:cNvPr>
              <p:cNvSpPr txBox="1"/>
              <p:nvPr/>
            </p:nvSpPr>
            <p:spPr>
              <a:xfrm>
                <a:off x="6598802" y="2090745"/>
                <a:ext cx="685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…</a:t>
                </a: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E8286215-7174-4D14-BF8C-6502E63AC538}"/>
                  </a:ext>
                </a:extLst>
              </p:cNvPr>
              <p:cNvSpPr/>
              <p:nvPr/>
            </p:nvSpPr>
            <p:spPr>
              <a:xfrm>
                <a:off x="6648278" y="1599938"/>
                <a:ext cx="819322" cy="27170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9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{ g, c, m, v }</a:t>
                </a:r>
              </a:p>
              <a:p>
                <a:pPr algn="ctr"/>
                <a:endParaRPr lang="en-US" sz="9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54CAFB8-4570-4F04-8AF2-27FCBF413794}"/>
                  </a:ext>
                </a:extLst>
              </p:cNvPr>
              <p:cNvSpPr/>
              <p:nvPr/>
            </p:nvSpPr>
            <p:spPr>
              <a:xfrm>
                <a:off x="6507727" y="1938095"/>
                <a:ext cx="819322" cy="27170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9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{ g, c, m, v }</a:t>
                </a:r>
              </a:p>
              <a:p>
                <a:pPr algn="ctr"/>
                <a:endParaRPr lang="en-US" sz="9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FE2DA18-286A-42CA-A20B-378DEDC911AB}"/>
                </a:ext>
              </a:extLst>
            </p:cNvPr>
            <p:cNvSpPr/>
            <p:nvPr/>
          </p:nvSpPr>
          <p:spPr>
            <a:xfrm>
              <a:off x="2283107" y="4388198"/>
              <a:ext cx="688693" cy="2600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group_id</a:t>
              </a:r>
              <a:endParaRPr lang="en-US" sz="10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A904AE1E-615B-450F-9F0D-1B59000E1197}"/>
                </a:ext>
              </a:extLst>
            </p:cNvPr>
            <p:cNvCxnSpPr>
              <a:cxnSpLocks/>
              <a:stCxn id="12" idx="2"/>
              <a:endCxn id="36" idx="0"/>
            </p:cNvCxnSpPr>
            <p:nvPr/>
          </p:nvCxnSpPr>
          <p:spPr>
            <a:xfrm flipH="1">
              <a:off x="2627454" y="3290216"/>
              <a:ext cx="1790553" cy="1097982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3E7EA4CB-5669-4854-9D0F-1DCE2ED37EA8}"/>
                </a:ext>
              </a:extLst>
            </p:cNvPr>
            <p:cNvCxnSpPr>
              <a:cxnSpLocks/>
              <a:stCxn id="36" idx="2"/>
              <a:endCxn id="47" idx="1"/>
            </p:cNvCxnSpPr>
            <p:nvPr/>
          </p:nvCxnSpPr>
          <p:spPr>
            <a:xfrm>
              <a:off x="2627454" y="4648199"/>
              <a:ext cx="725346" cy="641621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706413E2-FC56-4018-A5D7-7010EA7B8587}"/>
                </a:ext>
              </a:extLst>
            </p:cNvPr>
            <p:cNvCxnSpPr>
              <a:cxnSpLocks/>
              <a:endCxn id="36" idx="1"/>
            </p:cNvCxnSpPr>
            <p:nvPr/>
          </p:nvCxnSpPr>
          <p:spPr>
            <a:xfrm flipV="1">
              <a:off x="1572271" y="4518199"/>
              <a:ext cx="710836" cy="9026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4B9B60B2-EAC1-4EA7-932B-D0ACC1CC84F7}"/>
                </a:ext>
              </a:extLst>
            </p:cNvPr>
            <p:cNvSpPr/>
            <p:nvPr/>
          </p:nvSpPr>
          <p:spPr>
            <a:xfrm>
              <a:off x="5620492" y="4951963"/>
              <a:ext cx="1084317" cy="6757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9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group_id</a:t>
              </a:r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en-US" sz="9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avg_create_time</a:t>
              </a:r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en-US" sz="9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avg_exec_time</a:t>
              </a:r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en-US" sz="9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avg_fidelity</a:t>
              </a:r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DCC64090-07C3-48E4-A387-27878E9EC952}"/>
                </a:ext>
              </a:extLst>
            </p:cNvPr>
            <p:cNvGrpSpPr/>
            <p:nvPr/>
          </p:nvGrpSpPr>
          <p:grpSpPr>
            <a:xfrm>
              <a:off x="7156162" y="4597577"/>
              <a:ext cx="1668994" cy="1384482"/>
              <a:chOff x="7204601" y="4579555"/>
              <a:chExt cx="1600200" cy="1384482"/>
            </a:xfrm>
          </p:grpSpPr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BCB145A5-CD4A-48D1-9E07-0DC4122B35B9}"/>
                  </a:ext>
                </a:extLst>
              </p:cNvPr>
              <p:cNvSpPr/>
              <p:nvPr/>
            </p:nvSpPr>
            <p:spPr>
              <a:xfrm>
                <a:off x="7204601" y="4579555"/>
                <a:ext cx="1600200" cy="138448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000" b="1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group_metrics</a:t>
                </a:r>
                <a:r>
                  <a:rPr lang="en-US" sz="10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{ }</a:t>
                </a:r>
              </a:p>
              <a:p>
                <a:pPr algn="ctr"/>
                <a:endParaRPr lang="en-US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416B44E8-FA51-45BF-A7F7-61BBD2A84EDD}"/>
                  </a:ext>
                </a:extLst>
              </p:cNvPr>
              <p:cNvSpPr txBox="1"/>
              <p:nvPr/>
            </p:nvSpPr>
            <p:spPr>
              <a:xfrm>
                <a:off x="7239002" y="4830509"/>
                <a:ext cx="129539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err="1"/>
                  <a:t>group_id</a:t>
                </a:r>
                <a:r>
                  <a:rPr lang="en-US" sz="1000" dirty="0"/>
                  <a:t>: [ … ]</a:t>
                </a: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B1A43E55-9CB3-4BCE-93E6-A8710BEEF527}"/>
                  </a:ext>
                </a:extLst>
              </p:cNvPr>
              <p:cNvSpPr txBox="1"/>
              <p:nvPr/>
            </p:nvSpPr>
            <p:spPr>
              <a:xfrm>
                <a:off x="7239000" y="5051152"/>
                <a:ext cx="1524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err="1"/>
                  <a:t>avg_create_times</a:t>
                </a:r>
                <a:r>
                  <a:rPr lang="en-US" sz="1000" dirty="0"/>
                  <a:t>: [ …  ] … ]</a:t>
                </a: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F5699D84-8628-43AF-A7A1-403762B3CEDC}"/>
                  </a:ext>
                </a:extLst>
              </p:cNvPr>
              <p:cNvSpPr txBox="1"/>
              <p:nvPr/>
            </p:nvSpPr>
            <p:spPr>
              <a:xfrm>
                <a:off x="7239001" y="5271796"/>
                <a:ext cx="137159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err="1"/>
                  <a:t>avg_exec_times</a:t>
                </a:r>
                <a:r>
                  <a:rPr lang="en-US" sz="1000" dirty="0"/>
                  <a:t>: [ … ]</a:t>
                </a: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BE5F0C97-0F1E-4E97-8679-92FD91276DF6}"/>
                  </a:ext>
                </a:extLst>
              </p:cNvPr>
              <p:cNvSpPr txBox="1"/>
              <p:nvPr/>
            </p:nvSpPr>
            <p:spPr>
              <a:xfrm>
                <a:off x="7239001" y="5502104"/>
                <a:ext cx="137159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err="1"/>
                  <a:t>avg_fidelities</a:t>
                </a:r>
                <a:r>
                  <a:rPr lang="en-US" sz="1000" dirty="0"/>
                  <a:t>: [ … ]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77770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460AEA71-16FD-4B9F-9D3E-44BDF431B68A}"/>
              </a:ext>
            </a:extLst>
          </p:cNvPr>
          <p:cNvGrpSpPr/>
          <p:nvPr/>
        </p:nvGrpSpPr>
        <p:grpSpPr>
          <a:xfrm>
            <a:off x="583109" y="416898"/>
            <a:ext cx="6356686" cy="6009094"/>
            <a:chOff x="583109" y="416898"/>
            <a:chExt cx="6356686" cy="6009094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3AB2972-EF8C-4B4F-81C8-8472751791E7}"/>
                </a:ext>
              </a:extLst>
            </p:cNvPr>
            <p:cNvSpPr txBox="1"/>
            <p:nvPr/>
          </p:nvSpPr>
          <p:spPr>
            <a:xfrm>
              <a:off x="583109" y="416898"/>
              <a:ext cx="4724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Metrics Module:  Report and Plot Metrics</a:t>
              </a:r>
            </a:p>
          </p:txBody>
        </p:sp>
        <p:sp>
          <p:nvSpPr>
            <p:cNvPr id="12" name="Rounded Rectangle 4">
              <a:extLst>
                <a:ext uri="{FF2B5EF4-FFF2-40B4-BE49-F238E27FC236}">
                  <a16:creationId xmlns:a16="http://schemas.microsoft.com/office/drawing/2014/main" id="{6112B7D5-A208-4B45-9340-1833952DC0D2}"/>
                </a:ext>
              </a:extLst>
            </p:cNvPr>
            <p:cNvSpPr/>
            <p:nvPr/>
          </p:nvSpPr>
          <p:spPr>
            <a:xfrm>
              <a:off x="2924760" y="2915049"/>
              <a:ext cx="1752600" cy="40584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report_metrics</a:t>
              </a:r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()</a:t>
              </a:r>
            </a:p>
          </p:txBody>
        </p:sp>
        <p:sp>
          <p:nvSpPr>
            <p:cNvPr id="47" name="Rounded Rectangle 4">
              <a:extLst>
                <a:ext uri="{FF2B5EF4-FFF2-40B4-BE49-F238E27FC236}">
                  <a16:creationId xmlns:a16="http://schemas.microsoft.com/office/drawing/2014/main" id="{D1CAA214-8C66-4437-98F9-80AE759021D1}"/>
                </a:ext>
              </a:extLst>
            </p:cNvPr>
            <p:cNvSpPr/>
            <p:nvPr/>
          </p:nvSpPr>
          <p:spPr>
            <a:xfrm>
              <a:off x="3352800" y="4951965"/>
              <a:ext cx="1668994" cy="67571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report_metrics_for_group</a:t>
              </a:r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()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91BE097D-15F3-4E00-9D08-817F1D072F45}"/>
                </a:ext>
              </a:extLst>
            </p:cNvPr>
            <p:cNvCxnSpPr>
              <a:cxnSpLocks/>
              <a:stCxn id="12" idx="2"/>
              <a:endCxn id="66" idx="0"/>
            </p:cNvCxnSpPr>
            <p:nvPr/>
          </p:nvCxnSpPr>
          <p:spPr>
            <a:xfrm>
              <a:off x="3801060" y="3320895"/>
              <a:ext cx="453355" cy="619074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A60A7461-7E53-4F19-8A17-E8AADBE1E52B}"/>
                </a:ext>
              </a:extLst>
            </p:cNvPr>
            <p:cNvCxnSpPr>
              <a:cxnSpLocks/>
              <a:stCxn id="89" idx="2"/>
              <a:endCxn id="12" idx="0"/>
            </p:cNvCxnSpPr>
            <p:nvPr/>
          </p:nvCxnSpPr>
          <p:spPr>
            <a:xfrm flipH="1">
              <a:off x="3801060" y="2443452"/>
              <a:ext cx="999373" cy="471597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7FA36A75-2548-487B-99DD-9359739939C1}"/>
                </a:ext>
              </a:extLst>
            </p:cNvPr>
            <p:cNvCxnSpPr>
              <a:cxnSpLocks/>
              <a:stCxn id="66" idx="2"/>
              <a:endCxn id="47" idx="0"/>
            </p:cNvCxnSpPr>
            <p:nvPr/>
          </p:nvCxnSpPr>
          <p:spPr>
            <a:xfrm flipH="1">
              <a:off x="4187297" y="4615679"/>
              <a:ext cx="67118" cy="336286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FE2DA18-286A-42CA-A20B-378DEDC911AB}"/>
                </a:ext>
              </a:extLst>
            </p:cNvPr>
            <p:cNvSpPr/>
            <p:nvPr/>
          </p:nvSpPr>
          <p:spPr>
            <a:xfrm>
              <a:off x="2283107" y="4388198"/>
              <a:ext cx="688693" cy="2600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group_id</a:t>
              </a:r>
              <a:endParaRPr lang="en-US" sz="10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A904AE1E-615B-450F-9F0D-1B59000E1197}"/>
                </a:ext>
              </a:extLst>
            </p:cNvPr>
            <p:cNvCxnSpPr>
              <a:cxnSpLocks/>
              <a:stCxn id="12" idx="2"/>
              <a:endCxn id="36" idx="0"/>
            </p:cNvCxnSpPr>
            <p:nvPr/>
          </p:nvCxnSpPr>
          <p:spPr>
            <a:xfrm flipH="1">
              <a:off x="2627454" y="3320895"/>
              <a:ext cx="1173606" cy="1067303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3E7EA4CB-5669-4854-9D0F-1DCE2ED37EA8}"/>
                </a:ext>
              </a:extLst>
            </p:cNvPr>
            <p:cNvCxnSpPr>
              <a:cxnSpLocks/>
              <a:stCxn id="36" idx="2"/>
              <a:endCxn id="47" idx="1"/>
            </p:cNvCxnSpPr>
            <p:nvPr/>
          </p:nvCxnSpPr>
          <p:spPr>
            <a:xfrm>
              <a:off x="2627454" y="4648199"/>
              <a:ext cx="725346" cy="641621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706413E2-FC56-4018-A5D7-7010EA7B8587}"/>
                </a:ext>
              </a:extLst>
            </p:cNvPr>
            <p:cNvCxnSpPr>
              <a:cxnSpLocks/>
              <a:endCxn id="36" idx="1"/>
            </p:cNvCxnSpPr>
            <p:nvPr/>
          </p:nvCxnSpPr>
          <p:spPr>
            <a:xfrm flipV="1">
              <a:off x="1572271" y="4518199"/>
              <a:ext cx="710836" cy="9026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4B9B60B2-EAC1-4EA7-932B-D0ACC1CC84F7}"/>
                </a:ext>
              </a:extLst>
            </p:cNvPr>
            <p:cNvSpPr/>
            <p:nvPr/>
          </p:nvSpPr>
          <p:spPr>
            <a:xfrm>
              <a:off x="3712256" y="3939969"/>
              <a:ext cx="1084317" cy="6757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9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group_id</a:t>
              </a:r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en-US" sz="9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avg_create_time</a:t>
              </a:r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en-US" sz="9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avg_exec_time</a:t>
              </a:r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en-US" sz="9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avg_fidelity</a:t>
              </a:r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DCC64090-07C3-48E4-A387-27878E9EC952}"/>
                </a:ext>
              </a:extLst>
            </p:cNvPr>
            <p:cNvGrpSpPr/>
            <p:nvPr/>
          </p:nvGrpSpPr>
          <p:grpSpPr>
            <a:xfrm>
              <a:off x="3965936" y="1058970"/>
              <a:ext cx="1668994" cy="1384482"/>
              <a:chOff x="7204601" y="4579555"/>
              <a:chExt cx="1600200" cy="1384482"/>
            </a:xfrm>
          </p:grpSpPr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BCB145A5-CD4A-48D1-9E07-0DC4122B35B9}"/>
                  </a:ext>
                </a:extLst>
              </p:cNvPr>
              <p:cNvSpPr/>
              <p:nvPr/>
            </p:nvSpPr>
            <p:spPr>
              <a:xfrm>
                <a:off x="7204601" y="4579555"/>
                <a:ext cx="1600200" cy="138448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000" b="1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group_metrics</a:t>
                </a:r>
                <a:r>
                  <a:rPr lang="en-US" sz="10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{ }</a:t>
                </a:r>
              </a:p>
              <a:p>
                <a:pPr algn="ctr"/>
                <a:endParaRPr lang="en-US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416B44E8-FA51-45BF-A7F7-61BBD2A84EDD}"/>
                  </a:ext>
                </a:extLst>
              </p:cNvPr>
              <p:cNvSpPr txBox="1"/>
              <p:nvPr/>
            </p:nvSpPr>
            <p:spPr>
              <a:xfrm>
                <a:off x="7239002" y="4830509"/>
                <a:ext cx="129539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err="1"/>
                  <a:t>group_id</a:t>
                </a:r>
                <a:r>
                  <a:rPr lang="en-US" sz="1000" dirty="0"/>
                  <a:t>: [ … ]</a:t>
                </a: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B1A43E55-9CB3-4BCE-93E6-A8710BEEF527}"/>
                  </a:ext>
                </a:extLst>
              </p:cNvPr>
              <p:cNvSpPr txBox="1"/>
              <p:nvPr/>
            </p:nvSpPr>
            <p:spPr>
              <a:xfrm>
                <a:off x="7239000" y="5051152"/>
                <a:ext cx="1524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err="1"/>
                  <a:t>avg_create_times</a:t>
                </a:r>
                <a:r>
                  <a:rPr lang="en-US" sz="1000" dirty="0"/>
                  <a:t>: [ …  ] … ]</a:t>
                </a: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F5699D84-8628-43AF-A7A1-403762B3CEDC}"/>
                  </a:ext>
                </a:extLst>
              </p:cNvPr>
              <p:cNvSpPr txBox="1"/>
              <p:nvPr/>
            </p:nvSpPr>
            <p:spPr>
              <a:xfrm>
                <a:off x="7239001" y="5271796"/>
                <a:ext cx="137159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err="1"/>
                  <a:t>avg_exec_times</a:t>
                </a:r>
                <a:r>
                  <a:rPr lang="en-US" sz="1000" dirty="0"/>
                  <a:t>: [ … ]</a:t>
                </a: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BE5F0C97-0F1E-4E97-8679-92FD91276DF6}"/>
                  </a:ext>
                </a:extLst>
              </p:cNvPr>
              <p:cNvSpPr txBox="1"/>
              <p:nvPr/>
            </p:nvSpPr>
            <p:spPr>
              <a:xfrm>
                <a:off x="7239001" y="5502104"/>
                <a:ext cx="137159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err="1"/>
                  <a:t>avg_fidelities</a:t>
                </a:r>
                <a:r>
                  <a:rPr lang="en-US" sz="1000" dirty="0"/>
                  <a:t>: [ … ]</a:t>
                </a:r>
              </a:p>
            </p:txBody>
          </p:sp>
        </p:grp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E29CAAE8-2BC1-49AB-8DAB-DB1736E8885E}"/>
                </a:ext>
              </a:extLst>
            </p:cNvPr>
            <p:cNvSpPr/>
            <p:nvPr/>
          </p:nvSpPr>
          <p:spPr>
            <a:xfrm>
              <a:off x="5187195" y="2915049"/>
              <a:ext cx="1752600" cy="40584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plot_metrics</a:t>
              </a:r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()</a:t>
              </a: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941D635B-715E-4F07-943E-BADA5780F796}"/>
                </a:ext>
              </a:extLst>
            </p:cNvPr>
            <p:cNvCxnSpPr>
              <a:cxnSpLocks/>
              <a:stCxn id="89" idx="2"/>
              <a:endCxn id="5" idx="0"/>
            </p:cNvCxnSpPr>
            <p:nvPr/>
          </p:nvCxnSpPr>
          <p:spPr>
            <a:xfrm>
              <a:off x="4800433" y="2443452"/>
              <a:ext cx="1263062" cy="471597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7" name="Rectangle: Single Corner Snipped 26">
              <a:extLst>
                <a:ext uri="{FF2B5EF4-FFF2-40B4-BE49-F238E27FC236}">
                  <a16:creationId xmlns:a16="http://schemas.microsoft.com/office/drawing/2014/main" id="{BBBAB7DE-96C5-4615-B3F3-CDF97437255B}"/>
                </a:ext>
              </a:extLst>
            </p:cNvPr>
            <p:cNvSpPr/>
            <p:nvPr/>
          </p:nvSpPr>
          <p:spPr>
            <a:xfrm>
              <a:off x="3872099" y="6138312"/>
              <a:ext cx="892220" cy="276999"/>
            </a:xfrm>
            <a:prstGeom prst="snip1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2E4CE49-C6F4-495F-BA2E-1C78C8B87567}"/>
                </a:ext>
              </a:extLst>
            </p:cNvPr>
            <p:cNvSpPr txBox="1"/>
            <p:nvPr/>
          </p:nvSpPr>
          <p:spPr>
            <a:xfrm>
              <a:off x="3965936" y="6148993"/>
              <a:ext cx="6447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Report</a:t>
              </a:r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0971CD8F-4977-4FA9-BD7B-D2035C57A9AE}"/>
                </a:ext>
              </a:extLst>
            </p:cNvPr>
            <p:cNvCxnSpPr>
              <a:cxnSpLocks/>
              <a:stCxn id="47" idx="2"/>
              <a:endCxn id="27" idx="3"/>
            </p:cNvCxnSpPr>
            <p:nvPr/>
          </p:nvCxnSpPr>
          <p:spPr>
            <a:xfrm>
              <a:off x="4187297" y="5627675"/>
              <a:ext cx="130912" cy="510637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2C1D3A69-52D7-4C00-A71A-D8EB5E3C6F48}"/>
                </a:ext>
              </a:extLst>
            </p:cNvPr>
            <p:cNvCxnSpPr>
              <a:cxnSpLocks/>
              <a:stCxn id="5" idx="2"/>
              <a:endCxn id="33" idx="0"/>
            </p:cNvCxnSpPr>
            <p:nvPr/>
          </p:nvCxnSpPr>
          <p:spPr>
            <a:xfrm>
              <a:off x="6063495" y="3320895"/>
              <a:ext cx="417931" cy="673726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2" name="Rectangle: Single Corner Snipped 31">
              <a:extLst>
                <a:ext uri="{FF2B5EF4-FFF2-40B4-BE49-F238E27FC236}">
                  <a16:creationId xmlns:a16="http://schemas.microsoft.com/office/drawing/2014/main" id="{E2BF692C-1FF6-4EC2-8646-2F2FD7AC158B}"/>
                </a:ext>
              </a:extLst>
            </p:cNvPr>
            <p:cNvSpPr/>
            <p:nvPr/>
          </p:nvSpPr>
          <p:spPr>
            <a:xfrm>
              <a:off x="6038339" y="4022531"/>
              <a:ext cx="892220" cy="405846"/>
            </a:xfrm>
            <a:prstGeom prst="snip1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F2EDCAA-5652-4B1B-A90E-E24048ABF228}"/>
                </a:ext>
              </a:extLst>
            </p:cNvPr>
            <p:cNvSpPr txBox="1"/>
            <p:nvPr/>
          </p:nvSpPr>
          <p:spPr>
            <a:xfrm>
              <a:off x="6159062" y="3994621"/>
              <a:ext cx="6447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Bar</a:t>
              </a:r>
            </a:p>
            <a:p>
              <a:pPr algn="ctr"/>
              <a:r>
                <a:rPr lang="en-US" sz="1200" dirty="0"/>
                <a:t>Charts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30662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1D7DF31-7279-4A75-A211-FC699A471C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0677085"/>
              </p:ext>
            </p:extLst>
          </p:nvPr>
        </p:nvGraphicFramePr>
        <p:xfrm>
          <a:off x="381000" y="762000"/>
          <a:ext cx="6629400" cy="527375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382380525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992139757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614854789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51600246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41051729"/>
                    </a:ext>
                  </a:extLst>
                </a:gridCol>
              </a:tblGrid>
              <a:tr h="374306">
                <a:tc>
                  <a:txBody>
                    <a:bodyPr/>
                    <a:lstStyle/>
                    <a:p>
                      <a:endParaRPr lang="en-US" sz="16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Qiskit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err="1"/>
                        <a:t>Cirq</a:t>
                      </a:r>
                      <a:endParaRPr lang="en-US" sz="16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err="1"/>
                        <a:t>Braket</a:t>
                      </a:r>
                      <a:endParaRPr lang="en-US" sz="16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Q#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3170197"/>
                  </a:ext>
                </a:extLst>
              </a:tr>
              <a:tr h="374306">
                <a:tc>
                  <a:txBody>
                    <a:bodyPr/>
                    <a:lstStyle/>
                    <a:p>
                      <a:r>
                        <a:rPr lang="en-US" sz="1600" baseline="0" dirty="0"/>
                        <a:t>Deutsch-</a:t>
                      </a:r>
                      <a:r>
                        <a:rPr lang="en-US" sz="1600" baseline="0" dirty="0" err="1"/>
                        <a:t>Jozsa</a:t>
                      </a:r>
                      <a:endParaRPr lang="en-US" sz="16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WIP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561682"/>
                  </a:ext>
                </a:extLst>
              </a:tr>
              <a:tr h="374306">
                <a:tc>
                  <a:txBody>
                    <a:bodyPr/>
                    <a:lstStyle/>
                    <a:p>
                      <a:r>
                        <a:rPr lang="en-US" sz="1600" baseline="0" dirty="0"/>
                        <a:t>Bernstein-</a:t>
                      </a:r>
                      <a:r>
                        <a:rPr lang="en-US" sz="1600" baseline="0" dirty="0" err="1"/>
                        <a:t>Vazirani</a:t>
                      </a:r>
                      <a:endParaRPr lang="en-US" sz="16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WIP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2849620"/>
                  </a:ext>
                </a:extLst>
              </a:tr>
              <a:tr h="374306">
                <a:tc>
                  <a:txBody>
                    <a:bodyPr/>
                    <a:lstStyle/>
                    <a:p>
                      <a:r>
                        <a:rPr lang="en-US" sz="1600" baseline="0" dirty="0"/>
                        <a:t>Hidden-Shift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2821274"/>
                  </a:ext>
                </a:extLst>
              </a:tr>
              <a:tr h="407776">
                <a:tc>
                  <a:txBody>
                    <a:bodyPr/>
                    <a:lstStyle/>
                    <a:p>
                      <a:r>
                        <a:rPr lang="en-US" sz="1600" baseline="0" dirty="0"/>
                        <a:t>Quantum-Fourier-Transform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WIP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7361360"/>
                  </a:ext>
                </a:extLst>
              </a:tr>
              <a:tr h="374306">
                <a:tc>
                  <a:txBody>
                    <a:bodyPr/>
                    <a:lstStyle/>
                    <a:p>
                      <a:r>
                        <a:rPr lang="en-US" sz="1600" baseline="0" dirty="0"/>
                        <a:t>Grover’s Search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aseline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610842"/>
                  </a:ext>
                </a:extLst>
              </a:tr>
              <a:tr h="374306">
                <a:tc>
                  <a:txBody>
                    <a:bodyPr/>
                    <a:lstStyle/>
                    <a:p>
                      <a:r>
                        <a:rPr lang="en-US" sz="1600" baseline="0" dirty="0"/>
                        <a:t>Hamiltonian Simulation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790618"/>
                  </a:ext>
                </a:extLst>
              </a:tr>
              <a:tr h="374306">
                <a:tc>
                  <a:txBody>
                    <a:bodyPr/>
                    <a:lstStyle/>
                    <a:p>
                      <a:r>
                        <a:rPr lang="en-US" sz="1600" baseline="0" dirty="0"/>
                        <a:t>Phase Estimation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5117868"/>
                  </a:ext>
                </a:extLst>
              </a:tr>
              <a:tr h="374306">
                <a:tc>
                  <a:txBody>
                    <a:bodyPr/>
                    <a:lstStyle/>
                    <a:p>
                      <a:r>
                        <a:rPr lang="en-US" sz="1600" baseline="0" dirty="0"/>
                        <a:t>Amplitude Estimation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9381997"/>
                  </a:ext>
                </a:extLst>
              </a:tr>
              <a:tr h="374306">
                <a:tc>
                  <a:txBody>
                    <a:bodyPr/>
                    <a:lstStyle/>
                    <a:p>
                      <a:r>
                        <a:rPr lang="en-US" sz="1600" baseline="0" dirty="0"/>
                        <a:t>Monte Carlo Sampling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5199825"/>
                  </a:ext>
                </a:extLst>
              </a:tr>
              <a:tr h="374306">
                <a:tc>
                  <a:txBody>
                    <a:bodyPr/>
                    <a:lstStyle/>
                    <a:p>
                      <a:r>
                        <a:rPr lang="en-US" sz="1600" baseline="0" dirty="0"/>
                        <a:t>Variational Quantum </a:t>
                      </a:r>
                      <a:r>
                        <a:rPr lang="en-US" sz="1600" baseline="0" dirty="0" err="1"/>
                        <a:t>Eigensolver</a:t>
                      </a:r>
                      <a:endParaRPr lang="en-US" sz="16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556862"/>
                  </a:ext>
                </a:extLst>
              </a:tr>
              <a:tr h="374306">
                <a:tc>
                  <a:txBody>
                    <a:bodyPr/>
                    <a:lstStyle/>
                    <a:p>
                      <a:r>
                        <a:rPr lang="en-US" sz="1600" baseline="0" dirty="0"/>
                        <a:t>Shor’s Order Finding 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WIP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WIP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91024"/>
                  </a:ext>
                </a:extLst>
              </a:tr>
              <a:tr h="374306">
                <a:tc>
                  <a:txBody>
                    <a:bodyPr/>
                    <a:lstStyle/>
                    <a:p>
                      <a:r>
                        <a:rPr lang="en-US" sz="1600" baseline="0" dirty="0"/>
                        <a:t>Max-Cut QAOA 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WIP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5832367"/>
                  </a:ext>
                </a:extLst>
              </a:tr>
              <a:tr h="374306">
                <a:tc>
                  <a:txBody>
                    <a:bodyPr/>
                    <a:lstStyle/>
                    <a:p>
                      <a:r>
                        <a:rPr lang="en-US" sz="1600" baseline="0" dirty="0"/>
                        <a:t>HHL Linear Solver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WIP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99678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ED4A044-0FD5-420D-81DA-6C827C0AD6E9}"/>
              </a:ext>
            </a:extLst>
          </p:cNvPr>
          <p:cNvSpPr txBox="1"/>
          <p:nvPr/>
        </p:nvSpPr>
        <p:spPr>
          <a:xfrm>
            <a:off x="685800" y="228600"/>
            <a:ext cx="6446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Application-Oriented Benchmarks – Implementation Status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7C5317-0B74-48D4-ABAA-91E4733B2B47}"/>
              </a:ext>
            </a:extLst>
          </p:cNvPr>
          <p:cNvSpPr txBox="1"/>
          <p:nvPr/>
        </p:nvSpPr>
        <p:spPr>
          <a:xfrm>
            <a:off x="1676400" y="6175738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>
                <a:solidFill>
                  <a:srgbClr val="00B050"/>
                </a:solidFill>
              </a:rPr>
              <a:t>Save the table above as a “Picture”, overwriting the image in this directory.  Then resize it to be 840 pixels wide.</a:t>
            </a:r>
          </a:p>
        </p:txBody>
      </p:sp>
    </p:spTree>
    <p:extLst>
      <p:ext uri="{BB962C8B-B14F-4D97-AF65-F5344CB8AC3E}">
        <p14:creationId xmlns:p14="http://schemas.microsoft.com/office/powerpoint/2010/main" val="1923527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ectangle 126">
            <a:extLst>
              <a:ext uri="{FF2B5EF4-FFF2-40B4-BE49-F238E27FC236}">
                <a16:creationId xmlns:a16="http://schemas.microsoft.com/office/drawing/2014/main" id="{6C218DD5-A0CB-491F-A3A7-93AF0EF4B4C3}"/>
              </a:ext>
            </a:extLst>
          </p:cNvPr>
          <p:cNvSpPr/>
          <p:nvPr/>
        </p:nvSpPr>
        <p:spPr>
          <a:xfrm>
            <a:off x="1261406" y="5049839"/>
            <a:ext cx="5867400" cy="39269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F234B1F-96B3-48F5-92AC-F58E41F34C49}"/>
              </a:ext>
            </a:extLst>
          </p:cNvPr>
          <p:cNvGrpSpPr/>
          <p:nvPr/>
        </p:nvGrpSpPr>
        <p:grpSpPr>
          <a:xfrm>
            <a:off x="1981200" y="2667000"/>
            <a:ext cx="1828800" cy="181030"/>
            <a:chOff x="2819400" y="4187350"/>
            <a:chExt cx="1828800" cy="18103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04E4D21-7AD0-4D4F-AFB4-1CD9AE30055D}"/>
                </a:ext>
              </a:extLst>
            </p:cNvPr>
            <p:cNvSpPr/>
            <p:nvPr/>
          </p:nvSpPr>
          <p:spPr>
            <a:xfrm>
              <a:off x="4191000" y="4192026"/>
              <a:ext cx="457200" cy="176354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537782F-0A10-4BB2-BDA7-C7579B4275C3}"/>
                </a:ext>
              </a:extLst>
            </p:cNvPr>
            <p:cNvSpPr/>
            <p:nvPr/>
          </p:nvSpPr>
          <p:spPr>
            <a:xfrm>
              <a:off x="2819400" y="4187350"/>
              <a:ext cx="381000" cy="18000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B148AC24-3507-4DC5-9D2A-C28A3B9E6C1E}"/>
                </a:ext>
              </a:extLst>
            </p:cNvPr>
            <p:cNvCxnSpPr>
              <a:stCxn id="12" idx="3"/>
              <a:endCxn id="2" idx="1"/>
            </p:cNvCxnSpPr>
            <p:nvPr/>
          </p:nvCxnSpPr>
          <p:spPr>
            <a:xfrm>
              <a:off x="3200400" y="4277352"/>
              <a:ext cx="990600" cy="28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6C2E8F9C-F1EC-4C06-974C-08A9D90661A1}"/>
              </a:ext>
            </a:extLst>
          </p:cNvPr>
          <p:cNvGrpSpPr/>
          <p:nvPr/>
        </p:nvGrpSpPr>
        <p:grpSpPr>
          <a:xfrm>
            <a:off x="2110786" y="2946480"/>
            <a:ext cx="2156414" cy="180004"/>
            <a:chOff x="2895600" y="4187350"/>
            <a:chExt cx="2156414" cy="180004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54D8E300-8F83-429A-BACD-B071E43D45FE}"/>
                </a:ext>
              </a:extLst>
            </p:cNvPr>
            <p:cNvSpPr/>
            <p:nvPr/>
          </p:nvSpPr>
          <p:spPr>
            <a:xfrm>
              <a:off x="4594814" y="4187350"/>
              <a:ext cx="457200" cy="176354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3C707099-7C89-49F5-8853-A937F36FBBE4}"/>
                </a:ext>
              </a:extLst>
            </p:cNvPr>
            <p:cNvSpPr/>
            <p:nvPr/>
          </p:nvSpPr>
          <p:spPr>
            <a:xfrm>
              <a:off x="2895600" y="4187350"/>
              <a:ext cx="381000" cy="18000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6C540B51-D037-4FE7-B361-34B290DAD56F}"/>
                </a:ext>
              </a:extLst>
            </p:cNvPr>
            <p:cNvCxnSpPr>
              <a:stCxn id="46" idx="3"/>
              <a:endCxn id="45" idx="1"/>
            </p:cNvCxnSpPr>
            <p:nvPr/>
          </p:nvCxnSpPr>
          <p:spPr>
            <a:xfrm flipV="1">
              <a:off x="3276600" y="4275527"/>
              <a:ext cx="1318214" cy="18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EF32019-9903-4BC9-98B4-3878B0251295}"/>
              </a:ext>
            </a:extLst>
          </p:cNvPr>
          <p:cNvGrpSpPr/>
          <p:nvPr/>
        </p:nvGrpSpPr>
        <p:grpSpPr>
          <a:xfrm>
            <a:off x="2209800" y="3578141"/>
            <a:ext cx="3429000" cy="180004"/>
            <a:chOff x="2943053" y="4187350"/>
            <a:chExt cx="3429000" cy="180004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B9007D20-C517-452B-9DE1-36C951834170}"/>
                </a:ext>
              </a:extLst>
            </p:cNvPr>
            <p:cNvSpPr/>
            <p:nvPr/>
          </p:nvSpPr>
          <p:spPr>
            <a:xfrm>
              <a:off x="5914853" y="4191000"/>
              <a:ext cx="457200" cy="176354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53B6CAE-D355-4D90-8399-441104246D9B}"/>
                </a:ext>
              </a:extLst>
            </p:cNvPr>
            <p:cNvSpPr/>
            <p:nvPr/>
          </p:nvSpPr>
          <p:spPr>
            <a:xfrm>
              <a:off x="2943053" y="4187350"/>
              <a:ext cx="381000" cy="18000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8B100689-69C2-48D8-B35D-15FF9AE0347A}"/>
                </a:ext>
              </a:extLst>
            </p:cNvPr>
            <p:cNvCxnSpPr>
              <a:stCxn id="50" idx="3"/>
              <a:endCxn id="49" idx="1"/>
            </p:cNvCxnSpPr>
            <p:nvPr/>
          </p:nvCxnSpPr>
          <p:spPr>
            <a:xfrm>
              <a:off x="3324053" y="4277352"/>
              <a:ext cx="2590800" cy="18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EFAA9E59-E2A5-4B5B-913C-4C280A8B57F0}"/>
              </a:ext>
            </a:extLst>
          </p:cNvPr>
          <p:cNvGrpSpPr/>
          <p:nvPr/>
        </p:nvGrpSpPr>
        <p:grpSpPr>
          <a:xfrm>
            <a:off x="3814106" y="3947109"/>
            <a:ext cx="2281894" cy="181030"/>
            <a:chOff x="2895600" y="4187350"/>
            <a:chExt cx="2281894" cy="181030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5851D81C-8256-4B17-A1D2-615F4FE96D78}"/>
                </a:ext>
              </a:extLst>
            </p:cNvPr>
            <p:cNvSpPr/>
            <p:nvPr/>
          </p:nvSpPr>
          <p:spPr>
            <a:xfrm>
              <a:off x="4720294" y="4192026"/>
              <a:ext cx="457200" cy="176354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1AEE2A2D-5427-49B7-838A-BD5FB61501EF}"/>
                </a:ext>
              </a:extLst>
            </p:cNvPr>
            <p:cNvSpPr/>
            <p:nvPr/>
          </p:nvSpPr>
          <p:spPr>
            <a:xfrm>
              <a:off x="2895600" y="4187350"/>
              <a:ext cx="381000" cy="18000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3C0C4577-2C6C-4CDE-BA04-03489B43A4D5}"/>
                </a:ext>
              </a:extLst>
            </p:cNvPr>
            <p:cNvCxnSpPr>
              <a:stCxn id="60" idx="3"/>
              <a:endCxn id="59" idx="1"/>
            </p:cNvCxnSpPr>
            <p:nvPr/>
          </p:nvCxnSpPr>
          <p:spPr>
            <a:xfrm>
              <a:off x="3276600" y="4277352"/>
              <a:ext cx="1443694" cy="28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13EA8C14-D452-47D4-B980-F182F7B0D22A}"/>
              </a:ext>
            </a:extLst>
          </p:cNvPr>
          <p:cNvGrpSpPr/>
          <p:nvPr/>
        </p:nvGrpSpPr>
        <p:grpSpPr>
          <a:xfrm>
            <a:off x="4267200" y="4242220"/>
            <a:ext cx="2281894" cy="181030"/>
            <a:chOff x="2895600" y="4187350"/>
            <a:chExt cx="2281894" cy="181030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E8C0F3CD-4158-45EA-886D-75BB8363AFDF}"/>
                </a:ext>
              </a:extLst>
            </p:cNvPr>
            <p:cNvSpPr/>
            <p:nvPr/>
          </p:nvSpPr>
          <p:spPr>
            <a:xfrm>
              <a:off x="4720294" y="4192026"/>
              <a:ext cx="457200" cy="176354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6CCB1F29-2A6D-44DF-BCF9-D44DE9DA6E55}"/>
                </a:ext>
              </a:extLst>
            </p:cNvPr>
            <p:cNvSpPr/>
            <p:nvPr/>
          </p:nvSpPr>
          <p:spPr>
            <a:xfrm>
              <a:off x="2895600" y="4187350"/>
              <a:ext cx="381000" cy="18000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687DD05B-18A6-4296-A4B2-2D701706B8C8}"/>
                </a:ext>
              </a:extLst>
            </p:cNvPr>
            <p:cNvCxnSpPr>
              <a:stCxn id="64" idx="3"/>
              <a:endCxn id="63" idx="1"/>
            </p:cNvCxnSpPr>
            <p:nvPr/>
          </p:nvCxnSpPr>
          <p:spPr>
            <a:xfrm>
              <a:off x="3276600" y="4277352"/>
              <a:ext cx="1443694" cy="28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B9BCB988-3A20-45AB-B404-1E3349CAC2BD}"/>
              </a:ext>
            </a:extLst>
          </p:cNvPr>
          <p:cNvGrpSpPr/>
          <p:nvPr/>
        </p:nvGrpSpPr>
        <p:grpSpPr>
          <a:xfrm>
            <a:off x="2153676" y="3271461"/>
            <a:ext cx="3027924" cy="181030"/>
            <a:chOff x="2895600" y="4187350"/>
            <a:chExt cx="3027924" cy="181030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C2DC5AAC-44B9-40D3-9E44-7B35CAA8DA43}"/>
                </a:ext>
              </a:extLst>
            </p:cNvPr>
            <p:cNvSpPr/>
            <p:nvPr/>
          </p:nvSpPr>
          <p:spPr>
            <a:xfrm>
              <a:off x="5009124" y="4187350"/>
              <a:ext cx="914400" cy="18103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6EFA06E2-78BF-4A1A-BD27-08B3545029DB}"/>
                </a:ext>
              </a:extLst>
            </p:cNvPr>
            <p:cNvSpPr/>
            <p:nvPr/>
          </p:nvSpPr>
          <p:spPr>
            <a:xfrm>
              <a:off x="2895600" y="4187350"/>
              <a:ext cx="381000" cy="18000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4EF6AF9B-3695-4D60-9360-1E7ABB7C738A}"/>
                </a:ext>
              </a:extLst>
            </p:cNvPr>
            <p:cNvCxnSpPr>
              <a:cxnSpLocks/>
              <a:stCxn id="74" idx="3"/>
              <a:endCxn id="73" idx="1"/>
            </p:cNvCxnSpPr>
            <p:nvPr/>
          </p:nvCxnSpPr>
          <p:spPr>
            <a:xfrm>
              <a:off x="3276600" y="4277352"/>
              <a:ext cx="1732524" cy="5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78B5AB12-736A-414F-B446-4142592BE6BA}"/>
              </a:ext>
            </a:extLst>
          </p:cNvPr>
          <p:cNvGrpSpPr/>
          <p:nvPr/>
        </p:nvGrpSpPr>
        <p:grpSpPr>
          <a:xfrm>
            <a:off x="1295400" y="5141175"/>
            <a:ext cx="1432742" cy="180004"/>
            <a:chOff x="3469153" y="4882152"/>
            <a:chExt cx="1432742" cy="18000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ABBEF1F-27E4-44B7-A2FD-1D341719EA6D}"/>
                </a:ext>
              </a:extLst>
            </p:cNvPr>
            <p:cNvSpPr/>
            <p:nvPr/>
          </p:nvSpPr>
          <p:spPr>
            <a:xfrm>
              <a:off x="3469153" y="4888207"/>
              <a:ext cx="1106039" cy="168598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create/submit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4D83C589-458D-467A-B029-291C5A3D02E3}"/>
                </a:ext>
              </a:extLst>
            </p:cNvPr>
            <p:cNvSpPr/>
            <p:nvPr/>
          </p:nvSpPr>
          <p:spPr>
            <a:xfrm>
              <a:off x="4520895" y="4882152"/>
              <a:ext cx="381000" cy="18000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D570568D-3097-4DA0-80EC-4A5451DB5054}"/>
              </a:ext>
            </a:extLst>
          </p:cNvPr>
          <p:cNvGrpSpPr/>
          <p:nvPr/>
        </p:nvGrpSpPr>
        <p:grpSpPr>
          <a:xfrm>
            <a:off x="3123060" y="5141175"/>
            <a:ext cx="1449169" cy="186060"/>
            <a:chOff x="3501778" y="5176020"/>
            <a:chExt cx="1449169" cy="186060"/>
          </a:xfrm>
        </p:grpSpPr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D5B942D9-F974-4201-8A94-6E1B7E065771}"/>
                </a:ext>
              </a:extLst>
            </p:cNvPr>
            <p:cNvCxnSpPr>
              <a:cxnSpLocks/>
            </p:cNvCxnSpPr>
            <p:nvPr/>
          </p:nvCxnSpPr>
          <p:spPr>
            <a:xfrm>
              <a:off x="4497853" y="5269401"/>
              <a:ext cx="453094" cy="54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300F86CB-9503-46AE-B7EC-B8E65F36BCB9}"/>
                </a:ext>
              </a:extLst>
            </p:cNvPr>
            <p:cNvSpPr/>
            <p:nvPr/>
          </p:nvSpPr>
          <p:spPr>
            <a:xfrm>
              <a:off x="3501778" y="5176020"/>
              <a:ext cx="1061095" cy="18606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wait in queue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DE7CA3BC-08A9-4EB5-BE1F-07B1606A8559}"/>
              </a:ext>
            </a:extLst>
          </p:cNvPr>
          <p:cNvGrpSpPr/>
          <p:nvPr/>
        </p:nvGrpSpPr>
        <p:grpSpPr>
          <a:xfrm>
            <a:off x="4873380" y="5141175"/>
            <a:ext cx="1990553" cy="187869"/>
            <a:chOff x="2983436" y="5482186"/>
            <a:chExt cx="1990553" cy="187869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2274BDDE-7A34-4707-823D-02DBABCA803B}"/>
                </a:ext>
              </a:extLst>
            </p:cNvPr>
            <p:cNvSpPr/>
            <p:nvPr/>
          </p:nvSpPr>
          <p:spPr>
            <a:xfrm>
              <a:off x="4516789" y="5493701"/>
              <a:ext cx="457200" cy="176354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77614104-563B-4426-8CDF-BC2CD92570D0}"/>
                </a:ext>
              </a:extLst>
            </p:cNvPr>
            <p:cNvSpPr/>
            <p:nvPr/>
          </p:nvSpPr>
          <p:spPr>
            <a:xfrm>
              <a:off x="2983436" y="5482186"/>
              <a:ext cx="1558448" cy="18606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compile/load/execute</a:t>
              </a:r>
            </a:p>
          </p:txBody>
        </p:sp>
      </p:grpSp>
      <p:sp>
        <p:nvSpPr>
          <p:cNvPr id="91" name="Rectangle 90">
            <a:extLst>
              <a:ext uri="{FF2B5EF4-FFF2-40B4-BE49-F238E27FC236}">
                <a16:creationId xmlns:a16="http://schemas.microsoft.com/office/drawing/2014/main" id="{9C4E879B-D09D-4F0A-A61F-FC7EB35CE453}"/>
              </a:ext>
            </a:extLst>
          </p:cNvPr>
          <p:cNvSpPr/>
          <p:nvPr/>
        </p:nvSpPr>
        <p:spPr>
          <a:xfrm>
            <a:off x="5354532" y="2919833"/>
            <a:ext cx="1579667" cy="17635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another user’s circuit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91C9F8CE-7516-4D81-8737-1C4DE5C53B8C}"/>
              </a:ext>
            </a:extLst>
          </p:cNvPr>
          <p:cNvCxnSpPr>
            <a:cxnSpLocks/>
            <a:stCxn id="91" idx="1"/>
          </p:cNvCxnSpPr>
          <p:nvPr/>
        </p:nvCxnSpPr>
        <p:spPr>
          <a:xfrm flipH="1">
            <a:off x="5105402" y="3008010"/>
            <a:ext cx="249130" cy="252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0BAA5AF8-AF0E-4907-A0AA-C7A5BDCAD07F}"/>
              </a:ext>
            </a:extLst>
          </p:cNvPr>
          <p:cNvCxnSpPr>
            <a:cxnSpLocks/>
          </p:cNvCxnSpPr>
          <p:nvPr/>
        </p:nvCxnSpPr>
        <p:spPr>
          <a:xfrm>
            <a:off x="1337036" y="2757002"/>
            <a:ext cx="4149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C0D4EDFE-2B0D-4B0F-9AC7-50489D0E6F9B}"/>
              </a:ext>
            </a:extLst>
          </p:cNvPr>
          <p:cNvGrpSpPr/>
          <p:nvPr/>
        </p:nvGrpSpPr>
        <p:grpSpPr>
          <a:xfrm>
            <a:off x="5638800" y="4557453"/>
            <a:ext cx="1393046" cy="181030"/>
            <a:chOff x="2895600" y="4187350"/>
            <a:chExt cx="1393046" cy="181030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87BB6F41-58FB-4BA2-9B95-B7B8A4874C6B}"/>
                </a:ext>
              </a:extLst>
            </p:cNvPr>
            <p:cNvSpPr/>
            <p:nvPr/>
          </p:nvSpPr>
          <p:spPr>
            <a:xfrm>
              <a:off x="3831446" y="4192026"/>
              <a:ext cx="457200" cy="176354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DD7553A3-50F9-4086-8B02-983F0D2C7B6A}"/>
                </a:ext>
              </a:extLst>
            </p:cNvPr>
            <p:cNvSpPr/>
            <p:nvPr/>
          </p:nvSpPr>
          <p:spPr>
            <a:xfrm>
              <a:off x="2895600" y="4187350"/>
              <a:ext cx="381000" cy="18000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7165A81B-2892-4009-93E3-31C1248BF23F}"/>
                </a:ext>
              </a:extLst>
            </p:cNvPr>
            <p:cNvCxnSpPr>
              <a:stCxn id="121" idx="3"/>
              <a:endCxn id="120" idx="1"/>
            </p:cNvCxnSpPr>
            <p:nvPr/>
          </p:nvCxnSpPr>
          <p:spPr>
            <a:xfrm>
              <a:off x="3276600" y="4277352"/>
              <a:ext cx="554846" cy="28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799123C5-ECCF-4522-B8E1-0BDF7E3AF6FA}"/>
              </a:ext>
            </a:extLst>
          </p:cNvPr>
          <p:cNvCxnSpPr>
            <a:cxnSpLocks/>
          </p:cNvCxnSpPr>
          <p:nvPr/>
        </p:nvCxnSpPr>
        <p:spPr>
          <a:xfrm>
            <a:off x="1339545" y="3042121"/>
            <a:ext cx="4149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26BEEE5C-71A6-481F-9675-4F8106CD4D31}"/>
              </a:ext>
            </a:extLst>
          </p:cNvPr>
          <p:cNvCxnSpPr>
            <a:cxnSpLocks/>
          </p:cNvCxnSpPr>
          <p:nvPr/>
        </p:nvCxnSpPr>
        <p:spPr>
          <a:xfrm>
            <a:off x="1337036" y="3668143"/>
            <a:ext cx="4149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4F1D1C2B-7001-4D1F-BD31-8C5F87603A09}"/>
              </a:ext>
            </a:extLst>
          </p:cNvPr>
          <p:cNvCxnSpPr>
            <a:cxnSpLocks/>
          </p:cNvCxnSpPr>
          <p:nvPr/>
        </p:nvCxnSpPr>
        <p:spPr>
          <a:xfrm>
            <a:off x="1337036" y="4055242"/>
            <a:ext cx="4149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AFCFFC77-0A72-473B-B294-E3FAD57107A3}"/>
              </a:ext>
            </a:extLst>
          </p:cNvPr>
          <p:cNvCxnSpPr>
            <a:cxnSpLocks/>
          </p:cNvCxnSpPr>
          <p:nvPr/>
        </p:nvCxnSpPr>
        <p:spPr>
          <a:xfrm>
            <a:off x="1337036" y="4332222"/>
            <a:ext cx="4149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4B21F6C7-FC72-4294-9245-E01989B65E14}"/>
              </a:ext>
            </a:extLst>
          </p:cNvPr>
          <p:cNvCxnSpPr>
            <a:cxnSpLocks/>
          </p:cNvCxnSpPr>
          <p:nvPr/>
        </p:nvCxnSpPr>
        <p:spPr>
          <a:xfrm>
            <a:off x="1340686" y="4647455"/>
            <a:ext cx="4149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ectangle 153">
            <a:extLst>
              <a:ext uri="{FF2B5EF4-FFF2-40B4-BE49-F238E27FC236}">
                <a16:creationId xmlns:a16="http://schemas.microsoft.com/office/drawing/2014/main" id="{1FEAE10D-29E8-4288-88E4-5643363CDDF8}"/>
              </a:ext>
            </a:extLst>
          </p:cNvPr>
          <p:cNvSpPr/>
          <p:nvPr/>
        </p:nvSpPr>
        <p:spPr>
          <a:xfrm>
            <a:off x="1998082" y="2208991"/>
            <a:ext cx="2237634" cy="23448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throttled execution of 6 circuits</a:t>
            </a:r>
          </a:p>
        </p:txBody>
      </p: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CB095980-E795-4FE4-8952-6302A15F3A0B}"/>
              </a:ext>
            </a:extLst>
          </p:cNvPr>
          <p:cNvCxnSpPr>
            <a:cxnSpLocks/>
          </p:cNvCxnSpPr>
          <p:nvPr/>
        </p:nvCxnSpPr>
        <p:spPr>
          <a:xfrm>
            <a:off x="1327226" y="2323822"/>
            <a:ext cx="0" cy="23236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7AA62484-132A-404D-8126-4F03D8ACC2E6}"/>
              </a:ext>
            </a:extLst>
          </p:cNvPr>
          <p:cNvCxnSpPr>
            <a:stCxn id="154" idx="1"/>
          </p:cNvCxnSpPr>
          <p:nvPr/>
        </p:nvCxnSpPr>
        <p:spPr>
          <a:xfrm flipH="1" flipV="1">
            <a:off x="1327226" y="2323822"/>
            <a:ext cx="670856" cy="24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9146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17267</TotalTime>
  <Words>569</Words>
  <Application>Microsoft Office PowerPoint</Application>
  <PresentationFormat>On-screen Show (4:3)</PresentationFormat>
  <Paragraphs>177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</dc:creator>
  <cp:lastModifiedBy>Tom Lubinski</cp:lastModifiedBy>
  <cp:revision>1028</cp:revision>
  <dcterms:created xsi:type="dcterms:W3CDTF">2006-08-16T00:00:00Z</dcterms:created>
  <dcterms:modified xsi:type="dcterms:W3CDTF">2022-11-01T04:21:20Z</dcterms:modified>
</cp:coreProperties>
</file>