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88" r:id="rId2"/>
    <p:sldId id="289" r:id="rId3"/>
    <p:sldId id="290" r:id="rId4"/>
    <p:sldId id="291" r:id="rId5"/>
    <p:sldId id="292" r:id="rId6"/>
    <p:sldId id="297" r:id="rId7"/>
    <p:sldId id="298" r:id="rId8"/>
    <p:sldId id="299" r:id="rId9"/>
    <p:sldId id="293" r:id="rId10"/>
    <p:sldId id="294" r:id="rId11"/>
    <p:sldId id="295" r:id="rId12"/>
    <p:sldId id="29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71" autoAdjust="0"/>
  </p:normalViewPr>
  <p:slideViewPr>
    <p:cSldViewPr>
      <p:cViewPr varScale="1">
        <p:scale>
          <a:sx n="137" d="100"/>
          <a:sy n="137" d="100"/>
        </p:scale>
        <p:origin x="704" y="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BF2A6-D503-4454-8A1F-4B2613CCD2E6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87E6E9-DB24-40BF-9957-761BCE108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10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0C24E12-2C7A-4F09-8D75-4E838CBAF68A}"/>
              </a:ext>
            </a:extLst>
          </p:cNvPr>
          <p:cNvGrpSpPr/>
          <p:nvPr/>
        </p:nvGrpSpPr>
        <p:grpSpPr>
          <a:xfrm>
            <a:off x="376157" y="416898"/>
            <a:ext cx="8141123" cy="5630661"/>
            <a:chOff x="376157" y="416898"/>
            <a:chExt cx="8141123" cy="563066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3AB2972-EF8C-4B4F-81C8-8472751791E7}"/>
                </a:ext>
              </a:extLst>
            </p:cNvPr>
            <p:cNvSpPr txBox="1"/>
            <p:nvPr/>
          </p:nvSpPr>
          <p:spPr>
            <a:xfrm>
              <a:off x="583109" y="416898"/>
              <a:ext cx="4724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Execute Module:  Submit and Execute Circuits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536448-51C7-4485-BE88-C64DB504D779}"/>
                </a:ext>
              </a:extLst>
            </p:cNvPr>
            <p:cNvSpPr/>
            <p:nvPr/>
          </p:nvSpPr>
          <p:spPr>
            <a:xfrm>
              <a:off x="1143000" y="1219200"/>
              <a:ext cx="533400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qc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F6582C5-7200-4D29-A1AC-0D2F637D8C81}"/>
                </a:ext>
              </a:extLst>
            </p:cNvPr>
            <p:cNvSpPr/>
            <p:nvPr/>
          </p:nvSpPr>
          <p:spPr>
            <a:xfrm>
              <a:off x="1096296" y="1935254"/>
              <a:ext cx="688694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circuit_id</a:t>
              </a:r>
              <a:endPara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220F191-114A-4688-B6F7-73876FA76ED6}"/>
                </a:ext>
              </a:extLst>
            </p:cNvPr>
            <p:cNvSpPr/>
            <p:nvPr/>
          </p:nvSpPr>
          <p:spPr>
            <a:xfrm>
              <a:off x="1093684" y="1581029"/>
              <a:ext cx="688694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group_id</a:t>
              </a:r>
              <a:endPara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E891E3E-1D9C-476B-AFDB-178716A22B41}"/>
                </a:ext>
              </a:extLst>
            </p:cNvPr>
            <p:cNvCxnSpPr>
              <a:cxnSpLocks/>
              <a:stCxn id="23" idx="3"/>
              <a:endCxn id="28" idx="1"/>
            </p:cNvCxnSpPr>
            <p:nvPr/>
          </p:nvCxnSpPr>
          <p:spPr>
            <a:xfrm flipV="1">
              <a:off x="1784990" y="1695329"/>
              <a:ext cx="646452" cy="354225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56CE303B-9A9D-4763-9F27-EC426CE13BD1}"/>
                </a:ext>
              </a:extLst>
            </p:cNvPr>
            <p:cNvCxnSpPr>
              <a:cxnSpLocks/>
              <a:stCxn id="26" idx="3"/>
              <a:endCxn id="28" idx="1"/>
            </p:cNvCxnSpPr>
            <p:nvPr/>
          </p:nvCxnSpPr>
          <p:spPr>
            <a:xfrm>
              <a:off x="1782378" y="1695329"/>
              <a:ext cx="649064" cy="0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4524D7A8-16CB-4444-9082-F1B39975441B}"/>
                </a:ext>
              </a:extLst>
            </p:cNvPr>
            <p:cNvCxnSpPr>
              <a:cxnSpLocks/>
              <a:stCxn id="13" idx="3"/>
              <a:endCxn id="28" idx="1"/>
            </p:cNvCxnSpPr>
            <p:nvPr/>
          </p:nvCxnSpPr>
          <p:spPr>
            <a:xfrm>
              <a:off x="1676400" y="1333500"/>
              <a:ext cx="755042" cy="361829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35D2A6F-698A-4FF0-8A2B-A3A404A33E08}"/>
                </a:ext>
              </a:extLst>
            </p:cNvPr>
            <p:cNvGrpSpPr/>
            <p:nvPr/>
          </p:nvGrpSpPr>
          <p:grpSpPr>
            <a:xfrm>
              <a:off x="2431442" y="1333500"/>
              <a:ext cx="1454758" cy="723657"/>
              <a:chOff x="2431442" y="1333500"/>
              <a:chExt cx="1454758" cy="723657"/>
            </a:xfrm>
          </p:grpSpPr>
          <p:sp>
            <p:nvSpPr>
              <p:cNvPr id="28" name="Rounded Rectangle 4">
                <a:extLst>
                  <a:ext uri="{FF2B5EF4-FFF2-40B4-BE49-F238E27FC236}">
                    <a16:creationId xmlns:a16="http://schemas.microsoft.com/office/drawing/2014/main" id="{D3909753-5E46-4E7B-A512-9805B30C5E9E}"/>
                  </a:ext>
                </a:extLst>
              </p:cNvPr>
              <p:cNvSpPr/>
              <p:nvPr/>
            </p:nvSpPr>
            <p:spPr>
              <a:xfrm>
                <a:off x="2431442" y="1333500"/>
                <a:ext cx="1454758" cy="72365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submit_circuit</a:t>
                </a:r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()</a:t>
                </a:r>
              </a:p>
            </p:txBody>
          </p:sp>
          <p:sp>
            <p:nvSpPr>
              <p:cNvPr id="8" name="Rounded Rectangle 80">
                <a:extLst>
                  <a:ext uri="{FF2B5EF4-FFF2-40B4-BE49-F238E27FC236}">
                    <a16:creationId xmlns:a16="http://schemas.microsoft.com/office/drawing/2014/main" id="{7D2B2803-9AC4-4185-A665-02EAAB9B12DC}"/>
                  </a:ext>
                </a:extLst>
              </p:cNvPr>
              <p:cNvSpPr/>
              <p:nvPr/>
            </p:nvSpPr>
            <p:spPr>
              <a:xfrm>
                <a:off x="3032955" y="1715790"/>
                <a:ext cx="591173" cy="28719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time()</a:t>
                </a:r>
              </a:p>
            </p:txBody>
          </p:sp>
        </p:grp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694070BF-1630-47CB-8D4B-F35B2203C0A8}"/>
                </a:ext>
              </a:extLst>
            </p:cNvPr>
            <p:cNvSpPr/>
            <p:nvPr/>
          </p:nvSpPr>
          <p:spPr>
            <a:xfrm>
              <a:off x="4360539" y="1349813"/>
              <a:ext cx="821061" cy="6757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qc</a:t>
              </a: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group_id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circuit_id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submit_time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2412FE7B-E4B9-4E0D-9A6E-657CF3479815}"/>
                </a:ext>
              </a:extLst>
            </p:cNvPr>
            <p:cNvGrpSpPr/>
            <p:nvPr/>
          </p:nvGrpSpPr>
          <p:grpSpPr>
            <a:xfrm>
              <a:off x="6326357" y="935162"/>
              <a:ext cx="1230690" cy="1520334"/>
              <a:chOff x="5743930" y="5281596"/>
              <a:chExt cx="1230690" cy="1520334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79552751-8BCB-4A03-8EB7-19693F904229}"/>
                  </a:ext>
                </a:extLst>
              </p:cNvPr>
              <p:cNvSpPr/>
              <p:nvPr/>
            </p:nvSpPr>
            <p:spPr>
              <a:xfrm>
                <a:off x="5743930" y="5281596"/>
                <a:ext cx="1230690" cy="15203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batched_circuits</a:t>
                </a:r>
                <a:r>
                  <a:rPr lang="en-US" sz="1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[ ]</a:t>
                </a:r>
              </a:p>
              <a:p>
                <a:pPr algn="ctr"/>
                <a:endPara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3239EEE9-7853-4416-B759-94E9E49D39BC}"/>
                  </a:ext>
                </a:extLst>
              </p:cNvPr>
              <p:cNvSpPr/>
              <p:nvPr/>
            </p:nvSpPr>
            <p:spPr>
              <a:xfrm>
                <a:off x="6062356" y="5599023"/>
                <a:ext cx="609600" cy="27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{ qc, … }</a:t>
                </a:r>
              </a:p>
              <a:p>
                <a:pPr algn="ctr"/>
                <a:endPara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B8B3BFF1-8D60-4F7B-B291-CFD8CD713205}"/>
                  </a:ext>
                </a:extLst>
              </p:cNvPr>
              <p:cNvSpPr/>
              <p:nvPr/>
            </p:nvSpPr>
            <p:spPr>
              <a:xfrm>
                <a:off x="6055006" y="5917042"/>
                <a:ext cx="609600" cy="27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{ qc, … }</a:t>
                </a:r>
              </a:p>
              <a:p>
                <a:pPr algn="ctr"/>
                <a:endPara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4C9CE5CA-1C10-45C9-8B1C-C8C6AC5DEFE1}"/>
                  </a:ext>
                </a:extLst>
              </p:cNvPr>
              <p:cNvSpPr/>
              <p:nvPr/>
            </p:nvSpPr>
            <p:spPr>
              <a:xfrm>
                <a:off x="6055006" y="6235061"/>
                <a:ext cx="609600" cy="27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{ qc, … }</a:t>
                </a:r>
              </a:p>
              <a:p>
                <a:pPr algn="ctr"/>
                <a:endPara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8B02FC1A-2F56-44BE-A1C5-0C2542485805}"/>
                  </a:ext>
                </a:extLst>
              </p:cNvPr>
              <p:cNvSpPr txBox="1"/>
              <p:nvPr/>
            </p:nvSpPr>
            <p:spPr>
              <a:xfrm>
                <a:off x="6016906" y="6383803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…</a:t>
                </a:r>
              </a:p>
            </p:txBody>
          </p:sp>
        </p:grp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286A9309-5EE5-4280-B8A8-6BAAD55842CA}"/>
                </a:ext>
              </a:extLst>
            </p:cNvPr>
            <p:cNvCxnSpPr>
              <a:cxnSpLocks/>
              <a:stCxn id="28" idx="3"/>
              <a:endCxn id="81" idx="1"/>
            </p:cNvCxnSpPr>
            <p:nvPr/>
          </p:nvCxnSpPr>
          <p:spPr>
            <a:xfrm flipV="1">
              <a:off x="3886200" y="1687668"/>
              <a:ext cx="474339" cy="7661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0BC381A6-485C-44DC-9E5D-CB6EA16B510A}"/>
                </a:ext>
              </a:extLst>
            </p:cNvPr>
            <p:cNvCxnSpPr>
              <a:cxnSpLocks/>
              <a:stCxn id="81" idx="3"/>
              <a:endCxn id="100" idx="1"/>
            </p:cNvCxnSpPr>
            <p:nvPr/>
          </p:nvCxnSpPr>
          <p:spPr>
            <a:xfrm>
              <a:off x="5181600" y="1687668"/>
              <a:ext cx="473054" cy="0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0" name="Rounded Rectangle 80">
              <a:extLst>
                <a:ext uri="{FF2B5EF4-FFF2-40B4-BE49-F238E27FC236}">
                  <a16:creationId xmlns:a16="http://schemas.microsoft.com/office/drawing/2014/main" id="{331704B6-2B15-43F3-B021-BD9BF377D5BD}"/>
                </a:ext>
              </a:extLst>
            </p:cNvPr>
            <p:cNvSpPr/>
            <p:nvPr/>
          </p:nvSpPr>
          <p:spPr>
            <a:xfrm>
              <a:off x="5654654" y="1544070"/>
              <a:ext cx="813994" cy="28719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append()</a:t>
              </a:r>
            </a:p>
          </p:txBody>
        </p:sp>
        <p:sp>
          <p:nvSpPr>
            <p:cNvPr id="12" name="Rounded Rectangle 4">
              <a:extLst>
                <a:ext uri="{FF2B5EF4-FFF2-40B4-BE49-F238E27FC236}">
                  <a16:creationId xmlns:a16="http://schemas.microsoft.com/office/drawing/2014/main" id="{6112B7D5-A208-4B45-9340-1833952DC0D2}"/>
                </a:ext>
              </a:extLst>
            </p:cNvPr>
            <p:cNvSpPr/>
            <p:nvPr/>
          </p:nvSpPr>
          <p:spPr>
            <a:xfrm>
              <a:off x="3429000" y="2993035"/>
              <a:ext cx="1547058" cy="40584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execute_circuits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()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561D75A-7DE4-4B3B-B2F3-E321FED2BB2F}"/>
                </a:ext>
              </a:extLst>
            </p:cNvPr>
            <p:cNvCxnSpPr>
              <a:cxnSpLocks/>
              <a:stCxn id="73" idx="3"/>
              <a:endCxn id="12" idx="1"/>
            </p:cNvCxnSpPr>
            <p:nvPr/>
          </p:nvCxnSpPr>
          <p:spPr>
            <a:xfrm>
              <a:off x="2602210" y="3192152"/>
              <a:ext cx="826790" cy="3806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A5CF3C3-9E54-4C23-8406-0A9A88BB5D70}"/>
                </a:ext>
              </a:extLst>
            </p:cNvPr>
            <p:cNvGrpSpPr/>
            <p:nvPr/>
          </p:nvGrpSpPr>
          <p:grpSpPr>
            <a:xfrm>
              <a:off x="3441879" y="4951965"/>
              <a:ext cx="1579915" cy="675710"/>
              <a:chOff x="2431442" y="1333500"/>
              <a:chExt cx="1454758" cy="723657"/>
            </a:xfrm>
          </p:grpSpPr>
          <p:sp>
            <p:nvSpPr>
              <p:cNvPr id="47" name="Rounded Rectangle 4">
                <a:extLst>
                  <a:ext uri="{FF2B5EF4-FFF2-40B4-BE49-F238E27FC236}">
                    <a16:creationId xmlns:a16="http://schemas.microsoft.com/office/drawing/2014/main" id="{D1CAA214-8C66-4437-98F9-80AE759021D1}"/>
                  </a:ext>
                </a:extLst>
              </p:cNvPr>
              <p:cNvSpPr/>
              <p:nvPr/>
            </p:nvSpPr>
            <p:spPr>
              <a:xfrm>
                <a:off x="2431442" y="1333500"/>
                <a:ext cx="1454758" cy="72365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execute_circuit</a:t>
                </a:r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()</a:t>
                </a:r>
              </a:p>
            </p:txBody>
          </p:sp>
          <p:sp>
            <p:nvSpPr>
              <p:cNvPr id="48" name="Rounded Rectangle 80">
                <a:extLst>
                  <a:ext uri="{FF2B5EF4-FFF2-40B4-BE49-F238E27FC236}">
                    <a16:creationId xmlns:a16="http://schemas.microsoft.com/office/drawing/2014/main" id="{5593D4A7-C877-481D-85DF-CF68DA48C18E}"/>
                  </a:ext>
                </a:extLst>
              </p:cNvPr>
              <p:cNvSpPr/>
              <p:nvPr/>
            </p:nvSpPr>
            <p:spPr>
              <a:xfrm>
                <a:off x="3032955" y="1715790"/>
                <a:ext cx="591173" cy="28719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time()</a:t>
                </a:r>
              </a:p>
            </p:txBody>
          </p:sp>
        </p:grp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CC72AB4-7FB8-42D9-98D1-BBD4A8E40F7E}"/>
                </a:ext>
              </a:extLst>
            </p:cNvPr>
            <p:cNvSpPr/>
            <p:nvPr/>
          </p:nvSpPr>
          <p:spPr>
            <a:xfrm>
              <a:off x="3792483" y="3813490"/>
              <a:ext cx="821061" cy="6757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qc</a:t>
              </a: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group_id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circuit_id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submit_time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91BE097D-15F3-4E00-9D08-817F1D072F45}"/>
                </a:ext>
              </a:extLst>
            </p:cNvPr>
            <p:cNvCxnSpPr>
              <a:cxnSpLocks/>
              <a:stCxn id="12" idx="2"/>
              <a:endCxn id="30" idx="0"/>
            </p:cNvCxnSpPr>
            <p:nvPr/>
          </p:nvCxnSpPr>
          <p:spPr>
            <a:xfrm>
              <a:off x="4202529" y="3398881"/>
              <a:ext cx="485" cy="414609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60A7461-7E53-4F19-8A17-E8AADBE1E52B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4202529" y="2160332"/>
              <a:ext cx="2123828" cy="832703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7FA36A75-2548-487B-99DD-9359739939C1}"/>
                </a:ext>
              </a:extLst>
            </p:cNvPr>
            <p:cNvCxnSpPr>
              <a:cxnSpLocks/>
              <a:stCxn id="30" idx="2"/>
              <a:endCxn id="47" idx="0"/>
            </p:cNvCxnSpPr>
            <p:nvPr/>
          </p:nvCxnSpPr>
          <p:spPr>
            <a:xfrm>
              <a:off x="4203014" y="4489200"/>
              <a:ext cx="28823" cy="462765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011DBCB3-E49B-4957-BDC8-72A4849B1AE7}"/>
                </a:ext>
              </a:extLst>
            </p:cNvPr>
            <p:cNvSpPr/>
            <p:nvPr/>
          </p:nvSpPr>
          <p:spPr>
            <a:xfrm>
              <a:off x="1611610" y="2955303"/>
              <a:ext cx="990600" cy="4736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target</a:t>
              </a:r>
            </a:p>
            <a:p>
              <a:pPr algn="ctr"/>
              <a:r>
                <a: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system</a:t>
              </a:r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F9E731F9-01DC-449F-AD3E-CC61ADD846B8}"/>
                </a:ext>
              </a:extLst>
            </p:cNvPr>
            <p:cNvGrpSpPr/>
            <p:nvPr/>
          </p:nvGrpSpPr>
          <p:grpSpPr>
            <a:xfrm>
              <a:off x="7145680" y="4527225"/>
              <a:ext cx="1371600" cy="1520334"/>
              <a:chOff x="6705600" y="4402504"/>
              <a:chExt cx="1371600" cy="1520334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BCB145A5-CD4A-48D1-9E07-0DC4122B35B9}"/>
                  </a:ext>
                </a:extLst>
              </p:cNvPr>
              <p:cNvSpPr/>
              <p:nvPr/>
            </p:nvSpPr>
            <p:spPr>
              <a:xfrm>
                <a:off x="6705600" y="4402504"/>
                <a:ext cx="1371600" cy="15203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active_circuits</a:t>
                </a:r>
                <a:r>
                  <a:rPr lang="en-US" sz="1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{ }</a:t>
                </a:r>
              </a:p>
              <a:p>
                <a:pPr algn="ctr"/>
                <a:endPara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8AA5B05F-2B41-4842-8453-21D296FA6156}"/>
                  </a:ext>
                </a:extLst>
              </p:cNvPr>
              <p:cNvSpPr/>
              <p:nvPr/>
            </p:nvSpPr>
            <p:spPr>
              <a:xfrm>
                <a:off x="7024025" y="4719931"/>
                <a:ext cx="839771" cy="27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{ job, qc, … }</a:t>
                </a:r>
              </a:p>
              <a:p>
                <a:pPr algn="ctr"/>
                <a:endPara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3F2E2A3B-F386-41BE-93F9-AE2AAB2BEB22}"/>
                  </a:ext>
                </a:extLst>
              </p:cNvPr>
              <p:cNvSpPr/>
              <p:nvPr/>
            </p:nvSpPr>
            <p:spPr>
              <a:xfrm>
                <a:off x="6781800" y="5037950"/>
                <a:ext cx="839770" cy="27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{ job, qc, … }</a:t>
                </a:r>
              </a:p>
              <a:p>
                <a:pPr algn="ctr"/>
                <a:endPara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A59621F7-E2FD-4147-9B24-A34E541C9B85}"/>
                  </a:ext>
                </a:extLst>
              </p:cNvPr>
              <p:cNvSpPr/>
              <p:nvPr/>
            </p:nvSpPr>
            <p:spPr>
              <a:xfrm>
                <a:off x="7161230" y="5355969"/>
                <a:ext cx="839770" cy="27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{ job, qc, … }</a:t>
                </a:r>
              </a:p>
              <a:p>
                <a:pPr algn="ctr"/>
                <a:endPara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13529F40-04AC-45FE-B971-BC9DE29DF7E8}"/>
                  </a:ext>
                </a:extLst>
              </p:cNvPr>
              <p:cNvSpPr txBox="1"/>
              <p:nvPr/>
            </p:nvSpPr>
            <p:spPr>
              <a:xfrm>
                <a:off x="7101010" y="5518652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…</a:t>
                </a:r>
              </a:p>
            </p:txBody>
          </p:sp>
        </p:grp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81E829F0-6350-44DF-B2CB-F262D56D3DD9}"/>
                </a:ext>
              </a:extLst>
            </p:cNvPr>
            <p:cNvSpPr/>
            <p:nvPr/>
          </p:nvSpPr>
          <p:spPr>
            <a:xfrm>
              <a:off x="5621128" y="4820255"/>
              <a:ext cx="821061" cy="9565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job</a:t>
              </a:r>
            </a:p>
            <a:p>
              <a:pPr algn="ctr"/>
              <a:r>
                <a: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qc</a:t>
              </a: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group_id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circuit_id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submit_time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Launch_time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AD0FA3A2-906A-4C5E-B778-8824AC50303E}"/>
                </a:ext>
              </a:extLst>
            </p:cNvPr>
            <p:cNvCxnSpPr>
              <a:cxnSpLocks/>
              <a:stCxn id="47" idx="3"/>
              <a:endCxn id="78" idx="1"/>
            </p:cNvCxnSpPr>
            <p:nvPr/>
          </p:nvCxnSpPr>
          <p:spPr>
            <a:xfrm>
              <a:off x="5021794" y="5289820"/>
              <a:ext cx="599334" cy="8703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F85EB007-E37D-4A78-B246-20C2669E317D}"/>
                </a:ext>
              </a:extLst>
            </p:cNvPr>
            <p:cNvCxnSpPr>
              <a:cxnSpLocks/>
              <a:stCxn id="78" idx="3"/>
              <a:endCxn id="89" idx="1"/>
            </p:cNvCxnSpPr>
            <p:nvPr/>
          </p:nvCxnSpPr>
          <p:spPr>
            <a:xfrm flipV="1">
              <a:off x="6442189" y="5287392"/>
              <a:ext cx="703491" cy="11131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0A739A59-AF41-45F5-94C2-6A94C17AF670}"/>
                </a:ext>
              </a:extLst>
            </p:cNvPr>
            <p:cNvSpPr txBox="1"/>
            <p:nvPr/>
          </p:nvSpPr>
          <p:spPr>
            <a:xfrm>
              <a:off x="376157" y="1611023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1)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24AC1D6C-904C-47EC-8569-C6EB68EF16C0}"/>
                </a:ext>
              </a:extLst>
            </p:cNvPr>
            <p:cNvSpPr txBox="1"/>
            <p:nvPr/>
          </p:nvSpPr>
          <p:spPr>
            <a:xfrm>
              <a:off x="407884" y="3022874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2)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6483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AB2972-EF8C-4B4F-81C8-8472751791E7}"/>
              </a:ext>
            </a:extLst>
          </p:cNvPr>
          <p:cNvSpPr txBox="1"/>
          <p:nvPr/>
        </p:nvSpPr>
        <p:spPr>
          <a:xfrm>
            <a:off x="583109" y="416898"/>
            <a:ext cx="472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 Qiskit Run-Time in second paper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9552751-8BCB-4A03-8EB7-19693F904229}"/>
              </a:ext>
            </a:extLst>
          </p:cNvPr>
          <p:cNvSpPr/>
          <p:nvPr/>
        </p:nvSpPr>
        <p:spPr>
          <a:xfrm>
            <a:off x="4520271" y="6970701"/>
            <a:ext cx="1230690" cy="15203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batched_circuits</a:t>
            </a:r>
            <a:r>
              <a: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[ ]</a:t>
            </a:r>
          </a:p>
          <a:p>
            <a:pPr algn="ctr"/>
            <a:endParaRPr 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35309D58-F726-BCA4-F4EF-015686663A32}"/>
              </a:ext>
            </a:extLst>
          </p:cNvPr>
          <p:cNvGrpSpPr/>
          <p:nvPr/>
        </p:nvGrpSpPr>
        <p:grpSpPr>
          <a:xfrm>
            <a:off x="-304800" y="1828800"/>
            <a:ext cx="11430000" cy="1828800"/>
            <a:chOff x="-304800" y="1828800"/>
            <a:chExt cx="11430000" cy="182880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21CD728F-668A-6130-C80C-E6B1D89D35FE}"/>
                </a:ext>
              </a:extLst>
            </p:cNvPr>
            <p:cNvSpPr/>
            <p:nvPr/>
          </p:nvSpPr>
          <p:spPr>
            <a:xfrm>
              <a:off x="-304800" y="1828800"/>
              <a:ext cx="11430000" cy="1828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0714957F-7DA1-A4B5-41BB-BA60C5A7B7E0}"/>
                </a:ext>
              </a:extLst>
            </p:cNvPr>
            <p:cNvGrpSpPr/>
            <p:nvPr/>
          </p:nvGrpSpPr>
          <p:grpSpPr>
            <a:xfrm>
              <a:off x="144126" y="2133600"/>
              <a:ext cx="10825735" cy="1447800"/>
              <a:chOff x="-168947" y="2156024"/>
              <a:chExt cx="9548603" cy="1277000"/>
            </a:xfrm>
          </p:grpSpPr>
          <p:sp>
            <p:nvSpPr>
              <p:cNvPr id="28" name="Rounded Rectangle 4">
                <a:extLst>
                  <a:ext uri="{FF2B5EF4-FFF2-40B4-BE49-F238E27FC236}">
                    <a16:creationId xmlns:a16="http://schemas.microsoft.com/office/drawing/2014/main" id="{D3909753-5E46-4E7B-A512-9805B30C5E9E}"/>
                  </a:ext>
                </a:extLst>
              </p:cNvPr>
              <p:cNvSpPr/>
              <p:nvPr/>
            </p:nvSpPr>
            <p:spPr>
              <a:xfrm>
                <a:off x="1219200" y="2286000"/>
                <a:ext cx="1089677" cy="80847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Create</a:t>
                </a:r>
                <a:b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</a:br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Benchmark</a:t>
                </a:r>
                <a:b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</a:br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Upload</a:t>
                </a:r>
              </a:p>
            </p:txBody>
          </p: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286A9309-5EE5-4280-B8A8-6BAAD55842CA}"/>
                  </a:ext>
                </a:extLst>
              </p:cNvPr>
              <p:cNvCxnSpPr>
                <a:cxnSpLocks/>
                <a:stCxn id="28" idx="3"/>
                <a:endCxn id="3" idx="2"/>
              </p:cNvCxnSpPr>
              <p:nvPr/>
            </p:nvCxnSpPr>
            <p:spPr>
              <a:xfrm>
                <a:off x="2308877" y="2690235"/>
                <a:ext cx="365179" cy="0"/>
              </a:xfrm>
              <a:prstGeom prst="straightConnector1">
                <a:avLst/>
              </a:prstGeom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0BC381A6-485C-44DC-9E5D-CB6EA16B510A}"/>
                  </a:ext>
                </a:extLst>
              </p:cNvPr>
              <p:cNvCxnSpPr>
                <a:cxnSpLocks/>
                <a:stCxn id="29" idx="3"/>
                <a:endCxn id="1026" idx="1"/>
              </p:cNvCxnSpPr>
              <p:nvPr/>
            </p:nvCxnSpPr>
            <p:spPr>
              <a:xfrm flipV="1">
                <a:off x="7627056" y="2690232"/>
                <a:ext cx="359014" cy="1"/>
              </a:xfrm>
              <a:prstGeom prst="straightConnector1">
                <a:avLst/>
              </a:prstGeom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F561D75A-7DE4-4B3B-B2F3-E321FED2BB2F}"/>
                  </a:ext>
                </a:extLst>
              </p:cNvPr>
              <p:cNvCxnSpPr>
                <a:cxnSpLocks/>
                <a:stCxn id="7" idx="3"/>
                <a:endCxn id="25" idx="2"/>
              </p:cNvCxnSpPr>
              <p:nvPr/>
            </p:nvCxnSpPr>
            <p:spPr>
              <a:xfrm>
                <a:off x="5059133" y="2690234"/>
                <a:ext cx="358123" cy="54"/>
              </a:xfrm>
              <a:prstGeom prst="straightConnector1">
                <a:avLst/>
              </a:prstGeom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A60A7461-7E53-4F19-8A17-E8AADBE1E52B}"/>
                  </a:ext>
                </a:extLst>
              </p:cNvPr>
              <p:cNvCxnSpPr>
                <a:cxnSpLocks/>
                <a:stCxn id="3" idx="4"/>
                <a:endCxn id="7" idx="1"/>
              </p:cNvCxnSpPr>
              <p:nvPr/>
            </p:nvCxnSpPr>
            <p:spPr>
              <a:xfrm flipV="1">
                <a:off x="3588456" y="2690234"/>
                <a:ext cx="381000" cy="1"/>
              </a:xfrm>
              <a:prstGeom prst="straightConnector1">
                <a:avLst/>
              </a:prstGeom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3" name="Cylinder 2">
                <a:extLst>
                  <a:ext uri="{FF2B5EF4-FFF2-40B4-BE49-F238E27FC236}">
                    <a16:creationId xmlns:a16="http://schemas.microsoft.com/office/drawing/2014/main" id="{E237F1E8-1008-1052-7EE4-E1609AADEB96}"/>
                  </a:ext>
                </a:extLst>
              </p:cNvPr>
              <p:cNvSpPr/>
              <p:nvPr/>
            </p:nvSpPr>
            <p:spPr>
              <a:xfrm>
                <a:off x="2674056" y="2328406"/>
                <a:ext cx="914400" cy="723657"/>
              </a:xfrm>
              <a:prstGeom prst="can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Benchmark</a:t>
                </a:r>
                <a:br>
                  <a:rPr lang="en-US" sz="1200" dirty="0">
                    <a:solidFill>
                      <a:schemeClr val="tx1"/>
                    </a:solidFill>
                  </a:rPr>
                </a:br>
                <a:r>
                  <a:rPr lang="en-US" sz="1200" dirty="0">
                    <a:solidFill>
                      <a:schemeClr val="tx1"/>
                    </a:solidFill>
                  </a:rPr>
                  <a:t>Upload</a:t>
                </a:r>
              </a:p>
            </p:txBody>
          </p: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078DA9AB-D316-A781-CEA4-9800A2A9973C}"/>
                  </a:ext>
                </a:extLst>
              </p:cNvPr>
              <p:cNvGrpSpPr/>
              <p:nvPr/>
            </p:nvGrpSpPr>
            <p:grpSpPr>
              <a:xfrm>
                <a:off x="-168947" y="2276967"/>
                <a:ext cx="1014203" cy="1156057"/>
                <a:chOff x="-404603" y="969867"/>
                <a:chExt cx="1014203" cy="1156057"/>
              </a:xfrm>
            </p:grpSpPr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8B02FC1A-2F56-44BE-A1C5-0C2542485805}"/>
                    </a:ext>
                  </a:extLst>
                </p:cNvPr>
                <p:cNvSpPr txBox="1"/>
                <p:nvPr/>
              </p:nvSpPr>
              <p:spPr>
                <a:xfrm>
                  <a:off x="-76200" y="1787370"/>
                  <a:ext cx="6858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…</a:t>
                  </a:r>
                </a:p>
              </p:txBody>
            </p:sp>
            <p:sp>
              <p:nvSpPr>
                <p:cNvPr id="67" name="Cylinder 66">
                  <a:extLst>
                    <a:ext uri="{FF2B5EF4-FFF2-40B4-BE49-F238E27FC236}">
                      <a16:creationId xmlns:a16="http://schemas.microsoft.com/office/drawing/2014/main" id="{77773ED3-27B5-3287-640F-E632C5DCE18D}"/>
                    </a:ext>
                  </a:extLst>
                </p:cNvPr>
                <p:cNvSpPr/>
                <p:nvPr/>
              </p:nvSpPr>
              <p:spPr>
                <a:xfrm>
                  <a:off x="-316965" y="1105143"/>
                  <a:ext cx="914400" cy="723657"/>
                </a:xfrm>
                <a:prstGeom prst="can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Benchmark</a:t>
                  </a:r>
                  <a:br>
                    <a:rPr lang="en-US" sz="1200" dirty="0">
                      <a:solidFill>
                        <a:schemeClr val="tx1"/>
                      </a:solidFill>
                    </a:rPr>
                  </a:br>
                  <a:r>
                    <a:rPr lang="en-US" sz="1200" dirty="0">
                      <a:solidFill>
                        <a:schemeClr val="tx1"/>
                      </a:solidFill>
                    </a:rPr>
                    <a:t>Files</a:t>
                  </a:r>
                </a:p>
              </p:txBody>
            </p:sp>
            <p:sp>
              <p:nvSpPr>
                <p:cNvPr id="5" name="Cylinder 4">
                  <a:extLst>
                    <a:ext uri="{FF2B5EF4-FFF2-40B4-BE49-F238E27FC236}">
                      <a16:creationId xmlns:a16="http://schemas.microsoft.com/office/drawing/2014/main" id="{D29230AC-013E-30FA-4CDE-D1BACE1D5A92}"/>
                    </a:ext>
                  </a:extLst>
                </p:cNvPr>
                <p:cNvSpPr/>
                <p:nvPr/>
              </p:nvSpPr>
              <p:spPr>
                <a:xfrm>
                  <a:off x="-404603" y="969867"/>
                  <a:ext cx="914400" cy="723657"/>
                </a:xfrm>
                <a:prstGeom prst="can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Benchmark</a:t>
                  </a:r>
                  <a:br>
                    <a:rPr lang="en-US" sz="1200" dirty="0">
                      <a:solidFill>
                        <a:schemeClr val="tx1"/>
                      </a:solidFill>
                    </a:rPr>
                  </a:br>
                  <a:r>
                    <a:rPr lang="en-US" sz="1200" dirty="0">
                      <a:solidFill>
                        <a:schemeClr val="tx1"/>
                      </a:solidFill>
                    </a:rPr>
                    <a:t>Files</a:t>
                  </a:r>
                </a:p>
              </p:txBody>
            </p:sp>
          </p:grpSp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AC02C186-349E-CE4F-CC63-B58EC3522EA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86070" y="2156024"/>
                <a:ext cx="1393586" cy="10684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Rounded Rectangle 4">
                <a:extLst>
                  <a:ext uri="{FF2B5EF4-FFF2-40B4-BE49-F238E27FC236}">
                    <a16:creationId xmlns:a16="http://schemas.microsoft.com/office/drawing/2014/main" id="{2DE35426-832F-FC1E-E672-D476913A75BC}"/>
                  </a:ext>
                </a:extLst>
              </p:cNvPr>
              <p:cNvSpPr/>
              <p:nvPr/>
            </p:nvSpPr>
            <p:spPr>
              <a:xfrm>
                <a:off x="3969456" y="2328405"/>
                <a:ext cx="1089677" cy="723657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Qiskit</a:t>
                </a:r>
                <a:b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</a:br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Runtime</a:t>
                </a: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447F4398-5C8C-B5CA-07BC-8242040F7032}"/>
                  </a:ext>
                </a:extLst>
              </p:cNvPr>
              <p:cNvCxnSpPr>
                <a:cxnSpLocks/>
                <a:endCxn id="28" idx="1"/>
              </p:cNvCxnSpPr>
              <p:nvPr/>
            </p:nvCxnSpPr>
            <p:spPr>
              <a:xfrm>
                <a:off x="896015" y="2690235"/>
                <a:ext cx="323185" cy="0"/>
              </a:xfrm>
              <a:prstGeom prst="straightConnector1">
                <a:avLst/>
              </a:prstGeom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5" name="Cylinder 24">
                <a:extLst>
                  <a:ext uri="{FF2B5EF4-FFF2-40B4-BE49-F238E27FC236}">
                    <a16:creationId xmlns:a16="http://schemas.microsoft.com/office/drawing/2014/main" id="{DE52BA9D-3DAE-40A0-0BCF-E02EC822EB28}"/>
                  </a:ext>
                </a:extLst>
              </p:cNvPr>
              <p:cNvSpPr/>
              <p:nvPr/>
            </p:nvSpPr>
            <p:spPr>
              <a:xfrm>
                <a:off x="5417256" y="2328459"/>
                <a:ext cx="914400" cy="723657"/>
              </a:xfrm>
              <a:prstGeom prst="can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Results</a:t>
                </a:r>
              </a:p>
            </p:txBody>
          </p:sp>
          <p:sp>
            <p:nvSpPr>
              <p:cNvPr id="29" name="Rounded Rectangle 4">
                <a:extLst>
                  <a:ext uri="{FF2B5EF4-FFF2-40B4-BE49-F238E27FC236}">
                    <a16:creationId xmlns:a16="http://schemas.microsoft.com/office/drawing/2014/main" id="{53268695-B9D1-9F2F-4582-8EDAC449FF38}"/>
                  </a:ext>
                </a:extLst>
              </p:cNvPr>
              <p:cNvSpPr/>
              <p:nvPr/>
            </p:nvSpPr>
            <p:spPr>
              <a:xfrm>
                <a:off x="6712656" y="2328404"/>
                <a:ext cx="914400" cy="72365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Display</a:t>
                </a:r>
                <a:b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</a:br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Results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8C6CC369-6664-768A-9411-6B34F6CBD38E}"/>
                  </a:ext>
                </a:extLst>
              </p:cNvPr>
              <p:cNvCxnSpPr>
                <a:cxnSpLocks/>
                <a:stCxn id="25" idx="4"/>
                <a:endCxn id="29" idx="1"/>
              </p:cNvCxnSpPr>
              <p:nvPr/>
            </p:nvCxnSpPr>
            <p:spPr>
              <a:xfrm flipV="1">
                <a:off x="6331656" y="2690233"/>
                <a:ext cx="381000" cy="55"/>
              </a:xfrm>
              <a:prstGeom prst="straightConnector1">
                <a:avLst/>
              </a:prstGeom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99474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AB2972-EF8C-4B4F-81C8-8472751791E7}"/>
              </a:ext>
            </a:extLst>
          </p:cNvPr>
          <p:cNvSpPr txBox="1"/>
          <p:nvPr/>
        </p:nvSpPr>
        <p:spPr>
          <a:xfrm>
            <a:off x="583109" y="416898"/>
            <a:ext cx="472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 Qiskit Run-Time in second paper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9552751-8BCB-4A03-8EB7-19693F904229}"/>
              </a:ext>
            </a:extLst>
          </p:cNvPr>
          <p:cNvSpPr/>
          <p:nvPr/>
        </p:nvSpPr>
        <p:spPr>
          <a:xfrm>
            <a:off x="4520271" y="6970701"/>
            <a:ext cx="1230690" cy="15203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batched_circuits</a:t>
            </a:r>
            <a:r>
              <a: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[ ]</a:t>
            </a:r>
          </a:p>
          <a:p>
            <a:pPr algn="ctr"/>
            <a:endParaRPr lang="en-US" sz="1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1CD728F-668A-6130-C80C-E6B1D89D35FE}"/>
              </a:ext>
            </a:extLst>
          </p:cNvPr>
          <p:cNvSpPr/>
          <p:nvPr/>
        </p:nvSpPr>
        <p:spPr>
          <a:xfrm>
            <a:off x="-152400" y="1828800"/>
            <a:ext cx="11506200" cy="182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4">
            <a:extLst>
              <a:ext uri="{FF2B5EF4-FFF2-40B4-BE49-F238E27FC236}">
                <a16:creationId xmlns:a16="http://schemas.microsoft.com/office/drawing/2014/main" id="{D3909753-5E46-4E7B-A512-9805B30C5E9E}"/>
              </a:ext>
            </a:extLst>
          </p:cNvPr>
          <p:cNvSpPr/>
          <p:nvPr/>
        </p:nvSpPr>
        <p:spPr>
          <a:xfrm>
            <a:off x="1717939" y="2280960"/>
            <a:ext cx="1235422" cy="9166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Create</a:t>
            </a:r>
            <a:b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Benchmark</a:t>
            </a:r>
            <a:b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Upload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86A9309-5EE5-4280-B8A8-6BAAD55842CA}"/>
              </a:ext>
            </a:extLst>
          </p:cNvPr>
          <p:cNvCxnSpPr>
            <a:cxnSpLocks/>
            <a:stCxn id="28" idx="3"/>
            <a:endCxn id="3" idx="2"/>
          </p:cNvCxnSpPr>
          <p:nvPr/>
        </p:nvCxnSpPr>
        <p:spPr>
          <a:xfrm>
            <a:off x="2953361" y="2739262"/>
            <a:ext cx="353337" cy="0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0BC381A6-485C-44DC-9E5D-CB6EA16B510A}"/>
              </a:ext>
            </a:extLst>
          </p:cNvPr>
          <p:cNvCxnSpPr>
            <a:cxnSpLocks/>
            <a:stCxn id="29" idx="3"/>
            <a:endCxn id="1026" idx="1"/>
          </p:cNvCxnSpPr>
          <p:nvPr/>
        </p:nvCxnSpPr>
        <p:spPr>
          <a:xfrm>
            <a:off x="9214389" y="2739260"/>
            <a:ext cx="338747" cy="0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561D75A-7DE4-4B3B-B2F3-E321FED2BB2F}"/>
              </a:ext>
            </a:extLst>
          </p:cNvPr>
          <p:cNvCxnSpPr>
            <a:cxnSpLocks/>
            <a:stCxn id="7" idx="3"/>
            <a:endCxn id="25" idx="2"/>
          </p:cNvCxnSpPr>
          <p:nvPr/>
        </p:nvCxnSpPr>
        <p:spPr>
          <a:xfrm>
            <a:off x="6429238" y="2739260"/>
            <a:ext cx="306460" cy="62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60A7461-7E53-4F19-8A17-E8AADBE1E52B}"/>
              </a:ext>
            </a:extLst>
          </p:cNvPr>
          <p:cNvCxnSpPr>
            <a:cxnSpLocks/>
            <a:stCxn id="3" idx="4"/>
            <a:endCxn id="7" idx="1"/>
          </p:cNvCxnSpPr>
          <p:nvPr/>
        </p:nvCxnSpPr>
        <p:spPr>
          <a:xfrm flipV="1">
            <a:off x="4343400" y="2739260"/>
            <a:ext cx="353338" cy="2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Cylinder 2">
            <a:extLst>
              <a:ext uri="{FF2B5EF4-FFF2-40B4-BE49-F238E27FC236}">
                <a16:creationId xmlns:a16="http://schemas.microsoft.com/office/drawing/2014/main" id="{E237F1E8-1008-1052-7EE4-E1609AADEB96}"/>
              </a:ext>
            </a:extLst>
          </p:cNvPr>
          <p:cNvSpPr/>
          <p:nvPr/>
        </p:nvSpPr>
        <p:spPr>
          <a:xfrm>
            <a:off x="3306698" y="2329038"/>
            <a:ext cx="1036702" cy="820447"/>
          </a:xfrm>
          <a:prstGeom prst="can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Benchmark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Upload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078DA9AB-D316-A781-CEA4-9800A2A9973C}"/>
              </a:ext>
            </a:extLst>
          </p:cNvPr>
          <p:cNvGrpSpPr/>
          <p:nvPr/>
        </p:nvGrpSpPr>
        <p:grpSpPr>
          <a:xfrm>
            <a:off x="144126" y="2270719"/>
            <a:ext cx="1149853" cy="1310681"/>
            <a:chOff x="-404603" y="969867"/>
            <a:chExt cx="1014203" cy="1156057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B02FC1A-2F56-44BE-A1C5-0C2542485805}"/>
                </a:ext>
              </a:extLst>
            </p:cNvPr>
            <p:cNvSpPr txBox="1"/>
            <p:nvPr/>
          </p:nvSpPr>
          <p:spPr>
            <a:xfrm>
              <a:off x="-76200" y="1787370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…</a:t>
              </a:r>
            </a:p>
          </p:txBody>
        </p:sp>
        <p:sp>
          <p:nvSpPr>
            <p:cNvPr id="67" name="Cylinder 66">
              <a:extLst>
                <a:ext uri="{FF2B5EF4-FFF2-40B4-BE49-F238E27FC236}">
                  <a16:creationId xmlns:a16="http://schemas.microsoft.com/office/drawing/2014/main" id="{77773ED3-27B5-3287-640F-E632C5DCE18D}"/>
                </a:ext>
              </a:extLst>
            </p:cNvPr>
            <p:cNvSpPr/>
            <p:nvPr/>
          </p:nvSpPr>
          <p:spPr>
            <a:xfrm>
              <a:off x="-316965" y="1105143"/>
              <a:ext cx="914400" cy="723657"/>
            </a:xfrm>
            <a:prstGeom prst="can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Benchmark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Files</a:t>
              </a:r>
            </a:p>
          </p:txBody>
        </p:sp>
        <p:sp>
          <p:nvSpPr>
            <p:cNvPr id="5" name="Cylinder 4">
              <a:extLst>
                <a:ext uri="{FF2B5EF4-FFF2-40B4-BE49-F238E27FC236}">
                  <a16:creationId xmlns:a16="http://schemas.microsoft.com/office/drawing/2014/main" id="{D29230AC-013E-30FA-4CDE-D1BACE1D5A92}"/>
                </a:ext>
              </a:extLst>
            </p:cNvPr>
            <p:cNvSpPr/>
            <p:nvPr/>
          </p:nvSpPr>
          <p:spPr>
            <a:xfrm>
              <a:off x="-404603" y="969867"/>
              <a:ext cx="914400" cy="723657"/>
            </a:xfrm>
            <a:prstGeom prst="can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Benchmark</a:t>
              </a:r>
              <a:br>
                <a:rPr lang="en-US" sz="1200" b="1" dirty="0">
                  <a:solidFill>
                    <a:schemeClr val="tx1"/>
                  </a:solidFill>
                </a:rPr>
              </a:br>
              <a:r>
                <a:rPr lang="en-US" sz="1200" b="1" dirty="0">
                  <a:solidFill>
                    <a:schemeClr val="tx1"/>
                  </a:solidFill>
                </a:rPr>
                <a:t>Files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AC02C186-349E-CE4F-CC63-B58EC3522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3136" y="2090805"/>
            <a:ext cx="1691621" cy="129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2DE35426-832F-FC1E-E672-D476913A75BC}"/>
              </a:ext>
            </a:extLst>
          </p:cNvPr>
          <p:cNvSpPr/>
          <p:nvPr/>
        </p:nvSpPr>
        <p:spPr>
          <a:xfrm>
            <a:off x="4696738" y="2142360"/>
            <a:ext cx="1732500" cy="11938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Qiskit</a:t>
            </a:r>
            <a:b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Runtime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47F4398-5C8C-B5CA-07BC-8242040F7032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1351527" y="2739262"/>
            <a:ext cx="366411" cy="0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Cylinder 24">
            <a:extLst>
              <a:ext uri="{FF2B5EF4-FFF2-40B4-BE49-F238E27FC236}">
                <a16:creationId xmlns:a16="http://schemas.microsoft.com/office/drawing/2014/main" id="{DE52BA9D-3DAE-40A0-0BCF-E02EC822EB28}"/>
              </a:ext>
            </a:extLst>
          </p:cNvPr>
          <p:cNvSpPr/>
          <p:nvPr/>
        </p:nvSpPr>
        <p:spPr>
          <a:xfrm>
            <a:off x="6735698" y="2329098"/>
            <a:ext cx="1036702" cy="820447"/>
          </a:xfrm>
          <a:prstGeom prst="can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Results</a:t>
            </a:r>
          </a:p>
        </p:txBody>
      </p:sp>
      <p:sp>
        <p:nvSpPr>
          <p:cNvPr id="29" name="Rounded Rectangle 4">
            <a:extLst>
              <a:ext uri="{FF2B5EF4-FFF2-40B4-BE49-F238E27FC236}">
                <a16:creationId xmlns:a16="http://schemas.microsoft.com/office/drawing/2014/main" id="{53268695-B9D1-9F2F-4582-8EDAC449FF38}"/>
              </a:ext>
            </a:extLst>
          </p:cNvPr>
          <p:cNvSpPr/>
          <p:nvPr/>
        </p:nvSpPr>
        <p:spPr>
          <a:xfrm>
            <a:off x="8177687" y="2329036"/>
            <a:ext cx="1036702" cy="8204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Display</a:t>
            </a:r>
            <a:b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Results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C6CC369-6664-768A-9411-6B34F6CBD38E}"/>
              </a:ext>
            </a:extLst>
          </p:cNvPr>
          <p:cNvCxnSpPr>
            <a:cxnSpLocks/>
            <a:stCxn id="25" idx="4"/>
            <a:endCxn id="29" idx="1"/>
          </p:cNvCxnSpPr>
          <p:nvPr/>
        </p:nvCxnSpPr>
        <p:spPr>
          <a:xfrm flipV="1">
            <a:off x="7772400" y="2739260"/>
            <a:ext cx="405287" cy="62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Rounded Rectangle 4">
            <a:extLst>
              <a:ext uri="{FF2B5EF4-FFF2-40B4-BE49-F238E27FC236}">
                <a16:creationId xmlns:a16="http://schemas.microsoft.com/office/drawing/2014/main" id="{A0B32100-00D4-F620-2BA8-BDB4C08A4AAB}"/>
              </a:ext>
            </a:extLst>
          </p:cNvPr>
          <p:cNvSpPr/>
          <p:nvPr/>
        </p:nvSpPr>
        <p:spPr>
          <a:xfrm>
            <a:off x="4766289" y="2739260"/>
            <a:ext cx="773005" cy="4842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Classical</a:t>
            </a:r>
            <a:br>
              <a:rPr lang="en-US" sz="1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Execution</a:t>
            </a:r>
          </a:p>
        </p:txBody>
      </p:sp>
      <p:sp>
        <p:nvSpPr>
          <p:cNvPr id="24" name="Rounded Rectangle 4">
            <a:extLst>
              <a:ext uri="{FF2B5EF4-FFF2-40B4-BE49-F238E27FC236}">
                <a16:creationId xmlns:a16="http://schemas.microsoft.com/office/drawing/2014/main" id="{72B9C25E-9C2C-A908-2A74-06B0C086F2A8}"/>
              </a:ext>
            </a:extLst>
          </p:cNvPr>
          <p:cNvSpPr/>
          <p:nvPr/>
        </p:nvSpPr>
        <p:spPr>
          <a:xfrm>
            <a:off x="5586042" y="2739260"/>
            <a:ext cx="773005" cy="4842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Quantum</a:t>
            </a:r>
            <a:br>
              <a:rPr lang="en-US" sz="1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000" b="1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522228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>
            <a:extLst>
              <a:ext uri="{FF2B5EF4-FFF2-40B4-BE49-F238E27FC236}">
                <a16:creationId xmlns:a16="http://schemas.microsoft.com/office/drawing/2014/main" id="{E5025ADC-9AA0-778A-16BD-C2164EECF335}"/>
              </a:ext>
            </a:extLst>
          </p:cNvPr>
          <p:cNvGrpSpPr/>
          <p:nvPr/>
        </p:nvGrpSpPr>
        <p:grpSpPr>
          <a:xfrm>
            <a:off x="5417819" y="1889760"/>
            <a:ext cx="2362200" cy="1676400"/>
            <a:chOff x="5334000" y="3733800"/>
            <a:chExt cx="2362200" cy="1676400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2D7367B7-8148-FA55-0853-A60D03B62F56}"/>
                </a:ext>
              </a:extLst>
            </p:cNvPr>
            <p:cNvSpPr/>
            <p:nvPr/>
          </p:nvSpPr>
          <p:spPr>
            <a:xfrm>
              <a:off x="5334000" y="4602481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EDD349F1-65A7-53E0-B20F-27BCD908F089}"/>
                </a:ext>
              </a:extLst>
            </p:cNvPr>
            <p:cNvSpPr/>
            <p:nvPr/>
          </p:nvSpPr>
          <p:spPr>
            <a:xfrm>
              <a:off x="6355081" y="3967732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426D343B-F4C1-61B0-3B90-9C8F96721236}"/>
                </a:ext>
              </a:extLst>
            </p:cNvPr>
            <p:cNvSpPr/>
            <p:nvPr/>
          </p:nvSpPr>
          <p:spPr>
            <a:xfrm>
              <a:off x="7193281" y="3733800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4D8E77A8-7003-3B27-ED48-C919E7DA7C12}"/>
                </a:ext>
              </a:extLst>
            </p:cNvPr>
            <p:cNvSpPr/>
            <p:nvPr/>
          </p:nvSpPr>
          <p:spPr>
            <a:xfrm>
              <a:off x="7650481" y="4631484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6509E144-FDE5-DADA-53AC-76EB27698F6F}"/>
                </a:ext>
              </a:extLst>
            </p:cNvPr>
            <p:cNvSpPr/>
            <p:nvPr/>
          </p:nvSpPr>
          <p:spPr>
            <a:xfrm>
              <a:off x="5759143" y="5364481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2A6CA2A0-952E-9B0F-9B28-61A4079A5934}"/>
                </a:ext>
              </a:extLst>
            </p:cNvPr>
            <p:cNvSpPr/>
            <p:nvPr/>
          </p:nvSpPr>
          <p:spPr>
            <a:xfrm>
              <a:off x="6096000" y="4743367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D11B52F-E1C2-7CBC-0FE1-C06C04547037}"/>
                </a:ext>
              </a:extLst>
            </p:cNvPr>
            <p:cNvSpPr/>
            <p:nvPr/>
          </p:nvSpPr>
          <p:spPr>
            <a:xfrm>
              <a:off x="6991272" y="5023937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CA1166D-E23D-5DDC-116C-826D954E390B}"/>
                </a:ext>
              </a:extLst>
            </p:cNvPr>
            <p:cNvSpPr/>
            <p:nvPr/>
          </p:nvSpPr>
          <p:spPr>
            <a:xfrm>
              <a:off x="7036991" y="4402884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D74E38C4-AEE2-CFA5-AC9F-78ED9583F13A}"/>
                </a:ext>
              </a:extLst>
            </p:cNvPr>
            <p:cNvCxnSpPr>
              <a:cxnSpLocks/>
              <a:stCxn id="102" idx="3"/>
              <a:endCxn id="103" idx="1"/>
            </p:cNvCxnSpPr>
            <p:nvPr/>
          </p:nvCxnSpPr>
          <p:spPr>
            <a:xfrm flipV="1">
              <a:off x="5379719" y="3990592"/>
              <a:ext cx="975362" cy="634749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2D91782-E1AE-E916-BC9E-7AEB39EA4583}"/>
                </a:ext>
              </a:extLst>
            </p:cNvPr>
            <p:cNvCxnSpPr>
              <a:cxnSpLocks/>
              <a:stCxn id="103" idx="3"/>
              <a:endCxn id="108" idx="1"/>
            </p:cNvCxnSpPr>
            <p:nvPr/>
          </p:nvCxnSpPr>
          <p:spPr>
            <a:xfrm flipV="1">
              <a:off x="6400800" y="3756660"/>
              <a:ext cx="792481" cy="233932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7754038A-5B56-7549-903A-6EA77E3CC2E1}"/>
                </a:ext>
              </a:extLst>
            </p:cNvPr>
            <p:cNvCxnSpPr>
              <a:cxnSpLocks/>
              <a:stCxn id="109" idx="2"/>
              <a:endCxn id="108" idx="3"/>
            </p:cNvCxnSpPr>
            <p:nvPr/>
          </p:nvCxnSpPr>
          <p:spPr>
            <a:xfrm flipH="1" flipV="1">
              <a:off x="7239000" y="3756660"/>
              <a:ext cx="434341" cy="920543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EC297E3E-890B-19DA-CF0F-B0D8D06AE6DE}"/>
                </a:ext>
              </a:extLst>
            </p:cNvPr>
            <p:cNvCxnSpPr>
              <a:cxnSpLocks/>
              <a:stCxn id="113" idx="2"/>
              <a:endCxn id="108" idx="2"/>
            </p:cNvCxnSpPr>
            <p:nvPr/>
          </p:nvCxnSpPr>
          <p:spPr>
            <a:xfrm flipV="1">
              <a:off x="7059851" y="3779519"/>
              <a:ext cx="156290" cy="669084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F6E113BD-7792-EDD6-4578-D0C6E6685277}"/>
                </a:ext>
              </a:extLst>
            </p:cNvPr>
            <p:cNvCxnSpPr>
              <a:cxnSpLocks/>
              <a:stCxn id="109" idx="2"/>
            </p:cNvCxnSpPr>
            <p:nvPr/>
          </p:nvCxnSpPr>
          <p:spPr>
            <a:xfrm flipH="1" flipV="1">
              <a:off x="7107603" y="4414339"/>
              <a:ext cx="565738" cy="262864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339F8381-C616-CDBC-1B77-E1B1136ADD90}"/>
                </a:ext>
              </a:extLst>
            </p:cNvPr>
            <p:cNvCxnSpPr>
              <a:cxnSpLocks/>
              <a:stCxn id="112" idx="2"/>
              <a:endCxn id="103" idx="2"/>
            </p:cNvCxnSpPr>
            <p:nvPr/>
          </p:nvCxnSpPr>
          <p:spPr>
            <a:xfrm flipH="1" flipV="1">
              <a:off x="6377941" y="4013451"/>
              <a:ext cx="636191" cy="1056205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1A8F86FF-7D8B-C509-088C-5C8AC35C0BB9}"/>
                </a:ext>
              </a:extLst>
            </p:cNvPr>
            <p:cNvCxnSpPr>
              <a:cxnSpLocks/>
              <a:stCxn id="112" idx="3"/>
              <a:endCxn id="109" idx="2"/>
            </p:cNvCxnSpPr>
            <p:nvPr/>
          </p:nvCxnSpPr>
          <p:spPr>
            <a:xfrm flipV="1">
              <a:off x="7036991" y="4677203"/>
              <a:ext cx="636350" cy="369594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6B72729D-2558-F555-5A7F-511780DEDEAB}"/>
                </a:ext>
              </a:extLst>
            </p:cNvPr>
            <p:cNvCxnSpPr>
              <a:cxnSpLocks/>
              <a:stCxn id="110" idx="3"/>
              <a:endCxn id="112" idx="2"/>
            </p:cNvCxnSpPr>
            <p:nvPr/>
          </p:nvCxnSpPr>
          <p:spPr>
            <a:xfrm flipV="1">
              <a:off x="5804862" y="5069656"/>
              <a:ext cx="1209270" cy="317685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290A6EB-DFB2-470F-B55F-CB817BF6761E}"/>
                </a:ext>
              </a:extLst>
            </p:cNvPr>
            <p:cNvCxnSpPr>
              <a:cxnSpLocks/>
              <a:stCxn id="110" idx="3"/>
              <a:endCxn id="102" idx="3"/>
            </p:cNvCxnSpPr>
            <p:nvPr/>
          </p:nvCxnSpPr>
          <p:spPr>
            <a:xfrm flipH="1" flipV="1">
              <a:off x="5379719" y="4625341"/>
              <a:ext cx="425143" cy="76200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D784BE8D-807B-3282-C568-3DDD3FEB76E7}"/>
                </a:ext>
              </a:extLst>
            </p:cNvPr>
            <p:cNvCxnSpPr>
              <a:cxnSpLocks/>
              <a:stCxn id="110" idx="3"/>
              <a:endCxn id="111" idx="2"/>
            </p:cNvCxnSpPr>
            <p:nvPr/>
          </p:nvCxnSpPr>
          <p:spPr>
            <a:xfrm flipV="1">
              <a:off x="5804862" y="4789086"/>
              <a:ext cx="313998" cy="598255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76EED179-0582-E392-D2CC-6FB6782B5A5E}"/>
                </a:ext>
              </a:extLst>
            </p:cNvPr>
            <p:cNvCxnSpPr>
              <a:cxnSpLocks/>
              <a:stCxn id="111" idx="3"/>
              <a:endCxn id="102" idx="3"/>
            </p:cNvCxnSpPr>
            <p:nvPr/>
          </p:nvCxnSpPr>
          <p:spPr>
            <a:xfrm flipH="1" flipV="1">
              <a:off x="5379719" y="4625341"/>
              <a:ext cx="762000" cy="140886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6D258638-B5E4-26F3-ED41-4CB4EA2DBDD1}"/>
                </a:ext>
              </a:extLst>
            </p:cNvPr>
            <p:cNvCxnSpPr>
              <a:cxnSpLocks/>
              <a:stCxn id="113" idx="1"/>
              <a:endCxn id="111" idx="3"/>
            </p:cNvCxnSpPr>
            <p:nvPr/>
          </p:nvCxnSpPr>
          <p:spPr>
            <a:xfrm flipH="1">
              <a:off x="6141719" y="4425744"/>
              <a:ext cx="895272" cy="340483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3AB2972-EF8C-4B4F-81C8-8472751791E7}"/>
              </a:ext>
            </a:extLst>
          </p:cNvPr>
          <p:cNvSpPr txBox="1"/>
          <p:nvPr/>
        </p:nvSpPr>
        <p:spPr>
          <a:xfrm>
            <a:off x="583109" y="416898"/>
            <a:ext cx="472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 Max-Cut problem image in Fig 3 of second paper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B809591-B8A0-8C5E-E372-02ECCA536861}"/>
              </a:ext>
            </a:extLst>
          </p:cNvPr>
          <p:cNvSpPr>
            <a:spLocks/>
          </p:cNvSpPr>
          <p:nvPr/>
        </p:nvSpPr>
        <p:spPr>
          <a:xfrm>
            <a:off x="5336792" y="2656399"/>
            <a:ext cx="228600" cy="228600"/>
          </a:xfrm>
          <a:prstGeom prst="ellipse">
            <a:avLst/>
          </a:prstGeom>
          <a:solidFill>
            <a:schemeClr val="bg1"/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88B820A-AFAE-0C5A-9E6E-5DD5B2756B95}"/>
              </a:ext>
            </a:extLst>
          </p:cNvPr>
          <p:cNvSpPr>
            <a:spLocks/>
          </p:cNvSpPr>
          <p:nvPr/>
        </p:nvSpPr>
        <p:spPr>
          <a:xfrm>
            <a:off x="6358890" y="2032658"/>
            <a:ext cx="228600" cy="228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F321815-E3A7-9A61-9F79-6B234C760627}"/>
              </a:ext>
            </a:extLst>
          </p:cNvPr>
          <p:cNvSpPr>
            <a:spLocks/>
          </p:cNvSpPr>
          <p:nvPr/>
        </p:nvSpPr>
        <p:spPr>
          <a:xfrm>
            <a:off x="7169592" y="1791063"/>
            <a:ext cx="228600" cy="228600"/>
          </a:xfrm>
          <a:prstGeom prst="ellipse">
            <a:avLst/>
          </a:prstGeom>
          <a:solidFill>
            <a:schemeClr val="bg1"/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B9DFDED-5680-32C1-BE05-241451C07550}"/>
              </a:ext>
            </a:extLst>
          </p:cNvPr>
          <p:cNvSpPr>
            <a:spLocks/>
          </p:cNvSpPr>
          <p:nvPr/>
        </p:nvSpPr>
        <p:spPr>
          <a:xfrm>
            <a:off x="7041337" y="2449981"/>
            <a:ext cx="228600" cy="228600"/>
          </a:xfrm>
          <a:prstGeom prst="ellipse">
            <a:avLst/>
          </a:prstGeom>
          <a:solidFill>
            <a:schemeClr val="bg1"/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F2D8BAB-0BA1-446A-2376-342B04F1775D}"/>
              </a:ext>
            </a:extLst>
          </p:cNvPr>
          <p:cNvSpPr>
            <a:spLocks/>
          </p:cNvSpPr>
          <p:nvPr/>
        </p:nvSpPr>
        <p:spPr>
          <a:xfrm>
            <a:off x="6960413" y="3101436"/>
            <a:ext cx="228600" cy="228600"/>
          </a:xfrm>
          <a:prstGeom prst="ellipse">
            <a:avLst/>
          </a:prstGeom>
          <a:solidFill>
            <a:schemeClr val="bg1"/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45F4210-4F7C-F52C-F9AC-32FA2EF0E7C1}"/>
              </a:ext>
            </a:extLst>
          </p:cNvPr>
          <p:cNvSpPr>
            <a:spLocks/>
          </p:cNvSpPr>
          <p:nvPr/>
        </p:nvSpPr>
        <p:spPr>
          <a:xfrm>
            <a:off x="5762861" y="3429000"/>
            <a:ext cx="228600" cy="228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9D4BF62-8789-E76E-A50C-6088AB6F3060}"/>
              </a:ext>
            </a:extLst>
          </p:cNvPr>
          <p:cNvSpPr>
            <a:spLocks/>
          </p:cNvSpPr>
          <p:nvPr/>
        </p:nvSpPr>
        <p:spPr>
          <a:xfrm>
            <a:off x="6094241" y="2804160"/>
            <a:ext cx="228600" cy="228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FC727E6-2DA9-AF70-EBA5-5D9BAF5C58D1}"/>
              </a:ext>
            </a:extLst>
          </p:cNvPr>
          <p:cNvSpPr>
            <a:spLocks/>
          </p:cNvSpPr>
          <p:nvPr/>
        </p:nvSpPr>
        <p:spPr>
          <a:xfrm>
            <a:off x="7620000" y="2696642"/>
            <a:ext cx="228600" cy="228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99A4C455-9BE4-71C6-1B91-C82EA43388D2}"/>
              </a:ext>
            </a:extLst>
          </p:cNvPr>
          <p:cNvGrpSpPr/>
          <p:nvPr/>
        </p:nvGrpSpPr>
        <p:grpSpPr>
          <a:xfrm>
            <a:off x="1490388" y="1981745"/>
            <a:ext cx="2362200" cy="1676400"/>
            <a:chOff x="5334000" y="3733800"/>
            <a:chExt cx="2362200" cy="16764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5E99F3A-AFDD-F514-31E5-AE7902853CE4}"/>
                </a:ext>
              </a:extLst>
            </p:cNvPr>
            <p:cNvSpPr/>
            <p:nvPr/>
          </p:nvSpPr>
          <p:spPr>
            <a:xfrm>
              <a:off x="5334000" y="4602481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FE6A910-0ABD-4103-A0F1-B9C967032684}"/>
                </a:ext>
              </a:extLst>
            </p:cNvPr>
            <p:cNvSpPr/>
            <p:nvPr/>
          </p:nvSpPr>
          <p:spPr>
            <a:xfrm>
              <a:off x="6355081" y="3967732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E6D8B06-0899-A957-0088-6225AFDC5114}"/>
                </a:ext>
              </a:extLst>
            </p:cNvPr>
            <p:cNvSpPr/>
            <p:nvPr/>
          </p:nvSpPr>
          <p:spPr>
            <a:xfrm>
              <a:off x="7193281" y="3733800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768A11A-5DDF-2BA9-2C39-C521670D1B92}"/>
                </a:ext>
              </a:extLst>
            </p:cNvPr>
            <p:cNvSpPr/>
            <p:nvPr/>
          </p:nvSpPr>
          <p:spPr>
            <a:xfrm>
              <a:off x="7650481" y="4631484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ED838A8-C21C-A4AB-5532-09D3DC60473A}"/>
                </a:ext>
              </a:extLst>
            </p:cNvPr>
            <p:cNvSpPr/>
            <p:nvPr/>
          </p:nvSpPr>
          <p:spPr>
            <a:xfrm>
              <a:off x="5759143" y="5364481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0FF9628-202F-B0B9-EEF0-7D7F5306E45D}"/>
                </a:ext>
              </a:extLst>
            </p:cNvPr>
            <p:cNvSpPr/>
            <p:nvPr/>
          </p:nvSpPr>
          <p:spPr>
            <a:xfrm>
              <a:off x="6096000" y="4743367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7524A1A-C5F6-B202-136E-DCDE66B27263}"/>
                </a:ext>
              </a:extLst>
            </p:cNvPr>
            <p:cNvSpPr/>
            <p:nvPr/>
          </p:nvSpPr>
          <p:spPr>
            <a:xfrm>
              <a:off x="6991272" y="5023937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C03F4E1-A452-41FA-2EC6-11BEBC52F9B4}"/>
                </a:ext>
              </a:extLst>
            </p:cNvPr>
            <p:cNvSpPr/>
            <p:nvPr/>
          </p:nvSpPr>
          <p:spPr>
            <a:xfrm>
              <a:off x="7036991" y="4402884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BE140AF-E915-523B-A158-DD9C8DA33065}"/>
                </a:ext>
              </a:extLst>
            </p:cNvPr>
            <p:cNvCxnSpPr>
              <a:cxnSpLocks/>
              <a:stCxn id="48" idx="3"/>
              <a:endCxn id="49" idx="1"/>
            </p:cNvCxnSpPr>
            <p:nvPr/>
          </p:nvCxnSpPr>
          <p:spPr>
            <a:xfrm flipV="1">
              <a:off x="5379719" y="3990592"/>
              <a:ext cx="975362" cy="6347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2E4B01C-DE07-0AD1-B6B2-8840003159A0}"/>
                </a:ext>
              </a:extLst>
            </p:cNvPr>
            <p:cNvCxnSpPr>
              <a:cxnSpLocks/>
              <a:stCxn id="49" idx="3"/>
              <a:endCxn id="50" idx="1"/>
            </p:cNvCxnSpPr>
            <p:nvPr/>
          </p:nvCxnSpPr>
          <p:spPr>
            <a:xfrm flipV="1">
              <a:off x="6400800" y="3756660"/>
              <a:ext cx="792481" cy="2339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260D8B9-02DF-46DB-258F-786F8294A371}"/>
                </a:ext>
              </a:extLst>
            </p:cNvPr>
            <p:cNvCxnSpPr>
              <a:cxnSpLocks/>
              <a:stCxn id="51" idx="2"/>
              <a:endCxn id="50" idx="3"/>
            </p:cNvCxnSpPr>
            <p:nvPr/>
          </p:nvCxnSpPr>
          <p:spPr>
            <a:xfrm flipH="1" flipV="1">
              <a:off x="7239000" y="3756660"/>
              <a:ext cx="434341" cy="9205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FC6B5BF-CFC1-54B6-6293-D7263DE98790}"/>
                </a:ext>
              </a:extLst>
            </p:cNvPr>
            <p:cNvCxnSpPr>
              <a:cxnSpLocks/>
              <a:stCxn id="56" idx="2"/>
              <a:endCxn id="50" idx="2"/>
            </p:cNvCxnSpPr>
            <p:nvPr/>
          </p:nvCxnSpPr>
          <p:spPr>
            <a:xfrm flipV="1">
              <a:off x="7059851" y="3779519"/>
              <a:ext cx="156290" cy="6690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A94F1B0-39FD-A70B-C141-73E3F99ECC55}"/>
                </a:ext>
              </a:extLst>
            </p:cNvPr>
            <p:cNvCxnSpPr>
              <a:cxnSpLocks/>
              <a:stCxn id="51" idx="2"/>
            </p:cNvCxnSpPr>
            <p:nvPr/>
          </p:nvCxnSpPr>
          <p:spPr>
            <a:xfrm flipH="1" flipV="1">
              <a:off x="7107603" y="4414339"/>
              <a:ext cx="565738" cy="2628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03A3D47-7D4D-E08E-A801-3C7C72F4B44D}"/>
                </a:ext>
              </a:extLst>
            </p:cNvPr>
            <p:cNvCxnSpPr>
              <a:cxnSpLocks/>
              <a:stCxn id="55" idx="2"/>
              <a:endCxn id="49" idx="2"/>
            </p:cNvCxnSpPr>
            <p:nvPr/>
          </p:nvCxnSpPr>
          <p:spPr>
            <a:xfrm flipH="1" flipV="1">
              <a:off x="6377941" y="4013451"/>
              <a:ext cx="636191" cy="10562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8741460-1044-00B6-8220-4DBE12AC808C}"/>
                </a:ext>
              </a:extLst>
            </p:cNvPr>
            <p:cNvCxnSpPr>
              <a:cxnSpLocks/>
              <a:stCxn id="55" idx="3"/>
              <a:endCxn id="51" idx="2"/>
            </p:cNvCxnSpPr>
            <p:nvPr/>
          </p:nvCxnSpPr>
          <p:spPr>
            <a:xfrm flipV="1">
              <a:off x="7036991" y="4677203"/>
              <a:ext cx="636350" cy="3695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9A9ABA0-4829-6563-2D40-ECC5BD7DE9ED}"/>
                </a:ext>
              </a:extLst>
            </p:cNvPr>
            <p:cNvCxnSpPr>
              <a:cxnSpLocks/>
              <a:stCxn id="52" idx="3"/>
              <a:endCxn id="55" idx="2"/>
            </p:cNvCxnSpPr>
            <p:nvPr/>
          </p:nvCxnSpPr>
          <p:spPr>
            <a:xfrm flipV="1">
              <a:off x="5804862" y="5069656"/>
              <a:ext cx="1209270" cy="3176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55FFC34-E9CA-D88B-D909-BE7E2D63A372}"/>
                </a:ext>
              </a:extLst>
            </p:cNvPr>
            <p:cNvCxnSpPr>
              <a:cxnSpLocks/>
              <a:stCxn id="52" idx="3"/>
              <a:endCxn id="48" idx="3"/>
            </p:cNvCxnSpPr>
            <p:nvPr/>
          </p:nvCxnSpPr>
          <p:spPr>
            <a:xfrm flipH="1" flipV="1">
              <a:off x="5379719" y="4625341"/>
              <a:ext cx="425143" cy="76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32649D2-4231-D9E6-7215-1A2134635F88}"/>
                </a:ext>
              </a:extLst>
            </p:cNvPr>
            <p:cNvCxnSpPr>
              <a:cxnSpLocks/>
              <a:stCxn id="52" idx="3"/>
              <a:endCxn id="53" idx="2"/>
            </p:cNvCxnSpPr>
            <p:nvPr/>
          </p:nvCxnSpPr>
          <p:spPr>
            <a:xfrm flipV="1">
              <a:off x="5804862" y="4789086"/>
              <a:ext cx="313998" cy="5982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500709F-3ED7-BA61-D719-0C102CB4AC16}"/>
                </a:ext>
              </a:extLst>
            </p:cNvPr>
            <p:cNvCxnSpPr>
              <a:cxnSpLocks/>
              <a:stCxn id="53" idx="3"/>
              <a:endCxn id="48" idx="3"/>
            </p:cNvCxnSpPr>
            <p:nvPr/>
          </p:nvCxnSpPr>
          <p:spPr>
            <a:xfrm flipH="1" flipV="1">
              <a:off x="5379719" y="4625341"/>
              <a:ext cx="762000" cy="1408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B78D421-B276-2F4E-124C-B8E340062BFC}"/>
                </a:ext>
              </a:extLst>
            </p:cNvPr>
            <p:cNvCxnSpPr>
              <a:cxnSpLocks/>
              <a:stCxn id="56" idx="1"/>
              <a:endCxn id="53" idx="3"/>
            </p:cNvCxnSpPr>
            <p:nvPr/>
          </p:nvCxnSpPr>
          <p:spPr>
            <a:xfrm flipH="1">
              <a:off x="6141719" y="4425744"/>
              <a:ext cx="895272" cy="3404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Oval 38">
            <a:extLst>
              <a:ext uri="{FF2B5EF4-FFF2-40B4-BE49-F238E27FC236}">
                <a16:creationId xmlns:a16="http://schemas.microsoft.com/office/drawing/2014/main" id="{9E439E53-8652-9235-6F20-3D528ED0772B}"/>
              </a:ext>
            </a:extLst>
          </p:cNvPr>
          <p:cNvSpPr>
            <a:spLocks/>
          </p:cNvSpPr>
          <p:nvPr/>
        </p:nvSpPr>
        <p:spPr>
          <a:xfrm rot="4326878">
            <a:off x="1421807" y="2762712"/>
            <a:ext cx="228600" cy="2286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08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A252028-79EE-A2B7-BCCE-6DCD70044E33}"/>
              </a:ext>
            </a:extLst>
          </p:cNvPr>
          <p:cNvSpPr>
            <a:spLocks/>
          </p:cNvSpPr>
          <p:nvPr/>
        </p:nvSpPr>
        <p:spPr>
          <a:xfrm>
            <a:off x="3035415" y="3214731"/>
            <a:ext cx="228600" cy="2286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D1FA3F3-0AE6-DFBA-4CE6-04FE8EC8AB41}"/>
              </a:ext>
            </a:extLst>
          </p:cNvPr>
          <p:cNvSpPr>
            <a:spLocks/>
          </p:cNvSpPr>
          <p:nvPr/>
        </p:nvSpPr>
        <p:spPr>
          <a:xfrm>
            <a:off x="3715428" y="2808431"/>
            <a:ext cx="228600" cy="2286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08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94E096B-D770-3D5E-1817-FBBC35D2B989}"/>
              </a:ext>
            </a:extLst>
          </p:cNvPr>
          <p:cNvSpPr>
            <a:spLocks/>
          </p:cNvSpPr>
          <p:nvPr/>
        </p:nvSpPr>
        <p:spPr>
          <a:xfrm>
            <a:off x="2420029" y="2133406"/>
            <a:ext cx="228600" cy="2286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08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A911564-D630-1D79-3D08-9B249A0B1844}"/>
              </a:ext>
            </a:extLst>
          </p:cNvPr>
          <p:cNvSpPr>
            <a:spLocks/>
          </p:cNvSpPr>
          <p:nvPr/>
        </p:nvSpPr>
        <p:spPr>
          <a:xfrm>
            <a:off x="3103517" y="2547759"/>
            <a:ext cx="228600" cy="2286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508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4EE2AD3-D932-95D6-ACAC-5F0D18EF00B3}"/>
              </a:ext>
            </a:extLst>
          </p:cNvPr>
          <p:cNvSpPr>
            <a:spLocks/>
          </p:cNvSpPr>
          <p:nvPr/>
        </p:nvSpPr>
        <p:spPr>
          <a:xfrm>
            <a:off x="1858380" y="3508035"/>
            <a:ext cx="228600" cy="2286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EF92B59-289F-F3D5-2A42-A89E6AF966D8}"/>
              </a:ext>
            </a:extLst>
          </p:cNvPr>
          <p:cNvSpPr>
            <a:spLocks/>
          </p:cNvSpPr>
          <p:nvPr/>
        </p:nvSpPr>
        <p:spPr>
          <a:xfrm>
            <a:off x="2148501" y="2902742"/>
            <a:ext cx="228600" cy="2286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16C36DE-68DB-F73F-4B71-699F584C4CBA}"/>
              </a:ext>
            </a:extLst>
          </p:cNvPr>
          <p:cNvSpPr>
            <a:spLocks/>
          </p:cNvSpPr>
          <p:nvPr/>
        </p:nvSpPr>
        <p:spPr>
          <a:xfrm>
            <a:off x="3239098" y="1923718"/>
            <a:ext cx="228600" cy="2286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2" name="Group 1051">
            <a:extLst>
              <a:ext uri="{FF2B5EF4-FFF2-40B4-BE49-F238E27FC236}">
                <a16:creationId xmlns:a16="http://schemas.microsoft.com/office/drawing/2014/main" id="{34CB18D8-FE9C-2344-44CB-7D9440E01D15}"/>
              </a:ext>
            </a:extLst>
          </p:cNvPr>
          <p:cNvGrpSpPr/>
          <p:nvPr/>
        </p:nvGrpSpPr>
        <p:grpSpPr>
          <a:xfrm>
            <a:off x="4724400" y="5067778"/>
            <a:ext cx="2514600" cy="1005838"/>
            <a:chOff x="4966008" y="3871545"/>
            <a:chExt cx="2514600" cy="1005838"/>
          </a:xfrm>
        </p:grpSpPr>
        <p:sp>
          <p:nvSpPr>
            <p:cNvPr id="1053" name="Rectangle 1052">
              <a:extLst>
                <a:ext uri="{FF2B5EF4-FFF2-40B4-BE49-F238E27FC236}">
                  <a16:creationId xmlns:a16="http://schemas.microsoft.com/office/drawing/2014/main" id="{62605BD0-D51C-B685-A132-8AB1D9D4429E}"/>
                </a:ext>
              </a:extLst>
            </p:cNvPr>
            <p:cNvSpPr/>
            <p:nvPr/>
          </p:nvSpPr>
          <p:spPr>
            <a:xfrm>
              <a:off x="5270808" y="4755464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4" name="Rectangle 1053">
              <a:extLst>
                <a:ext uri="{FF2B5EF4-FFF2-40B4-BE49-F238E27FC236}">
                  <a16:creationId xmlns:a16="http://schemas.microsoft.com/office/drawing/2014/main" id="{A0B24CA6-0D95-043E-47B0-7AC875DEC074}"/>
                </a:ext>
              </a:extLst>
            </p:cNvPr>
            <p:cNvSpPr/>
            <p:nvPr/>
          </p:nvSpPr>
          <p:spPr>
            <a:xfrm>
              <a:off x="6355081" y="3967732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5" name="Rectangle 1054">
              <a:extLst>
                <a:ext uri="{FF2B5EF4-FFF2-40B4-BE49-F238E27FC236}">
                  <a16:creationId xmlns:a16="http://schemas.microsoft.com/office/drawing/2014/main" id="{FA41744B-61E4-80A8-6AC0-09DEE490AA17}"/>
                </a:ext>
              </a:extLst>
            </p:cNvPr>
            <p:cNvSpPr/>
            <p:nvPr/>
          </p:nvSpPr>
          <p:spPr>
            <a:xfrm>
              <a:off x="7434889" y="4831664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6" name="Rectangle 1055">
              <a:extLst>
                <a:ext uri="{FF2B5EF4-FFF2-40B4-BE49-F238E27FC236}">
                  <a16:creationId xmlns:a16="http://schemas.microsoft.com/office/drawing/2014/main" id="{5F83F5AD-641F-4F90-C148-05E123EBFB19}"/>
                </a:ext>
              </a:extLst>
            </p:cNvPr>
            <p:cNvSpPr/>
            <p:nvPr/>
          </p:nvSpPr>
          <p:spPr>
            <a:xfrm>
              <a:off x="7099608" y="3947745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7" name="Rectangle 1056">
              <a:extLst>
                <a:ext uri="{FF2B5EF4-FFF2-40B4-BE49-F238E27FC236}">
                  <a16:creationId xmlns:a16="http://schemas.microsoft.com/office/drawing/2014/main" id="{DD22579A-A630-2D4F-1735-5094811D3412}"/>
                </a:ext>
              </a:extLst>
            </p:cNvPr>
            <p:cNvSpPr/>
            <p:nvPr/>
          </p:nvSpPr>
          <p:spPr>
            <a:xfrm>
              <a:off x="4966008" y="3917264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8" name="Rectangle 1057">
              <a:extLst>
                <a:ext uri="{FF2B5EF4-FFF2-40B4-BE49-F238E27FC236}">
                  <a16:creationId xmlns:a16="http://schemas.microsoft.com/office/drawing/2014/main" id="{AC682F32-67F3-FD00-32EE-D42F0CA5AFDF}"/>
                </a:ext>
              </a:extLst>
            </p:cNvPr>
            <p:cNvSpPr/>
            <p:nvPr/>
          </p:nvSpPr>
          <p:spPr>
            <a:xfrm>
              <a:off x="5804208" y="3871545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9" name="Rectangle 1058">
              <a:extLst>
                <a:ext uri="{FF2B5EF4-FFF2-40B4-BE49-F238E27FC236}">
                  <a16:creationId xmlns:a16="http://schemas.microsoft.com/office/drawing/2014/main" id="{6C0F39C8-487D-BD58-1CCE-63B4BB204085}"/>
                </a:ext>
              </a:extLst>
            </p:cNvPr>
            <p:cNvSpPr/>
            <p:nvPr/>
          </p:nvSpPr>
          <p:spPr>
            <a:xfrm>
              <a:off x="6109008" y="4755464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0" name="Rectangle 1059">
              <a:extLst>
                <a:ext uri="{FF2B5EF4-FFF2-40B4-BE49-F238E27FC236}">
                  <a16:creationId xmlns:a16="http://schemas.microsoft.com/office/drawing/2014/main" id="{F0DD9A9B-E8CE-2420-B3A8-D78209C3A657}"/>
                </a:ext>
              </a:extLst>
            </p:cNvPr>
            <p:cNvSpPr/>
            <p:nvPr/>
          </p:nvSpPr>
          <p:spPr>
            <a:xfrm>
              <a:off x="6825289" y="4831664"/>
              <a:ext cx="45719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179DD014-AE04-3839-0267-DDBA32CA5AF6}"/>
                </a:ext>
              </a:extLst>
            </p:cNvPr>
            <p:cNvCxnSpPr>
              <a:cxnSpLocks/>
              <a:stCxn id="1053" idx="3"/>
              <a:endCxn id="1054" idx="1"/>
            </p:cNvCxnSpPr>
            <p:nvPr/>
          </p:nvCxnSpPr>
          <p:spPr>
            <a:xfrm flipV="1">
              <a:off x="5316527" y="3990592"/>
              <a:ext cx="1038554" cy="787732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2" name="Straight Connector 1061">
              <a:extLst>
                <a:ext uri="{FF2B5EF4-FFF2-40B4-BE49-F238E27FC236}">
                  <a16:creationId xmlns:a16="http://schemas.microsoft.com/office/drawing/2014/main" id="{3395D31D-445A-1124-6BDB-71A07DEA53AD}"/>
                </a:ext>
              </a:extLst>
            </p:cNvPr>
            <p:cNvCxnSpPr>
              <a:cxnSpLocks/>
              <a:stCxn id="1054" idx="3"/>
              <a:endCxn id="1055" idx="1"/>
            </p:cNvCxnSpPr>
            <p:nvPr/>
          </p:nvCxnSpPr>
          <p:spPr>
            <a:xfrm>
              <a:off x="6400800" y="3990592"/>
              <a:ext cx="1034089" cy="863932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3" name="Straight Connector 1062">
              <a:extLst>
                <a:ext uri="{FF2B5EF4-FFF2-40B4-BE49-F238E27FC236}">
                  <a16:creationId xmlns:a16="http://schemas.microsoft.com/office/drawing/2014/main" id="{E414A0FE-7DFA-ECA8-2FBB-EC979888D37C}"/>
                </a:ext>
              </a:extLst>
            </p:cNvPr>
            <p:cNvCxnSpPr>
              <a:cxnSpLocks/>
              <a:stCxn id="1056" idx="2"/>
              <a:endCxn id="1055" idx="3"/>
            </p:cNvCxnSpPr>
            <p:nvPr/>
          </p:nvCxnSpPr>
          <p:spPr>
            <a:xfrm>
              <a:off x="7122468" y="3993464"/>
              <a:ext cx="358140" cy="86106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4" name="Straight Connector 1063">
              <a:extLst>
                <a:ext uri="{FF2B5EF4-FFF2-40B4-BE49-F238E27FC236}">
                  <a16:creationId xmlns:a16="http://schemas.microsoft.com/office/drawing/2014/main" id="{6864709D-838F-262A-06D2-566A3485425A}"/>
                </a:ext>
              </a:extLst>
            </p:cNvPr>
            <p:cNvCxnSpPr>
              <a:cxnSpLocks/>
              <a:stCxn id="1060" idx="2"/>
              <a:endCxn id="1055" idx="2"/>
            </p:cNvCxnSpPr>
            <p:nvPr/>
          </p:nvCxnSpPr>
          <p:spPr>
            <a:xfrm>
              <a:off x="6848149" y="4877383"/>
              <a:ext cx="609600" cy="0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5" name="Straight Connector 1064">
              <a:extLst>
                <a:ext uri="{FF2B5EF4-FFF2-40B4-BE49-F238E27FC236}">
                  <a16:creationId xmlns:a16="http://schemas.microsoft.com/office/drawing/2014/main" id="{7D3C6CAC-C36D-1F94-27B9-B192311AE42F}"/>
                </a:ext>
              </a:extLst>
            </p:cNvPr>
            <p:cNvCxnSpPr>
              <a:cxnSpLocks/>
              <a:stCxn id="1056" idx="2"/>
              <a:endCxn id="1060" idx="0"/>
            </p:cNvCxnSpPr>
            <p:nvPr/>
          </p:nvCxnSpPr>
          <p:spPr>
            <a:xfrm flipH="1">
              <a:off x="6848149" y="3993464"/>
              <a:ext cx="274319" cy="83820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6" name="Straight Connector 1065">
              <a:extLst>
                <a:ext uri="{FF2B5EF4-FFF2-40B4-BE49-F238E27FC236}">
                  <a16:creationId xmlns:a16="http://schemas.microsoft.com/office/drawing/2014/main" id="{31B9EBA1-FEAA-8A28-90E6-159279448677}"/>
                </a:ext>
              </a:extLst>
            </p:cNvPr>
            <p:cNvCxnSpPr>
              <a:cxnSpLocks/>
              <a:stCxn id="1059" idx="2"/>
              <a:endCxn id="1054" idx="2"/>
            </p:cNvCxnSpPr>
            <p:nvPr/>
          </p:nvCxnSpPr>
          <p:spPr>
            <a:xfrm flipV="1">
              <a:off x="6131868" y="4013451"/>
              <a:ext cx="246073" cy="787732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7" name="Straight Connector 1066">
              <a:extLst>
                <a:ext uri="{FF2B5EF4-FFF2-40B4-BE49-F238E27FC236}">
                  <a16:creationId xmlns:a16="http://schemas.microsoft.com/office/drawing/2014/main" id="{5A5B4BB4-FE03-E5B4-821C-200E19E3AE4B}"/>
                </a:ext>
              </a:extLst>
            </p:cNvPr>
            <p:cNvCxnSpPr>
              <a:cxnSpLocks/>
              <a:stCxn id="1059" idx="3"/>
              <a:endCxn id="1056" idx="2"/>
            </p:cNvCxnSpPr>
            <p:nvPr/>
          </p:nvCxnSpPr>
          <p:spPr>
            <a:xfrm flipV="1">
              <a:off x="6154727" y="3993464"/>
              <a:ext cx="967741" cy="78486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8" name="Straight Connector 1067">
              <a:extLst>
                <a:ext uri="{FF2B5EF4-FFF2-40B4-BE49-F238E27FC236}">
                  <a16:creationId xmlns:a16="http://schemas.microsoft.com/office/drawing/2014/main" id="{56C3B6DE-37DA-2E08-EBCA-325DECE23B80}"/>
                </a:ext>
              </a:extLst>
            </p:cNvPr>
            <p:cNvCxnSpPr>
              <a:cxnSpLocks/>
              <a:stCxn id="1057" idx="3"/>
              <a:endCxn id="1059" idx="2"/>
            </p:cNvCxnSpPr>
            <p:nvPr/>
          </p:nvCxnSpPr>
          <p:spPr>
            <a:xfrm>
              <a:off x="5011727" y="3940124"/>
              <a:ext cx="1120141" cy="861059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9" name="Straight Connector 1068">
              <a:extLst>
                <a:ext uri="{FF2B5EF4-FFF2-40B4-BE49-F238E27FC236}">
                  <a16:creationId xmlns:a16="http://schemas.microsoft.com/office/drawing/2014/main" id="{8E45C82D-5BD6-4AC6-7A54-407783A1D78D}"/>
                </a:ext>
              </a:extLst>
            </p:cNvPr>
            <p:cNvCxnSpPr>
              <a:cxnSpLocks/>
              <a:stCxn id="1057" idx="3"/>
              <a:endCxn id="1053" idx="3"/>
            </p:cNvCxnSpPr>
            <p:nvPr/>
          </p:nvCxnSpPr>
          <p:spPr>
            <a:xfrm>
              <a:off x="5011727" y="3940124"/>
              <a:ext cx="304800" cy="83820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0" name="Straight Connector 1069">
              <a:extLst>
                <a:ext uri="{FF2B5EF4-FFF2-40B4-BE49-F238E27FC236}">
                  <a16:creationId xmlns:a16="http://schemas.microsoft.com/office/drawing/2014/main" id="{8F326858-58F0-396A-AFBB-FE2753959A99}"/>
                </a:ext>
              </a:extLst>
            </p:cNvPr>
            <p:cNvCxnSpPr>
              <a:cxnSpLocks/>
              <a:stCxn id="1057" idx="3"/>
              <a:endCxn id="1058" idx="2"/>
            </p:cNvCxnSpPr>
            <p:nvPr/>
          </p:nvCxnSpPr>
          <p:spPr>
            <a:xfrm flipV="1">
              <a:off x="5011727" y="3917264"/>
              <a:ext cx="815341" cy="22860"/>
            </a:xfrm>
            <a:prstGeom prst="line">
              <a:avLst/>
            </a:prstGeom>
            <a:ln w="25400"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1" name="Straight Connector 1070">
              <a:extLst>
                <a:ext uri="{FF2B5EF4-FFF2-40B4-BE49-F238E27FC236}">
                  <a16:creationId xmlns:a16="http://schemas.microsoft.com/office/drawing/2014/main" id="{5E4E5FE7-0632-7341-7123-E873D912513B}"/>
                </a:ext>
              </a:extLst>
            </p:cNvPr>
            <p:cNvCxnSpPr>
              <a:cxnSpLocks/>
              <a:stCxn id="1058" idx="3"/>
              <a:endCxn id="1053" idx="3"/>
            </p:cNvCxnSpPr>
            <p:nvPr/>
          </p:nvCxnSpPr>
          <p:spPr>
            <a:xfrm flipH="1">
              <a:off x="5316527" y="3894405"/>
              <a:ext cx="533400" cy="883919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2" name="Straight Connector 1071">
              <a:extLst>
                <a:ext uri="{FF2B5EF4-FFF2-40B4-BE49-F238E27FC236}">
                  <a16:creationId xmlns:a16="http://schemas.microsoft.com/office/drawing/2014/main" id="{385F24CD-9337-C376-9A3A-F801D5FE1F40}"/>
                </a:ext>
              </a:extLst>
            </p:cNvPr>
            <p:cNvCxnSpPr>
              <a:cxnSpLocks/>
              <a:stCxn id="1060" idx="1"/>
              <a:endCxn id="1058" idx="3"/>
            </p:cNvCxnSpPr>
            <p:nvPr/>
          </p:nvCxnSpPr>
          <p:spPr>
            <a:xfrm flipH="1" flipV="1">
              <a:off x="5849927" y="3894405"/>
              <a:ext cx="975362" cy="960119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3" name="Oval 1072">
            <a:extLst>
              <a:ext uri="{FF2B5EF4-FFF2-40B4-BE49-F238E27FC236}">
                <a16:creationId xmlns:a16="http://schemas.microsoft.com/office/drawing/2014/main" id="{0D99AEC3-1393-0DD9-D32A-E13E2749FE77}"/>
              </a:ext>
            </a:extLst>
          </p:cNvPr>
          <p:cNvSpPr>
            <a:spLocks/>
          </p:cNvSpPr>
          <p:nvPr/>
        </p:nvSpPr>
        <p:spPr>
          <a:xfrm>
            <a:off x="4931714" y="5850869"/>
            <a:ext cx="228600" cy="228600"/>
          </a:xfrm>
          <a:prstGeom prst="ellipse">
            <a:avLst/>
          </a:prstGeom>
          <a:solidFill>
            <a:schemeClr val="bg1"/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4" name="Oval 1073">
            <a:extLst>
              <a:ext uri="{FF2B5EF4-FFF2-40B4-BE49-F238E27FC236}">
                <a16:creationId xmlns:a16="http://schemas.microsoft.com/office/drawing/2014/main" id="{DB2F3438-0369-D3F0-7080-76BADE052959}"/>
              </a:ext>
            </a:extLst>
          </p:cNvPr>
          <p:cNvSpPr>
            <a:spLocks/>
          </p:cNvSpPr>
          <p:nvPr/>
        </p:nvSpPr>
        <p:spPr>
          <a:xfrm>
            <a:off x="6033463" y="5072931"/>
            <a:ext cx="228600" cy="228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5" name="Oval 1074">
            <a:extLst>
              <a:ext uri="{FF2B5EF4-FFF2-40B4-BE49-F238E27FC236}">
                <a16:creationId xmlns:a16="http://schemas.microsoft.com/office/drawing/2014/main" id="{699C0E32-E3C0-AFEA-405A-6E57A18962E0}"/>
              </a:ext>
            </a:extLst>
          </p:cNvPr>
          <p:cNvSpPr>
            <a:spLocks/>
          </p:cNvSpPr>
          <p:nvPr/>
        </p:nvSpPr>
        <p:spPr>
          <a:xfrm>
            <a:off x="7088832" y="5936456"/>
            <a:ext cx="228600" cy="228600"/>
          </a:xfrm>
          <a:prstGeom prst="ellipse">
            <a:avLst/>
          </a:prstGeom>
          <a:solidFill>
            <a:schemeClr val="bg1"/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6" name="Oval 1075">
            <a:extLst>
              <a:ext uri="{FF2B5EF4-FFF2-40B4-BE49-F238E27FC236}">
                <a16:creationId xmlns:a16="http://schemas.microsoft.com/office/drawing/2014/main" id="{0FBAD94F-847E-88C3-AF9C-643F51FC47A6}"/>
              </a:ext>
            </a:extLst>
          </p:cNvPr>
          <p:cNvSpPr>
            <a:spLocks/>
          </p:cNvSpPr>
          <p:nvPr/>
        </p:nvSpPr>
        <p:spPr>
          <a:xfrm>
            <a:off x="6467757" y="5943600"/>
            <a:ext cx="228600" cy="228600"/>
          </a:xfrm>
          <a:prstGeom prst="ellipse">
            <a:avLst/>
          </a:prstGeom>
          <a:solidFill>
            <a:schemeClr val="bg1"/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7" name="Oval 1076">
            <a:extLst>
              <a:ext uri="{FF2B5EF4-FFF2-40B4-BE49-F238E27FC236}">
                <a16:creationId xmlns:a16="http://schemas.microsoft.com/office/drawing/2014/main" id="{5789A3EE-1E63-81C3-4B34-C2820604C7D9}"/>
              </a:ext>
            </a:extLst>
          </p:cNvPr>
          <p:cNvSpPr>
            <a:spLocks/>
          </p:cNvSpPr>
          <p:nvPr/>
        </p:nvSpPr>
        <p:spPr>
          <a:xfrm>
            <a:off x="5780334" y="5883702"/>
            <a:ext cx="228600" cy="228600"/>
          </a:xfrm>
          <a:prstGeom prst="ellipse">
            <a:avLst/>
          </a:prstGeom>
          <a:solidFill>
            <a:schemeClr val="bg1"/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8" name="Oval 1077">
            <a:extLst>
              <a:ext uri="{FF2B5EF4-FFF2-40B4-BE49-F238E27FC236}">
                <a16:creationId xmlns:a16="http://schemas.microsoft.com/office/drawing/2014/main" id="{504BD39B-A6A0-F155-04B4-90039BF0FA4B}"/>
              </a:ext>
            </a:extLst>
          </p:cNvPr>
          <p:cNvSpPr>
            <a:spLocks/>
          </p:cNvSpPr>
          <p:nvPr/>
        </p:nvSpPr>
        <p:spPr>
          <a:xfrm>
            <a:off x="4637175" y="5044916"/>
            <a:ext cx="228600" cy="228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9" name="Oval 1078">
            <a:extLst>
              <a:ext uri="{FF2B5EF4-FFF2-40B4-BE49-F238E27FC236}">
                <a16:creationId xmlns:a16="http://schemas.microsoft.com/office/drawing/2014/main" id="{93BDE8B5-6C18-FB4D-A122-A80D60E92A74}"/>
              </a:ext>
            </a:extLst>
          </p:cNvPr>
          <p:cNvSpPr>
            <a:spLocks/>
          </p:cNvSpPr>
          <p:nvPr/>
        </p:nvSpPr>
        <p:spPr>
          <a:xfrm>
            <a:off x="5481160" y="4999197"/>
            <a:ext cx="228600" cy="228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0" name="Oval 1079">
            <a:extLst>
              <a:ext uri="{FF2B5EF4-FFF2-40B4-BE49-F238E27FC236}">
                <a16:creationId xmlns:a16="http://schemas.microsoft.com/office/drawing/2014/main" id="{CB3FE44F-3286-49D2-517B-4738B117124B}"/>
              </a:ext>
            </a:extLst>
          </p:cNvPr>
          <p:cNvSpPr>
            <a:spLocks/>
          </p:cNvSpPr>
          <p:nvPr/>
        </p:nvSpPr>
        <p:spPr>
          <a:xfrm>
            <a:off x="6759089" y="5067778"/>
            <a:ext cx="228600" cy="228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3" name="Arrow: Right 1082">
            <a:extLst>
              <a:ext uri="{FF2B5EF4-FFF2-40B4-BE49-F238E27FC236}">
                <a16:creationId xmlns:a16="http://schemas.microsoft.com/office/drawing/2014/main" id="{E1CC0C5A-AA35-F717-E9E6-528B9525432E}"/>
              </a:ext>
            </a:extLst>
          </p:cNvPr>
          <p:cNvSpPr/>
          <p:nvPr/>
        </p:nvSpPr>
        <p:spPr>
          <a:xfrm>
            <a:off x="4446836" y="2547759"/>
            <a:ext cx="487758" cy="2286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497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E2C8CF9-1E69-4BBF-8608-3A0732899D69}"/>
              </a:ext>
            </a:extLst>
          </p:cNvPr>
          <p:cNvGrpSpPr/>
          <p:nvPr/>
        </p:nvGrpSpPr>
        <p:grpSpPr>
          <a:xfrm>
            <a:off x="457200" y="416898"/>
            <a:ext cx="7671599" cy="4971031"/>
            <a:chOff x="457200" y="416898"/>
            <a:chExt cx="7671599" cy="497103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3AB2972-EF8C-4B4F-81C8-8472751791E7}"/>
                </a:ext>
              </a:extLst>
            </p:cNvPr>
            <p:cNvSpPr txBox="1"/>
            <p:nvPr/>
          </p:nvSpPr>
          <p:spPr>
            <a:xfrm>
              <a:off x="583109" y="416898"/>
              <a:ext cx="4724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Execute Module:  Job Completion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536448-51C7-4485-BE88-C64DB504D779}"/>
                </a:ext>
              </a:extLst>
            </p:cNvPr>
            <p:cNvSpPr/>
            <p:nvPr/>
          </p:nvSpPr>
          <p:spPr>
            <a:xfrm>
              <a:off x="1225105" y="1581029"/>
              <a:ext cx="533400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job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4524D7A8-16CB-4444-9082-F1B39975441B}"/>
                </a:ext>
              </a:extLst>
            </p:cNvPr>
            <p:cNvCxnSpPr>
              <a:cxnSpLocks/>
              <a:stCxn id="13" idx="3"/>
              <a:endCxn id="28" idx="1"/>
            </p:cNvCxnSpPr>
            <p:nvPr/>
          </p:nvCxnSpPr>
          <p:spPr>
            <a:xfrm flipV="1">
              <a:off x="1758505" y="1695328"/>
              <a:ext cx="670271" cy="1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35D2A6F-698A-4FF0-8A2B-A3A404A33E08}"/>
                </a:ext>
              </a:extLst>
            </p:cNvPr>
            <p:cNvGrpSpPr/>
            <p:nvPr/>
          </p:nvGrpSpPr>
          <p:grpSpPr>
            <a:xfrm>
              <a:off x="2428776" y="1333499"/>
              <a:ext cx="1454758" cy="723657"/>
              <a:chOff x="2431442" y="1333500"/>
              <a:chExt cx="1454758" cy="723657"/>
            </a:xfrm>
          </p:grpSpPr>
          <p:sp>
            <p:nvSpPr>
              <p:cNvPr id="28" name="Rounded Rectangle 4">
                <a:extLst>
                  <a:ext uri="{FF2B5EF4-FFF2-40B4-BE49-F238E27FC236}">
                    <a16:creationId xmlns:a16="http://schemas.microsoft.com/office/drawing/2014/main" id="{D3909753-5E46-4E7B-A512-9805B30C5E9E}"/>
                  </a:ext>
                </a:extLst>
              </p:cNvPr>
              <p:cNvSpPr/>
              <p:nvPr/>
            </p:nvSpPr>
            <p:spPr>
              <a:xfrm>
                <a:off x="2431442" y="1333500"/>
                <a:ext cx="1454758" cy="72365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job_complete</a:t>
                </a:r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()</a:t>
                </a:r>
              </a:p>
            </p:txBody>
          </p:sp>
          <p:sp>
            <p:nvSpPr>
              <p:cNvPr id="8" name="Rounded Rectangle 80">
                <a:extLst>
                  <a:ext uri="{FF2B5EF4-FFF2-40B4-BE49-F238E27FC236}">
                    <a16:creationId xmlns:a16="http://schemas.microsoft.com/office/drawing/2014/main" id="{7D2B2803-9AC4-4185-A665-02EAAB9B12DC}"/>
                  </a:ext>
                </a:extLst>
              </p:cNvPr>
              <p:cNvSpPr/>
              <p:nvPr/>
            </p:nvSpPr>
            <p:spPr>
              <a:xfrm>
                <a:off x="3032955" y="1715790"/>
                <a:ext cx="591173" cy="28719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time()</a:t>
                </a:r>
              </a:p>
            </p:txBody>
          </p:sp>
        </p:grpSp>
        <p:sp>
          <p:nvSpPr>
            <p:cNvPr id="47" name="Rounded Rectangle 4">
              <a:extLst>
                <a:ext uri="{FF2B5EF4-FFF2-40B4-BE49-F238E27FC236}">
                  <a16:creationId xmlns:a16="http://schemas.microsoft.com/office/drawing/2014/main" id="{D1CAA214-8C66-4437-98F9-80AE759021D1}"/>
                </a:ext>
              </a:extLst>
            </p:cNvPr>
            <p:cNvSpPr/>
            <p:nvPr/>
          </p:nvSpPr>
          <p:spPr>
            <a:xfrm>
              <a:off x="5329657" y="3200400"/>
              <a:ext cx="1260779" cy="36273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store_metric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()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60A7461-7E53-4F19-8A17-E8AADBE1E52B}"/>
                </a:ext>
              </a:extLst>
            </p:cNvPr>
            <p:cNvCxnSpPr>
              <a:cxnSpLocks/>
              <a:stCxn id="89" idx="1"/>
              <a:endCxn id="18" idx="3"/>
            </p:cNvCxnSpPr>
            <p:nvPr/>
          </p:nvCxnSpPr>
          <p:spPr>
            <a:xfrm flipH="1">
              <a:off x="5193687" y="1695328"/>
              <a:ext cx="1054713" cy="0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F9E731F9-01DC-449F-AD3E-CC61ADD846B8}"/>
                </a:ext>
              </a:extLst>
            </p:cNvPr>
            <p:cNvGrpSpPr/>
            <p:nvPr/>
          </p:nvGrpSpPr>
          <p:grpSpPr>
            <a:xfrm>
              <a:off x="6248400" y="935161"/>
              <a:ext cx="1371600" cy="1520334"/>
              <a:chOff x="6705600" y="4402504"/>
              <a:chExt cx="1371600" cy="1520334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BCB145A5-CD4A-48D1-9E07-0DC4122B35B9}"/>
                  </a:ext>
                </a:extLst>
              </p:cNvPr>
              <p:cNvSpPr/>
              <p:nvPr/>
            </p:nvSpPr>
            <p:spPr>
              <a:xfrm>
                <a:off x="6705600" y="4402504"/>
                <a:ext cx="1371600" cy="15203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active_circuits</a:t>
                </a:r>
                <a:r>
                  <a:rPr lang="en-US" sz="1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{ }</a:t>
                </a:r>
              </a:p>
              <a:p>
                <a:pPr algn="ctr"/>
                <a:endPara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8AA5B05F-2B41-4842-8453-21D296FA6156}"/>
                  </a:ext>
                </a:extLst>
              </p:cNvPr>
              <p:cNvSpPr/>
              <p:nvPr/>
            </p:nvSpPr>
            <p:spPr>
              <a:xfrm>
                <a:off x="7024025" y="4719931"/>
                <a:ext cx="839771" cy="27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{ job, qc, … }</a:t>
                </a:r>
              </a:p>
              <a:p>
                <a:pPr algn="ctr"/>
                <a:endPara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3F2E2A3B-F386-41BE-93F9-AE2AAB2BEB22}"/>
                  </a:ext>
                </a:extLst>
              </p:cNvPr>
              <p:cNvSpPr/>
              <p:nvPr/>
            </p:nvSpPr>
            <p:spPr>
              <a:xfrm>
                <a:off x="6781800" y="5037950"/>
                <a:ext cx="839770" cy="27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{ job, qc, … }</a:t>
                </a:r>
              </a:p>
              <a:p>
                <a:pPr algn="ctr"/>
                <a:endPara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A59621F7-E2FD-4147-9B24-A34E541C9B85}"/>
                  </a:ext>
                </a:extLst>
              </p:cNvPr>
              <p:cNvSpPr/>
              <p:nvPr/>
            </p:nvSpPr>
            <p:spPr>
              <a:xfrm>
                <a:off x="7161230" y="5355969"/>
                <a:ext cx="839770" cy="27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{ job, qc, … }</a:t>
                </a:r>
              </a:p>
              <a:p>
                <a:pPr algn="ctr"/>
                <a:endPara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13529F40-04AC-45FE-B971-BC9DE29DF7E8}"/>
                  </a:ext>
                </a:extLst>
              </p:cNvPr>
              <p:cNvSpPr txBox="1"/>
              <p:nvPr/>
            </p:nvSpPr>
            <p:spPr>
              <a:xfrm>
                <a:off x="7101010" y="5518652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…</a:t>
                </a:r>
              </a:p>
            </p:txBody>
          </p:sp>
        </p:grp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0A739A59-AF41-45F5-94C2-6A94C17AF670}"/>
                </a:ext>
              </a:extLst>
            </p:cNvPr>
            <p:cNvSpPr txBox="1"/>
            <p:nvPr/>
          </p:nvSpPr>
          <p:spPr>
            <a:xfrm>
              <a:off x="457200" y="1520832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3)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CFD6D4A-4735-4765-888A-E55573652780}"/>
                </a:ext>
              </a:extLst>
            </p:cNvPr>
            <p:cNvSpPr txBox="1"/>
            <p:nvPr/>
          </p:nvSpPr>
          <p:spPr>
            <a:xfrm>
              <a:off x="5427339" y="1438791"/>
              <a:ext cx="9761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(key = job)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E995557-982D-428D-9097-9AE8E425BF80}"/>
                </a:ext>
              </a:extLst>
            </p:cNvPr>
            <p:cNvCxnSpPr>
              <a:cxnSpLocks/>
              <a:stCxn id="18" idx="1"/>
              <a:endCxn id="28" idx="3"/>
            </p:cNvCxnSpPr>
            <p:nvPr/>
          </p:nvCxnSpPr>
          <p:spPr>
            <a:xfrm flipH="1">
              <a:off x="3883534" y="1695328"/>
              <a:ext cx="489092" cy="0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2091237-ABBB-415C-AA53-FB882A6B5CE8}"/>
                </a:ext>
              </a:extLst>
            </p:cNvPr>
            <p:cNvSpPr/>
            <p:nvPr/>
          </p:nvSpPr>
          <p:spPr>
            <a:xfrm>
              <a:off x="4372626" y="1217060"/>
              <a:ext cx="821061" cy="9565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job</a:t>
              </a:r>
            </a:p>
            <a:p>
              <a:pPr algn="ctr"/>
              <a:r>
                <a: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qc</a:t>
              </a: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group_id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circuit_id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submit_time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launch_time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004D966-A023-4F02-BF42-DC82B475BC0B}"/>
                </a:ext>
              </a:extLst>
            </p:cNvPr>
            <p:cNvSpPr/>
            <p:nvPr/>
          </p:nvSpPr>
          <p:spPr>
            <a:xfrm>
              <a:off x="4128080" y="3227386"/>
              <a:ext cx="990600" cy="251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elapsed_time</a:t>
              </a:r>
              <a:endPara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4F2BD8A-9ADB-4B5E-BDF7-BD93C9BCD374}"/>
                </a:ext>
              </a:extLst>
            </p:cNvPr>
            <p:cNvSpPr/>
            <p:nvPr/>
          </p:nvSpPr>
          <p:spPr>
            <a:xfrm>
              <a:off x="3681716" y="3746661"/>
              <a:ext cx="990600" cy="251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exec_time</a:t>
              </a:r>
              <a:endPara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3" name="Rounded Rectangle 4">
              <a:extLst>
                <a:ext uri="{FF2B5EF4-FFF2-40B4-BE49-F238E27FC236}">
                  <a16:creationId xmlns:a16="http://schemas.microsoft.com/office/drawing/2014/main" id="{9B90FFA1-E44E-423A-9B0B-8A00361C29BE}"/>
                </a:ext>
              </a:extLst>
            </p:cNvPr>
            <p:cNvSpPr/>
            <p:nvPr/>
          </p:nvSpPr>
          <p:spPr>
            <a:xfrm>
              <a:off x="5176575" y="3690751"/>
              <a:ext cx="1260779" cy="36273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store_metric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()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E0BD9A8C-5345-44E5-803B-86C5E5A52FE0}"/>
                </a:ext>
              </a:extLst>
            </p:cNvPr>
            <p:cNvCxnSpPr>
              <a:cxnSpLocks/>
              <a:stCxn id="29" idx="3"/>
              <a:endCxn id="47" idx="1"/>
            </p:cNvCxnSpPr>
            <p:nvPr/>
          </p:nvCxnSpPr>
          <p:spPr>
            <a:xfrm>
              <a:off x="5118680" y="3352941"/>
              <a:ext cx="210977" cy="28827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84C181EA-2FDC-4FDC-80AB-C167625BBFBC}"/>
                </a:ext>
              </a:extLst>
            </p:cNvPr>
            <p:cNvCxnSpPr>
              <a:cxnSpLocks/>
              <a:stCxn id="32" idx="3"/>
              <a:endCxn id="33" idx="1"/>
            </p:cNvCxnSpPr>
            <p:nvPr/>
          </p:nvCxnSpPr>
          <p:spPr>
            <a:xfrm flipV="1">
              <a:off x="4672316" y="3872119"/>
              <a:ext cx="504259" cy="97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BCD71189-7607-4D78-93E4-BCDFCD4297D1}"/>
                </a:ext>
              </a:extLst>
            </p:cNvPr>
            <p:cNvCxnSpPr>
              <a:cxnSpLocks/>
            </p:cNvCxnSpPr>
            <p:nvPr/>
          </p:nvCxnSpPr>
          <p:spPr>
            <a:xfrm>
              <a:off x="6597731" y="3690362"/>
              <a:ext cx="672937" cy="0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B6A93CC-4B8A-4AC1-8470-F19FF851BA3C}"/>
                </a:ext>
              </a:extLst>
            </p:cNvPr>
            <p:cNvSpPr txBox="1"/>
            <p:nvPr/>
          </p:nvSpPr>
          <p:spPr>
            <a:xfrm>
              <a:off x="7214399" y="3428752"/>
              <a:ext cx="914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metrics store</a:t>
              </a:r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47280482-3268-4CC9-A102-C0250F4B55FD}"/>
                </a:ext>
              </a:extLst>
            </p:cNvPr>
            <p:cNvCxnSpPr>
              <a:cxnSpLocks/>
              <a:stCxn id="28" idx="2"/>
              <a:endCxn id="29" idx="0"/>
            </p:cNvCxnSpPr>
            <p:nvPr/>
          </p:nvCxnSpPr>
          <p:spPr>
            <a:xfrm>
              <a:off x="3156155" y="2057156"/>
              <a:ext cx="1467225" cy="1170230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6AC1716E-1722-4190-9925-BE5E61C43023}"/>
                </a:ext>
              </a:extLst>
            </p:cNvPr>
            <p:cNvCxnSpPr>
              <a:cxnSpLocks/>
              <a:stCxn id="28" idx="2"/>
              <a:endCxn id="32" idx="0"/>
            </p:cNvCxnSpPr>
            <p:nvPr/>
          </p:nvCxnSpPr>
          <p:spPr>
            <a:xfrm>
              <a:off x="3156155" y="2057156"/>
              <a:ext cx="1020861" cy="1689505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5BB271C8-37C8-48DD-B4B7-8A5FB876C1AC}"/>
                </a:ext>
              </a:extLst>
            </p:cNvPr>
            <p:cNvGrpSpPr/>
            <p:nvPr/>
          </p:nvGrpSpPr>
          <p:grpSpPr>
            <a:xfrm>
              <a:off x="1846536" y="4664272"/>
              <a:ext cx="1454758" cy="723657"/>
              <a:chOff x="2431442" y="1333500"/>
              <a:chExt cx="1454758" cy="723657"/>
            </a:xfrm>
          </p:grpSpPr>
          <p:sp>
            <p:nvSpPr>
              <p:cNvPr id="99" name="Rounded Rectangle 4">
                <a:extLst>
                  <a:ext uri="{FF2B5EF4-FFF2-40B4-BE49-F238E27FC236}">
                    <a16:creationId xmlns:a16="http://schemas.microsoft.com/office/drawing/2014/main" id="{0E04CCCB-0BB3-45F7-B9A2-E2B849576F54}"/>
                  </a:ext>
                </a:extLst>
              </p:cNvPr>
              <p:cNvSpPr/>
              <p:nvPr/>
            </p:nvSpPr>
            <p:spPr>
              <a:xfrm>
                <a:off x="2431442" y="1333500"/>
                <a:ext cx="1454758" cy="723657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result_handler</a:t>
                </a:r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()</a:t>
                </a:r>
              </a:p>
            </p:txBody>
          </p:sp>
          <p:sp>
            <p:nvSpPr>
              <p:cNvPr id="104" name="Rounded Rectangle 80">
                <a:extLst>
                  <a:ext uri="{FF2B5EF4-FFF2-40B4-BE49-F238E27FC236}">
                    <a16:creationId xmlns:a16="http://schemas.microsoft.com/office/drawing/2014/main" id="{7D41969E-0EEE-48EB-8030-BF7552702B75}"/>
                  </a:ext>
                </a:extLst>
              </p:cNvPr>
              <p:cNvSpPr/>
              <p:nvPr/>
            </p:nvSpPr>
            <p:spPr>
              <a:xfrm>
                <a:off x="3034413" y="1736067"/>
                <a:ext cx="591173" cy="28719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time()</a:t>
                </a:r>
              </a:p>
            </p:txBody>
          </p:sp>
        </p:grp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AD9333B-ABE0-4978-84D5-D19156DAB9CD}"/>
                </a:ext>
              </a:extLst>
            </p:cNvPr>
            <p:cNvSpPr/>
            <p:nvPr/>
          </p:nvSpPr>
          <p:spPr>
            <a:xfrm>
              <a:off x="2160867" y="3289461"/>
              <a:ext cx="990600" cy="4481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result</a:t>
              </a:r>
            </a:p>
            <a:p>
              <a:pPr algn="ctr"/>
              <a:r>
                <a: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data</a:t>
              </a: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D8F310B6-3D3C-4F51-B8FA-859011E1D708}"/>
                </a:ext>
              </a:extLst>
            </p:cNvPr>
            <p:cNvCxnSpPr>
              <a:cxnSpLocks/>
              <a:stCxn id="28" idx="2"/>
              <a:endCxn id="53" idx="0"/>
            </p:cNvCxnSpPr>
            <p:nvPr/>
          </p:nvCxnSpPr>
          <p:spPr>
            <a:xfrm flipH="1">
              <a:off x="2656167" y="2057156"/>
              <a:ext cx="499988" cy="1232305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3F7742C7-B03D-42F7-AAC4-1C79DC8986FF}"/>
                </a:ext>
              </a:extLst>
            </p:cNvPr>
            <p:cNvCxnSpPr>
              <a:cxnSpLocks/>
              <a:stCxn id="53" idx="2"/>
              <a:endCxn id="99" idx="0"/>
            </p:cNvCxnSpPr>
            <p:nvPr/>
          </p:nvCxnSpPr>
          <p:spPr>
            <a:xfrm flipH="1">
              <a:off x="2573915" y="3737574"/>
              <a:ext cx="82252" cy="926698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F69A48F-9767-429A-87A6-D957ADD81D84}"/>
                </a:ext>
              </a:extLst>
            </p:cNvPr>
            <p:cNvSpPr/>
            <p:nvPr/>
          </p:nvSpPr>
          <p:spPr>
            <a:xfrm>
              <a:off x="3939664" y="4875061"/>
              <a:ext cx="990600" cy="251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fidelity</a:t>
              </a:r>
            </a:p>
          </p:txBody>
        </p:sp>
        <p:sp>
          <p:nvSpPr>
            <p:cNvPr id="109" name="Rounded Rectangle 4">
              <a:extLst>
                <a:ext uri="{FF2B5EF4-FFF2-40B4-BE49-F238E27FC236}">
                  <a16:creationId xmlns:a16="http://schemas.microsoft.com/office/drawing/2014/main" id="{160905BA-C263-4795-9434-02FBDF06841B}"/>
                </a:ext>
              </a:extLst>
            </p:cNvPr>
            <p:cNvSpPr/>
            <p:nvPr/>
          </p:nvSpPr>
          <p:spPr>
            <a:xfrm>
              <a:off x="5523761" y="4819248"/>
              <a:ext cx="1260779" cy="36273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store_metric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()</a:t>
              </a:r>
            </a:p>
          </p:txBody>
        </p: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3B165FCC-EBEB-499F-8974-0E08AAA99F30}"/>
                </a:ext>
              </a:extLst>
            </p:cNvPr>
            <p:cNvCxnSpPr>
              <a:cxnSpLocks/>
              <a:stCxn id="108" idx="3"/>
              <a:endCxn id="109" idx="1"/>
            </p:cNvCxnSpPr>
            <p:nvPr/>
          </p:nvCxnSpPr>
          <p:spPr>
            <a:xfrm>
              <a:off x="4930264" y="5000616"/>
              <a:ext cx="593497" cy="0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710E094B-F956-4A10-B1BA-07BB701C0C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7554" y="3999822"/>
              <a:ext cx="833314" cy="648378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CB4EBD2B-7269-4921-B580-1C0C7AFF60D6}"/>
                </a:ext>
              </a:extLst>
            </p:cNvPr>
            <p:cNvCxnSpPr>
              <a:cxnSpLocks/>
              <a:stCxn id="99" idx="3"/>
              <a:endCxn id="108" idx="1"/>
            </p:cNvCxnSpPr>
            <p:nvPr/>
          </p:nvCxnSpPr>
          <p:spPr>
            <a:xfrm flipV="1">
              <a:off x="3301294" y="5000616"/>
              <a:ext cx="638370" cy="25485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E1D95377-AEE4-4D47-BD54-AD00BE4DD5C6}"/>
                </a:ext>
              </a:extLst>
            </p:cNvPr>
            <p:cNvSpPr/>
            <p:nvPr/>
          </p:nvSpPr>
          <p:spPr>
            <a:xfrm>
              <a:off x="3125179" y="4222322"/>
              <a:ext cx="990600" cy="251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machine_time</a:t>
              </a:r>
              <a:endPara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4" name="Rounded Rectangle 4">
              <a:extLst>
                <a:ext uri="{FF2B5EF4-FFF2-40B4-BE49-F238E27FC236}">
                  <a16:creationId xmlns:a16="http://schemas.microsoft.com/office/drawing/2014/main" id="{A48522CF-63A8-4FF2-89A5-800404A360F9}"/>
                </a:ext>
              </a:extLst>
            </p:cNvPr>
            <p:cNvSpPr/>
            <p:nvPr/>
          </p:nvSpPr>
          <p:spPr>
            <a:xfrm>
              <a:off x="4966986" y="4157362"/>
              <a:ext cx="1260779" cy="36273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store_metric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()</a:t>
              </a:r>
            </a:p>
          </p:txBody>
        </p: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0918E245-B9A5-4037-9222-99230DA2EBC0}"/>
                </a:ext>
              </a:extLst>
            </p:cNvPr>
            <p:cNvCxnSpPr>
              <a:cxnSpLocks/>
              <a:stCxn id="121" idx="3"/>
              <a:endCxn id="124" idx="1"/>
            </p:cNvCxnSpPr>
            <p:nvPr/>
          </p:nvCxnSpPr>
          <p:spPr>
            <a:xfrm flipV="1">
              <a:off x="4115779" y="4338730"/>
              <a:ext cx="851207" cy="9147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50C892CD-F591-4F03-BE00-3616A5D6CB85}"/>
                </a:ext>
              </a:extLst>
            </p:cNvPr>
            <p:cNvCxnSpPr>
              <a:cxnSpLocks/>
              <a:stCxn id="28" idx="2"/>
              <a:endCxn id="121" idx="0"/>
            </p:cNvCxnSpPr>
            <p:nvPr/>
          </p:nvCxnSpPr>
          <p:spPr>
            <a:xfrm>
              <a:off x="3156155" y="2057156"/>
              <a:ext cx="464324" cy="2165166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44AF39D3-7013-4D4F-967C-1742E133C8AC}"/>
                </a:ext>
              </a:extLst>
            </p:cNvPr>
            <p:cNvSpPr/>
            <p:nvPr/>
          </p:nvSpPr>
          <p:spPr>
            <a:xfrm>
              <a:off x="2214168" y="3777216"/>
              <a:ext cx="788782" cy="251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group_id</a:t>
              </a:r>
              <a:endPara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1433DA24-CE57-46F4-A73D-15A83E169291}"/>
                </a:ext>
              </a:extLst>
            </p:cNvPr>
            <p:cNvSpPr/>
            <p:nvPr/>
          </p:nvSpPr>
          <p:spPr>
            <a:xfrm>
              <a:off x="2199520" y="4072901"/>
              <a:ext cx="788782" cy="251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circuit_id</a:t>
              </a:r>
              <a:endPara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2396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110">
            <a:extLst>
              <a:ext uri="{FF2B5EF4-FFF2-40B4-BE49-F238E27FC236}">
                <a16:creationId xmlns:a16="http://schemas.microsoft.com/office/drawing/2014/main" id="{FACD6EDC-85B2-49A5-B783-74A61367DB15}"/>
              </a:ext>
            </a:extLst>
          </p:cNvPr>
          <p:cNvGrpSpPr/>
          <p:nvPr/>
        </p:nvGrpSpPr>
        <p:grpSpPr>
          <a:xfrm>
            <a:off x="583109" y="416898"/>
            <a:ext cx="8242047" cy="5565161"/>
            <a:chOff x="583109" y="416898"/>
            <a:chExt cx="8242047" cy="556516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3AB2972-EF8C-4B4F-81C8-8472751791E7}"/>
                </a:ext>
              </a:extLst>
            </p:cNvPr>
            <p:cNvSpPr txBox="1"/>
            <p:nvPr/>
          </p:nvSpPr>
          <p:spPr>
            <a:xfrm>
              <a:off x="583109" y="416898"/>
              <a:ext cx="4724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Metrics Module:  Store and Aggregate Metrics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536448-51C7-4485-BE88-C64DB504D779}"/>
                </a:ext>
              </a:extLst>
            </p:cNvPr>
            <p:cNvSpPr/>
            <p:nvPr/>
          </p:nvSpPr>
          <p:spPr>
            <a:xfrm>
              <a:off x="1093684" y="1124121"/>
              <a:ext cx="688693" cy="2020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group_id</a:t>
              </a:r>
              <a:endPara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F6582C5-7200-4D29-A1AC-0D2F637D8C81}"/>
                </a:ext>
              </a:extLst>
            </p:cNvPr>
            <p:cNvSpPr/>
            <p:nvPr/>
          </p:nvSpPr>
          <p:spPr>
            <a:xfrm>
              <a:off x="1096296" y="1805973"/>
              <a:ext cx="688694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metric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220F191-114A-4688-B6F7-73876FA76ED6}"/>
                </a:ext>
              </a:extLst>
            </p:cNvPr>
            <p:cNvSpPr/>
            <p:nvPr/>
          </p:nvSpPr>
          <p:spPr>
            <a:xfrm>
              <a:off x="1093684" y="1451748"/>
              <a:ext cx="688694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circuit_id</a:t>
              </a:r>
              <a:endPara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E891E3E-1D9C-476B-AFDB-178716A22B41}"/>
                </a:ext>
              </a:extLst>
            </p:cNvPr>
            <p:cNvCxnSpPr>
              <a:cxnSpLocks/>
              <a:stCxn id="23" idx="3"/>
              <a:endCxn id="28" idx="1"/>
            </p:cNvCxnSpPr>
            <p:nvPr/>
          </p:nvCxnSpPr>
          <p:spPr>
            <a:xfrm flipV="1">
              <a:off x="1784990" y="1695329"/>
              <a:ext cx="646452" cy="224944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56CE303B-9A9D-4763-9F27-EC426CE13BD1}"/>
                </a:ext>
              </a:extLst>
            </p:cNvPr>
            <p:cNvCxnSpPr>
              <a:cxnSpLocks/>
              <a:stCxn id="26" idx="3"/>
              <a:endCxn id="28" idx="1"/>
            </p:cNvCxnSpPr>
            <p:nvPr/>
          </p:nvCxnSpPr>
          <p:spPr>
            <a:xfrm>
              <a:off x="1782378" y="1566048"/>
              <a:ext cx="649064" cy="129281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4524D7A8-16CB-4444-9082-F1B39975441B}"/>
                </a:ext>
              </a:extLst>
            </p:cNvPr>
            <p:cNvCxnSpPr>
              <a:cxnSpLocks/>
              <a:stCxn id="13" idx="3"/>
              <a:endCxn id="28" idx="1"/>
            </p:cNvCxnSpPr>
            <p:nvPr/>
          </p:nvCxnSpPr>
          <p:spPr>
            <a:xfrm>
              <a:off x="1782377" y="1225122"/>
              <a:ext cx="649065" cy="470207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8" name="Rounded Rectangle 4">
              <a:extLst>
                <a:ext uri="{FF2B5EF4-FFF2-40B4-BE49-F238E27FC236}">
                  <a16:creationId xmlns:a16="http://schemas.microsoft.com/office/drawing/2014/main" id="{D3909753-5E46-4E7B-A512-9805B30C5E9E}"/>
                </a:ext>
              </a:extLst>
            </p:cNvPr>
            <p:cNvSpPr/>
            <p:nvPr/>
          </p:nvSpPr>
          <p:spPr>
            <a:xfrm>
              <a:off x="2431442" y="1333500"/>
              <a:ext cx="1454758" cy="72365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store_metric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()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694070BF-1630-47CB-8D4B-F35B2203C0A8}"/>
                </a:ext>
              </a:extLst>
            </p:cNvPr>
            <p:cNvSpPr/>
            <p:nvPr/>
          </p:nvSpPr>
          <p:spPr>
            <a:xfrm>
              <a:off x="4360539" y="1349813"/>
              <a:ext cx="821061" cy="6757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group_id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circuit_id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metric</a:t>
              </a:r>
            </a:p>
            <a:p>
              <a:pPr algn="ctr"/>
              <a:r>
                <a: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value</a:t>
              </a:r>
            </a:p>
            <a:p>
              <a:pPr algn="ctr"/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286A9309-5EE5-4280-B8A8-6BAAD55842CA}"/>
                </a:ext>
              </a:extLst>
            </p:cNvPr>
            <p:cNvCxnSpPr>
              <a:cxnSpLocks/>
              <a:stCxn id="28" idx="3"/>
              <a:endCxn id="81" idx="1"/>
            </p:cNvCxnSpPr>
            <p:nvPr/>
          </p:nvCxnSpPr>
          <p:spPr>
            <a:xfrm flipV="1">
              <a:off x="3886200" y="1687668"/>
              <a:ext cx="474339" cy="7661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0BC381A6-485C-44DC-9E5D-CB6EA16B510A}"/>
                </a:ext>
              </a:extLst>
            </p:cNvPr>
            <p:cNvCxnSpPr>
              <a:cxnSpLocks/>
              <a:stCxn id="81" idx="3"/>
              <a:endCxn id="83" idx="1"/>
            </p:cNvCxnSpPr>
            <p:nvPr/>
          </p:nvCxnSpPr>
          <p:spPr>
            <a:xfrm>
              <a:off x="5181600" y="1687668"/>
              <a:ext cx="1144757" cy="7661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" name="Rounded Rectangle 4">
              <a:extLst>
                <a:ext uri="{FF2B5EF4-FFF2-40B4-BE49-F238E27FC236}">
                  <a16:creationId xmlns:a16="http://schemas.microsoft.com/office/drawing/2014/main" id="{6112B7D5-A208-4B45-9340-1833952DC0D2}"/>
                </a:ext>
              </a:extLst>
            </p:cNvPr>
            <p:cNvSpPr/>
            <p:nvPr/>
          </p:nvSpPr>
          <p:spPr>
            <a:xfrm>
              <a:off x="3541707" y="2884370"/>
              <a:ext cx="1752600" cy="40584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aggregate_metrics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()</a:t>
              </a:r>
            </a:p>
          </p:txBody>
        </p:sp>
        <p:sp>
          <p:nvSpPr>
            <p:cNvPr id="47" name="Rounded Rectangle 4">
              <a:extLst>
                <a:ext uri="{FF2B5EF4-FFF2-40B4-BE49-F238E27FC236}">
                  <a16:creationId xmlns:a16="http://schemas.microsoft.com/office/drawing/2014/main" id="{D1CAA214-8C66-4437-98F9-80AE759021D1}"/>
                </a:ext>
              </a:extLst>
            </p:cNvPr>
            <p:cNvSpPr/>
            <p:nvPr/>
          </p:nvSpPr>
          <p:spPr>
            <a:xfrm>
              <a:off x="3352800" y="4951965"/>
              <a:ext cx="1668994" cy="67571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Aggregate_metrics_for_group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()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CC72AB4-7FB8-42D9-98D1-BBD4A8E40F7E}"/>
                </a:ext>
              </a:extLst>
            </p:cNvPr>
            <p:cNvSpPr/>
            <p:nvPr/>
          </p:nvSpPr>
          <p:spPr>
            <a:xfrm>
              <a:off x="3792483" y="3813490"/>
              <a:ext cx="1084317" cy="6757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group_id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create_time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exec_time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fidelity</a:t>
              </a:r>
            </a:p>
            <a:p>
              <a:pPr algn="ctr"/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91BE097D-15F3-4E00-9D08-817F1D072F45}"/>
                </a:ext>
              </a:extLst>
            </p:cNvPr>
            <p:cNvCxnSpPr>
              <a:cxnSpLocks/>
              <a:stCxn id="12" idx="2"/>
              <a:endCxn id="30" idx="0"/>
            </p:cNvCxnSpPr>
            <p:nvPr/>
          </p:nvCxnSpPr>
          <p:spPr>
            <a:xfrm flipH="1">
              <a:off x="4334642" y="3290216"/>
              <a:ext cx="83365" cy="523274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60A7461-7E53-4F19-8A17-E8AADBE1E52B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4418007" y="2057157"/>
              <a:ext cx="1895148" cy="827213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7FA36A75-2548-487B-99DD-9359739939C1}"/>
                </a:ext>
              </a:extLst>
            </p:cNvPr>
            <p:cNvCxnSpPr>
              <a:cxnSpLocks/>
              <a:stCxn id="30" idx="2"/>
              <a:endCxn id="47" idx="0"/>
            </p:cNvCxnSpPr>
            <p:nvPr/>
          </p:nvCxnSpPr>
          <p:spPr>
            <a:xfrm flipH="1">
              <a:off x="4187297" y="4489200"/>
              <a:ext cx="147345" cy="462765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AD0FA3A2-906A-4C5E-B778-8824AC50303E}"/>
                </a:ext>
              </a:extLst>
            </p:cNvPr>
            <p:cNvCxnSpPr>
              <a:cxnSpLocks/>
              <a:stCxn id="47" idx="3"/>
              <a:endCxn id="66" idx="1"/>
            </p:cNvCxnSpPr>
            <p:nvPr/>
          </p:nvCxnSpPr>
          <p:spPr>
            <a:xfrm flipV="1">
              <a:off x="5021794" y="5289818"/>
              <a:ext cx="598698" cy="2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F85EB007-E37D-4A78-B246-20C2669E317D}"/>
                </a:ext>
              </a:extLst>
            </p:cNvPr>
            <p:cNvCxnSpPr>
              <a:cxnSpLocks/>
              <a:stCxn id="66" idx="3"/>
              <a:endCxn id="89" idx="1"/>
            </p:cNvCxnSpPr>
            <p:nvPr/>
          </p:nvCxnSpPr>
          <p:spPr>
            <a:xfrm>
              <a:off x="6704809" y="5289818"/>
              <a:ext cx="451353" cy="0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B4923F6-914C-42E4-B0E1-3AB0D1755325}"/>
                </a:ext>
              </a:extLst>
            </p:cNvPr>
            <p:cNvSpPr/>
            <p:nvPr/>
          </p:nvSpPr>
          <p:spPr>
            <a:xfrm>
              <a:off x="1093684" y="2133600"/>
              <a:ext cx="688694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value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B1C3099E-2BDA-4876-99A0-FE078FF3E74D}"/>
                </a:ext>
              </a:extLst>
            </p:cNvPr>
            <p:cNvCxnSpPr>
              <a:cxnSpLocks/>
              <a:stCxn id="3" idx="3"/>
              <a:endCxn id="28" idx="1"/>
            </p:cNvCxnSpPr>
            <p:nvPr/>
          </p:nvCxnSpPr>
          <p:spPr>
            <a:xfrm flipV="1">
              <a:off x="1782378" y="1695329"/>
              <a:ext cx="649064" cy="552571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5FCA862-0907-4821-9FB8-1C51D481838F}"/>
                </a:ext>
              </a:extLst>
            </p:cNvPr>
            <p:cNvSpPr txBox="1"/>
            <p:nvPr/>
          </p:nvSpPr>
          <p:spPr>
            <a:xfrm>
              <a:off x="5162449" y="1460641"/>
              <a:ext cx="12306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(key = group/circuit)</a:t>
              </a:r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F00324BC-63B7-4AE9-9E6A-057A407EA5B6}"/>
                </a:ext>
              </a:extLst>
            </p:cNvPr>
            <p:cNvGrpSpPr/>
            <p:nvPr/>
          </p:nvGrpSpPr>
          <p:grpSpPr>
            <a:xfrm>
              <a:off x="6326357" y="935162"/>
              <a:ext cx="1230690" cy="1520334"/>
              <a:chOff x="6326357" y="935162"/>
              <a:chExt cx="1230690" cy="1520334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79552751-8BCB-4A03-8EB7-19693F904229}"/>
                  </a:ext>
                </a:extLst>
              </p:cNvPr>
              <p:cNvSpPr/>
              <p:nvPr/>
            </p:nvSpPr>
            <p:spPr>
              <a:xfrm>
                <a:off x="6326357" y="935162"/>
                <a:ext cx="1230690" cy="15203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circuit_metrics</a:t>
                </a:r>
                <a:r>
                  <a:rPr lang="en-US" sz="1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{ }</a:t>
                </a:r>
              </a:p>
              <a:p>
                <a:pPr algn="ctr"/>
                <a:endPara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3239EEE9-7853-4416-B759-94E9E49D39BC}"/>
                  </a:ext>
                </a:extLst>
              </p:cNvPr>
              <p:cNvSpPr/>
              <p:nvPr/>
            </p:nvSpPr>
            <p:spPr>
              <a:xfrm>
                <a:off x="6459920" y="1259663"/>
                <a:ext cx="819322" cy="27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{ g, c, m, v }</a:t>
                </a:r>
              </a:p>
              <a:p>
                <a:pPr algn="ctr"/>
                <a:endPara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8B02FC1A-2F56-44BE-A1C5-0C2542485805}"/>
                  </a:ext>
                </a:extLst>
              </p:cNvPr>
              <p:cNvSpPr txBox="1"/>
              <p:nvPr/>
            </p:nvSpPr>
            <p:spPr>
              <a:xfrm>
                <a:off x="6598802" y="2090745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…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8286215-7174-4D14-BF8C-6502E63AC538}"/>
                  </a:ext>
                </a:extLst>
              </p:cNvPr>
              <p:cNvSpPr/>
              <p:nvPr/>
            </p:nvSpPr>
            <p:spPr>
              <a:xfrm>
                <a:off x="6648278" y="1599938"/>
                <a:ext cx="819322" cy="27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{ g, c, m, v }</a:t>
                </a:r>
              </a:p>
              <a:p>
                <a:pPr algn="ctr"/>
                <a:endPara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54CAFB8-4570-4F04-8AF2-27FCBF413794}"/>
                  </a:ext>
                </a:extLst>
              </p:cNvPr>
              <p:cNvSpPr/>
              <p:nvPr/>
            </p:nvSpPr>
            <p:spPr>
              <a:xfrm>
                <a:off x="6507727" y="1938095"/>
                <a:ext cx="819322" cy="27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{ g, c, m, v }</a:t>
                </a:r>
              </a:p>
              <a:p>
                <a:pPr algn="ctr"/>
                <a:endParaRPr 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FE2DA18-286A-42CA-A20B-378DEDC911AB}"/>
                </a:ext>
              </a:extLst>
            </p:cNvPr>
            <p:cNvSpPr/>
            <p:nvPr/>
          </p:nvSpPr>
          <p:spPr>
            <a:xfrm>
              <a:off x="2283107" y="4388198"/>
              <a:ext cx="688693" cy="2600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group_id</a:t>
              </a:r>
              <a:endPara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A904AE1E-615B-450F-9F0D-1B59000E1197}"/>
                </a:ext>
              </a:extLst>
            </p:cNvPr>
            <p:cNvCxnSpPr>
              <a:cxnSpLocks/>
              <a:stCxn id="12" idx="2"/>
              <a:endCxn id="36" idx="0"/>
            </p:cNvCxnSpPr>
            <p:nvPr/>
          </p:nvCxnSpPr>
          <p:spPr>
            <a:xfrm flipH="1">
              <a:off x="2627454" y="3290216"/>
              <a:ext cx="1790553" cy="1097982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3E7EA4CB-5669-4854-9D0F-1DCE2ED37EA8}"/>
                </a:ext>
              </a:extLst>
            </p:cNvPr>
            <p:cNvCxnSpPr>
              <a:cxnSpLocks/>
              <a:stCxn id="36" idx="2"/>
              <a:endCxn id="47" idx="1"/>
            </p:cNvCxnSpPr>
            <p:nvPr/>
          </p:nvCxnSpPr>
          <p:spPr>
            <a:xfrm>
              <a:off x="2627454" y="4648199"/>
              <a:ext cx="725346" cy="641621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706413E2-FC56-4018-A5D7-7010EA7B8587}"/>
                </a:ext>
              </a:extLst>
            </p:cNvPr>
            <p:cNvCxnSpPr>
              <a:cxnSpLocks/>
              <a:endCxn id="36" idx="1"/>
            </p:cNvCxnSpPr>
            <p:nvPr/>
          </p:nvCxnSpPr>
          <p:spPr>
            <a:xfrm flipV="1">
              <a:off x="1572271" y="4518199"/>
              <a:ext cx="710836" cy="9026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B9B60B2-EAC1-4EA7-932B-D0ACC1CC84F7}"/>
                </a:ext>
              </a:extLst>
            </p:cNvPr>
            <p:cNvSpPr/>
            <p:nvPr/>
          </p:nvSpPr>
          <p:spPr>
            <a:xfrm>
              <a:off x="5620492" y="4951963"/>
              <a:ext cx="1084317" cy="6757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group_id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avg_create_time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avg_exec_time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avg_fidelity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DCC64090-07C3-48E4-A387-27878E9EC952}"/>
                </a:ext>
              </a:extLst>
            </p:cNvPr>
            <p:cNvGrpSpPr/>
            <p:nvPr/>
          </p:nvGrpSpPr>
          <p:grpSpPr>
            <a:xfrm>
              <a:off x="7156162" y="4597577"/>
              <a:ext cx="1668994" cy="1384482"/>
              <a:chOff x="7204601" y="4579555"/>
              <a:chExt cx="1600200" cy="1384482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BCB145A5-CD4A-48D1-9E07-0DC4122B35B9}"/>
                  </a:ext>
                </a:extLst>
              </p:cNvPr>
              <p:cNvSpPr/>
              <p:nvPr/>
            </p:nvSpPr>
            <p:spPr>
              <a:xfrm>
                <a:off x="7204601" y="4579555"/>
                <a:ext cx="1600200" cy="138448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group_metrics</a:t>
                </a:r>
                <a:r>
                  <a:rPr lang="en-US" sz="1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{ }</a:t>
                </a:r>
              </a:p>
              <a:p>
                <a:pPr algn="ctr"/>
                <a:endPara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16B44E8-FA51-45BF-A7F7-61BBD2A84EDD}"/>
                  </a:ext>
                </a:extLst>
              </p:cNvPr>
              <p:cNvSpPr txBox="1"/>
              <p:nvPr/>
            </p:nvSpPr>
            <p:spPr>
              <a:xfrm>
                <a:off x="7239002" y="4830509"/>
                <a:ext cx="129539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err="1"/>
                  <a:t>group_id</a:t>
                </a:r>
                <a:r>
                  <a:rPr lang="en-US" sz="1000" dirty="0"/>
                  <a:t>: [ … ]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1A43E55-9CB3-4BCE-93E6-A8710BEEF527}"/>
                  </a:ext>
                </a:extLst>
              </p:cNvPr>
              <p:cNvSpPr txBox="1"/>
              <p:nvPr/>
            </p:nvSpPr>
            <p:spPr>
              <a:xfrm>
                <a:off x="7239000" y="5051152"/>
                <a:ext cx="1524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err="1"/>
                  <a:t>avg_create_times</a:t>
                </a:r>
                <a:r>
                  <a:rPr lang="en-US" sz="1000" dirty="0"/>
                  <a:t>: [ …  ] … ]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5699D84-8628-43AF-A7A1-403762B3CEDC}"/>
                  </a:ext>
                </a:extLst>
              </p:cNvPr>
              <p:cNvSpPr txBox="1"/>
              <p:nvPr/>
            </p:nvSpPr>
            <p:spPr>
              <a:xfrm>
                <a:off x="7239001" y="5271796"/>
                <a:ext cx="137159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err="1"/>
                  <a:t>avg_exec_times</a:t>
                </a:r>
                <a:r>
                  <a:rPr lang="en-US" sz="1000" dirty="0"/>
                  <a:t>: [ … ]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E5F0C97-0F1E-4E97-8679-92FD91276DF6}"/>
                  </a:ext>
                </a:extLst>
              </p:cNvPr>
              <p:cNvSpPr txBox="1"/>
              <p:nvPr/>
            </p:nvSpPr>
            <p:spPr>
              <a:xfrm>
                <a:off x="7239001" y="5502104"/>
                <a:ext cx="137159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err="1"/>
                  <a:t>avg_fidelities</a:t>
                </a:r>
                <a:r>
                  <a:rPr lang="en-US" sz="1000" dirty="0"/>
                  <a:t>: [ … ]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77770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460AEA71-16FD-4B9F-9D3E-44BDF431B68A}"/>
              </a:ext>
            </a:extLst>
          </p:cNvPr>
          <p:cNvGrpSpPr/>
          <p:nvPr/>
        </p:nvGrpSpPr>
        <p:grpSpPr>
          <a:xfrm>
            <a:off x="583109" y="416898"/>
            <a:ext cx="6356686" cy="6009094"/>
            <a:chOff x="583109" y="416898"/>
            <a:chExt cx="6356686" cy="600909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3AB2972-EF8C-4B4F-81C8-8472751791E7}"/>
                </a:ext>
              </a:extLst>
            </p:cNvPr>
            <p:cNvSpPr txBox="1"/>
            <p:nvPr/>
          </p:nvSpPr>
          <p:spPr>
            <a:xfrm>
              <a:off x="583109" y="416898"/>
              <a:ext cx="4724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Metrics Module:  Report and Plot Metrics</a:t>
              </a:r>
            </a:p>
          </p:txBody>
        </p:sp>
        <p:sp>
          <p:nvSpPr>
            <p:cNvPr id="12" name="Rounded Rectangle 4">
              <a:extLst>
                <a:ext uri="{FF2B5EF4-FFF2-40B4-BE49-F238E27FC236}">
                  <a16:creationId xmlns:a16="http://schemas.microsoft.com/office/drawing/2014/main" id="{6112B7D5-A208-4B45-9340-1833952DC0D2}"/>
                </a:ext>
              </a:extLst>
            </p:cNvPr>
            <p:cNvSpPr/>
            <p:nvPr/>
          </p:nvSpPr>
          <p:spPr>
            <a:xfrm>
              <a:off x="2924760" y="2915049"/>
              <a:ext cx="1752600" cy="40584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report_metrics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()</a:t>
              </a:r>
            </a:p>
          </p:txBody>
        </p:sp>
        <p:sp>
          <p:nvSpPr>
            <p:cNvPr id="47" name="Rounded Rectangle 4">
              <a:extLst>
                <a:ext uri="{FF2B5EF4-FFF2-40B4-BE49-F238E27FC236}">
                  <a16:creationId xmlns:a16="http://schemas.microsoft.com/office/drawing/2014/main" id="{D1CAA214-8C66-4437-98F9-80AE759021D1}"/>
                </a:ext>
              </a:extLst>
            </p:cNvPr>
            <p:cNvSpPr/>
            <p:nvPr/>
          </p:nvSpPr>
          <p:spPr>
            <a:xfrm>
              <a:off x="3352800" y="4951965"/>
              <a:ext cx="1668994" cy="67571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report_metrics_for_group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()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91BE097D-15F3-4E00-9D08-817F1D072F45}"/>
                </a:ext>
              </a:extLst>
            </p:cNvPr>
            <p:cNvCxnSpPr>
              <a:cxnSpLocks/>
              <a:stCxn id="12" idx="2"/>
              <a:endCxn id="66" idx="0"/>
            </p:cNvCxnSpPr>
            <p:nvPr/>
          </p:nvCxnSpPr>
          <p:spPr>
            <a:xfrm>
              <a:off x="3801060" y="3320895"/>
              <a:ext cx="453355" cy="619074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60A7461-7E53-4F19-8A17-E8AADBE1E52B}"/>
                </a:ext>
              </a:extLst>
            </p:cNvPr>
            <p:cNvCxnSpPr>
              <a:cxnSpLocks/>
              <a:stCxn id="89" idx="2"/>
              <a:endCxn id="12" idx="0"/>
            </p:cNvCxnSpPr>
            <p:nvPr/>
          </p:nvCxnSpPr>
          <p:spPr>
            <a:xfrm flipH="1">
              <a:off x="3801060" y="2443452"/>
              <a:ext cx="999373" cy="471597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7FA36A75-2548-487B-99DD-9359739939C1}"/>
                </a:ext>
              </a:extLst>
            </p:cNvPr>
            <p:cNvCxnSpPr>
              <a:cxnSpLocks/>
              <a:stCxn id="66" idx="2"/>
              <a:endCxn id="47" idx="0"/>
            </p:cNvCxnSpPr>
            <p:nvPr/>
          </p:nvCxnSpPr>
          <p:spPr>
            <a:xfrm flipH="1">
              <a:off x="4187297" y="4615679"/>
              <a:ext cx="67118" cy="336286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FE2DA18-286A-42CA-A20B-378DEDC911AB}"/>
                </a:ext>
              </a:extLst>
            </p:cNvPr>
            <p:cNvSpPr/>
            <p:nvPr/>
          </p:nvSpPr>
          <p:spPr>
            <a:xfrm>
              <a:off x="2283107" y="4388198"/>
              <a:ext cx="688693" cy="2600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group_id</a:t>
              </a:r>
              <a:endParaRPr lang="en-US" sz="1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A904AE1E-615B-450F-9F0D-1B59000E1197}"/>
                </a:ext>
              </a:extLst>
            </p:cNvPr>
            <p:cNvCxnSpPr>
              <a:cxnSpLocks/>
              <a:stCxn id="12" idx="2"/>
              <a:endCxn id="36" idx="0"/>
            </p:cNvCxnSpPr>
            <p:nvPr/>
          </p:nvCxnSpPr>
          <p:spPr>
            <a:xfrm flipH="1">
              <a:off x="2627454" y="3320895"/>
              <a:ext cx="1173606" cy="1067303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3E7EA4CB-5669-4854-9D0F-1DCE2ED37EA8}"/>
                </a:ext>
              </a:extLst>
            </p:cNvPr>
            <p:cNvCxnSpPr>
              <a:cxnSpLocks/>
              <a:stCxn id="36" idx="2"/>
              <a:endCxn id="47" idx="1"/>
            </p:cNvCxnSpPr>
            <p:nvPr/>
          </p:nvCxnSpPr>
          <p:spPr>
            <a:xfrm>
              <a:off x="2627454" y="4648199"/>
              <a:ext cx="725346" cy="641621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706413E2-FC56-4018-A5D7-7010EA7B8587}"/>
                </a:ext>
              </a:extLst>
            </p:cNvPr>
            <p:cNvCxnSpPr>
              <a:cxnSpLocks/>
              <a:endCxn id="36" idx="1"/>
            </p:cNvCxnSpPr>
            <p:nvPr/>
          </p:nvCxnSpPr>
          <p:spPr>
            <a:xfrm flipV="1">
              <a:off x="1572271" y="4518199"/>
              <a:ext cx="710836" cy="9026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B9B60B2-EAC1-4EA7-932B-D0ACC1CC84F7}"/>
                </a:ext>
              </a:extLst>
            </p:cNvPr>
            <p:cNvSpPr/>
            <p:nvPr/>
          </p:nvSpPr>
          <p:spPr>
            <a:xfrm>
              <a:off x="3712256" y="3939969"/>
              <a:ext cx="1084317" cy="6757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group_id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avg_create_time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avg_exec_time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en-US" sz="9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avg_fidelity</a:t>
              </a:r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endParaRPr lang="en-US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DCC64090-07C3-48E4-A387-27878E9EC952}"/>
                </a:ext>
              </a:extLst>
            </p:cNvPr>
            <p:cNvGrpSpPr/>
            <p:nvPr/>
          </p:nvGrpSpPr>
          <p:grpSpPr>
            <a:xfrm>
              <a:off x="3965936" y="1058970"/>
              <a:ext cx="1668994" cy="1384482"/>
              <a:chOff x="7204601" y="4579555"/>
              <a:chExt cx="1600200" cy="1384482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BCB145A5-CD4A-48D1-9E07-0DC4122B35B9}"/>
                  </a:ext>
                </a:extLst>
              </p:cNvPr>
              <p:cNvSpPr/>
              <p:nvPr/>
            </p:nvSpPr>
            <p:spPr>
              <a:xfrm>
                <a:off x="7204601" y="4579555"/>
                <a:ext cx="1600200" cy="138448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group_metrics</a:t>
                </a:r>
                <a:r>
                  <a:rPr lang="en-US" sz="1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{ }</a:t>
                </a:r>
              </a:p>
              <a:p>
                <a:pPr algn="ctr"/>
                <a:endParaRPr lang="en-US" sz="10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16B44E8-FA51-45BF-A7F7-61BBD2A84EDD}"/>
                  </a:ext>
                </a:extLst>
              </p:cNvPr>
              <p:cNvSpPr txBox="1"/>
              <p:nvPr/>
            </p:nvSpPr>
            <p:spPr>
              <a:xfrm>
                <a:off x="7239002" y="4830509"/>
                <a:ext cx="129539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err="1"/>
                  <a:t>group_id</a:t>
                </a:r>
                <a:r>
                  <a:rPr lang="en-US" sz="1000" dirty="0"/>
                  <a:t>: [ … ]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1A43E55-9CB3-4BCE-93E6-A8710BEEF527}"/>
                  </a:ext>
                </a:extLst>
              </p:cNvPr>
              <p:cNvSpPr txBox="1"/>
              <p:nvPr/>
            </p:nvSpPr>
            <p:spPr>
              <a:xfrm>
                <a:off x="7239000" y="5051152"/>
                <a:ext cx="1524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err="1"/>
                  <a:t>avg_create_times</a:t>
                </a:r>
                <a:r>
                  <a:rPr lang="en-US" sz="1000" dirty="0"/>
                  <a:t>: [ …  ] … ]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5699D84-8628-43AF-A7A1-403762B3CEDC}"/>
                  </a:ext>
                </a:extLst>
              </p:cNvPr>
              <p:cNvSpPr txBox="1"/>
              <p:nvPr/>
            </p:nvSpPr>
            <p:spPr>
              <a:xfrm>
                <a:off x="7239001" y="5271796"/>
                <a:ext cx="137159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err="1"/>
                  <a:t>avg_exec_times</a:t>
                </a:r>
                <a:r>
                  <a:rPr lang="en-US" sz="1000" dirty="0"/>
                  <a:t>: [ … ]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E5F0C97-0F1E-4E97-8679-92FD91276DF6}"/>
                  </a:ext>
                </a:extLst>
              </p:cNvPr>
              <p:cNvSpPr txBox="1"/>
              <p:nvPr/>
            </p:nvSpPr>
            <p:spPr>
              <a:xfrm>
                <a:off x="7239001" y="5502104"/>
                <a:ext cx="137159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err="1"/>
                  <a:t>avg_fidelities</a:t>
                </a:r>
                <a:r>
                  <a:rPr lang="en-US" sz="1000" dirty="0"/>
                  <a:t>: [ … ]</a:t>
                </a:r>
              </a:p>
            </p:txBody>
          </p:sp>
        </p:grp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E29CAAE8-2BC1-49AB-8DAB-DB1736E8885E}"/>
                </a:ext>
              </a:extLst>
            </p:cNvPr>
            <p:cNvSpPr/>
            <p:nvPr/>
          </p:nvSpPr>
          <p:spPr>
            <a:xfrm>
              <a:off x="5187195" y="2915049"/>
              <a:ext cx="1752600" cy="40584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plot_metrics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()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41D635B-715E-4F07-943E-BADA5780F796}"/>
                </a:ext>
              </a:extLst>
            </p:cNvPr>
            <p:cNvCxnSpPr>
              <a:cxnSpLocks/>
              <a:stCxn id="89" idx="2"/>
              <a:endCxn id="5" idx="0"/>
            </p:cNvCxnSpPr>
            <p:nvPr/>
          </p:nvCxnSpPr>
          <p:spPr>
            <a:xfrm>
              <a:off x="4800433" y="2443452"/>
              <a:ext cx="1263062" cy="471597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7" name="Rectangle: Single Corner Snipped 26">
              <a:extLst>
                <a:ext uri="{FF2B5EF4-FFF2-40B4-BE49-F238E27FC236}">
                  <a16:creationId xmlns:a16="http://schemas.microsoft.com/office/drawing/2014/main" id="{BBBAB7DE-96C5-4615-B3F3-CDF97437255B}"/>
                </a:ext>
              </a:extLst>
            </p:cNvPr>
            <p:cNvSpPr/>
            <p:nvPr/>
          </p:nvSpPr>
          <p:spPr>
            <a:xfrm>
              <a:off x="3872099" y="6138312"/>
              <a:ext cx="892220" cy="276999"/>
            </a:xfrm>
            <a:prstGeom prst="snip1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2E4CE49-C6F4-495F-BA2E-1C78C8B87567}"/>
                </a:ext>
              </a:extLst>
            </p:cNvPr>
            <p:cNvSpPr txBox="1"/>
            <p:nvPr/>
          </p:nvSpPr>
          <p:spPr>
            <a:xfrm>
              <a:off x="3965936" y="6148993"/>
              <a:ext cx="6447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Report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0971CD8F-4977-4FA9-BD7B-D2035C57A9AE}"/>
                </a:ext>
              </a:extLst>
            </p:cNvPr>
            <p:cNvCxnSpPr>
              <a:cxnSpLocks/>
              <a:stCxn id="47" idx="2"/>
              <a:endCxn id="27" idx="3"/>
            </p:cNvCxnSpPr>
            <p:nvPr/>
          </p:nvCxnSpPr>
          <p:spPr>
            <a:xfrm>
              <a:off x="4187297" y="5627675"/>
              <a:ext cx="130912" cy="510637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2C1D3A69-52D7-4C00-A71A-D8EB5E3C6F48}"/>
                </a:ext>
              </a:extLst>
            </p:cNvPr>
            <p:cNvCxnSpPr>
              <a:cxnSpLocks/>
              <a:stCxn id="5" idx="2"/>
              <a:endCxn id="33" idx="0"/>
            </p:cNvCxnSpPr>
            <p:nvPr/>
          </p:nvCxnSpPr>
          <p:spPr>
            <a:xfrm>
              <a:off x="6063495" y="3320895"/>
              <a:ext cx="417931" cy="673726"/>
            </a:xfrm>
            <a:prstGeom prst="straightConnector1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2" name="Rectangle: Single Corner Snipped 31">
              <a:extLst>
                <a:ext uri="{FF2B5EF4-FFF2-40B4-BE49-F238E27FC236}">
                  <a16:creationId xmlns:a16="http://schemas.microsoft.com/office/drawing/2014/main" id="{E2BF692C-1FF6-4EC2-8646-2F2FD7AC158B}"/>
                </a:ext>
              </a:extLst>
            </p:cNvPr>
            <p:cNvSpPr/>
            <p:nvPr/>
          </p:nvSpPr>
          <p:spPr>
            <a:xfrm>
              <a:off x="6038339" y="4022531"/>
              <a:ext cx="892220" cy="405846"/>
            </a:xfrm>
            <a:prstGeom prst="snip1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F2EDCAA-5652-4B1B-A90E-E24048ABF228}"/>
                </a:ext>
              </a:extLst>
            </p:cNvPr>
            <p:cNvSpPr txBox="1"/>
            <p:nvPr/>
          </p:nvSpPr>
          <p:spPr>
            <a:xfrm>
              <a:off x="6159062" y="3994621"/>
              <a:ext cx="6447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Bar</a:t>
              </a:r>
            </a:p>
            <a:p>
              <a:pPr algn="ctr"/>
              <a:r>
                <a:rPr lang="en-US" sz="1200" dirty="0"/>
                <a:t>Charts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0662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1D7DF31-7279-4A75-A211-FC699A471C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499283"/>
              </p:ext>
            </p:extLst>
          </p:nvPr>
        </p:nvGraphicFramePr>
        <p:xfrm>
          <a:off x="381000" y="762000"/>
          <a:ext cx="6629400" cy="56480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38238052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992139757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614854789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51600246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41051729"/>
                    </a:ext>
                  </a:extLst>
                </a:gridCol>
              </a:tblGrid>
              <a:tr h="374306">
                <a:tc>
                  <a:txBody>
                    <a:bodyPr/>
                    <a:lstStyle/>
                    <a:p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Qiskit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err="1"/>
                        <a:t>Cirq</a:t>
                      </a:r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err="1"/>
                        <a:t>Braket</a:t>
                      </a:r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Q#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170197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Deutsch-</a:t>
                      </a:r>
                      <a:r>
                        <a:rPr lang="en-US" sz="1600" baseline="0" dirty="0" err="1"/>
                        <a:t>Jozsa</a:t>
                      </a:r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WIP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561682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Bernstein-</a:t>
                      </a:r>
                      <a:r>
                        <a:rPr lang="en-US" sz="1600" baseline="0" dirty="0" err="1"/>
                        <a:t>Vazirani</a:t>
                      </a:r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WIP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849620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Hidden-Shift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821274"/>
                  </a:ext>
                </a:extLst>
              </a:tr>
              <a:tr h="40777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Quantum-Fourier-Transform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WIP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361360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Hamiltonian Simulation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790618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Phase Estimation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117868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HHL Linear Solver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96055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Grover’s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437130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Amplitude Estimation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381997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Monte Carlo Sampling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199825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Variational Quantum </a:t>
                      </a:r>
                      <a:r>
                        <a:rPr lang="en-US" sz="1600" baseline="0" dirty="0" err="1"/>
                        <a:t>Eigensolver</a:t>
                      </a:r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556862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Shor’s Order Finding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WIP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WIP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91024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MaxCut QAOA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832367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Hydrogen Lattice VQE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WIP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99678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ED4A044-0FD5-420D-81DA-6C827C0AD6E9}"/>
              </a:ext>
            </a:extLst>
          </p:cNvPr>
          <p:cNvSpPr txBox="1"/>
          <p:nvPr/>
        </p:nvSpPr>
        <p:spPr>
          <a:xfrm>
            <a:off x="685800" y="228600"/>
            <a:ext cx="6446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Application-Oriented Benchmarks – Implementation Status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7C5317-0B74-48D4-ABAA-91E4733B2B47}"/>
              </a:ext>
            </a:extLst>
          </p:cNvPr>
          <p:cNvSpPr txBox="1"/>
          <p:nvPr/>
        </p:nvSpPr>
        <p:spPr>
          <a:xfrm>
            <a:off x="1600200" y="64770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srgbClr val="00B050"/>
                </a:solidFill>
              </a:rPr>
              <a:t>Save the table above as a “Picture”, overwriting the image in this directory.  Then resize it to be 840 pixels wide.</a:t>
            </a:r>
          </a:p>
        </p:txBody>
      </p:sp>
    </p:spTree>
    <p:extLst>
      <p:ext uri="{BB962C8B-B14F-4D97-AF65-F5344CB8AC3E}">
        <p14:creationId xmlns:p14="http://schemas.microsoft.com/office/powerpoint/2010/main" val="1923527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1D7DF31-7279-4A75-A211-FC699A471C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447057"/>
              </p:ext>
            </p:extLst>
          </p:nvPr>
        </p:nvGraphicFramePr>
        <p:xfrm>
          <a:off x="381000" y="762000"/>
          <a:ext cx="5714999" cy="60223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38238052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992139757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614854789"/>
                    </a:ext>
                  </a:extLst>
                </a:gridCol>
                <a:gridCol w="990599">
                  <a:extLst>
                    <a:ext uri="{9D8B030D-6E8A-4147-A177-3AD203B41FA5}">
                      <a16:colId xmlns:a16="http://schemas.microsoft.com/office/drawing/2014/main" val="2516002461"/>
                    </a:ext>
                  </a:extLst>
                </a:gridCol>
              </a:tblGrid>
              <a:tr h="374306">
                <a:tc>
                  <a:txBody>
                    <a:bodyPr/>
                    <a:lstStyle/>
                    <a:p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Qiskit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err="1"/>
                        <a:t>Cirq</a:t>
                      </a:r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err="1"/>
                        <a:t>Braket</a:t>
                      </a:r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170197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Deutsch-</a:t>
                      </a:r>
                      <a:r>
                        <a:rPr lang="en-US" sz="1600" baseline="0" dirty="0" err="1"/>
                        <a:t>Jozsa</a:t>
                      </a:r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561682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Bernstein-</a:t>
                      </a:r>
                      <a:r>
                        <a:rPr lang="en-US" sz="1600" baseline="0" dirty="0" err="1"/>
                        <a:t>Vazirani</a:t>
                      </a:r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849620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Hidden-Shift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821274"/>
                  </a:ext>
                </a:extLst>
              </a:tr>
              <a:tr h="40777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Quantum-Fourier-Transform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361360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Hamiltonian Simulation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790618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Phase Estimation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117868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HHL Linear Solver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96055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Grover’s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437130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Amplitude Estimation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381997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Monte Carlo Sampling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199825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Variational Quantum </a:t>
                      </a:r>
                      <a:r>
                        <a:rPr lang="en-US" sz="1600" baseline="0" dirty="0" err="1"/>
                        <a:t>Eigensolver</a:t>
                      </a:r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556862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Shor’s Order Finding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91024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MaxCut QAOA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832367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Hydrogen Lattice VQE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996784"/>
                  </a:ext>
                </a:extLst>
              </a:tr>
              <a:tr h="374306">
                <a:tc>
                  <a:txBody>
                    <a:bodyPr/>
                    <a:lstStyle/>
                    <a:p>
                      <a:r>
                        <a:rPr lang="en-US" sz="1600" baseline="0" dirty="0"/>
                        <a:t>Image Recognition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05860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ED4A044-0FD5-420D-81DA-6C827C0AD6E9}"/>
              </a:ext>
            </a:extLst>
          </p:cNvPr>
          <p:cNvSpPr txBox="1"/>
          <p:nvPr/>
        </p:nvSpPr>
        <p:spPr>
          <a:xfrm>
            <a:off x="685800" y="228600"/>
            <a:ext cx="6446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Application-Oriented Benchmarks – Implementation Status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7C5317-0B74-48D4-ABAA-91E4733B2B47}"/>
              </a:ext>
            </a:extLst>
          </p:cNvPr>
          <p:cNvSpPr txBox="1"/>
          <p:nvPr/>
        </p:nvSpPr>
        <p:spPr>
          <a:xfrm>
            <a:off x="6934200" y="2209800"/>
            <a:ext cx="1981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srgbClr val="00B050"/>
                </a:solidFill>
              </a:rPr>
              <a:t>Save the table as a “Picture”, overwriting the image in this directory.  Then resize it to be 840 pixels wide.</a:t>
            </a:r>
          </a:p>
        </p:txBody>
      </p:sp>
    </p:spTree>
    <p:extLst>
      <p:ext uri="{BB962C8B-B14F-4D97-AF65-F5344CB8AC3E}">
        <p14:creationId xmlns:p14="http://schemas.microsoft.com/office/powerpoint/2010/main" val="3382916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1D7DF31-7279-4A75-A211-FC699A471C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504229"/>
              </p:ext>
            </p:extLst>
          </p:nvPr>
        </p:nvGraphicFramePr>
        <p:xfrm>
          <a:off x="176106" y="391636"/>
          <a:ext cx="5462695" cy="12042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69441">
                  <a:extLst>
                    <a:ext uri="{9D8B030D-6E8A-4147-A177-3AD203B41FA5}">
                      <a16:colId xmlns:a16="http://schemas.microsoft.com/office/drawing/2014/main" val="1382380525"/>
                    </a:ext>
                  </a:extLst>
                </a:gridCol>
                <a:gridCol w="685957">
                  <a:extLst>
                    <a:ext uri="{9D8B030D-6E8A-4147-A177-3AD203B41FA5}">
                      <a16:colId xmlns:a16="http://schemas.microsoft.com/office/drawing/2014/main" val="992139757"/>
                    </a:ext>
                  </a:extLst>
                </a:gridCol>
                <a:gridCol w="685957">
                  <a:extLst>
                    <a:ext uri="{9D8B030D-6E8A-4147-A177-3AD203B41FA5}">
                      <a16:colId xmlns:a16="http://schemas.microsoft.com/office/drawing/2014/main" val="3614854789"/>
                    </a:ext>
                  </a:extLst>
                </a:gridCol>
                <a:gridCol w="810670">
                  <a:extLst>
                    <a:ext uri="{9D8B030D-6E8A-4147-A177-3AD203B41FA5}">
                      <a16:colId xmlns:a16="http://schemas.microsoft.com/office/drawing/2014/main" val="2516002461"/>
                    </a:ext>
                  </a:extLst>
                </a:gridCol>
                <a:gridCol w="810670">
                  <a:extLst>
                    <a:ext uri="{9D8B030D-6E8A-4147-A177-3AD203B41FA5}">
                      <a16:colId xmlns:a16="http://schemas.microsoft.com/office/drawing/2014/main" val="2783285115"/>
                    </a:ext>
                  </a:extLst>
                </a:gridCol>
              </a:tblGrid>
              <a:tr h="301051">
                <a:tc>
                  <a:txBody>
                    <a:bodyPr/>
                    <a:lstStyle/>
                    <a:p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Tutorial</a:t>
                      </a:r>
                    </a:p>
                  </a:txBody>
                  <a:tcPr marL="73543" marR="73543" marT="36775" marB="36775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Qiskit</a:t>
                      </a:r>
                    </a:p>
                  </a:txBody>
                  <a:tcPr marL="73543" marR="73543" marT="36775" marB="36775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err="1"/>
                        <a:t>Cirq</a:t>
                      </a:r>
                      <a:endParaRPr lang="en-US" sz="1200" baseline="0" dirty="0"/>
                    </a:p>
                  </a:txBody>
                  <a:tcPr marL="73543" marR="73543" marT="36775" marB="36775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err="1"/>
                        <a:t>Braket</a:t>
                      </a:r>
                      <a:endParaRPr lang="en-US" sz="1200" baseline="0" dirty="0"/>
                    </a:p>
                  </a:txBody>
                  <a:tcPr marL="73543" marR="73543" marT="36775" marB="36775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CUDA-Q</a:t>
                      </a:r>
                    </a:p>
                  </a:txBody>
                  <a:tcPr marL="73543" marR="73543" marT="36775" marB="36775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170197"/>
                  </a:ext>
                </a:extLst>
              </a:tr>
              <a:tr h="301051"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Deutsch-</a:t>
                      </a:r>
                      <a:r>
                        <a:rPr lang="en-US" sz="1200" baseline="0" dirty="0" err="1"/>
                        <a:t>Jozsa</a:t>
                      </a:r>
                      <a:endParaRPr lang="en-US" sz="1200" baseline="0" dirty="0"/>
                    </a:p>
                  </a:txBody>
                  <a:tcPr marL="73543" marR="73543" marT="36775" marB="367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X</a:t>
                      </a:r>
                    </a:p>
                  </a:txBody>
                  <a:tcPr marL="73543" marR="73543" marT="36775" marB="3677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/>
                        <a:t>X</a:t>
                      </a:r>
                    </a:p>
                  </a:txBody>
                  <a:tcPr marL="73543" marR="73543" marT="36775" marB="367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X</a:t>
                      </a:r>
                    </a:p>
                  </a:txBody>
                  <a:tcPr marL="73543" marR="73543" marT="36775" marB="367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WIP</a:t>
                      </a:r>
                    </a:p>
                  </a:txBody>
                  <a:tcPr marL="73543" marR="73543" marT="36775" marB="36775"/>
                </a:tc>
                <a:extLst>
                  <a:ext uri="{0D108BD9-81ED-4DB2-BD59-A6C34878D82A}">
                    <a16:rowId xmlns:a16="http://schemas.microsoft.com/office/drawing/2014/main" val="3553561682"/>
                  </a:ext>
                </a:extLst>
              </a:tr>
              <a:tr h="301051"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Bernstein-</a:t>
                      </a:r>
                      <a:r>
                        <a:rPr lang="en-US" sz="1200" baseline="0" dirty="0" err="1"/>
                        <a:t>Vazirani</a:t>
                      </a:r>
                      <a:endParaRPr lang="en-US" sz="1200" baseline="0" dirty="0"/>
                    </a:p>
                  </a:txBody>
                  <a:tcPr marL="73543" marR="73543" marT="36775" marB="367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X</a:t>
                      </a:r>
                    </a:p>
                  </a:txBody>
                  <a:tcPr marL="73543" marR="73543" marT="36775" marB="367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X</a:t>
                      </a:r>
                    </a:p>
                  </a:txBody>
                  <a:tcPr marL="73543" marR="73543" marT="36775" marB="367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X</a:t>
                      </a:r>
                    </a:p>
                  </a:txBody>
                  <a:tcPr marL="73543" marR="73543" marT="36775" marB="367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X</a:t>
                      </a:r>
                    </a:p>
                  </a:txBody>
                  <a:tcPr marL="73543" marR="73543" marT="36775" marB="36775"/>
                </a:tc>
                <a:extLst>
                  <a:ext uri="{0D108BD9-81ED-4DB2-BD59-A6C34878D82A}">
                    <a16:rowId xmlns:a16="http://schemas.microsoft.com/office/drawing/2014/main" val="472849620"/>
                  </a:ext>
                </a:extLst>
              </a:tr>
              <a:tr h="301051"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Hidden-Shift</a:t>
                      </a:r>
                    </a:p>
                  </a:txBody>
                  <a:tcPr marL="73543" marR="73543" marT="36775" marB="367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X</a:t>
                      </a:r>
                    </a:p>
                  </a:txBody>
                  <a:tcPr marL="73543" marR="73543" marT="36775" marB="367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X</a:t>
                      </a:r>
                    </a:p>
                  </a:txBody>
                  <a:tcPr marL="73543" marR="73543" marT="36775" marB="367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X</a:t>
                      </a:r>
                    </a:p>
                  </a:txBody>
                  <a:tcPr marL="73543" marR="73543" marT="36775" marB="367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X</a:t>
                      </a:r>
                    </a:p>
                  </a:txBody>
                  <a:tcPr marL="73543" marR="73543" marT="36775" marB="36775"/>
                </a:tc>
                <a:extLst>
                  <a:ext uri="{0D108BD9-81ED-4DB2-BD59-A6C34878D82A}">
                    <a16:rowId xmlns:a16="http://schemas.microsoft.com/office/drawing/2014/main" val="70282127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ED4A044-0FD5-420D-81DA-6C827C0AD6E9}"/>
              </a:ext>
            </a:extLst>
          </p:cNvPr>
          <p:cNvSpPr txBox="1"/>
          <p:nvPr/>
        </p:nvSpPr>
        <p:spPr>
          <a:xfrm>
            <a:off x="457200" y="11932"/>
            <a:ext cx="6446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Application-Oriented Benchmarks – Implementation Status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7C5317-0B74-48D4-ABAA-91E4733B2B47}"/>
              </a:ext>
            </a:extLst>
          </p:cNvPr>
          <p:cNvSpPr txBox="1"/>
          <p:nvPr/>
        </p:nvSpPr>
        <p:spPr>
          <a:xfrm>
            <a:off x="7162800" y="295704"/>
            <a:ext cx="1981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solidFill>
                  <a:srgbClr val="00B050"/>
                </a:solidFill>
              </a:rPr>
              <a:t>Save the table as a “Picture”, overwriting the image in this directory.  Then resize it to be 840 pixels wide.</a:t>
            </a:r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15B9D58E-59D7-23A9-9D0B-14D2D1BBF4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039601"/>
              </p:ext>
            </p:extLst>
          </p:nvPr>
        </p:nvGraphicFramePr>
        <p:xfrm>
          <a:off x="165946" y="1715478"/>
          <a:ext cx="5472854" cy="1231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74034">
                  <a:extLst>
                    <a:ext uri="{9D8B030D-6E8A-4147-A177-3AD203B41FA5}">
                      <a16:colId xmlns:a16="http://schemas.microsoft.com/office/drawing/2014/main" val="1382380525"/>
                    </a:ext>
                  </a:extLst>
                </a:gridCol>
                <a:gridCol w="687232">
                  <a:extLst>
                    <a:ext uri="{9D8B030D-6E8A-4147-A177-3AD203B41FA5}">
                      <a16:colId xmlns:a16="http://schemas.microsoft.com/office/drawing/2014/main" val="992139757"/>
                    </a:ext>
                  </a:extLst>
                </a:gridCol>
                <a:gridCol w="687232">
                  <a:extLst>
                    <a:ext uri="{9D8B030D-6E8A-4147-A177-3AD203B41FA5}">
                      <a16:colId xmlns:a16="http://schemas.microsoft.com/office/drawing/2014/main" val="3614854789"/>
                    </a:ext>
                  </a:extLst>
                </a:gridCol>
                <a:gridCol w="812178">
                  <a:extLst>
                    <a:ext uri="{9D8B030D-6E8A-4147-A177-3AD203B41FA5}">
                      <a16:colId xmlns:a16="http://schemas.microsoft.com/office/drawing/2014/main" val="2516002461"/>
                    </a:ext>
                  </a:extLst>
                </a:gridCol>
                <a:gridCol w="812178">
                  <a:extLst>
                    <a:ext uri="{9D8B030D-6E8A-4147-A177-3AD203B41FA5}">
                      <a16:colId xmlns:a16="http://schemas.microsoft.com/office/drawing/2014/main" val="3653915438"/>
                    </a:ext>
                  </a:extLst>
                </a:gridCol>
              </a:tblGrid>
              <a:tr h="307780">
                <a:tc>
                  <a:txBody>
                    <a:bodyPr/>
                    <a:lstStyle/>
                    <a:p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Subroutine</a:t>
                      </a:r>
                    </a:p>
                  </a:txBody>
                  <a:tcPr marL="73543" marR="73543" marT="36775" marB="36775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Qiskit</a:t>
                      </a:r>
                    </a:p>
                  </a:txBody>
                  <a:tcPr marL="73543" marR="73543" marT="36775" marB="36775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err="1"/>
                        <a:t>Cirq</a:t>
                      </a:r>
                      <a:endParaRPr lang="en-US" sz="1200" baseline="0" dirty="0"/>
                    </a:p>
                  </a:txBody>
                  <a:tcPr marL="73543" marR="73543" marT="36775" marB="36775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err="1"/>
                        <a:t>Braket</a:t>
                      </a:r>
                      <a:endParaRPr lang="en-US" sz="1200" baseline="0" dirty="0"/>
                    </a:p>
                  </a:txBody>
                  <a:tcPr marL="73543" marR="73543" marT="36775" marB="36775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CUDA-Q</a:t>
                      </a:r>
                    </a:p>
                  </a:txBody>
                  <a:tcPr marL="73543" marR="73543" marT="36775" marB="36775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170197"/>
                  </a:ext>
                </a:extLst>
              </a:tr>
              <a:tr h="307780"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Quantum-Fourier-Transform</a:t>
                      </a:r>
                    </a:p>
                  </a:txBody>
                  <a:tcPr marL="73543" marR="73543" marT="36775" marB="367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X</a:t>
                      </a:r>
                    </a:p>
                  </a:txBody>
                  <a:tcPr marL="73543" marR="73543" marT="36775" marB="367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X</a:t>
                      </a:r>
                    </a:p>
                  </a:txBody>
                  <a:tcPr marL="73543" marR="73543" marT="36775" marB="367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X</a:t>
                      </a:r>
                    </a:p>
                  </a:txBody>
                  <a:tcPr marL="73543" marR="73543" marT="36775" marB="367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X</a:t>
                      </a:r>
                    </a:p>
                  </a:txBody>
                  <a:tcPr marL="73543" marR="73543" marT="36775" marB="36775"/>
                </a:tc>
                <a:extLst>
                  <a:ext uri="{0D108BD9-81ED-4DB2-BD59-A6C34878D82A}">
                    <a16:rowId xmlns:a16="http://schemas.microsoft.com/office/drawing/2014/main" val="1007361360"/>
                  </a:ext>
                </a:extLst>
              </a:tr>
              <a:tr h="307780"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Phase Estimation</a:t>
                      </a:r>
                    </a:p>
                  </a:txBody>
                  <a:tcPr marL="73543" marR="73543" marT="36775" marB="367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X</a:t>
                      </a:r>
                    </a:p>
                  </a:txBody>
                  <a:tcPr marL="73543" marR="73543" marT="36775" marB="367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X</a:t>
                      </a:r>
                    </a:p>
                  </a:txBody>
                  <a:tcPr marL="73543" marR="73543" marT="36775" marB="367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X</a:t>
                      </a:r>
                    </a:p>
                  </a:txBody>
                  <a:tcPr marL="73543" marR="73543" marT="36775" marB="367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X</a:t>
                      </a:r>
                    </a:p>
                  </a:txBody>
                  <a:tcPr marL="73543" marR="73543" marT="36775" marB="36775"/>
                </a:tc>
                <a:extLst>
                  <a:ext uri="{0D108BD9-81ED-4DB2-BD59-A6C34878D82A}">
                    <a16:rowId xmlns:a16="http://schemas.microsoft.com/office/drawing/2014/main" val="615117868"/>
                  </a:ext>
                </a:extLst>
              </a:tr>
              <a:tr h="307780"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Amplitude Estimation</a:t>
                      </a:r>
                    </a:p>
                  </a:txBody>
                  <a:tcPr marL="73543" marR="73543" marT="36775" marB="367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X</a:t>
                      </a:r>
                    </a:p>
                  </a:txBody>
                  <a:tcPr marL="73543" marR="73543" marT="36775" marB="367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X</a:t>
                      </a:r>
                    </a:p>
                  </a:txBody>
                  <a:tcPr marL="73543" marR="73543" marT="36775" marB="36775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73543" marR="73543" marT="36775" marB="36775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73543" marR="73543" marT="36775" marB="36775"/>
                </a:tc>
                <a:extLst>
                  <a:ext uri="{0D108BD9-81ED-4DB2-BD59-A6C34878D82A}">
                    <a16:rowId xmlns:a16="http://schemas.microsoft.com/office/drawing/2014/main" val="3129381997"/>
                  </a:ext>
                </a:extLst>
              </a:tr>
            </a:tbl>
          </a:graphicData>
        </a:graphic>
      </p:graphicFrame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71D7DF31-7279-4A75-A211-FC699A471C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968584"/>
              </p:ext>
            </p:extLst>
          </p:nvPr>
        </p:nvGraphicFramePr>
        <p:xfrm>
          <a:off x="165946" y="3066236"/>
          <a:ext cx="5472853" cy="20743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87663">
                  <a:extLst>
                    <a:ext uri="{9D8B030D-6E8A-4147-A177-3AD203B41FA5}">
                      <a16:colId xmlns:a16="http://schemas.microsoft.com/office/drawing/2014/main" val="1382380525"/>
                    </a:ext>
                  </a:extLst>
                </a:gridCol>
                <a:gridCol w="684110">
                  <a:extLst>
                    <a:ext uri="{9D8B030D-6E8A-4147-A177-3AD203B41FA5}">
                      <a16:colId xmlns:a16="http://schemas.microsoft.com/office/drawing/2014/main" val="992139757"/>
                    </a:ext>
                  </a:extLst>
                </a:gridCol>
                <a:gridCol w="684110">
                  <a:extLst>
                    <a:ext uri="{9D8B030D-6E8A-4147-A177-3AD203B41FA5}">
                      <a16:colId xmlns:a16="http://schemas.microsoft.com/office/drawing/2014/main" val="3614854789"/>
                    </a:ext>
                  </a:extLst>
                </a:gridCol>
                <a:gridCol w="808485">
                  <a:extLst>
                    <a:ext uri="{9D8B030D-6E8A-4147-A177-3AD203B41FA5}">
                      <a16:colId xmlns:a16="http://schemas.microsoft.com/office/drawing/2014/main" val="2516002461"/>
                    </a:ext>
                  </a:extLst>
                </a:gridCol>
                <a:gridCol w="808485">
                  <a:extLst>
                    <a:ext uri="{9D8B030D-6E8A-4147-A177-3AD203B41FA5}">
                      <a16:colId xmlns:a16="http://schemas.microsoft.com/office/drawing/2014/main" val="471231548"/>
                    </a:ext>
                  </a:extLst>
                </a:gridCol>
              </a:tblGrid>
              <a:tr h="296332">
                <a:tc>
                  <a:txBody>
                    <a:bodyPr/>
                    <a:lstStyle/>
                    <a:p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Functional</a:t>
                      </a:r>
                    </a:p>
                  </a:txBody>
                  <a:tcPr marL="73152" marR="73152" marT="36575" marB="36575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Qiskit</a:t>
                      </a:r>
                    </a:p>
                  </a:txBody>
                  <a:tcPr marL="73152" marR="73152" marT="36575" marB="36575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err="1"/>
                        <a:t>Cirq</a:t>
                      </a:r>
                      <a:endParaRPr lang="en-US" sz="1200" baseline="0" dirty="0"/>
                    </a:p>
                  </a:txBody>
                  <a:tcPr marL="73152" marR="73152" marT="36575" marB="36575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err="1"/>
                        <a:t>Braket</a:t>
                      </a:r>
                      <a:endParaRPr lang="en-US" sz="1200" baseline="0" dirty="0"/>
                    </a:p>
                  </a:txBody>
                  <a:tcPr marL="73152" marR="73152" marT="36575" marB="36575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CUDA-Q</a:t>
                      </a:r>
                    </a:p>
                  </a:txBody>
                  <a:tcPr marL="73152" marR="73152" marT="36575" marB="36575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170197"/>
                  </a:ext>
                </a:extLst>
              </a:tr>
              <a:tr h="296332"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Hamiltonian Simulation</a:t>
                      </a:r>
                    </a:p>
                  </a:txBody>
                  <a:tcPr marL="73152" marR="73152" marT="36575" marB="365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X</a:t>
                      </a:r>
                    </a:p>
                  </a:txBody>
                  <a:tcPr marL="73152" marR="73152" marT="36575" marB="365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X</a:t>
                      </a:r>
                    </a:p>
                  </a:txBody>
                  <a:tcPr marL="73152" marR="73152" marT="36575" marB="365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X</a:t>
                      </a:r>
                    </a:p>
                  </a:txBody>
                  <a:tcPr marL="73152" marR="73152" marT="36575" marB="365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WIP</a:t>
                      </a:r>
                    </a:p>
                  </a:txBody>
                  <a:tcPr marL="73152" marR="73152" marT="36575" marB="36575"/>
                </a:tc>
                <a:extLst>
                  <a:ext uri="{0D108BD9-81ED-4DB2-BD59-A6C34878D82A}">
                    <a16:rowId xmlns:a16="http://schemas.microsoft.com/office/drawing/2014/main" val="3712790618"/>
                  </a:ext>
                </a:extLst>
              </a:tr>
              <a:tr h="2963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/>
                        <a:t>HamLib</a:t>
                      </a:r>
                      <a:r>
                        <a:rPr lang="en-US" sz="1200" baseline="0" dirty="0"/>
                        <a:t> Simulation</a:t>
                      </a:r>
                    </a:p>
                  </a:txBody>
                  <a:tcPr marL="73152" marR="73152" marT="36575" marB="365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X</a:t>
                      </a:r>
                    </a:p>
                  </a:txBody>
                  <a:tcPr marL="73152" marR="73152" marT="36575" marB="36575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73152" marR="73152" marT="36575" marB="36575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73152" marR="73152" marT="36575" marB="365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X</a:t>
                      </a:r>
                    </a:p>
                  </a:txBody>
                  <a:tcPr marL="73152" marR="73152" marT="36575" marB="36575"/>
                </a:tc>
                <a:extLst>
                  <a:ext uri="{0D108BD9-81ED-4DB2-BD59-A6C34878D82A}">
                    <a16:rowId xmlns:a16="http://schemas.microsoft.com/office/drawing/2014/main" val="528921306"/>
                  </a:ext>
                </a:extLst>
              </a:tr>
              <a:tr h="296332"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Grover’s Search</a:t>
                      </a:r>
                    </a:p>
                  </a:txBody>
                  <a:tcPr marL="73152" marR="73152" marT="36575" marB="365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X</a:t>
                      </a:r>
                    </a:p>
                  </a:txBody>
                  <a:tcPr marL="73152" marR="73152" marT="36575" marB="365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X</a:t>
                      </a:r>
                    </a:p>
                  </a:txBody>
                  <a:tcPr marL="73152" marR="73152" marT="36575" marB="365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X</a:t>
                      </a:r>
                    </a:p>
                  </a:txBody>
                  <a:tcPr marL="73152" marR="73152" marT="36575" marB="365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WIP</a:t>
                      </a:r>
                    </a:p>
                  </a:txBody>
                  <a:tcPr marL="73152" marR="73152" marT="36575" marB="36575"/>
                </a:tc>
                <a:extLst>
                  <a:ext uri="{0D108BD9-81ED-4DB2-BD59-A6C34878D82A}">
                    <a16:rowId xmlns:a16="http://schemas.microsoft.com/office/drawing/2014/main" val="2214437130"/>
                  </a:ext>
                </a:extLst>
              </a:tr>
              <a:tr h="296332"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Monte Carlo Sampling</a:t>
                      </a:r>
                    </a:p>
                  </a:txBody>
                  <a:tcPr marL="73152" marR="73152" marT="36575" marB="365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X</a:t>
                      </a:r>
                    </a:p>
                  </a:txBody>
                  <a:tcPr marL="73152" marR="73152" marT="36575" marB="365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X</a:t>
                      </a:r>
                    </a:p>
                  </a:txBody>
                  <a:tcPr marL="73152" marR="73152" marT="36575" marB="36575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73152" marR="73152" marT="36575" marB="36575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73152" marR="73152" marT="36575" marB="36575"/>
                </a:tc>
                <a:extLst>
                  <a:ext uri="{0D108BD9-81ED-4DB2-BD59-A6C34878D82A}">
                    <a16:rowId xmlns:a16="http://schemas.microsoft.com/office/drawing/2014/main" val="1415199825"/>
                  </a:ext>
                </a:extLst>
              </a:tr>
              <a:tr h="296332"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Variational Quantum </a:t>
                      </a:r>
                      <a:r>
                        <a:rPr lang="en-US" sz="1200" baseline="0" dirty="0" err="1"/>
                        <a:t>Eigensolver</a:t>
                      </a:r>
                      <a:endParaRPr lang="en-US" sz="1200" baseline="0" dirty="0"/>
                    </a:p>
                  </a:txBody>
                  <a:tcPr marL="73152" marR="73152" marT="36575" marB="365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X</a:t>
                      </a:r>
                    </a:p>
                  </a:txBody>
                  <a:tcPr marL="73152" marR="73152" marT="36575" marB="36575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73152" marR="73152" marT="36575" marB="36575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73152" marR="73152" marT="36575" marB="36575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73152" marR="73152" marT="36575" marB="36575"/>
                </a:tc>
                <a:extLst>
                  <a:ext uri="{0D108BD9-81ED-4DB2-BD59-A6C34878D82A}">
                    <a16:rowId xmlns:a16="http://schemas.microsoft.com/office/drawing/2014/main" val="2107556862"/>
                  </a:ext>
                </a:extLst>
              </a:tr>
              <a:tr h="296332"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Shor’s Order Finding Algorithm</a:t>
                      </a:r>
                    </a:p>
                  </a:txBody>
                  <a:tcPr marL="73152" marR="73152" marT="36575" marB="365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X</a:t>
                      </a:r>
                    </a:p>
                  </a:txBody>
                  <a:tcPr marL="73152" marR="73152" marT="36575" marB="36575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73152" marR="73152" marT="36575" marB="36575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73152" marR="73152" marT="36575" marB="36575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73152" marR="73152" marT="36575" marB="36575"/>
                </a:tc>
                <a:extLst>
                  <a:ext uri="{0D108BD9-81ED-4DB2-BD59-A6C34878D82A}">
                    <a16:rowId xmlns:a16="http://schemas.microsoft.com/office/drawing/2014/main" val="186591024"/>
                  </a:ext>
                </a:extLst>
              </a:tr>
            </a:tbl>
          </a:graphicData>
        </a:graphic>
      </p:graphicFrame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71D7DF31-7279-4A75-A211-FC699A471C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12640"/>
              </p:ext>
            </p:extLst>
          </p:nvPr>
        </p:nvGraphicFramePr>
        <p:xfrm>
          <a:off x="165946" y="5257800"/>
          <a:ext cx="5472852" cy="1524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87662">
                  <a:extLst>
                    <a:ext uri="{9D8B030D-6E8A-4147-A177-3AD203B41FA5}">
                      <a16:colId xmlns:a16="http://schemas.microsoft.com/office/drawing/2014/main" val="1382380525"/>
                    </a:ext>
                  </a:extLst>
                </a:gridCol>
                <a:gridCol w="684110">
                  <a:extLst>
                    <a:ext uri="{9D8B030D-6E8A-4147-A177-3AD203B41FA5}">
                      <a16:colId xmlns:a16="http://schemas.microsoft.com/office/drawing/2014/main" val="992139757"/>
                    </a:ext>
                  </a:extLst>
                </a:gridCol>
                <a:gridCol w="684110">
                  <a:extLst>
                    <a:ext uri="{9D8B030D-6E8A-4147-A177-3AD203B41FA5}">
                      <a16:colId xmlns:a16="http://schemas.microsoft.com/office/drawing/2014/main" val="3614854789"/>
                    </a:ext>
                  </a:extLst>
                </a:gridCol>
                <a:gridCol w="808485">
                  <a:extLst>
                    <a:ext uri="{9D8B030D-6E8A-4147-A177-3AD203B41FA5}">
                      <a16:colId xmlns:a16="http://schemas.microsoft.com/office/drawing/2014/main" val="2516002461"/>
                    </a:ext>
                  </a:extLst>
                </a:gridCol>
                <a:gridCol w="808485">
                  <a:extLst>
                    <a:ext uri="{9D8B030D-6E8A-4147-A177-3AD203B41FA5}">
                      <a16:colId xmlns:a16="http://schemas.microsoft.com/office/drawing/2014/main" val="868771907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Application</a:t>
                      </a:r>
                    </a:p>
                  </a:txBody>
                  <a:tcPr marL="73152" marR="73152" marT="36575" marB="36575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Qiskit</a:t>
                      </a:r>
                    </a:p>
                  </a:txBody>
                  <a:tcPr marL="73152" marR="73152" marT="36575" marB="36575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err="1"/>
                        <a:t>Cirq</a:t>
                      </a:r>
                      <a:endParaRPr lang="en-US" sz="1200" baseline="0" dirty="0"/>
                    </a:p>
                  </a:txBody>
                  <a:tcPr marL="73152" marR="73152" marT="36575" marB="36575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err="1"/>
                        <a:t>Braket</a:t>
                      </a:r>
                      <a:endParaRPr lang="en-US" sz="1200" baseline="0" dirty="0"/>
                    </a:p>
                  </a:txBody>
                  <a:tcPr marL="73152" marR="73152" marT="36575" marB="36575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CUDA-Q</a:t>
                      </a:r>
                    </a:p>
                  </a:txBody>
                  <a:tcPr marL="73152" marR="73152" marT="36575" marB="36575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17019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HHL Linear Solver</a:t>
                      </a:r>
                    </a:p>
                  </a:txBody>
                  <a:tcPr marL="73152" marR="73152" marT="36575" marB="365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X</a:t>
                      </a:r>
                    </a:p>
                  </a:txBody>
                  <a:tcPr marL="73152" marR="73152" marT="36575" marB="36575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73152" marR="73152" marT="36575" marB="36575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73152" marR="73152" marT="36575" marB="36575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73152" marR="73152" marT="36575" marB="36575"/>
                </a:tc>
                <a:extLst>
                  <a:ext uri="{0D108BD9-81ED-4DB2-BD59-A6C34878D82A}">
                    <a16:rowId xmlns:a16="http://schemas.microsoft.com/office/drawing/2014/main" val="12399605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MaxCut QAOA Algorithm</a:t>
                      </a:r>
                    </a:p>
                  </a:txBody>
                  <a:tcPr marL="73152" marR="73152" marT="36575" marB="365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X</a:t>
                      </a:r>
                    </a:p>
                  </a:txBody>
                  <a:tcPr marL="73152" marR="73152" marT="36575" marB="36575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73152" marR="73152" marT="36575" marB="36575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73152" marR="73152" marT="36575" marB="36575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73152" marR="73152" marT="36575" marB="36575"/>
                </a:tc>
                <a:extLst>
                  <a:ext uri="{0D108BD9-81ED-4DB2-BD59-A6C34878D82A}">
                    <a16:rowId xmlns:a16="http://schemas.microsoft.com/office/drawing/2014/main" val="255583236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Hydrogen Lattice VQE Algorithm</a:t>
                      </a:r>
                    </a:p>
                  </a:txBody>
                  <a:tcPr marL="73152" marR="73152" marT="36575" marB="365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X</a:t>
                      </a:r>
                    </a:p>
                  </a:txBody>
                  <a:tcPr marL="73152" marR="73152" marT="36575" marB="36575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73152" marR="73152" marT="36575" marB="36575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73152" marR="73152" marT="36575" marB="36575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73152" marR="73152" marT="36575" marB="36575"/>
                </a:tc>
                <a:extLst>
                  <a:ext uri="{0D108BD9-81ED-4DB2-BD59-A6C34878D82A}">
                    <a16:rowId xmlns:a16="http://schemas.microsoft.com/office/drawing/2014/main" val="114299678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baseline="0" dirty="0"/>
                        <a:t>Image Recognition</a:t>
                      </a:r>
                    </a:p>
                  </a:txBody>
                  <a:tcPr marL="73152" marR="73152" marT="36575" marB="365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X</a:t>
                      </a:r>
                    </a:p>
                  </a:txBody>
                  <a:tcPr marL="73152" marR="73152" marT="36575" marB="36575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73152" marR="73152" marT="36575" marB="36575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73152" marR="73152" marT="36575" marB="36575"/>
                </a:tc>
                <a:tc>
                  <a:txBody>
                    <a:bodyPr/>
                    <a:lstStyle/>
                    <a:p>
                      <a:pPr algn="ctr"/>
                      <a:endParaRPr lang="en-US" sz="1200" baseline="0" dirty="0"/>
                    </a:p>
                  </a:txBody>
                  <a:tcPr marL="73152" marR="73152" marT="36575" marB="36575"/>
                </a:tc>
                <a:extLst>
                  <a:ext uri="{0D108BD9-81ED-4DB2-BD59-A6C34878D82A}">
                    <a16:rowId xmlns:a16="http://schemas.microsoft.com/office/drawing/2014/main" val="3126058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722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D4A044-0FD5-420D-81DA-6C827C0AD6E9}"/>
              </a:ext>
            </a:extLst>
          </p:cNvPr>
          <p:cNvSpPr txBox="1"/>
          <p:nvPr/>
        </p:nvSpPr>
        <p:spPr>
          <a:xfrm>
            <a:off x="685800" y="228600"/>
            <a:ext cx="6446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Application-Oriented Benchmarks – Implementation Status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7C5317-0B74-48D4-ABAA-91E4733B2B47}"/>
              </a:ext>
            </a:extLst>
          </p:cNvPr>
          <p:cNvSpPr txBox="1"/>
          <p:nvPr/>
        </p:nvSpPr>
        <p:spPr>
          <a:xfrm>
            <a:off x="4267200" y="6273224"/>
            <a:ext cx="1981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srgbClr val="00B050"/>
                </a:solidFill>
              </a:rPr>
              <a:t>Save the table as a “Picture”, overwriting the image in this directory.  Then resize it to be 840 pixels wide.</a:t>
            </a:r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40497D1D-5BAB-5533-8CFF-D29686A554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482782"/>
              </p:ext>
            </p:extLst>
          </p:nvPr>
        </p:nvGraphicFramePr>
        <p:xfrm>
          <a:off x="-798095" y="867276"/>
          <a:ext cx="4937760" cy="13005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21117">
                  <a:extLst>
                    <a:ext uri="{9D8B030D-6E8A-4147-A177-3AD203B41FA5}">
                      <a16:colId xmlns:a16="http://schemas.microsoft.com/office/drawing/2014/main" val="1382380525"/>
                    </a:ext>
                  </a:extLst>
                </a:gridCol>
                <a:gridCol w="728089">
                  <a:extLst>
                    <a:ext uri="{9D8B030D-6E8A-4147-A177-3AD203B41FA5}">
                      <a16:colId xmlns:a16="http://schemas.microsoft.com/office/drawing/2014/main" val="992139757"/>
                    </a:ext>
                  </a:extLst>
                </a:gridCol>
                <a:gridCol w="728089">
                  <a:extLst>
                    <a:ext uri="{9D8B030D-6E8A-4147-A177-3AD203B41FA5}">
                      <a16:colId xmlns:a16="http://schemas.microsoft.com/office/drawing/2014/main" val="3614854789"/>
                    </a:ext>
                  </a:extLst>
                </a:gridCol>
                <a:gridCol w="860465">
                  <a:extLst>
                    <a:ext uri="{9D8B030D-6E8A-4147-A177-3AD203B41FA5}">
                      <a16:colId xmlns:a16="http://schemas.microsoft.com/office/drawing/2014/main" val="2516002461"/>
                    </a:ext>
                  </a:extLst>
                </a:gridCol>
              </a:tblGrid>
              <a:tr h="325135">
                <a:tc>
                  <a:txBody>
                    <a:bodyPr/>
                    <a:lstStyle/>
                    <a:p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Tutorial</a:t>
                      </a:r>
                    </a:p>
                  </a:txBody>
                  <a:tcPr marL="79427" marR="79427" marT="39719" marB="39719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Qiskit</a:t>
                      </a:r>
                    </a:p>
                  </a:txBody>
                  <a:tcPr marL="79427" marR="79427" marT="39719" marB="39719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err="1"/>
                        <a:t>Cirq</a:t>
                      </a:r>
                      <a:endParaRPr lang="en-US" sz="1200" baseline="0" dirty="0"/>
                    </a:p>
                  </a:txBody>
                  <a:tcPr marL="79427" marR="79427" marT="39719" marB="39719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err="1"/>
                        <a:t>Braket</a:t>
                      </a:r>
                      <a:endParaRPr lang="en-US" sz="1200" baseline="0" dirty="0"/>
                    </a:p>
                  </a:txBody>
                  <a:tcPr marL="79427" marR="79427" marT="39719" marB="39719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170197"/>
                  </a:ext>
                </a:extLst>
              </a:tr>
              <a:tr h="325135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Deutsch-</a:t>
                      </a:r>
                      <a:r>
                        <a:rPr lang="en-US" sz="1400" baseline="0" dirty="0" err="1"/>
                        <a:t>Jozsa</a:t>
                      </a:r>
                      <a:endParaRPr lang="en-US" sz="1400" baseline="0" dirty="0"/>
                    </a:p>
                  </a:txBody>
                  <a:tcPr marL="79427" marR="79427" marT="39719" marB="39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</a:p>
                  </a:txBody>
                  <a:tcPr marL="79427" marR="79427" marT="39719" marB="3971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/>
                        <a:t>X</a:t>
                      </a:r>
                    </a:p>
                  </a:txBody>
                  <a:tcPr marL="79427" marR="79427" marT="39719" marB="39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</a:p>
                  </a:txBody>
                  <a:tcPr marL="79427" marR="79427" marT="39719" marB="39719"/>
                </a:tc>
                <a:extLst>
                  <a:ext uri="{0D108BD9-81ED-4DB2-BD59-A6C34878D82A}">
                    <a16:rowId xmlns:a16="http://schemas.microsoft.com/office/drawing/2014/main" val="3553561682"/>
                  </a:ext>
                </a:extLst>
              </a:tr>
              <a:tr h="325135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Bernstein-</a:t>
                      </a:r>
                      <a:r>
                        <a:rPr lang="en-US" sz="1400" baseline="0" dirty="0" err="1"/>
                        <a:t>Vazirani</a:t>
                      </a:r>
                      <a:endParaRPr lang="en-US" sz="1400" baseline="0" dirty="0"/>
                    </a:p>
                  </a:txBody>
                  <a:tcPr marL="79427" marR="79427" marT="39719" marB="39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</a:p>
                  </a:txBody>
                  <a:tcPr marL="79427" marR="79427" marT="39719" marB="39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</a:p>
                  </a:txBody>
                  <a:tcPr marL="79427" marR="79427" marT="39719" marB="39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</a:p>
                  </a:txBody>
                  <a:tcPr marL="79427" marR="79427" marT="39719" marB="39719"/>
                </a:tc>
                <a:extLst>
                  <a:ext uri="{0D108BD9-81ED-4DB2-BD59-A6C34878D82A}">
                    <a16:rowId xmlns:a16="http://schemas.microsoft.com/office/drawing/2014/main" val="472849620"/>
                  </a:ext>
                </a:extLst>
              </a:tr>
              <a:tr h="325135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Hidden-Shift</a:t>
                      </a:r>
                    </a:p>
                  </a:txBody>
                  <a:tcPr marL="79427" marR="79427" marT="39719" marB="39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</a:p>
                  </a:txBody>
                  <a:tcPr marL="79427" marR="79427" marT="39719" marB="39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</a:p>
                  </a:txBody>
                  <a:tcPr marL="79427" marR="79427" marT="39719" marB="39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</a:p>
                  </a:txBody>
                  <a:tcPr marL="79427" marR="79427" marT="39719" marB="39719"/>
                </a:tc>
                <a:extLst>
                  <a:ext uri="{0D108BD9-81ED-4DB2-BD59-A6C34878D82A}">
                    <a16:rowId xmlns:a16="http://schemas.microsoft.com/office/drawing/2014/main" val="702821274"/>
                  </a:ext>
                </a:extLst>
              </a:tr>
            </a:tbl>
          </a:graphicData>
        </a:graphic>
      </p:graphicFrame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803E3991-0C90-BDCA-F50A-D22AC407C7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027111"/>
              </p:ext>
            </p:extLst>
          </p:nvPr>
        </p:nvGraphicFramePr>
        <p:xfrm>
          <a:off x="4724400" y="838200"/>
          <a:ext cx="4937760" cy="13296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21117">
                  <a:extLst>
                    <a:ext uri="{9D8B030D-6E8A-4147-A177-3AD203B41FA5}">
                      <a16:colId xmlns:a16="http://schemas.microsoft.com/office/drawing/2014/main" val="1382380525"/>
                    </a:ext>
                  </a:extLst>
                </a:gridCol>
                <a:gridCol w="728089">
                  <a:extLst>
                    <a:ext uri="{9D8B030D-6E8A-4147-A177-3AD203B41FA5}">
                      <a16:colId xmlns:a16="http://schemas.microsoft.com/office/drawing/2014/main" val="992139757"/>
                    </a:ext>
                  </a:extLst>
                </a:gridCol>
                <a:gridCol w="728089">
                  <a:extLst>
                    <a:ext uri="{9D8B030D-6E8A-4147-A177-3AD203B41FA5}">
                      <a16:colId xmlns:a16="http://schemas.microsoft.com/office/drawing/2014/main" val="3614854789"/>
                    </a:ext>
                  </a:extLst>
                </a:gridCol>
                <a:gridCol w="860465">
                  <a:extLst>
                    <a:ext uri="{9D8B030D-6E8A-4147-A177-3AD203B41FA5}">
                      <a16:colId xmlns:a16="http://schemas.microsoft.com/office/drawing/2014/main" val="2516002461"/>
                    </a:ext>
                  </a:extLst>
                </a:gridCol>
              </a:tblGrid>
              <a:tr h="332404">
                <a:tc>
                  <a:txBody>
                    <a:bodyPr/>
                    <a:lstStyle/>
                    <a:p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Subroutine</a:t>
                      </a:r>
                    </a:p>
                  </a:txBody>
                  <a:tcPr marL="79427" marR="79427" marT="39719" marB="39719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Qiskit</a:t>
                      </a:r>
                    </a:p>
                  </a:txBody>
                  <a:tcPr marL="79427" marR="79427" marT="39719" marB="39719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err="1"/>
                        <a:t>Cirq</a:t>
                      </a:r>
                      <a:endParaRPr lang="en-US" sz="1200" baseline="0" dirty="0"/>
                    </a:p>
                  </a:txBody>
                  <a:tcPr marL="79427" marR="79427" marT="39719" marB="39719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err="1"/>
                        <a:t>Braket</a:t>
                      </a:r>
                      <a:endParaRPr lang="en-US" sz="1200" baseline="0" dirty="0"/>
                    </a:p>
                  </a:txBody>
                  <a:tcPr marL="79427" marR="79427" marT="39719" marB="39719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170197"/>
                  </a:ext>
                </a:extLst>
              </a:tr>
              <a:tr h="332404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Quantum-Fourier-Transform</a:t>
                      </a:r>
                    </a:p>
                  </a:txBody>
                  <a:tcPr marL="79427" marR="79427" marT="39719" marB="39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</a:p>
                  </a:txBody>
                  <a:tcPr marL="79427" marR="79427" marT="39719" marB="39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</a:p>
                  </a:txBody>
                  <a:tcPr marL="79427" marR="79427" marT="39719" marB="39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</a:p>
                  </a:txBody>
                  <a:tcPr marL="79427" marR="79427" marT="39719" marB="39719"/>
                </a:tc>
                <a:extLst>
                  <a:ext uri="{0D108BD9-81ED-4DB2-BD59-A6C34878D82A}">
                    <a16:rowId xmlns:a16="http://schemas.microsoft.com/office/drawing/2014/main" val="1007361360"/>
                  </a:ext>
                </a:extLst>
              </a:tr>
              <a:tr h="332404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Phase Estimation</a:t>
                      </a:r>
                    </a:p>
                  </a:txBody>
                  <a:tcPr marL="79427" marR="79427" marT="39719" marB="39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</a:p>
                  </a:txBody>
                  <a:tcPr marL="79427" marR="79427" marT="39719" marB="39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</a:p>
                  </a:txBody>
                  <a:tcPr marL="79427" marR="79427" marT="39719" marB="39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</a:p>
                  </a:txBody>
                  <a:tcPr marL="79427" marR="79427" marT="39719" marB="39719"/>
                </a:tc>
                <a:extLst>
                  <a:ext uri="{0D108BD9-81ED-4DB2-BD59-A6C34878D82A}">
                    <a16:rowId xmlns:a16="http://schemas.microsoft.com/office/drawing/2014/main" val="615117868"/>
                  </a:ext>
                </a:extLst>
              </a:tr>
              <a:tr h="332404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Amplitude Estimation</a:t>
                      </a:r>
                    </a:p>
                  </a:txBody>
                  <a:tcPr marL="79427" marR="79427" marT="39719" marB="39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</a:p>
                  </a:txBody>
                  <a:tcPr marL="79427" marR="79427" marT="39719" marB="39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</a:p>
                  </a:txBody>
                  <a:tcPr marL="79427" marR="79427" marT="39719" marB="39719"/>
                </a:tc>
                <a:tc>
                  <a:txBody>
                    <a:bodyPr/>
                    <a:lstStyle/>
                    <a:p>
                      <a:pPr algn="ctr"/>
                      <a:endParaRPr lang="en-US" sz="1400" baseline="0" dirty="0"/>
                    </a:p>
                  </a:txBody>
                  <a:tcPr marL="79427" marR="79427" marT="39719" marB="39719"/>
                </a:tc>
                <a:extLst>
                  <a:ext uri="{0D108BD9-81ED-4DB2-BD59-A6C34878D82A}">
                    <a16:rowId xmlns:a16="http://schemas.microsoft.com/office/drawing/2014/main" val="3129381997"/>
                  </a:ext>
                </a:extLst>
              </a:tr>
            </a:tbl>
          </a:graphicData>
        </a:graphic>
      </p:graphicFrame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25495563-59A5-ABD9-019A-FF145F8610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138440"/>
              </p:ext>
            </p:extLst>
          </p:nvPr>
        </p:nvGraphicFramePr>
        <p:xfrm>
          <a:off x="-798095" y="2530663"/>
          <a:ext cx="4937760" cy="19230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33471">
                  <a:extLst>
                    <a:ext uri="{9D8B030D-6E8A-4147-A177-3AD203B41FA5}">
                      <a16:colId xmlns:a16="http://schemas.microsoft.com/office/drawing/2014/main" val="1382380525"/>
                    </a:ext>
                  </a:extLst>
                </a:gridCol>
                <a:gridCol w="724207">
                  <a:extLst>
                    <a:ext uri="{9D8B030D-6E8A-4147-A177-3AD203B41FA5}">
                      <a16:colId xmlns:a16="http://schemas.microsoft.com/office/drawing/2014/main" val="992139757"/>
                    </a:ext>
                  </a:extLst>
                </a:gridCol>
                <a:gridCol w="724207">
                  <a:extLst>
                    <a:ext uri="{9D8B030D-6E8A-4147-A177-3AD203B41FA5}">
                      <a16:colId xmlns:a16="http://schemas.microsoft.com/office/drawing/2014/main" val="3614854789"/>
                    </a:ext>
                  </a:extLst>
                </a:gridCol>
                <a:gridCol w="855875">
                  <a:extLst>
                    <a:ext uri="{9D8B030D-6E8A-4147-A177-3AD203B41FA5}">
                      <a16:colId xmlns:a16="http://schemas.microsoft.com/office/drawing/2014/main" val="2516002461"/>
                    </a:ext>
                  </a:extLst>
                </a:gridCol>
              </a:tblGrid>
              <a:tr h="276514">
                <a:tc>
                  <a:txBody>
                    <a:bodyPr/>
                    <a:lstStyle/>
                    <a:p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Functional</a:t>
                      </a:r>
                    </a:p>
                  </a:txBody>
                  <a:tcPr marL="79004" marR="79004" marT="39503" marB="39503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Qiskit</a:t>
                      </a:r>
                    </a:p>
                  </a:txBody>
                  <a:tcPr marL="79004" marR="79004" marT="39503" marB="39503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err="1"/>
                        <a:t>Cirq</a:t>
                      </a:r>
                      <a:endParaRPr lang="en-US" sz="1200" baseline="0" dirty="0"/>
                    </a:p>
                  </a:txBody>
                  <a:tcPr marL="79004" marR="79004" marT="39503" marB="39503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err="1"/>
                        <a:t>Braket</a:t>
                      </a:r>
                      <a:endParaRPr lang="en-US" sz="1200" baseline="0" dirty="0"/>
                    </a:p>
                  </a:txBody>
                  <a:tcPr marL="79004" marR="79004" marT="39503" marB="39503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17019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Hamiltonian Simulation</a:t>
                      </a:r>
                    </a:p>
                  </a:txBody>
                  <a:tcPr marL="79004" marR="79004" marT="39503" marB="395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</a:p>
                  </a:txBody>
                  <a:tcPr marL="79004" marR="79004" marT="39503" marB="395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</a:p>
                  </a:txBody>
                  <a:tcPr marL="79004" marR="79004" marT="39503" marB="395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</a:p>
                  </a:txBody>
                  <a:tcPr marL="79004" marR="79004" marT="39503" marB="39503"/>
                </a:tc>
                <a:extLst>
                  <a:ext uri="{0D108BD9-81ED-4DB2-BD59-A6C34878D82A}">
                    <a16:rowId xmlns:a16="http://schemas.microsoft.com/office/drawing/2014/main" val="371279061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Grover’s Search</a:t>
                      </a:r>
                    </a:p>
                  </a:txBody>
                  <a:tcPr marL="79004" marR="79004" marT="39503" marB="395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</a:p>
                  </a:txBody>
                  <a:tcPr marL="79004" marR="79004" marT="39503" marB="395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</a:p>
                  </a:txBody>
                  <a:tcPr marL="79004" marR="79004" marT="39503" marB="395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</a:p>
                  </a:txBody>
                  <a:tcPr marL="79004" marR="79004" marT="39503" marB="39503"/>
                </a:tc>
                <a:extLst>
                  <a:ext uri="{0D108BD9-81ED-4DB2-BD59-A6C34878D82A}">
                    <a16:rowId xmlns:a16="http://schemas.microsoft.com/office/drawing/2014/main" val="221443713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Monte Carlo Sampling</a:t>
                      </a:r>
                    </a:p>
                  </a:txBody>
                  <a:tcPr marL="79004" marR="79004" marT="39503" marB="395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</a:p>
                  </a:txBody>
                  <a:tcPr marL="79004" marR="79004" marT="39503" marB="395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</a:p>
                  </a:txBody>
                  <a:tcPr marL="79004" marR="79004" marT="39503" marB="39503"/>
                </a:tc>
                <a:tc>
                  <a:txBody>
                    <a:bodyPr/>
                    <a:lstStyle/>
                    <a:p>
                      <a:pPr algn="ctr"/>
                      <a:endParaRPr lang="en-US" sz="1400" baseline="0" dirty="0"/>
                    </a:p>
                  </a:txBody>
                  <a:tcPr marL="79004" marR="79004" marT="39503" marB="39503"/>
                </a:tc>
                <a:extLst>
                  <a:ext uri="{0D108BD9-81ED-4DB2-BD59-A6C34878D82A}">
                    <a16:rowId xmlns:a16="http://schemas.microsoft.com/office/drawing/2014/main" val="141519982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Variational Quantum </a:t>
                      </a:r>
                      <a:r>
                        <a:rPr lang="en-US" sz="1400" baseline="0" dirty="0" err="1"/>
                        <a:t>Eigensolver</a:t>
                      </a:r>
                      <a:endParaRPr lang="en-US" sz="1400" baseline="0" dirty="0"/>
                    </a:p>
                  </a:txBody>
                  <a:tcPr marL="79004" marR="79004" marT="39503" marB="395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</a:p>
                  </a:txBody>
                  <a:tcPr marL="79004" marR="79004" marT="39503" marB="39503"/>
                </a:tc>
                <a:tc>
                  <a:txBody>
                    <a:bodyPr/>
                    <a:lstStyle/>
                    <a:p>
                      <a:pPr algn="ctr"/>
                      <a:endParaRPr lang="en-US" sz="1400" baseline="0" dirty="0"/>
                    </a:p>
                  </a:txBody>
                  <a:tcPr marL="79004" marR="79004" marT="39503" marB="39503"/>
                </a:tc>
                <a:tc>
                  <a:txBody>
                    <a:bodyPr/>
                    <a:lstStyle/>
                    <a:p>
                      <a:pPr algn="ctr"/>
                      <a:endParaRPr lang="en-US" sz="1400" baseline="0" dirty="0"/>
                    </a:p>
                  </a:txBody>
                  <a:tcPr marL="79004" marR="79004" marT="39503" marB="39503"/>
                </a:tc>
                <a:extLst>
                  <a:ext uri="{0D108BD9-81ED-4DB2-BD59-A6C34878D82A}">
                    <a16:rowId xmlns:a16="http://schemas.microsoft.com/office/drawing/2014/main" val="210755686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Shor’s Order Finding Algorithm</a:t>
                      </a:r>
                    </a:p>
                  </a:txBody>
                  <a:tcPr marL="79004" marR="79004" marT="39503" marB="395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</a:p>
                  </a:txBody>
                  <a:tcPr marL="79004" marR="79004" marT="39503" marB="39503"/>
                </a:tc>
                <a:tc>
                  <a:txBody>
                    <a:bodyPr/>
                    <a:lstStyle/>
                    <a:p>
                      <a:pPr algn="ctr"/>
                      <a:endParaRPr lang="en-US" sz="1400" baseline="0" dirty="0"/>
                    </a:p>
                  </a:txBody>
                  <a:tcPr marL="79004" marR="79004" marT="39503" marB="39503"/>
                </a:tc>
                <a:tc>
                  <a:txBody>
                    <a:bodyPr/>
                    <a:lstStyle/>
                    <a:p>
                      <a:pPr algn="ctr"/>
                      <a:endParaRPr lang="en-US" sz="1400" baseline="0" dirty="0"/>
                    </a:p>
                  </a:txBody>
                  <a:tcPr marL="79004" marR="79004" marT="39503" marB="39503"/>
                </a:tc>
                <a:extLst>
                  <a:ext uri="{0D108BD9-81ED-4DB2-BD59-A6C34878D82A}">
                    <a16:rowId xmlns:a16="http://schemas.microsoft.com/office/drawing/2014/main" val="186591024"/>
                  </a:ext>
                </a:extLst>
              </a:tr>
            </a:tbl>
          </a:graphicData>
        </a:graphic>
      </p:graphicFrame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2DD41006-3CD3-902F-8A40-22F3B836E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504050"/>
              </p:ext>
            </p:extLst>
          </p:nvPr>
        </p:nvGraphicFramePr>
        <p:xfrm>
          <a:off x="4724400" y="2531822"/>
          <a:ext cx="4937760" cy="1645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33471">
                  <a:extLst>
                    <a:ext uri="{9D8B030D-6E8A-4147-A177-3AD203B41FA5}">
                      <a16:colId xmlns:a16="http://schemas.microsoft.com/office/drawing/2014/main" val="1382380525"/>
                    </a:ext>
                  </a:extLst>
                </a:gridCol>
                <a:gridCol w="724207">
                  <a:extLst>
                    <a:ext uri="{9D8B030D-6E8A-4147-A177-3AD203B41FA5}">
                      <a16:colId xmlns:a16="http://schemas.microsoft.com/office/drawing/2014/main" val="992139757"/>
                    </a:ext>
                  </a:extLst>
                </a:gridCol>
                <a:gridCol w="724207">
                  <a:extLst>
                    <a:ext uri="{9D8B030D-6E8A-4147-A177-3AD203B41FA5}">
                      <a16:colId xmlns:a16="http://schemas.microsoft.com/office/drawing/2014/main" val="3614854789"/>
                    </a:ext>
                  </a:extLst>
                </a:gridCol>
                <a:gridCol w="855875">
                  <a:extLst>
                    <a:ext uri="{9D8B030D-6E8A-4147-A177-3AD203B41FA5}">
                      <a16:colId xmlns:a16="http://schemas.microsoft.com/office/drawing/2014/main" val="2516002461"/>
                    </a:ext>
                  </a:extLst>
                </a:gridCol>
              </a:tblGrid>
              <a:tr h="329184">
                <a:tc>
                  <a:txBody>
                    <a:bodyPr/>
                    <a:lstStyle/>
                    <a:p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Application</a:t>
                      </a:r>
                    </a:p>
                  </a:txBody>
                  <a:tcPr marL="79004" marR="79004" marT="39503" marB="39503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Qiskit</a:t>
                      </a:r>
                    </a:p>
                  </a:txBody>
                  <a:tcPr marL="79004" marR="79004" marT="39503" marB="39503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err="1"/>
                        <a:t>Cirq</a:t>
                      </a:r>
                      <a:endParaRPr lang="en-US" sz="1200" baseline="0" dirty="0"/>
                    </a:p>
                  </a:txBody>
                  <a:tcPr marL="79004" marR="79004" marT="39503" marB="39503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err="1"/>
                        <a:t>Braket</a:t>
                      </a:r>
                      <a:endParaRPr lang="en-US" sz="1200" baseline="0" dirty="0"/>
                    </a:p>
                  </a:txBody>
                  <a:tcPr marL="79004" marR="79004" marT="39503" marB="39503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170197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HHL Linear Solver</a:t>
                      </a:r>
                    </a:p>
                  </a:txBody>
                  <a:tcPr marL="79004" marR="79004" marT="39503" marB="395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</a:p>
                  </a:txBody>
                  <a:tcPr marL="79004" marR="79004" marT="39503" marB="39503"/>
                </a:tc>
                <a:tc>
                  <a:txBody>
                    <a:bodyPr/>
                    <a:lstStyle/>
                    <a:p>
                      <a:pPr algn="ctr"/>
                      <a:endParaRPr lang="en-US" sz="1400" baseline="0" dirty="0"/>
                    </a:p>
                  </a:txBody>
                  <a:tcPr marL="79004" marR="79004" marT="39503" marB="39503"/>
                </a:tc>
                <a:tc>
                  <a:txBody>
                    <a:bodyPr/>
                    <a:lstStyle/>
                    <a:p>
                      <a:pPr algn="ctr"/>
                      <a:endParaRPr lang="en-US" sz="1400" baseline="0" dirty="0"/>
                    </a:p>
                  </a:txBody>
                  <a:tcPr marL="79004" marR="79004" marT="39503" marB="39503"/>
                </a:tc>
                <a:extLst>
                  <a:ext uri="{0D108BD9-81ED-4DB2-BD59-A6C34878D82A}">
                    <a16:rowId xmlns:a16="http://schemas.microsoft.com/office/drawing/2014/main" val="123996055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MaxCut QAOA Algorithm</a:t>
                      </a:r>
                    </a:p>
                  </a:txBody>
                  <a:tcPr marL="79004" marR="79004" marT="39503" marB="395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</a:p>
                  </a:txBody>
                  <a:tcPr marL="79004" marR="79004" marT="39503" marB="39503"/>
                </a:tc>
                <a:tc>
                  <a:txBody>
                    <a:bodyPr/>
                    <a:lstStyle/>
                    <a:p>
                      <a:pPr algn="ctr"/>
                      <a:endParaRPr lang="en-US" sz="1400" baseline="0" dirty="0"/>
                    </a:p>
                  </a:txBody>
                  <a:tcPr marL="79004" marR="79004" marT="39503" marB="39503"/>
                </a:tc>
                <a:tc>
                  <a:txBody>
                    <a:bodyPr/>
                    <a:lstStyle/>
                    <a:p>
                      <a:pPr algn="ctr"/>
                      <a:endParaRPr lang="en-US" sz="1400" baseline="0" dirty="0"/>
                    </a:p>
                  </a:txBody>
                  <a:tcPr marL="79004" marR="79004" marT="39503" marB="39503"/>
                </a:tc>
                <a:extLst>
                  <a:ext uri="{0D108BD9-81ED-4DB2-BD59-A6C34878D82A}">
                    <a16:rowId xmlns:a16="http://schemas.microsoft.com/office/drawing/2014/main" val="2555832367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Hydrogen Lattice VQE Algorithm</a:t>
                      </a:r>
                    </a:p>
                  </a:txBody>
                  <a:tcPr marL="79004" marR="79004" marT="39503" marB="395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</a:p>
                  </a:txBody>
                  <a:tcPr marL="79004" marR="79004" marT="39503" marB="39503"/>
                </a:tc>
                <a:tc>
                  <a:txBody>
                    <a:bodyPr/>
                    <a:lstStyle/>
                    <a:p>
                      <a:pPr algn="ctr"/>
                      <a:endParaRPr lang="en-US" sz="1400" baseline="0" dirty="0"/>
                    </a:p>
                  </a:txBody>
                  <a:tcPr marL="79004" marR="79004" marT="39503" marB="39503"/>
                </a:tc>
                <a:tc>
                  <a:txBody>
                    <a:bodyPr/>
                    <a:lstStyle/>
                    <a:p>
                      <a:pPr algn="ctr"/>
                      <a:endParaRPr lang="en-US" sz="1400" baseline="0" dirty="0"/>
                    </a:p>
                  </a:txBody>
                  <a:tcPr marL="79004" marR="79004" marT="39503" marB="39503"/>
                </a:tc>
                <a:extLst>
                  <a:ext uri="{0D108BD9-81ED-4DB2-BD59-A6C34878D82A}">
                    <a16:rowId xmlns:a16="http://schemas.microsoft.com/office/drawing/2014/main" val="1142996784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Image Recognition</a:t>
                      </a:r>
                    </a:p>
                  </a:txBody>
                  <a:tcPr marL="79004" marR="79004" marT="39503" marB="3950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X</a:t>
                      </a:r>
                    </a:p>
                  </a:txBody>
                  <a:tcPr marL="79004" marR="79004" marT="39503" marB="39503"/>
                </a:tc>
                <a:tc>
                  <a:txBody>
                    <a:bodyPr/>
                    <a:lstStyle/>
                    <a:p>
                      <a:pPr algn="ctr"/>
                      <a:endParaRPr lang="en-US" sz="1400" baseline="0" dirty="0"/>
                    </a:p>
                  </a:txBody>
                  <a:tcPr marL="79004" marR="79004" marT="39503" marB="39503"/>
                </a:tc>
                <a:tc>
                  <a:txBody>
                    <a:bodyPr/>
                    <a:lstStyle/>
                    <a:p>
                      <a:pPr algn="ctr"/>
                      <a:endParaRPr lang="en-US" sz="1400" baseline="0" dirty="0"/>
                    </a:p>
                  </a:txBody>
                  <a:tcPr marL="79004" marR="79004" marT="39503" marB="39503"/>
                </a:tc>
                <a:extLst>
                  <a:ext uri="{0D108BD9-81ED-4DB2-BD59-A6C34878D82A}">
                    <a16:rowId xmlns:a16="http://schemas.microsoft.com/office/drawing/2014/main" val="3126058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1459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>
            <a:extLst>
              <a:ext uri="{FF2B5EF4-FFF2-40B4-BE49-F238E27FC236}">
                <a16:creationId xmlns:a16="http://schemas.microsoft.com/office/drawing/2014/main" id="{6C218DD5-A0CB-491F-A3A7-93AF0EF4B4C3}"/>
              </a:ext>
            </a:extLst>
          </p:cNvPr>
          <p:cNvSpPr/>
          <p:nvPr/>
        </p:nvSpPr>
        <p:spPr>
          <a:xfrm>
            <a:off x="1261406" y="5049839"/>
            <a:ext cx="5867400" cy="39269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F234B1F-96B3-48F5-92AC-F58E41F34C49}"/>
              </a:ext>
            </a:extLst>
          </p:cNvPr>
          <p:cNvGrpSpPr/>
          <p:nvPr/>
        </p:nvGrpSpPr>
        <p:grpSpPr>
          <a:xfrm>
            <a:off x="1981200" y="2667000"/>
            <a:ext cx="1828800" cy="181030"/>
            <a:chOff x="2819400" y="4187350"/>
            <a:chExt cx="1828800" cy="18103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04E4D21-7AD0-4D4F-AFB4-1CD9AE30055D}"/>
                </a:ext>
              </a:extLst>
            </p:cNvPr>
            <p:cNvSpPr/>
            <p:nvPr/>
          </p:nvSpPr>
          <p:spPr>
            <a:xfrm>
              <a:off x="4191000" y="4192026"/>
              <a:ext cx="457200" cy="17635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537782F-0A10-4BB2-BDA7-C7579B4275C3}"/>
                </a:ext>
              </a:extLst>
            </p:cNvPr>
            <p:cNvSpPr/>
            <p:nvPr/>
          </p:nvSpPr>
          <p:spPr>
            <a:xfrm>
              <a:off x="2819400" y="4187350"/>
              <a:ext cx="381000" cy="1800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B148AC24-3507-4DC5-9D2A-C28A3B9E6C1E}"/>
                </a:ext>
              </a:extLst>
            </p:cNvPr>
            <p:cNvCxnSpPr>
              <a:stCxn id="12" idx="3"/>
              <a:endCxn id="2" idx="1"/>
            </p:cNvCxnSpPr>
            <p:nvPr/>
          </p:nvCxnSpPr>
          <p:spPr>
            <a:xfrm>
              <a:off x="3200400" y="4277352"/>
              <a:ext cx="990600" cy="2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C2E8F9C-F1EC-4C06-974C-08A9D90661A1}"/>
              </a:ext>
            </a:extLst>
          </p:cNvPr>
          <p:cNvGrpSpPr/>
          <p:nvPr/>
        </p:nvGrpSpPr>
        <p:grpSpPr>
          <a:xfrm>
            <a:off x="2110786" y="2946480"/>
            <a:ext cx="2156414" cy="180004"/>
            <a:chOff x="2895600" y="4187350"/>
            <a:chExt cx="2156414" cy="180004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4D8E300-8F83-429A-BACD-B071E43D45FE}"/>
                </a:ext>
              </a:extLst>
            </p:cNvPr>
            <p:cNvSpPr/>
            <p:nvPr/>
          </p:nvSpPr>
          <p:spPr>
            <a:xfrm>
              <a:off x="4594814" y="4187350"/>
              <a:ext cx="457200" cy="17635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C707099-7C89-49F5-8853-A937F36FBBE4}"/>
                </a:ext>
              </a:extLst>
            </p:cNvPr>
            <p:cNvSpPr/>
            <p:nvPr/>
          </p:nvSpPr>
          <p:spPr>
            <a:xfrm>
              <a:off x="2895600" y="4187350"/>
              <a:ext cx="381000" cy="1800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C540B51-D037-4FE7-B361-34B290DAD56F}"/>
                </a:ext>
              </a:extLst>
            </p:cNvPr>
            <p:cNvCxnSpPr>
              <a:stCxn id="46" idx="3"/>
              <a:endCxn id="45" idx="1"/>
            </p:cNvCxnSpPr>
            <p:nvPr/>
          </p:nvCxnSpPr>
          <p:spPr>
            <a:xfrm flipV="1">
              <a:off x="3276600" y="4275527"/>
              <a:ext cx="1318214" cy="18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EF32019-9903-4BC9-98B4-3878B0251295}"/>
              </a:ext>
            </a:extLst>
          </p:cNvPr>
          <p:cNvGrpSpPr/>
          <p:nvPr/>
        </p:nvGrpSpPr>
        <p:grpSpPr>
          <a:xfrm>
            <a:off x="2209800" y="3578141"/>
            <a:ext cx="3429000" cy="180004"/>
            <a:chOff x="2943053" y="4187350"/>
            <a:chExt cx="3429000" cy="180004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9007D20-C517-452B-9DE1-36C951834170}"/>
                </a:ext>
              </a:extLst>
            </p:cNvPr>
            <p:cNvSpPr/>
            <p:nvPr/>
          </p:nvSpPr>
          <p:spPr>
            <a:xfrm>
              <a:off x="5914853" y="4191000"/>
              <a:ext cx="457200" cy="17635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53B6CAE-D355-4D90-8399-441104246D9B}"/>
                </a:ext>
              </a:extLst>
            </p:cNvPr>
            <p:cNvSpPr/>
            <p:nvPr/>
          </p:nvSpPr>
          <p:spPr>
            <a:xfrm>
              <a:off x="2943053" y="4187350"/>
              <a:ext cx="381000" cy="1800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8B100689-69C2-48D8-B35D-15FF9AE0347A}"/>
                </a:ext>
              </a:extLst>
            </p:cNvPr>
            <p:cNvCxnSpPr>
              <a:stCxn id="50" idx="3"/>
              <a:endCxn id="49" idx="1"/>
            </p:cNvCxnSpPr>
            <p:nvPr/>
          </p:nvCxnSpPr>
          <p:spPr>
            <a:xfrm>
              <a:off x="3324053" y="4277352"/>
              <a:ext cx="2590800" cy="18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FAA9E59-E2A5-4B5B-913C-4C280A8B57F0}"/>
              </a:ext>
            </a:extLst>
          </p:cNvPr>
          <p:cNvGrpSpPr/>
          <p:nvPr/>
        </p:nvGrpSpPr>
        <p:grpSpPr>
          <a:xfrm>
            <a:off x="3814106" y="3947109"/>
            <a:ext cx="2281894" cy="181030"/>
            <a:chOff x="2895600" y="4187350"/>
            <a:chExt cx="2281894" cy="18103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851D81C-8256-4B17-A1D2-615F4FE96D78}"/>
                </a:ext>
              </a:extLst>
            </p:cNvPr>
            <p:cNvSpPr/>
            <p:nvPr/>
          </p:nvSpPr>
          <p:spPr>
            <a:xfrm>
              <a:off x="4720294" y="4192026"/>
              <a:ext cx="457200" cy="17635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AEE2A2D-5427-49B7-838A-BD5FB61501EF}"/>
                </a:ext>
              </a:extLst>
            </p:cNvPr>
            <p:cNvSpPr/>
            <p:nvPr/>
          </p:nvSpPr>
          <p:spPr>
            <a:xfrm>
              <a:off x="2895600" y="4187350"/>
              <a:ext cx="381000" cy="1800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3C0C4577-2C6C-4CDE-BA04-03489B43A4D5}"/>
                </a:ext>
              </a:extLst>
            </p:cNvPr>
            <p:cNvCxnSpPr>
              <a:stCxn id="60" idx="3"/>
              <a:endCxn id="59" idx="1"/>
            </p:cNvCxnSpPr>
            <p:nvPr/>
          </p:nvCxnSpPr>
          <p:spPr>
            <a:xfrm>
              <a:off x="3276600" y="4277352"/>
              <a:ext cx="1443694" cy="2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3EA8C14-D452-47D4-B980-F182F7B0D22A}"/>
              </a:ext>
            </a:extLst>
          </p:cNvPr>
          <p:cNvGrpSpPr/>
          <p:nvPr/>
        </p:nvGrpSpPr>
        <p:grpSpPr>
          <a:xfrm>
            <a:off x="4267200" y="4242220"/>
            <a:ext cx="2281894" cy="181030"/>
            <a:chOff x="2895600" y="4187350"/>
            <a:chExt cx="2281894" cy="181030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8C0F3CD-4158-45EA-886D-75BB8363AFDF}"/>
                </a:ext>
              </a:extLst>
            </p:cNvPr>
            <p:cNvSpPr/>
            <p:nvPr/>
          </p:nvSpPr>
          <p:spPr>
            <a:xfrm>
              <a:off x="4720294" y="4192026"/>
              <a:ext cx="457200" cy="17635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CCB1F29-2A6D-44DF-BCF9-D44DE9DA6E55}"/>
                </a:ext>
              </a:extLst>
            </p:cNvPr>
            <p:cNvSpPr/>
            <p:nvPr/>
          </p:nvSpPr>
          <p:spPr>
            <a:xfrm>
              <a:off x="2895600" y="4187350"/>
              <a:ext cx="381000" cy="1800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687DD05B-18A6-4296-A4B2-2D701706B8C8}"/>
                </a:ext>
              </a:extLst>
            </p:cNvPr>
            <p:cNvCxnSpPr>
              <a:stCxn id="64" idx="3"/>
              <a:endCxn id="63" idx="1"/>
            </p:cNvCxnSpPr>
            <p:nvPr/>
          </p:nvCxnSpPr>
          <p:spPr>
            <a:xfrm>
              <a:off x="3276600" y="4277352"/>
              <a:ext cx="1443694" cy="2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9BCB988-3A20-45AB-B404-1E3349CAC2BD}"/>
              </a:ext>
            </a:extLst>
          </p:cNvPr>
          <p:cNvGrpSpPr/>
          <p:nvPr/>
        </p:nvGrpSpPr>
        <p:grpSpPr>
          <a:xfrm>
            <a:off x="2153676" y="3271461"/>
            <a:ext cx="3027924" cy="181030"/>
            <a:chOff x="2895600" y="4187350"/>
            <a:chExt cx="3027924" cy="18103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2DC5AAC-44B9-40D3-9E44-7B35CAA8DA43}"/>
                </a:ext>
              </a:extLst>
            </p:cNvPr>
            <p:cNvSpPr/>
            <p:nvPr/>
          </p:nvSpPr>
          <p:spPr>
            <a:xfrm>
              <a:off x="5009124" y="4187350"/>
              <a:ext cx="914400" cy="18103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EFA06E2-78BF-4A1A-BD27-08B3545029DB}"/>
                </a:ext>
              </a:extLst>
            </p:cNvPr>
            <p:cNvSpPr/>
            <p:nvPr/>
          </p:nvSpPr>
          <p:spPr>
            <a:xfrm>
              <a:off x="2895600" y="4187350"/>
              <a:ext cx="381000" cy="18000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4EF6AF9B-3695-4D60-9360-1E7ABB7C738A}"/>
                </a:ext>
              </a:extLst>
            </p:cNvPr>
            <p:cNvCxnSpPr>
              <a:cxnSpLocks/>
              <a:stCxn id="74" idx="3"/>
              <a:endCxn id="73" idx="1"/>
            </p:cNvCxnSpPr>
            <p:nvPr/>
          </p:nvCxnSpPr>
          <p:spPr>
            <a:xfrm>
              <a:off x="3276600" y="4277352"/>
              <a:ext cx="1732524" cy="5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8B5AB12-736A-414F-B446-4142592BE6BA}"/>
              </a:ext>
            </a:extLst>
          </p:cNvPr>
          <p:cNvGrpSpPr/>
          <p:nvPr/>
        </p:nvGrpSpPr>
        <p:grpSpPr>
          <a:xfrm>
            <a:off x="1295400" y="5141175"/>
            <a:ext cx="1432742" cy="180004"/>
            <a:chOff x="3469153" y="4882152"/>
            <a:chExt cx="1432742" cy="18000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BBEF1F-27E4-44B7-A2FD-1D341719EA6D}"/>
                </a:ext>
              </a:extLst>
            </p:cNvPr>
            <p:cNvSpPr/>
            <p:nvPr/>
          </p:nvSpPr>
          <p:spPr>
            <a:xfrm>
              <a:off x="3469153" y="4888207"/>
              <a:ext cx="1106039" cy="168598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create/submit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D83C589-458D-467A-B029-291C5A3D02E3}"/>
                </a:ext>
              </a:extLst>
            </p:cNvPr>
            <p:cNvSpPr/>
            <p:nvPr/>
          </p:nvSpPr>
          <p:spPr>
            <a:xfrm>
              <a:off x="4520895" y="4882152"/>
              <a:ext cx="381000" cy="1800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570568D-3097-4DA0-80EC-4A5451DB5054}"/>
              </a:ext>
            </a:extLst>
          </p:cNvPr>
          <p:cNvGrpSpPr/>
          <p:nvPr/>
        </p:nvGrpSpPr>
        <p:grpSpPr>
          <a:xfrm>
            <a:off x="3123060" y="5141175"/>
            <a:ext cx="1449169" cy="186060"/>
            <a:chOff x="3501778" y="5176020"/>
            <a:chExt cx="1449169" cy="186060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D5B942D9-F974-4201-8A94-6E1B7E065771}"/>
                </a:ext>
              </a:extLst>
            </p:cNvPr>
            <p:cNvCxnSpPr>
              <a:cxnSpLocks/>
            </p:cNvCxnSpPr>
            <p:nvPr/>
          </p:nvCxnSpPr>
          <p:spPr>
            <a:xfrm>
              <a:off x="4497853" y="5269401"/>
              <a:ext cx="453094" cy="54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300F86CB-9503-46AE-B7EC-B8E65F36BCB9}"/>
                </a:ext>
              </a:extLst>
            </p:cNvPr>
            <p:cNvSpPr/>
            <p:nvPr/>
          </p:nvSpPr>
          <p:spPr>
            <a:xfrm>
              <a:off x="3501778" y="5176020"/>
              <a:ext cx="1061095" cy="18606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wait in queue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E7CA3BC-08A9-4EB5-BE1F-07B1606A8559}"/>
              </a:ext>
            </a:extLst>
          </p:cNvPr>
          <p:cNvGrpSpPr/>
          <p:nvPr/>
        </p:nvGrpSpPr>
        <p:grpSpPr>
          <a:xfrm>
            <a:off x="4873380" y="5141175"/>
            <a:ext cx="1990553" cy="187869"/>
            <a:chOff x="2983436" y="5482186"/>
            <a:chExt cx="1990553" cy="187869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2274BDDE-7A34-4707-823D-02DBABCA803B}"/>
                </a:ext>
              </a:extLst>
            </p:cNvPr>
            <p:cNvSpPr/>
            <p:nvPr/>
          </p:nvSpPr>
          <p:spPr>
            <a:xfrm>
              <a:off x="4516789" y="5493701"/>
              <a:ext cx="457200" cy="17635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77614104-563B-4426-8CDF-BC2CD92570D0}"/>
                </a:ext>
              </a:extLst>
            </p:cNvPr>
            <p:cNvSpPr/>
            <p:nvPr/>
          </p:nvSpPr>
          <p:spPr>
            <a:xfrm>
              <a:off x="2983436" y="5482186"/>
              <a:ext cx="1558448" cy="18606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compile/load/execute</a:t>
              </a:r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9C4E879B-D09D-4F0A-A61F-FC7EB35CE453}"/>
              </a:ext>
            </a:extLst>
          </p:cNvPr>
          <p:cNvSpPr/>
          <p:nvPr/>
        </p:nvSpPr>
        <p:spPr>
          <a:xfrm>
            <a:off x="5354532" y="2919833"/>
            <a:ext cx="1579667" cy="17635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another user’s circuit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1C9F8CE-7516-4D81-8737-1C4DE5C53B8C}"/>
              </a:ext>
            </a:extLst>
          </p:cNvPr>
          <p:cNvCxnSpPr>
            <a:cxnSpLocks/>
            <a:stCxn id="91" idx="1"/>
          </p:cNvCxnSpPr>
          <p:nvPr/>
        </p:nvCxnSpPr>
        <p:spPr>
          <a:xfrm flipH="1">
            <a:off x="5105402" y="3008010"/>
            <a:ext cx="249130" cy="252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BAA5AF8-AF0E-4907-A0AA-C7A5BDCAD07F}"/>
              </a:ext>
            </a:extLst>
          </p:cNvPr>
          <p:cNvCxnSpPr>
            <a:cxnSpLocks/>
          </p:cNvCxnSpPr>
          <p:nvPr/>
        </p:nvCxnSpPr>
        <p:spPr>
          <a:xfrm>
            <a:off x="1337036" y="2757002"/>
            <a:ext cx="414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C0D4EDFE-2B0D-4B0F-9AC7-50489D0E6F9B}"/>
              </a:ext>
            </a:extLst>
          </p:cNvPr>
          <p:cNvGrpSpPr/>
          <p:nvPr/>
        </p:nvGrpSpPr>
        <p:grpSpPr>
          <a:xfrm>
            <a:off x="5638800" y="4557453"/>
            <a:ext cx="1393046" cy="181030"/>
            <a:chOff x="2895600" y="4187350"/>
            <a:chExt cx="1393046" cy="181030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87BB6F41-58FB-4BA2-9B95-B7B8A4874C6B}"/>
                </a:ext>
              </a:extLst>
            </p:cNvPr>
            <p:cNvSpPr/>
            <p:nvPr/>
          </p:nvSpPr>
          <p:spPr>
            <a:xfrm>
              <a:off x="3831446" y="4192026"/>
              <a:ext cx="457200" cy="17635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DD7553A3-50F9-4086-8B02-983F0D2C7B6A}"/>
                </a:ext>
              </a:extLst>
            </p:cNvPr>
            <p:cNvSpPr/>
            <p:nvPr/>
          </p:nvSpPr>
          <p:spPr>
            <a:xfrm>
              <a:off x="2895600" y="4187350"/>
              <a:ext cx="381000" cy="1800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7165A81B-2892-4009-93E3-31C1248BF23F}"/>
                </a:ext>
              </a:extLst>
            </p:cNvPr>
            <p:cNvCxnSpPr>
              <a:stCxn id="121" idx="3"/>
              <a:endCxn id="120" idx="1"/>
            </p:cNvCxnSpPr>
            <p:nvPr/>
          </p:nvCxnSpPr>
          <p:spPr>
            <a:xfrm>
              <a:off x="3276600" y="4277352"/>
              <a:ext cx="554846" cy="2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799123C5-ECCF-4522-B8E1-0BDF7E3AF6FA}"/>
              </a:ext>
            </a:extLst>
          </p:cNvPr>
          <p:cNvCxnSpPr>
            <a:cxnSpLocks/>
          </p:cNvCxnSpPr>
          <p:nvPr/>
        </p:nvCxnSpPr>
        <p:spPr>
          <a:xfrm>
            <a:off x="1339545" y="3042121"/>
            <a:ext cx="414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26BEEE5C-71A6-481F-9675-4F8106CD4D31}"/>
              </a:ext>
            </a:extLst>
          </p:cNvPr>
          <p:cNvCxnSpPr>
            <a:cxnSpLocks/>
          </p:cNvCxnSpPr>
          <p:nvPr/>
        </p:nvCxnSpPr>
        <p:spPr>
          <a:xfrm>
            <a:off x="1337036" y="3668143"/>
            <a:ext cx="414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4F1D1C2B-7001-4D1F-BD31-8C5F87603A09}"/>
              </a:ext>
            </a:extLst>
          </p:cNvPr>
          <p:cNvCxnSpPr>
            <a:cxnSpLocks/>
          </p:cNvCxnSpPr>
          <p:nvPr/>
        </p:nvCxnSpPr>
        <p:spPr>
          <a:xfrm>
            <a:off x="1337036" y="4055242"/>
            <a:ext cx="414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AFCFFC77-0A72-473B-B294-E3FAD57107A3}"/>
              </a:ext>
            </a:extLst>
          </p:cNvPr>
          <p:cNvCxnSpPr>
            <a:cxnSpLocks/>
          </p:cNvCxnSpPr>
          <p:nvPr/>
        </p:nvCxnSpPr>
        <p:spPr>
          <a:xfrm>
            <a:off x="1337036" y="4332222"/>
            <a:ext cx="414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4B21F6C7-FC72-4294-9245-E01989B65E14}"/>
              </a:ext>
            </a:extLst>
          </p:cNvPr>
          <p:cNvCxnSpPr>
            <a:cxnSpLocks/>
          </p:cNvCxnSpPr>
          <p:nvPr/>
        </p:nvCxnSpPr>
        <p:spPr>
          <a:xfrm>
            <a:off x="1340686" y="4647455"/>
            <a:ext cx="414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1FEAE10D-29E8-4288-88E4-5643363CDDF8}"/>
              </a:ext>
            </a:extLst>
          </p:cNvPr>
          <p:cNvSpPr/>
          <p:nvPr/>
        </p:nvSpPr>
        <p:spPr>
          <a:xfrm>
            <a:off x="1998082" y="2208991"/>
            <a:ext cx="2237634" cy="23448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throttled execution of 6 circuits</a:t>
            </a: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CB095980-E795-4FE4-8952-6302A15F3A0B}"/>
              </a:ext>
            </a:extLst>
          </p:cNvPr>
          <p:cNvCxnSpPr>
            <a:cxnSpLocks/>
          </p:cNvCxnSpPr>
          <p:nvPr/>
        </p:nvCxnSpPr>
        <p:spPr>
          <a:xfrm>
            <a:off x="1327226" y="2323822"/>
            <a:ext cx="0" cy="2323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7AA62484-132A-404D-8126-4F03D8ACC2E6}"/>
              </a:ext>
            </a:extLst>
          </p:cNvPr>
          <p:cNvCxnSpPr>
            <a:stCxn id="154" idx="1"/>
          </p:cNvCxnSpPr>
          <p:nvPr/>
        </p:nvCxnSpPr>
        <p:spPr>
          <a:xfrm flipH="1" flipV="1">
            <a:off x="1327226" y="2323822"/>
            <a:ext cx="670856" cy="24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146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17421</TotalTime>
  <Words>988</Words>
  <Application>Microsoft Office PowerPoint</Application>
  <PresentationFormat>On-screen Show (4:3)</PresentationFormat>
  <Paragraphs>395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</dc:creator>
  <cp:lastModifiedBy>Tom Lubinski</cp:lastModifiedBy>
  <cp:revision>1039</cp:revision>
  <dcterms:created xsi:type="dcterms:W3CDTF">2006-08-16T00:00:00Z</dcterms:created>
  <dcterms:modified xsi:type="dcterms:W3CDTF">2025-10-09T04:14:50Z</dcterms:modified>
</cp:coreProperties>
</file>