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jpeg" ContentType="image/jpeg"/>
  <Default Extension="xml" ContentType="application/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docProps/core.xml" ContentType="application/vnd.openxmlformats-package.core-properties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0.xml" ContentType="application/vnd.openxmlformats-officedocument.presentationml.slideLayout+xml"/>
  <Override PartName="/ppt/slides/slide3.xml" ContentType="application/vnd.openxmlformats-officedocument.presentationml.slide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Default Extension="bin" ContentType="application/vnd.openxmlformats-officedocument.presentationml.printerSettings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  <p:sldId id="257" r:id="rId3"/>
    <p:sldId id="264" r:id="rId4"/>
    <p:sldId id="265" r:id="rId5"/>
    <p:sldId id="266" r:id="rId6"/>
    <p:sldId id="267" r:id="rId7"/>
    <p:sldId id="268" r:id="rId8"/>
    <p:sldId id="262" r:id="rId9"/>
    <p:sldId id="269" r:id="rId10"/>
    <p:sldId id="27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/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 snapVertSplitter="1">
    <p:restoredLeft sz="15620"/>
    <p:restoredTop sz="94660"/>
  </p:normalViewPr>
  <p:slideViewPr>
    <p:cSldViewPr snapToGrid="0" snapToObjects="1">
      <p:cViewPr varScale="1">
        <p:scale>
          <a:sx n="154" d="100"/>
          <a:sy n="154" d="100"/>
        </p:scale>
        <p:origin x="-114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9D364-7105-B142-9726-889E1F5B45BB}" type="datetimeFigureOut">
              <a:rPr lang="en-US" smtClean="0"/>
              <a:pPr/>
              <a:t>12/7/10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68357-88A8-3D4A-9072-65918A7277D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9D364-7105-B142-9726-889E1F5B45BB}" type="datetimeFigureOut">
              <a:rPr lang="en-US" smtClean="0"/>
              <a:pPr/>
              <a:t>12/7/10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68357-88A8-3D4A-9072-65918A7277D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9D364-7105-B142-9726-889E1F5B45BB}" type="datetimeFigureOut">
              <a:rPr lang="en-US" smtClean="0"/>
              <a:pPr/>
              <a:t>12/7/10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68357-88A8-3D4A-9072-65918A7277D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9D364-7105-B142-9726-889E1F5B45BB}" type="datetimeFigureOut">
              <a:rPr lang="en-US" smtClean="0"/>
              <a:pPr/>
              <a:t>12/7/10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68357-88A8-3D4A-9072-65918A7277D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9D364-7105-B142-9726-889E1F5B45BB}" type="datetimeFigureOut">
              <a:rPr lang="en-US" smtClean="0"/>
              <a:pPr/>
              <a:t>12/7/10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68357-88A8-3D4A-9072-65918A7277D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9D364-7105-B142-9726-889E1F5B45BB}" type="datetimeFigureOut">
              <a:rPr lang="en-US" smtClean="0"/>
              <a:pPr/>
              <a:t>12/7/10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68357-88A8-3D4A-9072-65918A7277D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9D364-7105-B142-9726-889E1F5B45BB}" type="datetimeFigureOut">
              <a:rPr lang="en-US" smtClean="0"/>
              <a:pPr/>
              <a:t>12/7/10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68357-88A8-3D4A-9072-65918A7277D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9D364-7105-B142-9726-889E1F5B45BB}" type="datetimeFigureOut">
              <a:rPr lang="en-US" smtClean="0"/>
              <a:pPr/>
              <a:t>12/7/10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68357-88A8-3D4A-9072-65918A7277D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9D364-7105-B142-9726-889E1F5B45BB}" type="datetimeFigureOut">
              <a:rPr lang="en-US" smtClean="0"/>
              <a:pPr/>
              <a:t>12/7/10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68357-88A8-3D4A-9072-65918A7277D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9D364-7105-B142-9726-889E1F5B45BB}" type="datetimeFigureOut">
              <a:rPr lang="en-US" smtClean="0"/>
              <a:pPr/>
              <a:t>12/7/10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68357-88A8-3D4A-9072-65918A7277D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9D364-7105-B142-9726-889E1F5B45BB}" type="datetimeFigureOut">
              <a:rPr lang="en-US" smtClean="0"/>
              <a:pPr/>
              <a:t>12/7/10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68357-88A8-3D4A-9072-65918A7277D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49D364-7105-B142-9726-889E1F5B45BB}" type="datetimeFigureOut">
              <a:rPr lang="en-US" smtClean="0"/>
              <a:pPr/>
              <a:t>12/7/10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568357-88A8-3D4A-9072-65918A7277D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709242" y="943556"/>
            <a:ext cx="7580762" cy="1629212"/>
            <a:chOff x="284453" y="987750"/>
            <a:chExt cx="8360203" cy="2749930"/>
          </a:xfrm>
        </p:grpSpPr>
        <p:sp>
          <p:nvSpPr>
            <p:cNvPr id="5" name="Rounded Rectangle 4"/>
            <p:cNvSpPr/>
            <p:nvPr/>
          </p:nvSpPr>
          <p:spPr>
            <a:xfrm>
              <a:off x="284453" y="987750"/>
              <a:ext cx="1589117" cy="895176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dirty="0" smtClean="0"/>
                <a:t>Lumen</a:t>
              </a:r>
              <a:endParaRPr lang="en-US" dirty="0"/>
            </a:p>
          </p:txBody>
        </p:sp>
        <p:grpSp>
          <p:nvGrpSpPr>
            <p:cNvPr id="37" name="Group 36"/>
            <p:cNvGrpSpPr/>
            <p:nvPr/>
          </p:nvGrpSpPr>
          <p:grpSpPr>
            <a:xfrm rot="1221277">
              <a:off x="1949184" y="2767953"/>
              <a:ext cx="1766425" cy="351116"/>
              <a:chOff x="2258531" y="4130422"/>
              <a:chExt cx="2031045" cy="351116"/>
            </a:xfrm>
          </p:grpSpPr>
          <p:sp>
            <p:nvSpPr>
              <p:cNvPr id="22" name="Left Arrow 21"/>
              <p:cNvSpPr/>
              <p:nvPr/>
            </p:nvSpPr>
            <p:spPr>
              <a:xfrm rot="19270208">
                <a:off x="2258531" y="4130422"/>
                <a:ext cx="1869175" cy="210312"/>
              </a:xfrm>
              <a:prstGeom prst="leftArrow">
                <a:avLst/>
              </a:prstGeom>
              <a:solidFill>
                <a:srgbClr val="660066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4" name="Left Arrow 23"/>
              <p:cNvSpPr/>
              <p:nvPr/>
            </p:nvSpPr>
            <p:spPr>
              <a:xfrm rot="8428390">
                <a:off x="2399974" y="4271226"/>
                <a:ext cx="1889602" cy="210312"/>
              </a:xfrm>
              <a:prstGeom prst="leftArrow">
                <a:avLst/>
              </a:prstGeom>
              <a:solidFill>
                <a:srgbClr val="9BBB59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8" name="Left-Right Arrow 17"/>
            <p:cNvSpPr/>
            <p:nvPr/>
          </p:nvSpPr>
          <p:spPr>
            <a:xfrm>
              <a:off x="5012541" y="2184782"/>
              <a:ext cx="1842485" cy="210312"/>
            </a:xfrm>
            <a:prstGeom prst="leftRightArrow">
              <a:avLst>
                <a:gd name="adj1" fmla="val 50000"/>
                <a:gd name="adj2" fmla="val 29056"/>
              </a:avLst>
            </a:prstGeom>
            <a:solidFill>
              <a:srgbClr val="80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Left Arrow 20"/>
            <p:cNvSpPr/>
            <p:nvPr/>
          </p:nvSpPr>
          <p:spPr>
            <a:xfrm>
              <a:off x="4985851" y="2423847"/>
              <a:ext cx="1869175" cy="210312"/>
            </a:xfrm>
            <a:prstGeom prst="leftArrow">
              <a:avLst/>
            </a:prstGeom>
            <a:solidFill>
              <a:srgbClr val="660066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Left Arrow 24"/>
            <p:cNvSpPr/>
            <p:nvPr/>
          </p:nvSpPr>
          <p:spPr>
            <a:xfrm rot="10800000">
              <a:off x="5019515" y="2660377"/>
              <a:ext cx="1869175" cy="210312"/>
            </a:xfrm>
            <a:prstGeom prst="leftArrow">
              <a:avLst/>
            </a:prstGeom>
            <a:solidFill>
              <a:schemeClr val="accent3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3"/>
                </a:solidFill>
              </a:endParaRPr>
            </a:p>
          </p:txBody>
        </p:sp>
        <p:sp>
          <p:nvSpPr>
            <p:cNvPr id="28" name="Left Arrow 27"/>
            <p:cNvSpPr/>
            <p:nvPr/>
          </p:nvSpPr>
          <p:spPr>
            <a:xfrm rot="10800000">
              <a:off x="5021830" y="1946902"/>
              <a:ext cx="1869175" cy="210312"/>
            </a:xfrm>
            <a:prstGeom prst="leftArrow">
              <a:avLst/>
            </a:prstGeom>
            <a:solidFill>
              <a:srgbClr val="7F7F7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3"/>
                </a:solidFill>
              </a:endParaRPr>
            </a:p>
          </p:txBody>
        </p:sp>
        <p:sp>
          <p:nvSpPr>
            <p:cNvPr id="29" name="Left Arrow 28"/>
            <p:cNvSpPr/>
            <p:nvPr/>
          </p:nvSpPr>
          <p:spPr>
            <a:xfrm>
              <a:off x="4988166" y="1687282"/>
              <a:ext cx="1869175" cy="210312"/>
            </a:xfrm>
            <a:prstGeom prst="leftArrow">
              <a:avLst/>
            </a:prstGeom>
            <a:solidFill>
              <a:srgbClr val="FF66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solidFill>
                    <a:srgbClr val="FF6600"/>
                  </a:solidFill>
                </a:ln>
                <a:solidFill>
                  <a:srgbClr val="FF6600"/>
                </a:solidFill>
              </a:endParaRPr>
            </a:p>
          </p:txBody>
        </p:sp>
        <p:sp>
          <p:nvSpPr>
            <p:cNvPr id="17" name="Left-Right Arrow 16"/>
            <p:cNvSpPr/>
            <p:nvPr/>
          </p:nvSpPr>
          <p:spPr>
            <a:xfrm rot="817273">
              <a:off x="1907393" y="1926716"/>
              <a:ext cx="1664135" cy="210312"/>
            </a:xfrm>
            <a:prstGeom prst="leftRightArrow">
              <a:avLst>
                <a:gd name="adj1" fmla="val 50000"/>
                <a:gd name="adj2" fmla="val 29056"/>
              </a:avLst>
            </a:prstGeom>
            <a:solidFill>
              <a:srgbClr val="80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Left Arrow 25"/>
            <p:cNvSpPr/>
            <p:nvPr/>
          </p:nvSpPr>
          <p:spPr>
            <a:xfrm rot="11577217">
              <a:off x="1988968" y="1695325"/>
              <a:ext cx="1673560" cy="210312"/>
            </a:xfrm>
            <a:prstGeom prst="leftArrow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Left Arrow 29"/>
            <p:cNvSpPr/>
            <p:nvPr/>
          </p:nvSpPr>
          <p:spPr>
            <a:xfrm rot="800730">
              <a:off x="2029285" y="1464764"/>
              <a:ext cx="1688242" cy="210312"/>
            </a:xfrm>
            <a:prstGeom prst="leftArrow">
              <a:avLst/>
            </a:prstGeom>
            <a:solidFill>
              <a:srgbClr val="FF66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6600"/>
                </a:solidFill>
              </a:endParaRPr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369463" y="2853707"/>
              <a:ext cx="1589117" cy="883973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dirty="0" smtClean="0"/>
                <a:t>Lapdog</a:t>
              </a:r>
              <a:endParaRPr lang="en-US" dirty="0"/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7055539" y="1757199"/>
              <a:ext cx="1589117" cy="1043891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dirty="0" smtClean="0"/>
                <a:t>CPOF</a:t>
              </a:r>
              <a:endParaRPr lang="en-US" dirty="0"/>
            </a:p>
          </p:txBody>
        </p:sp>
        <p:sp>
          <p:nvSpPr>
            <p:cNvPr id="39" name="Hexagon 38"/>
            <p:cNvSpPr/>
            <p:nvPr/>
          </p:nvSpPr>
          <p:spPr>
            <a:xfrm>
              <a:off x="3593430" y="1791504"/>
              <a:ext cx="1377789" cy="964764"/>
            </a:xfrm>
            <a:prstGeom prst="hexagon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dirty="0" smtClean="0"/>
                <a:t>Spine</a:t>
              </a:r>
              <a:endParaRPr lang="en-US" dirty="0"/>
            </a:p>
          </p:txBody>
        </p:sp>
      </p:grpSp>
      <p:graphicFrame>
        <p:nvGraphicFramePr>
          <p:cNvPr id="42" name="Table 41"/>
          <p:cNvGraphicFramePr>
            <a:graphicFrameLocks noGrp="1"/>
          </p:cNvGraphicFramePr>
          <p:nvPr/>
        </p:nvGraphicFramePr>
        <p:xfrm>
          <a:off x="786326" y="2836798"/>
          <a:ext cx="5259650" cy="36983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9825"/>
                <a:gridCol w="2629825"/>
              </a:tblGrid>
              <a:tr h="246559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Message Type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Color Path</a:t>
                      </a:r>
                      <a:endParaRPr lang="en-US" sz="1000" dirty="0"/>
                    </a:p>
                  </a:txBody>
                  <a:tcPr/>
                </a:tc>
              </a:tr>
              <a:tr h="246559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Learn</a:t>
                      </a:r>
                      <a:r>
                        <a:rPr lang="en-US" sz="1000" baseline="0" dirty="0" smtClean="0"/>
                        <a:t> Request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rgbClr val="660066"/>
                          </a:solidFill>
                        </a:rPr>
                        <a:t>Purple</a:t>
                      </a:r>
                      <a:endParaRPr lang="en-US" sz="1000" dirty="0">
                        <a:solidFill>
                          <a:srgbClr val="660066"/>
                        </a:solidFill>
                      </a:endParaRPr>
                    </a:p>
                  </a:txBody>
                  <a:tcPr/>
                </a:tc>
              </a:tr>
              <a:tr h="246559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Learn</a:t>
                      </a:r>
                      <a:r>
                        <a:rPr lang="en-US" sz="1000" baseline="0" dirty="0" smtClean="0"/>
                        <a:t> Result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accent3"/>
                          </a:solidFill>
                        </a:rPr>
                        <a:t>Green</a:t>
                      </a:r>
                      <a:endParaRPr lang="en-US" sz="1000" dirty="0">
                        <a:solidFill>
                          <a:schemeClr val="accent3"/>
                        </a:solidFill>
                      </a:endParaRPr>
                    </a:p>
                  </a:txBody>
                  <a:tcPr/>
                </a:tc>
              </a:tr>
              <a:tr h="246559">
                <a:tc>
                  <a:txBody>
                    <a:bodyPr/>
                    <a:lstStyle/>
                    <a:p>
                      <a:r>
                        <a:rPr lang="en-US" sz="1000" baseline="0" dirty="0" smtClean="0"/>
                        <a:t>Execute Request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rgbClr val="800000"/>
                          </a:solidFill>
                        </a:rPr>
                        <a:t>Red</a:t>
                      </a:r>
                      <a:endParaRPr lang="en-US" sz="1000" dirty="0">
                        <a:solidFill>
                          <a:srgbClr val="800000"/>
                        </a:solidFill>
                      </a:endParaRPr>
                    </a:p>
                  </a:txBody>
                  <a:tcPr/>
                </a:tc>
              </a:tr>
              <a:tr h="246559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Execution</a:t>
                      </a:r>
                      <a:r>
                        <a:rPr lang="en-US" sz="1000" baseline="0" dirty="0" smtClean="0"/>
                        <a:t> Status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rgbClr val="800000"/>
                          </a:solidFill>
                        </a:rPr>
                        <a:t>Red</a:t>
                      </a:r>
                      <a:endParaRPr lang="en-US" sz="1000" dirty="0">
                        <a:solidFill>
                          <a:srgbClr val="800000"/>
                        </a:solidFill>
                      </a:endParaRPr>
                    </a:p>
                  </a:txBody>
                  <a:tcPr/>
                </a:tc>
              </a:tr>
              <a:tr h="246559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Cancel Request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rgbClr val="800000"/>
                          </a:solidFill>
                        </a:rPr>
                        <a:t>Red</a:t>
                      </a:r>
                      <a:endParaRPr lang="en-US" sz="1000" dirty="0">
                        <a:solidFill>
                          <a:srgbClr val="800000"/>
                        </a:solidFill>
                      </a:endParaRPr>
                    </a:p>
                  </a:txBody>
                  <a:tcPr/>
                </a:tc>
              </a:tr>
              <a:tr h="246559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Type </a:t>
                      </a:r>
                      <a:r>
                        <a:rPr lang="en-US" sz="1000" dirty="0" smtClean="0"/>
                        <a:t>Query / Type List Query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Grey </a:t>
                      </a:r>
                      <a:r>
                        <a:rPr lang="en-US" sz="1000" dirty="0" smtClean="0"/>
                        <a:t>&amp; </a:t>
                      </a:r>
                      <a:r>
                        <a:rPr lang="en-US" sz="1000" dirty="0" smtClean="0">
                          <a:solidFill>
                            <a:schemeClr val="accent3"/>
                          </a:solidFill>
                        </a:rPr>
                        <a:t>Green</a:t>
                      </a:r>
                      <a:endParaRPr lang="en-US" sz="1000" dirty="0">
                        <a:solidFill>
                          <a:schemeClr val="accent3"/>
                        </a:solidFill>
                      </a:endParaRPr>
                    </a:p>
                  </a:txBody>
                  <a:tcPr/>
                </a:tc>
              </a:tr>
              <a:tr h="246559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Type </a:t>
                      </a:r>
                      <a:r>
                        <a:rPr lang="en-US" sz="1000" dirty="0" smtClean="0"/>
                        <a:t>Result / Type</a:t>
                      </a:r>
                      <a:r>
                        <a:rPr lang="en-US" sz="1000" baseline="0" dirty="0" smtClean="0"/>
                        <a:t> List Result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rgbClr val="FF6600"/>
                          </a:solidFill>
                        </a:rPr>
                        <a:t>Orange </a:t>
                      </a:r>
                      <a:r>
                        <a:rPr lang="en-US" sz="1000" dirty="0" smtClean="0"/>
                        <a:t>&amp; </a:t>
                      </a:r>
                      <a:r>
                        <a:rPr lang="en-US" sz="1000" dirty="0" smtClean="0">
                          <a:solidFill>
                            <a:srgbClr val="800000"/>
                          </a:solidFill>
                        </a:rPr>
                        <a:t>Purple</a:t>
                      </a:r>
                      <a:endParaRPr lang="en-US" sz="1000" dirty="0">
                        <a:solidFill>
                          <a:srgbClr val="800000"/>
                        </a:solidFill>
                      </a:endParaRPr>
                    </a:p>
                  </a:txBody>
                  <a:tcPr/>
                </a:tc>
              </a:tr>
              <a:tr h="246559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Type Store Request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Grey </a:t>
                      </a:r>
                      <a:r>
                        <a:rPr lang="en-US" sz="1000" dirty="0" smtClean="0"/>
                        <a:t>&amp; </a:t>
                      </a:r>
                      <a:r>
                        <a:rPr lang="en-US" sz="1000" dirty="0" smtClean="0">
                          <a:solidFill>
                            <a:schemeClr val="accent3"/>
                          </a:solidFill>
                        </a:rPr>
                        <a:t>Green</a:t>
                      </a:r>
                      <a:r>
                        <a:rPr lang="en-US" sz="1000" baseline="0" dirty="0" smtClean="0">
                          <a:solidFill>
                            <a:srgbClr val="800000"/>
                          </a:solidFill>
                        </a:rPr>
                        <a:t> </a:t>
                      </a:r>
                      <a:r>
                        <a:rPr lang="en-US" sz="1000" dirty="0" smtClean="0"/>
                        <a:t>&amp; </a:t>
                      </a:r>
                      <a:r>
                        <a:rPr lang="en-US" sz="1000" dirty="0" smtClean="0">
                          <a:solidFill>
                            <a:srgbClr val="FF6600"/>
                          </a:solidFill>
                        </a:rPr>
                        <a:t>Orange </a:t>
                      </a:r>
                      <a:endParaRPr lang="en-US" sz="1000" dirty="0" smtClean="0">
                        <a:solidFill>
                          <a:schemeClr val="accent3"/>
                        </a:solidFill>
                      </a:endParaRPr>
                    </a:p>
                  </a:txBody>
                  <a:tcPr/>
                </a:tc>
              </a:tr>
              <a:tr h="246559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Type Store Result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Grey </a:t>
                      </a:r>
                      <a:r>
                        <a:rPr lang="en-US" sz="1000" dirty="0" smtClean="0"/>
                        <a:t>&amp; </a:t>
                      </a:r>
                      <a:r>
                        <a:rPr lang="en-US" sz="1000" dirty="0" smtClean="0">
                          <a:solidFill>
                            <a:schemeClr val="accent3"/>
                          </a:solidFill>
                        </a:rPr>
                        <a:t>Green</a:t>
                      </a:r>
                      <a:r>
                        <a:rPr lang="en-US" sz="1000" baseline="0" dirty="0" smtClean="0">
                          <a:solidFill>
                            <a:srgbClr val="800000"/>
                          </a:solidFill>
                        </a:rPr>
                        <a:t> </a:t>
                      </a:r>
                      <a:r>
                        <a:rPr lang="en-US" sz="1000" dirty="0" smtClean="0"/>
                        <a:t>&amp; </a:t>
                      </a:r>
                      <a:r>
                        <a:rPr lang="en-US" sz="1000" dirty="0" smtClean="0">
                          <a:solidFill>
                            <a:srgbClr val="FF6600"/>
                          </a:solidFill>
                        </a:rPr>
                        <a:t>Orange </a:t>
                      </a:r>
                      <a:endParaRPr lang="en-US" sz="1000" dirty="0" smtClean="0">
                        <a:solidFill>
                          <a:schemeClr val="accent3"/>
                        </a:solidFill>
                      </a:endParaRPr>
                    </a:p>
                  </a:txBody>
                  <a:tcPr/>
                </a:tc>
              </a:tr>
              <a:tr h="246559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Validate Request</a:t>
                      </a:r>
                      <a:r>
                        <a:rPr lang="en-US" sz="1000" baseline="0" dirty="0" smtClean="0"/>
                        <a:t> 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rgbClr val="FF6600"/>
                          </a:solidFill>
                        </a:rPr>
                        <a:t>Orange </a:t>
                      </a:r>
                      <a:endParaRPr lang="en-US" sz="1000" dirty="0">
                        <a:solidFill>
                          <a:srgbClr val="800000"/>
                        </a:solidFill>
                      </a:endParaRPr>
                    </a:p>
                  </a:txBody>
                  <a:tcPr/>
                </a:tc>
              </a:tr>
              <a:tr h="246559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Validate Reply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Grey </a:t>
                      </a:r>
                      <a:endParaRPr lang="en-US" sz="1000" dirty="0">
                        <a:solidFill>
                          <a:srgbClr val="800000"/>
                        </a:solidFill>
                      </a:endParaRPr>
                    </a:p>
                  </a:txBody>
                  <a:tcPr/>
                </a:tc>
              </a:tr>
              <a:tr h="246559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Request</a:t>
                      </a:r>
                      <a:r>
                        <a:rPr lang="en-US" sz="1000" baseline="0" dirty="0" smtClean="0"/>
                        <a:t> Ignored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Grey </a:t>
                      </a:r>
                      <a:r>
                        <a:rPr lang="en-US" sz="1000" dirty="0" smtClean="0"/>
                        <a:t>&amp; </a:t>
                      </a:r>
                      <a:r>
                        <a:rPr lang="en-US" sz="1000" dirty="0" smtClean="0">
                          <a:solidFill>
                            <a:srgbClr val="FF6600"/>
                          </a:solidFill>
                        </a:rPr>
                        <a:t>Orange </a:t>
                      </a:r>
                      <a:endParaRPr lang="en-US" sz="1000" dirty="0" smtClean="0">
                        <a:solidFill>
                          <a:schemeClr val="accent3"/>
                        </a:solidFill>
                      </a:endParaRPr>
                    </a:p>
                  </a:txBody>
                  <a:tcPr/>
                </a:tc>
              </a:tr>
              <a:tr h="246559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Constraint Request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rgbClr val="FF6600"/>
                          </a:solidFill>
                        </a:rPr>
                        <a:t>Orange </a:t>
                      </a:r>
                      <a:endParaRPr lang="en-US" sz="1000" dirty="0">
                        <a:solidFill>
                          <a:srgbClr val="800000"/>
                        </a:solidFill>
                      </a:endParaRPr>
                    </a:p>
                  </a:txBody>
                  <a:tcPr/>
                </a:tc>
              </a:tr>
              <a:tr h="246559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Constraint</a:t>
                      </a:r>
                      <a:r>
                        <a:rPr lang="en-US" sz="1000" baseline="0" dirty="0" smtClean="0"/>
                        <a:t> Result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Grey </a:t>
                      </a:r>
                      <a:endParaRPr lang="en-US" sz="1000" dirty="0">
                        <a:solidFill>
                          <a:srgbClr val="80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3" name="TextBox 42"/>
          <p:cNvSpPr txBox="1"/>
          <p:nvPr/>
        </p:nvSpPr>
        <p:spPr>
          <a:xfrm>
            <a:off x="3327364" y="229355"/>
            <a:ext cx="2844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Message Type Subscriptions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6405419" y="5564034"/>
            <a:ext cx="24249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Note: Arrows are directed to subscribers, from producers. Bidirectional arrows indicate dual roles</a:t>
            </a:r>
            <a:r>
              <a:rPr lang="en-US" sz="1400" dirty="0" smtClean="0"/>
              <a:t>.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530728" y="215700"/>
            <a:ext cx="4053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Spine Messages Class Diagram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3680579" y="731774"/>
            <a:ext cx="1124190" cy="262242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1000" dirty="0" smtClean="0"/>
              <a:t>Serializable</a:t>
            </a:r>
          </a:p>
        </p:txBody>
      </p:sp>
      <p:cxnSp>
        <p:nvCxnSpPr>
          <p:cNvPr id="12" name="Straight Arrow Connector 11"/>
          <p:cNvCxnSpPr>
            <a:stCxn id="18" idx="0"/>
            <a:endCxn id="8" idx="2"/>
          </p:cNvCxnSpPr>
          <p:nvPr/>
        </p:nvCxnSpPr>
        <p:spPr>
          <a:xfrm rot="16200000" flipV="1">
            <a:off x="3910746" y="1325945"/>
            <a:ext cx="675651" cy="11794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3575473" y="1669667"/>
            <a:ext cx="1357990" cy="587476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1000" dirty="0" smtClean="0"/>
              <a:t>Message</a:t>
            </a:r>
          </a:p>
          <a:p>
            <a:pPr algn="ctr"/>
            <a:r>
              <a:rPr lang="en-US" sz="1000" dirty="0" smtClean="0"/>
              <a:t>String senderName</a:t>
            </a:r>
          </a:p>
          <a:p>
            <a:pPr algn="ctr"/>
            <a:r>
              <a:rPr lang="en-US" sz="1000" dirty="0" smtClean="0"/>
              <a:t>TransactionUID id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3613702" y="2842890"/>
            <a:ext cx="1304717" cy="287618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1000" dirty="0" smtClean="0"/>
              <a:t>BroadcastMessage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3339992" y="4933384"/>
            <a:ext cx="1871645" cy="45521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1000" dirty="0" smtClean="0"/>
              <a:t>ExecutionStatus</a:t>
            </a:r>
          </a:p>
          <a:p>
            <a:pPr algn="ctr"/>
            <a:r>
              <a:rPr lang="en-US" sz="1000" dirty="0" smtClean="0"/>
              <a:t>TransactionUID parentId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2581188" y="6159445"/>
            <a:ext cx="1586732" cy="27432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1000" dirty="0" smtClean="0"/>
              <a:t>SuccessExecutionStatus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2145958" y="5687034"/>
            <a:ext cx="1660394" cy="27432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1000" dirty="0" smtClean="0"/>
              <a:t>CancelExecutionStatus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4743042" y="5703856"/>
            <a:ext cx="1430909" cy="26933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1000" dirty="0" smtClean="0"/>
              <a:t>StartExecutionStatus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4533515" y="6159445"/>
            <a:ext cx="1547075" cy="27432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1000" dirty="0" smtClean="0"/>
              <a:t>ErrorExecutionStatus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300064" y="2661090"/>
            <a:ext cx="1170432" cy="27432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1000" dirty="0" err="1" smtClean="0"/>
              <a:t>CancelRequest</a:t>
            </a:r>
            <a:endParaRPr lang="en-US" sz="1000" dirty="0" smtClean="0"/>
          </a:p>
        </p:txBody>
      </p:sp>
      <p:sp>
        <p:nvSpPr>
          <p:cNvPr id="26" name="Rounded Rectangle 25"/>
          <p:cNvSpPr/>
          <p:nvPr/>
        </p:nvSpPr>
        <p:spPr>
          <a:xfrm>
            <a:off x="6687763" y="6282794"/>
            <a:ext cx="2173398" cy="436518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1000" dirty="0" smtClean="0"/>
              <a:t>ExecuteRequest</a:t>
            </a:r>
          </a:p>
          <a:p>
            <a:pPr algn="ctr"/>
            <a:r>
              <a:rPr lang="en-US" sz="1000" dirty="0" smtClean="0"/>
              <a:t>TransactionUID parentId</a:t>
            </a:r>
          </a:p>
          <a:p>
            <a:pPr algn="ctr"/>
            <a:endParaRPr lang="en-US" sz="1000" dirty="0" smtClean="0"/>
          </a:p>
        </p:txBody>
      </p:sp>
      <p:sp>
        <p:nvSpPr>
          <p:cNvPr id="27" name="Rounded Rectangle 26"/>
          <p:cNvSpPr>
            <a:spLocks/>
          </p:cNvSpPr>
          <p:nvPr/>
        </p:nvSpPr>
        <p:spPr>
          <a:xfrm>
            <a:off x="7683620" y="2523930"/>
            <a:ext cx="1167092" cy="27432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1000" dirty="0" smtClean="0"/>
              <a:t>LearnRequest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7683620" y="2935410"/>
            <a:ext cx="1170149" cy="271826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1000" dirty="0" smtClean="0"/>
              <a:t>LearnResult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313560" y="3080981"/>
            <a:ext cx="1170432" cy="27432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1000" dirty="0" smtClean="0"/>
              <a:t>TypeQuery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7690729" y="3355301"/>
            <a:ext cx="1163040" cy="270767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1000" dirty="0" smtClean="0"/>
              <a:t>TypeResult</a:t>
            </a:r>
          </a:p>
        </p:txBody>
      </p:sp>
      <p:cxnSp>
        <p:nvCxnSpPr>
          <p:cNvPr id="36" name="Straight Arrow Connector 35"/>
          <p:cNvCxnSpPr>
            <a:stCxn id="20" idx="0"/>
            <a:endCxn id="19" idx="2"/>
          </p:cNvCxnSpPr>
          <p:nvPr/>
        </p:nvCxnSpPr>
        <p:spPr>
          <a:xfrm rot="16200000" flipV="1">
            <a:off x="3369500" y="4027069"/>
            <a:ext cx="1802876" cy="97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9" idx="0"/>
            <a:endCxn id="18" idx="2"/>
          </p:cNvCxnSpPr>
          <p:nvPr/>
        </p:nvCxnSpPr>
        <p:spPr>
          <a:xfrm rot="16200000" flipV="1">
            <a:off x="3967392" y="2544220"/>
            <a:ext cx="585747" cy="1159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ounded Rectangle 30"/>
          <p:cNvSpPr/>
          <p:nvPr/>
        </p:nvSpPr>
        <p:spPr>
          <a:xfrm>
            <a:off x="523211" y="878511"/>
            <a:ext cx="1296161" cy="646197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1100" dirty="0" smtClean="0"/>
              <a:t>Class name</a:t>
            </a:r>
          </a:p>
          <a:p>
            <a:r>
              <a:rPr lang="en-US" sz="1100" dirty="0" err="1" smtClean="0"/>
              <a:t>methodName(params</a:t>
            </a:r>
            <a:r>
              <a:rPr lang="en-US" sz="1100" dirty="0" smtClean="0"/>
              <a:t>)</a:t>
            </a:r>
            <a:endParaRPr lang="en-US" sz="1100" dirty="0"/>
          </a:p>
        </p:txBody>
      </p:sp>
      <p:sp>
        <p:nvSpPr>
          <p:cNvPr id="33" name="Rounded Rectangle 32"/>
          <p:cNvSpPr/>
          <p:nvPr/>
        </p:nvSpPr>
        <p:spPr>
          <a:xfrm>
            <a:off x="529865" y="1712279"/>
            <a:ext cx="1289507" cy="593142"/>
          </a:xfrm>
          <a:prstGeom prst="roundRect">
            <a:avLst/>
          </a:prstGeom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>
            <a:glow rad="101600">
              <a:schemeClr val="accent2">
                <a:alpha val="75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1100" dirty="0" smtClean="0"/>
              <a:t>Interface name</a:t>
            </a:r>
          </a:p>
          <a:p>
            <a:r>
              <a:rPr lang="en-US" sz="1100" dirty="0" err="1" smtClean="0"/>
              <a:t>methodName(params</a:t>
            </a:r>
            <a:r>
              <a:rPr lang="en-US" sz="1100" dirty="0" smtClean="0"/>
              <a:t>)</a:t>
            </a:r>
            <a:endParaRPr lang="en-US" sz="1100" dirty="0"/>
          </a:p>
        </p:txBody>
      </p:sp>
      <p:cxnSp>
        <p:nvCxnSpPr>
          <p:cNvPr id="35" name="Straight Arrow Connector 34"/>
          <p:cNvCxnSpPr/>
          <p:nvPr/>
        </p:nvCxnSpPr>
        <p:spPr>
          <a:xfrm rot="5400000" flipH="1" flipV="1">
            <a:off x="1886463" y="1158999"/>
            <a:ext cx="480788" cy="1373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230478" y="984872"/>
            <a:ext cx="88188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Implements </a:t>
            </a:r>
          </a:p>
          <a:p>
            <a:r>
              <a:rPr lang="en-US" sz="1100" dirty="0" smtClean="0"/>
              <a:t>Interface</a:t>
            </a:r>
            <a:endParaRPr lang="en-US" sz="1100" dirty="0"/>
          </a:p>
        </p:txBody>
      </p:sp>
      <p:cxnSp>
        <p:nvCxnSpPr>
          <p:cNvPr id="38" name="Straight Connector 37"/>
          <p:cNvCxnSpPr/>
          <p:nvPr/>
        </p:nvCxnSpPr>
        <p:spPr>
          <a:xfrm flipV="1">
            <a:off x="298067" y="712878"/>
            <a:ext cx="2814293" cy="819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290099" y="2532307"/>
            <a:ext cx="2822261" cy="715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rot="5400000">
            <a:off x="-629956" y="1616685"/>
            <a:ext cx="1829869" cy="137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rot="5400000">
            <a:off x="2211695" y="1623111"/>
            <a:ext cx="1804079" cy="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225775" y="405101"/>
            <a:ext cx="13102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Diagram Key</a:t>
            </a:r>
            <a:endParaRPr lang="en-US" sz="1400" dirty="0"/>
          </a:p>
        </p:txBody>
      </p:sp>
      <p:cxnSp>
        <p:nvCxnSpPr>
          <p:cNvPr id="48" name="Straight Arrow Connector 47"/>
          <p:cNvCxnSpPr/>
          <p:nvPr/>
        </p:nvCxnSpPr>
        <p:spPr>
          <a:xfrm rot="16200000" flipV="1">
            <a:off x="1883279" y="2053826"/>
            <a:ext cx="491716" cy="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2344994" y="1807968"/>
            <a:ext cx="6407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Extends Object</a:t>
            </a:r>
          </a:p>
        </p:txBody>
      </p:sp>
      <p:sp>
        <p:nvSpPr>
          <p:cNvPr id="73" name="Rounded Rectangle 72"/>
          <p:cNvSpPr/>
          <p:nvPr/>
        </p:nvSpPr>
        <p:spPr>
          <a:xfrm>
            <a:off x="313560" y="3511450"/>
            <a:ext cx="1170432" cy="27432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1000" dirty="0" err="1" smtClean="0"/>
              <a:t>TypeListQuery</a:t>
            </a:r>
            <a:endParaRPr lang="en-US" sz="1000" dirty="0" smtClean="0"/>
          </a:p>
        </p:txBody>
      </p:sp>
      <p:sp>
        <p:nvSpPr>
          <p:cNvPr id="74" name="Rounded Rectangle 73"/>
          <p:cNvSpPr/>
          <p:nvPr/>
        </p:nvSpPr>
        <p:spPr>
          <a:xfrm>
            <a:off x="7690729" y="3785770"/>
            <a:ext cx="1163040" cy="270767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1000" dirty="0" err="1" smtClean="0"/>
              <a:t>TypeListResult</a:t>
            </a:r>
            <a:endParaRPr lang="en-US" sz="1000" dirty="0" smtClean="0"/>
          </a:p>
        </p:txBody>
      </p:sp>
      <p:cxnSp>
        <p:nvCxnSpPr>
          <p:cNvPr id="77" name="Straight Arrow Connector 76"/>
          <p:cNvCxnSpPr/>
          <p:nvPr/>
        </p:nvCxnSpPr>
        <p:spPr>
          <a:xfrm flipV="1">
            <a:off x="3112360" y="5388597"/>
            <a:ext cx="734127" cy="2984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 rot="5400000" flipH="1" flipV="1">
            <a:off x="3675727" y="5559358"/>
            <a:ext cx="770850" cy="42932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endCxn id="20" idx="2"/>
          </p:cNvCxnSpPr>
          <p:nvPr/>
        </p:nvCxnSpPr>
        <p:spPr>
          <a:xfrm rot="16200000" flipV="1">
            <a:off x="4104362" y="5560050"/>
            <a:ext cx="770848" cy="4279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 rot="10800000">
            <a:off x="4804769" y="5405418"/>
            <a:ext cx="636636" cy="2816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Rounded Rectangle 88"/>
          <p:cNvSpPr/>
          <p:nvPr/>
        </p:nvSpPr>
        <p:spPr>
          <a:xfrm>
            <a:off x="313560" y="4254611"/>
            <a:ext cx="1170432" cy="27432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1000" dirty="0" err="1" smtClean="0"/>
              <a:t>TypeStore</a:t>
            </a:r>
            <a:r>
              <a:rPr lang="en-US" sz="1000" dirty="0" err="1" smtClean="0"/>
              <a:t>Request</a:t>
            </a:r>
            <a:endParaRPr lang="en-US" sz="1000" dirty="0" smtClean="0"/>
          </a:p>
        </p:txBody>
      </p:sp>
      <p:sp>
        <p:nvSpPr>
          <p:cNvPr id="90" name="Rounded Rectangle 89"/>
          <p:cNvSpPr/>
          <p:nvPr/>
        </p:nvSpPr>
        <p:spPr>
          <a:xfrm>
            <a:off x="7690729" y="4528931"/>
            <a:ext cx="1163040" cy="270767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1000" dirty="0" err="1" smtClean="0"/>
              <a:t>TypeStoreResult</a:t>
            </a:r>
            <a:endParaRPr lang="en-US" sz="1000" dirty="0" smtClean="0"/>
          </a:p>
        </p:txBody>
      </p:sp>
      <p:sp>
        <p:nvSpPr>
          <p:cNvPr id="91" name="Rounded Rectangle 90"/>
          <p:cNvSpPr/>
          <p:nvPr/>
        </p:nvSpPr>
        <p:spPr>
          <a:xfrm>
            <a:off x="285666" y="4656711"/>
            <a:ext cx="1170432" cy="27432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1000" dirty="0" err="1" smtClean="0"/>
              <a:t>PingRequest</a:t>
            </a:r>
            <a:endParaRPr lang="en-US" sz="1000" dirty="0" smtClean="0"/>
          </a:p>
          <a:p>
            <a:pPr algn="ctr"/>
            <a:endParaRPr lang="en-US" sz="1000" dirty="0" smtClean="0"/>
          </a:p>
        </p:txBody>
      </p:sp>
      <p:sp>
        <p:nvSpPr>
          <p:cNvPr id="92" name="Rounded Rectangle 91"/>
          <p:cNvSpPr/>
          <p:nvPr/>
        </p:nvSpPr>
        <p:spPr>
          <a:xfrm>
            <a:off x="7690729" y="4941103"/>
            <a:ext cx="1170432" cy="27432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1000" dirty="0" err="1" smtClean="0"/>
              <a:t>PingReply</a:t>
            </a:r>
            <a:endParaRPr lang="en-US" sz="1000" dirty="0" smtClean="0"/>
          </a:p>
        </p:txBody>
      </p:sp>
      <p:sp>
        <p:nvSpPr>
          <p:cNvPr id="93" name="Rounded Rectangle 92"/>
          <p:cNvSpPr/>
          <p:nvPr/>
        </p:nvSpPr>
        <p:spPr>
          <a:xfrm>
            <a:off x="284291" y="5078263"/>
            <a:ext cx="1170432" cy="27432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1000" dirty="0" smtClean="0"/>
              <a:t>Goodbye</a:t>
            </a:r>
            <a:endParaRPr lang="en-US" sz="1000" dirty="0" smtClean="0"/>
          </a:p>
        </p:txBody>
      </p:sp>
      <p:sp>
        <p:nvSpPr>
          <p:cNvPr id="94" name="Rounded Rectangle 93"/>
          <p:cNvSpPr/>
          <p:nvPr/>
        </p:nvSpPr>
        <p:spPr>
          <a:xfrm>
            <a:off x="7690729" y="5405418"/>
            <a:ext cx="1170432" cy="27432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1000" dirty="0" smtClean="0"/>
              <a:t>Shutdown</a:t>
            </a:r>
            <a:endParaRPr lang="en-US" sz="1000" dirty="0" smtClean="0"/>
          </a:p>
        </p:txBody>
      </p:sp>
      <p:sp>
        <p:nvSpPr>
          <p:cNvPr id="95" name="Rounded Rectangle 94"/>
          <p:cNvSpPr/>
          <p:nvPr/>
        </p:nvSpPr>
        <p:spPr>
          <a:xfrm>
            <a:off x="298067" y="5473648"/>
            <a:ext cx="1170432" cy="27432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1000" dirty="0" err="1" smtClean="0"/>
              <a:t>ValidateRequest</a:t>
            </a:r>
            <a:endParaRPr lang="en-US" sz="1000" dirty="0" smtClean="0"/>
          </a:p>
        </p:txBody>
      </p:sp>
      <p:sp>
        <p:nvSpPr>
          <p:cNvPr id="96" name="Rounded Rectangle 95"/>
          <p:cNvSpPr/>
          <p:nvPr/>
        </p:nvSpPr>
        <p:spPr>
          <a:xfrm>
            <a:off x="7680280" y="5824194"/>
            <a:ext cx="1170432" cy="27432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1000" dirty="0" err="1" smtClean="0"/>
              <a:t>ValidateResult</a:t>
            </a:r>
            <a:endParaRPr lang="en-US" sz="1000" dirty="0" smtClean="0"/>
          </a:p>
        </p:txBody>
      </p:sp>
      <p:sp>
        <p:nvSpPr>
          <p:cNvPr id="97" name="Rounded Rectangle 96"/>
          <p:cNvSpPr/>
          <p:nvPr/>
        </p:nvSpPr>
        <p:spPr>
          <a:xfrm>
            <a:off x="313560" y="5885128"/>
            <a:ext cx="1170432" cy="27432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1000" dirty="0" err="1" smtClean="0"/>
              <a:t>RequestIgnored</a:t>
            </a:r>
            <a:endParaRPr lang="en-US" sz="1000" dirty="0" smtClean="0"/>
          </a:p>
        </p:txBody>
      </p:sp>
      <p:sp>
        <p:nvSpPr>
          <p:cNvPr id="98" name="Rounded Rectangle 97"/>
          <p:cNvSpPr/>
          <p:nvPr/>
        </p:nvSpPr>
        <p:spPr>
          <a:xfrm>
            <a:off x="300064" y="3877053"/>
            <a:ext cx="1170432" cy="27432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1000" dirty="0" err="1" smtClean="0"/>
              <a:t>ConstraintRequest</a:t>
            </a:r>
            <a:endParaRPr lang="en-US" sz="1000" dirty="0" smtClean="0"/>
          </a:p>
          <a:p>
            <a:pPr algn="ctr"/>
            <a:endParaRPr lang="en-US" sz="1000" dirty="0" smtClean="0"/>
          </a:p>
        </p:txBody>
      </p:sp>
      <p:sp>
        <p:nvSpPr>
          <p:cNvPr id="99" name="Rounded Rectangle 98"/>
          <p:cNvSpPr/>
          <p:nvPr/>
        </p:nvSpPr>
        <p:spPr>
          <a:xfrm>
            <a:off x="7680280" y="4151373"/>
            <a:ext cx="1170432" cy="27432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1000" dirty="0" err="1" smtClean="0"/>
              <a:t>ConstraintResult</a:t>
            </a:r>
            <a:endParaRPr lang="en-US" sz="1000" dirty="0" smtClean="0"/>
          </a:p>
          <a:p>
            <a:pPr algn="ctr"/>
            <a:endParaRPr lang="en-US" sz="1000" dirty="0" smtClean="0"/>
          </a:p>
        </p:txBody>
      </p:sp>
      <p:cxnSp>
        <p:nvCxnSpPr>
          <p:cNvPr id="100" name="Straight Arrow Connector 99"/>
          <p:cNvCxnSpPr>
            <a:endCxn id="19" idx="1"/>
          </p:cNvCxnSpPr>
          <p:nvPr/>
        </p:nvCxnSpPr>
        <p:spPr>
          <a:xfrm flipV="1">
            <a:off x="2530728" y="2986699"/>
            <a:ext cx="1082974" cy="52475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>
            <a:stCxn id="25" idx="3"/>
          </p:cNvCxnSpPr>
          <p:nvPr/>
        </p:nvCxnSpPr>
        <p:spPr>
          <a:xfrm>
            <a:off x="1470496" y="2798250"/>
            <a:ext cx="1060232" cy="7132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1483992" y="3207236"/>
            <a:ext cx="1046736" cy="30421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 flipV="1">
            <a:off x="1483992" y="3511450"/>
            <a:ext cx="1046736" cy="11461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>
            <a:stCxn id="98" idx="3"/>
          </p:cNvCxnSpPr>
          <p:nvPr/>
        </p:nvCxnSpPr>
        <p:spPr>
          <a:xfrm flipV="1">
            <a:off x="1470496" y="3511451"/>
            <a:ext cx="1060232" cy="50276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 flipV="1">
            <a:off x="1483992" y="3511450"/>
            <a:ext cx="1046736" cy="85361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 rot="5400000" flipH="1" flipV="1">
            <a:off x="1354492" y="3625459"/>
            <a:ext cx="1288247" cy="10602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 rot="5400000" flipH="1" flipV="1">
            <a:off x="1141427" y="3826122"/>
            <a:ext cx="1703972" cy="10746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>
            <a:stCxn id="95" idx="3"/>
          </p:cNvCxnSpPr>
          <p:nvPr/>
        </p:nvCxnSpPr>
        <p:spPr>
          <a:xfrm flipV="1">
            <a:off x="1468499" y="3511452"/>
            <a:ext cx="1060234" cy="209935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>
            <a:stCxn id="97" idx="3"/>
          </p:cNvCxnSpPr>
          <p:nvPr/>
        </p:nvCxnSpPr>
        <p:spPr>
          <a:xfrm flipV="1">
            <a:off x="1483992" y="3511451"/>
            <a:ext cx="1046736" cy="251083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>
            <a:endCxn id="19" idx="3"/>
          </p:cNvCxnSpPr>
          <p:nvPr/>
        </p:nvCxnSpPr>
        <p:spPr>
          <a:xfrm rot="10800000">
            <a:off x="4918419" y="2986700"/>
            <a:ext cx="1255532" cy="52475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>
            <a:endCxn id="27" idx="1"/>
          </p:cNvCxnSpPr>
          <p:nvPr/>
        </p:nvCxnSpPr>
        <p:spPr>
          <a:xfrm flipV="1">
            <a:off x="6173951" y="2661090"/>
            <a:ext cx="1509669" cy="8503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/>
          <p:nvPr/>
        </p:nvCxnSpPr>
        <p:spPr>
          <a:xfrm flipV="1">
            <a:off x="6173951" y="3080981"/>
            <a:ext cx="1506329" cy="43047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 flipV="1">
            <a:off x="6181060" y="3511450"/>
            <a:ext cx="1509669" cy="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/>
        </p:nvCxnSpPr>
        <p:spPr>
          <a:xfrm>
            <a:off x="6181060" y="3511454"/>
            <a:ext cx="1502560" cy="42842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>
            <a:endCxn id="99" idx="1"/>
          </p:cNvCxnSpPr>
          <p:nvPr/>
        </p:nvCxnSpPr>
        <p:spPr>
          <a:xfrm>
            <a:off x="6181060" y="3511454"/>
            <a:ext cx="1499220" cy="7770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>
            <a:endCxn id="90" idx="1"/>
          </p:cNvCxnSpPr>
          <p:nvPr/>
        </p:nvCxnSpPr>
        <p:spPr>
          <a:xfrm>
            <a:off x="6181060" y="3511454"/>
            <a:ext cx="1509669" cy="115286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 rot="16200000" flipH="1">
            <a:off x="6152490" y="3540023"/>
            <a:ext cx="1566809" cy="150966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/>
          <p:nvPr/>
        </p:nvCxnSpPr>
        <p:spPr>
          <a:xfrm rot="16200000" flipH="1">
            <a:off x="5908839" y="3776565"/>
            <a:ext cx="2036552" cy="150632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 rot="16200000" flipH="1">
            <a:off x="5710944" y="3981569"/>
            <a:ext cx="2449900" cy="150966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>
            <a:endCxn id="26" idx="1"/>
          </p:cNvCxnSpPr>
          <p:nvPr/>
        </p:nvCxnSpPr>
        <p:spPr>
          <a:xfrm rot="16200000" flipH="1">
            <a:off x="4936057" y="4749347"/>
            <a:ext cx="2989600" cy="51381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41948" y="47480"/>
            <a:ext cx="3309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Learning Sequence Diagram</a:t>
            </a:r>
            <a:endParaRPr lang="en-US" dirty="0"/>
          </a:p>
        </p:txBody>
      </p:sp>
      <p:grpSp>
        <p:nvGrpSpPr>
          <p:cNvPr id="79" name="Group 78"/>
          <p:cNvGrpSpPr/>
          <p:nvPr/>
        </p:nvGrpSpPr>
        <p:grpSpPr>
          <a:xfrm>
            <a:off x="442294" y="611451"/>
            <a:ext cx="685892" cy="6033126"/>
            <a:chOff x="686184" y="889014"/>
            <a:chExt cx="685892" cy="6033126"/>
          </a:xfrm>
        </p:grpSpPr>
        <p:sp>
          <p:nvSpPr>
            <p:cNvPr id="5" name="TextBox 4"/>
            <p:cNvSpPr txBox="1"/>
            <p:nvPr/>
          </p:nvSpPr>
          <p:spPr>
            <a:xfrm>
              <a:off x="686184" y="889014"/>
              <a:ext cx="685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CPOF</a:t>
              </a:r>
              <a:endParaRPr lang="en-US" dirty="0"/>
            </a:p>
          </p:txBody>
        </p:sp>
        <p:cxnSp>
          <p:nvCxnSpPr>
            <p:cNvPr id="9" name="Straight Connector 8"/>
            <p:cNvCxnSpPr/>
            <p:nvPr/>
          </p:nvCxnSpPr>
          <p:spPr>
            <a:xfrm rot="5400000">
              <a:off x="-1867332" y="4068428"/>
              <a:ext cx="5663795" cy="4363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Group 76"/>
          <p:cNvGrpSpPr/>
          <p:nvPr/>
        </p:nvGrpSpPr>
        <p:grpSpPr>
          <a:xfrm>
            <a:off x="3722621" y="611451"/>
            <a:ext cx="701108" cy="6033923"/>
            <a:chOff x="3863542" y="889014"/>
            <a:chExt cx="701108" cy="5109158"/>
          </a:xfrm>
        </p:grpSpPr>
        <p:sp>
          <p:nvSpPr>
            <p:cNvPr id="6" name="TextBox 5"/>
            <p:cNvSpPr txBox="1"/>
            <p:nvPr/>
          </p:nvSpPr>
          <p:spPr>
            <a:xfrm>
              <a:off x="3863542" y="889014"/>
              <a:ext cx="701108" cy="3127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Spine</a:t>
              </a:r>
              <a:endParaRPr lang="en-US" dirty="0"/>
            </a:p>
          </p:txBody>
        </p:sp>
        <p:cxnSp>
          <p:nvCxnSpPr>
            <p:cNvPr id="10" name="Straight Connector 9"/>
            <p:cNvCxnSpPr/>
            <p:nvPr/>
          </p:nvCxnSpPr>
          <p:spPr>
            <a:xfrm rot="5400000">
              <a:off x="1823096" y="3612064"/>
              <a:ext cx="4770628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oup 75"/>
          <p:cNvGrpSpPr/>
          <p:nvPr/>
        </p:nvGrpSpPr>
        <p:grpSpPr>
          <a:xfrm>
            <a:off x="6760301" y="579185"/>
            <a:ext cx="974996" cy="6066190"/>
            <a:chOff x="7634941" y="856748"/>
            <a:chExt cx="974996" cy="5712131"/>
          </a:xfrm>
        </p:grpSpPr>
        <p:sp>
          <p:nvSpPr>
            <p:cNvPr id="7" name="TextBox 6"/>
            <p:cNvSpPr txBox="1"/>
            <p:nvPr/>
          </p:nvSpPr>
          <p:spPr>
            <a:xfrm>
              <a:off x="7634941" y="856748"/>
              <a:ext cx="974996" cy="34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LAPDOG</a:t>
              </a:r>
              <a:endParaRPr lang="en-US" dirty="0"/>
            </a:p>
          </p:txBody>
        </p:sp>
        <p:cxnSp>
          <p:nvCxnSpPr>
            <p:cNvPr id="11" name="Straight Connector 10"/>
            <p:cNvCxnSpPr/>
            <p:nvPr/>
          </p:nvCxnSpPr>
          <p:spPr>
            <a:xfrm rot="5400000">
              <a:off x="5438769" y="3897081"/>
              <a:ext cx="5342007" cy="158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" name="Straight Arrow Connector 12"/>
          <p:cNvCxnSpPr/>
          <p:nvPr/>
        </p:nvCxnSpPr>
        <p:spPr>
          <a:xfrm>
            <a:off x="2401776" y="1529382"/>
            <a:ext cx="1665714" cy="113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069010" y="1545623"/>
            <a:ext cx="1387268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10800000">
            <a:off x="4069012" y="2066748"/>
            <a:ext cx="1387266" cy="15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rot="10800000">
            <a:off x="2393661" y="2062843"/>
            <a:ext cx="1640444" cy="39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467848" y="1075475"/>
            <a:ext cx="14849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/>
              <a:t>LearnRequest (PALBridge:1)</a:t>
            </a:r>
            <a:endParaRPr lang="en-US" sz="1200" i="1" dirty="0"/>
          </a:p>
        </p:txBody>
      </p:sp>
      <p:sp>
        <p:nvSpPr>
          <p:cNvPr id="28" name="TextBox 27"/>
          <p:cNvSpPr txBox="1"/>
          <p:nvPr/>
        </p:nvSpPr>
        <p:spPr>
          <a:xfrm>
            <a:off x="4443959" y="1613116"/>
            <a:ext cx="12643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/>
              <a:t>TypeQuery (Lapdog:1)</a:t>
            </a:r>
            <a:endParaRPr lang="en-US" sz="1200" i="1" dirty="0"/>
          </a:p>
        </p:txBody>
      </p:sp>
      <p:cxnSp>
        <p:nvCxnSpPr>
          <p:cNvPr id="47" name="Straight Connector 46"/>
          <p:cNvCxnSpPr/>
          <p:nvPr/>
        </p:nvCxnSpPr>
        <p:spPr>
          <a:xfrm>
            <a:off x="7245126" y="4200885"/>
            <a:ext cx="334817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rot="5400000">
            <a:off x="7336234" y="4461446"/>
            <a:ext cx="517947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rot="10800000" flipV="1">
            <a:off x="7245127" y="4720420"/>
            <a:ext cx="334817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7203077" y="3005377"/>
            <a:ext cx="11399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Learn procedure from </a:t>
            </a:r>
          </a:p>
          <a:p>
            <a:r>
              <a:rPr lang="en-US" sz="1200" dirty="0" smtClean="0"/>
              <a:t>Demonstration and return CTR representation</a:t>
            </a:r>
            <a:endParaRPr lang="en-US" sz="1200" dirty="0"/>
          </a:p>
        </p:txBody>
      </p:sp>
      <p:grpSp>
        <p:nvGrpSpPr>
          <p:cNvPr id="46" name="Group 45"/>
          <p:cNvGrpSpPr/>
          <p:nvPr/>
        </p:nvGrpSpPr>
        <p:grpSpPr>
          <a:xfrm>
            <a:off x="5477387" y="1233112"/>
            <a:ext cx="1825818" cy="1200329"/>
            <a:chOff x="7379862" y="1223761"/>
            <a:chExt cx="1825818" cy="1200329"/>
          </a:xfrm>
        </p:grpSpPr>
        <p:cxnSp>
          <p:nvCxnSpPr>
            <p:cNvPr id="55" name="Straight Connector 54"/>
            <p:cNvCxnSpPr/>
            <p:nvPr/>
          </p:nvCxnSpPr>
          <p:spPr>
            <a:xfrm>
              <a:off x="7379862" y="1537860"/>
              <a:ext cx="334817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7470970" y="1798421"/>
              <a:ext cx="517947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 rot="10800000" flipV="1">
              <a:off x="7379863" y="2057395"/>
              <a:ext cx="334817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7753878" y="1223761"/>
              <a:ext cx="145180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Check the action model cache for data types required to support learning. One type is not known – ask CPOF</a:t>
              </a:r>
              <a:endParaRPr lang="en-US" sz="1200" dirty="0"/>
            </a:p>
          </p:txBody>
        </p:sp>
      </p:grpSp>
      <p:cxnSp>
        <p:nvCxnSpPr>
          <p:cNvPr id="65" name="Straight Arrow Connector 64"/>
          <p:cNvCxnSpPr/>
          <p:nvPr/>
        </p:nvCxnSpPr>
        <p:spPr>
          <a:xfrm>
            <a:off x="2393481" y="3024318"/>
            <a:ext cx="1675530" cy="115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V="1">
            <a:off x="4081381" y="3024318"/>
            <a:ext cx="1374897" cy="115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2424120" y="2573621"/>
            <a:ext cx="14025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/>
              <a:t>TypeResult </a:t>
            </a:r>
          </a:p>
          <a:p>
            <a:r>
              <a:rPr lang="en-US" sz="1200" i="1" dirty="0" smtClean="0"/>
              <a:t>(Lapdog:1)</a:t>
            </a:r>
            <a:endParaRPr lang="en-US" sz="1200" i="1" dirty="0"/>
          </a:p>
        </p:txBody>
      </p:sp>
      <p:cxnSp>
        <p:nvCxnSpPr>
          <p:cNvPr id="69" name="Straight Arrow Connector 68"/>
          <p:cNvCxnSpPr/>
          <p:nvPr/>
        </p:nvCxnSpPr>
        <p:spPr>
          <a:xfrm rot="10800000">
            <a:off x="5489681" y="4724325"/>
            <a:ext cx="1744657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rot="10800000" flipV="1">
            <a:off x="2359841" y="4954229"/>
            <a:ext cx="1674264" cy="31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4365496" y="4476954"/>
            <a:ext cx="14795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/>
              <a:t>LearnResult </a:t>
            </a:r>
          </a:p>
          <a:p>
            <a:r>
              <a:rPr lang="en-US" sz="1200" i="1" dirty="0" smtClean="0"/>
              <a:t>(PALBridge:1)</a:t>
            </a:r>
            <a:endParaRPr lang="en-US" sz="1200" i="1" dirty="0"/>
          </a:p>
        </p:txBody>
      </p:sp>
      <p:grpSp>
        <p:nvGrpSpPr>
          <p:cNvPr id="75" name="Group 74"/>
          <p:cNvGrpSpPr/>
          <p:nvPr/>
        </p:nvGrpSpPr>
        <p:grpSpPr>
          <a:xfrm>
            <a:off x="4985864" y="346736"/>
            <a:ext cx="1056825" cy="6297842"/>
            <a:chOff x="5564105" y="624299"/>
            <a:chExt cx="1056825" cy="6297842"/>
          </a:xfrm>
        </p:grpSpPr>
        <p:sp>
          <p:nvSpPr>
            <p:cNvPr id="34" name="TextBox 33"/>
            <p:cNvSpPr txBox="1"/>
            <p:nvPr/>
          </p:nvSpPr>
          <p:spPr>
            <a:xfrm>
              <a:off x="5564105" y="624299"/>
              <a:ext cx="105682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LAPDOG </a:t>
              </a:r>
            </a:p>
            <a:p>
              <a:r>
                <a:rPr lang="en-US" dirty="0" smtClean="0"/>
                <a:t>Mediator</a:t>
              </a:r>
              <a:endParaRPr lang="en-US" dirty="0"/>
            </a:p>
          </p:txBody>
        </p:sp>
        <p:cxnSp>
          <p:nvCxnSpPr>
            <p:cNvPr id="35" name="Straight Connector 34"/>
            <p:cNvCxnSpPr/>
            <p:nvPr/>
          </p:nvCxnSpPr>
          <p:spPr>
            <a:xfrm rot="16200000" flipH="1">
              <a:off x="3198630" y="4065143"/>
              <a:ext cx="5694476" cy="1952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0" name="Straight Arrow Connector 49"/>
          <p:cNvCxnSpPr/>
          <p:nvPr/>
        </p:nvCxnSpPr>
        <p:spPr>
          <a:xfrm flipV="1">
            <a:off x="5489676" y="4214745"/>
            <a:ext cx="1744661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5549146" y="3738844"/>
            <a:ext cx="1754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Learn(procedureName,</a:t>
            </a:r>
          </a:p>
          <a:p>
            <a:r>
              <a:rPr lang="en-US" sz="1200" dirty="0" smtClean="0"/>
              <a:t>actionInstanceList)</a:t>
            </a:r>
            <a:endParaRPr lang="en-US" sz="1200" dirty="0"/>
          </a:p>
        </p:txBody>
      </p:sp>
      <p:cxnSp>
        <p:nvCxnSpPr>
          <p:cNvPr id="68" name="Straight Arrow Connector 67"/>
          <p:cNvCxnSpPr/>
          <p:nvPr/>
        </p:nvCxnSpPr>
        <p:spPr>
          <a:xfrm rot="10800000" flipV="1">
            <a:off x="4081384" y="4954228"/>
            <a:ext cx="1374895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8" name="Group 77"/>
          <p:cNvGrpSpPr/>
          <p:nvPr/>
        </p:nvGrpSpPr>
        <p:grpSpPr>
          <a:xfrm>
            <a:off x="1887527" y="611450"/>
            <a:ext cx="1119379" cy="6033129"/>
            <a:chOff x="2062771" y="889013"/>
            <a:chExt cx="1119379" cy="6033129"/>
          </a:xfrm>
        </p:grpSpPr>
        <p:sp>
          <p:nvSpPr>
            <p:cNvPr id="73" name="TextBox 72"/>
            <p:cNvSpPr txBox="1"/>
            <p:nvPr/>
          </p:nvSpPr>
          <p:spPr>
            <a:xfrm>
              <a:off x="2062771" y="889013"/>
              <a:ext cx="11193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PALBridge</a:t>
              </a:r>
              <a:endParaRPr lang="en-US" dirty="0"/>
            </a:p>
          </p:txBody>
        </p:sp>
        <p:cxnSp>
          <p:nvCxnSpPr>
            <p:cNvPr id="74" name="Straight Connector 73"/>
            <p:cNvCxnSpPr/>
            <p:nvPr/>
          </p:nvCxnSpPr>
          <p:spPr>
            <a:xfrm rot="5400000">
              <a:off x="-274539" y="4078697"/>
              <a:ext cx="5663796" cy="2309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0" name="Straight Arrow Connector 79"/>
          <p:cNvCxnSpPr/>
          <p:nvPr/>
        </p:nvCxnSpPr>
        <p:spPr>
          <a:xfrm>
            <a:off x="751061" y="1413022"/>
            <a:ext cx="1619507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786853" y="948517"/>
            <a:ext cx="22799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learn(procedureName, </a:t>
            </a:r>
            <a:r>
              <a:rPr lang="en-US" sz="1200" dirty="0" err="1" smtClean="0"/>
              <a:t>actionInvocations</a:t>
            </a:r>
            <a:r>
              <a:rPr lang="en-US" sz="1200" dirty="0" smtClean="0"/>
              <a:t>)</a:t>
            </a:r>
            <a:endParaRPr lang="en-US" sz="1200" dirty="0"/>
          </a:p>
        </p:txBody>
      </p:sp>
      <p:cxnSp>
        <p:nvCxnSpPr>
          <p:cNvPr id="89" name="Straight Arrow Connector 88"/>
          <p:cNvCxnSpPr/>
          <p:nvPr/>
        </p:nvCxnSpPr>
        <p:spPr>
          <a:xfrm rot="10800000">
            <a:off x="719397" y="2211339"/>
            <a:ext cx="1640444" cy="39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855153" y="1874729"/>
            <a:ext cx="12726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load(typeData)</a:t>
            </a:r>
            <a:endParaRPr lang="en-US" sz="1200" dirty="0"/>
          </a:p>
        </p:txBody>
      </p:sp>
      <p:cxnSp>
        <p:nvCxnSpPr>
          <p:cNvPr id="91" name="Straight Connector 90"/>
          <p:cNvCxnSpPr/>
          <p:nvPr/>
        </p:nvCxnSpPr>
        <p:spPr>
          <a:xfrm>
            <a:off x="364043" y="2215244"/>
            <a:ext cx="334817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 rot="5400000">
            <a:off x="108801" y="2498895"/>
            <a:ext cx="517947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-47889" y="2008655"/>
            <a:ext cx="103310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Load </a:t>
            </a:r>
          </a:p>
          <a:p>
            <a:r>
              <a:rPr lang="en-US" sz="1200" dirty="0" smtClean="0"/>
              <a:t>Type</a:t>
            </a:r>
          </a:p>
          <a:p>
            <a:r>
              <a:rPr lang="en-US" sz="1200" dirty="0" smtClean="0"/>
              <a:t>data</a:t>
            </a:r>
          </a:p>
          <a:p>
            <a:r>
              <a:rPr lang="en-US" sz="1200" dirty="0" smtClean="0"/>
              <a:t>and </a:t>
            </a:r>
          </a:p>
          <a:p>
            <a:r>
              <a:rPr lang="en-US" sz="1200" dirty="0" smtClean="0"/>
              <a:t>return</a:t>
            </a:r>
          </a:p>
        </p:txBody>
      </p:sp>
      <p:cxnSp>
        <p:nvCxnSpPr>
          <p:cNvPr id="94" name="Straight Arrow Connector 93"/>
          <p:cNvCxnSpPr/>
          <p:nvPr/>
        </p:nvCxnSpPr>
        <p:spPr>
          <a:xfrm>
            <a:off x="364043" y="2781753"/>
            <a:ext cx="378446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>
            <a:off x="742489" y="2783341"/>
            <a:ext cx="1628079" cy="115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5854018" y="2988555"/>
            <a:ext cx="8909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All type data loaded</a:t>
            </a:r>
            <a:endParaRPr lang="en-US" sz="1200" dirty="0"/>
          </a:p>
        </p:txBody>
      </p:sp>
      <p:cxnSp>
        <p:nvCxnSpPr>
          <p:cNvPr id="102" name="Straight Connector 101"/>
          <p:cNvCxnSpPr/>
          <p:nvPr/>
        </p:nvCxnSpPr>
        <p:spPr>
          <a:xfrm>
            <a:off x="5477388" y="3036433"/>
            <a:ext cx="334817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 rot="5400000">
            <a:off x="5568496" y="3296994"/>
            <a:ext cx="517947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 rot="10800000" flipV="1">
            <a:off x="5477389" y="3555968"/>
            <a:ext cx="334817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>
            <a:off x="1992122" y="4957414"/>
            <a:ext cx="334817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 rot="5400000">
            <a:off x="1736880" y="5241065"/>
            <a:ext cx="517947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/>
          <p:nvPr/>
        </p:nvCxnSpPr>
        <p:spPr>
          <a:xfrm>
            <a:off x="1992122" y="5523923"/>
            <a:ext cx="378446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66140" y="4595979"/>
            <a:ext cx="12726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Unpack CTR Source and ask Lumen to parse it</a:t>
            </a:r>
          </a:p>
          <a:p>
            <a:r>
              <a:rPr lang="en-US" sz="1200" dirty="0" smtClean="0"/>
              <a:t>load(ctrSource)</a:t>
            </a:r>
            <a:endParaRPr lang="en-US" sz="1200" dirty="0"/>
          </a:p>
        </p:txBody>
      </p:sp>
      <p:grpSp>
        <p:nvGrpSpPr>
          <p:cNvPr id="132" name="Group 131"/>
          <p:cNvGrpSpPr/>
          <p:nvPr/>
        </p:nvGrpSpPr>
        <p:grpSpPr>
          <a:xfrm>
            <a:off x="7874117" y="611450"/>
            <a:ext cx="824153" cy="6033129"/>
            <a:chOff x="3863541" y="889014"/>
            <a:chExt cx="824153" cy="4809363"/>
          </a:xfrm>
        </p:grpSpPr>
        <p:sp>
          <p:nvSpPr>
            <p:cNvPr id="133" name="TextBox 132"/>
            <p:cNvSpPr txBox="1"/>
            <p:nvPr/>
          </p:nvSpPr>
          <p:spPr>
            <a:xfrm>
              <a:off x="3863541" y="889014"/>
              <a:ext cx="824153" cy="2944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Lumen</a:t>
              </a:r>
              <a:endParaRPr lang="en-US" dirty="0"/>
            </a:p>
          </p:txBody>
        </p:sp>
        <p:cxnSp>
          <p:nvCxnSpPr>
            <p:cNvPr id="134" name="Straight Connector 133"/>
            <p:cNvCxnSpPr>
              <a:stCxn id="133" idx="2"/>
            </p:cNvCxnSpPr>
            <p:nvPr/>
          </p:nvCxnSpPr>
          <p:spPr>
            <a:xfrm rot="5400000">
              <a:off x="2018145" y="3440903"/>
              <a:ext cx="4514946" cy="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9" name="Straight Arrow Connector 148"/>
          <p:cNvCxnSpPr/>
          <p:nvPr/>
        </p:nvCxnSpPr>
        <p:spPr>
          <a:xfrm flipV="1">
            <a:off x="2385252" y="5498452"/>
            <a:ext cx="5900941" cy="270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/>
          <p:cNvCxnSpPr/>
          <p:nvPr/>
        </p:nvCxnSpPr>
        <p:spPr>
          <a:xfrm>
            <a:off x="8286193" y="5498452"/>
            <a:ext cx="334817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/>
          <p:nvPr/>
        </p:nvCxnSpPr>
        <p:spPr>
          <a:xfrm rot="5400000">
            <a:off x="8377301" y="5759013"/>
            <a:ext cx="517947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/>
          <p:nvPr/>
        </p:nvCxnSpPr>
        <p:spPr>
          <a:xfrm rot="10800000" flipV="1">
            <a:off x="8286194" y="6017987"/>
            <a:ext cx="334817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5" name="TextBox 154"/>
          <p:cNvSpPr txBox="1"/>
          <p:nvPr/>
        </p:nvSpPr>
        <p:spPr>
          <a:xfrm>
            <a:off x="8334637" y="4506486"/>
            <a:ext cx="89098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Parse CTR Source and return Procedure Definition</a:t>
            </a:r>
            <a:endParaRPr lang="en-US" sz="1200" dirty="0"/>
          </a:p>
        </p:txBody>
      </p:sp>
      <p:cxnSp>
        <p:nvCxnSpPr>
          <p:cNvPr id="156" name="Straight Arrow Connector 155"/>
          <p:cNvCxnSpPr/>
          <p:nvPr/>
        </p:nvCxnSpPr>
        <p:spPr>
          <a:xfrm rot="10800000">
            <a:off x="2385253" y="6165149"/>
            <a:ext cx="5900943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/>
          <p:nvPr/>
        </p:nvCxnSpPr>
        <p:spPr>
          <a:xfrm rot="10800000">
            <a:off x="698860" y="6459536"/>
            <a:ext cx="166098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7" name="TextBox 166"/>
          <p:cNvSpPr txBox="1"/>
          <p:nvPr/>
        </p:nvSpPr>
        <p:spPr>
          <a:xfrm>
            <a:off x="972893" y="6190382"/>
            <a:ext cx="12726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Learn successful</a:t>
            </a:r>
            <a:endParaRPr lang="en-US" sz="1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72571" y="47480"/>
            <a:ext cx="4361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Successful Execution Sequence Diagram</a:t>
            </a:r>
            <a:endParaRPr lang="en-US" dirty="0"/>
          </a:p>
        </p:txBody>
      </p:sp>
      <p:grpSp>
        <p:nvGrpSpPr>
          <p:cNvPr id="2" name="Group 78"/>
          <p:cNvGrpSpPr/>
          <p:nvPr/>
        </p:nvGrpSpPr>
        <p:grpSpPr>
          <a:xfrm>
            <a:off x="850235" y="611451"/>
            <a:ext cx="685892" cy="6033126"/>
            <a:chOff x="686184" y="889014"/>
            <a:chExt cx="685892" cy="6033126"/>
          </a:xfrm>
        </p:grpSpPr>
        <p:sp>
          <p:nvSpPr>
            <p:cNvPr id="5" name="TextBox 4"/>
            <p:cNvSpPr txBox="1"/>
            <p:nvPr/>
          </p:nvSpPr>
          <p:spPr>
            <a:xfrm>
              <a:off x="686184" y="889014"/>
              <a:ext cx="685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CPOF</a:t>
              </a:r>
              <a:endParaRPr lang="en-US" dirty="0"/>
            </a:p>
          </p:txBody>
        </p:sp>
        <p:cxnSp>
          <p:nvCxnSpPr>
            <p:cNvPr id="9" name="Straight Connector 8"/>
            <p:cNvCxnSpPr/>
            <p:nvPr/>
          </p:nvCxnSpPr>
          <p:spPr>
            <a:xfrm rot="5400000">
              <a:off x="-1867332" y="4068428"/>
              <a:ext cx="5663795" cy="4363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76"/>
          <p:cNvGrpSpPr/>
          <p:nvPr/>
        </p:nvGrpSpPr>
        <p:grpSpPr>
          <a:xfrm>
            <a:off x="4010191" y="617924"/>
            <a:ext cx="701108" cy="6033923"/>
            <a:chOff x="3863542" y="889014"/>
            <a:chExt cx="701108" cy="5109158"/>
          </a:xfrm>
        </p:grpSpPr>
        <p:sp>
          <p:nvSpPr>
            <p:cNvPr id="6" name="TextBox 5"/>
            <p:cNvSpPr txBox="1"/>
            <p:nvPr/>
          </p:nvSpPr>
          <p:spPr>
            <a:xfrm>
              <a:off x="3863542" y="889014"/>
              <a:ext cx="701108" cy="3127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Spine</a:t>
              </a:r>
              <a:endParaRPr lang="en-US" dirty="0"/>
            </a:p>
          </p:txBody>
        </p:sp>
        <p:cxnSp>
          <p:nvCxnSpPr>
            <p:cNvPr id="10" name="Straight Connector 9"/>
            <p:cNvCxnSpPr/>
            <p:nvPr/>
          </p:nvCxnSpPr>
          <p:spPr>
            <a:xfrm rot="5400000">
              <a:off x="1823096" y="3612064"/>
              <a:ext cx="4770628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5"/>
          <p:cNvGrpSpPr/>
          <p:nvPr/>
        </p:nvGrpSpPr>
        <p:grpSpPr>
          <a:xfrm>
            <a:off x="7168242" y="579185"/>
            <a:ext cx="974996" cy="6066190"/>
            <a:chOff x="7634941" y="856748"/>
            <a:chExt cx="974996" cy="5712131"/>
          </a:xfrm>
        </p:grpSpPr>
        <p:sp>
          <p:nvSpPr>
            <p:cNvPr id="7" name="TextBox 6"/>
            <p:cNvSpPr txBox="1"/>
            <p:nvPr/>
          </p:nvSpPr>
          <p:spPr>
            <a:xfrm>
              <a:off x="7634941" y="856748"/>
              <a:ext cx="974996" cy="34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Lumen</a:t>
              </a:r>
              <a:endParaRPr lang="en-US" dirty="0"/>
            </a:p>
          </p:txBody>
        </p:sp>
        <p:cxnSp>
          <p:nvCxnSpPr>
            <p:cNvPr id="11" name="Straight Connector 10"/>
            <p:cNvCxnSpPr/>
            <p:nvPr/>
          </p:nvCxnSpPr>
          <p:spPr>
            <a:xfrm rot="5400000">
              <a:off x="5438769" y="3897081"/>
              <a:ext cx="5342007" cy="158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" name="Straight Arrow Connector 12"/>
          <p:cNvCxnSpPr/>
          <p:nvPr/>
        </p:nvCxnSpPr>
        <p:spPr>
          <a:xfrm>
            <a:off x="2809717" y="1529382"/>
            <a:ext cx="1551028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4360745" y="1547212"/>
            <a:ext cx="1503474" cy="23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10800000">
            <a:off x="4360745" y="2068334"/>
            <a:ext cx="1503474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rot="10800000" flipV="1">
            <a:off x="2801602" y="2062841"/>
            <a:ext cx="1501898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875789" y="1075475"/>
            <a:ext cx="14849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/>
              <a:t>ExecuteRequest (PALBridge:2)</a:t>
            </a:r>
            <a:endParaRPr lang="en-US" sz="1200" i="1" dirty="0"/>
          </a:p>
        </p:txBody>
      </p:sp>
      <p:sp>
        <p:nvSpPr>
          <p:cNvPr id="28" name="TextBox 27"/>
          <p:cNvSpPr txBox="1"/>
          <p:nvPr/>
        </p:nvSpPr>
        <p:spPr>
          <a:xfrm>
            <a:off x="4851900" y="1613116"/>
            <a:ext cx="12643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/>
              <a:t>TypeQuery (Lumen:1)</a:t>
            </a:r>
            <a:endParaRPr lang="en-US" sz="1200" i="1" dirty="0"/>
          </a:p>
        </p:txBody>
      </p:sp>
      <p:cxnSp>
        <p:nvCxnSpPr>
          <p:cNvPr id="47" name="Straight Connector 46"/>
          <p:cNvCxnSpPr/>
          <p:nvPr/>
        </p:nvCxnSpPr>
        <p:spPr>
          <a:xfrm>
            <a:off x="7653067" y="4200885"/>
            <a:ext cx="334817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rot="5400000">
            <a:off x="7744175" y="4461446"/>
            <a:ext cx="517947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rot="10800000" flipV="1">
            <a:off x="7653068" y="4720420"/>
            <a:ext cx="334817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8050212" y="4116419"/>
            <a:ext cx="11399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Start execution and notify caller</a:t>
            </a:r>
            <a:endParaRPr lang="en-US" sz="1200" dirty="0"/>
          </a:p>
        </p:txBody>
      </p:sp>
      <p:grpSp>
        <p:nvGrpSpPr>
          <p:cNvPr id="12" name="Group 45"/>
          <p:cNvGrpSpPr/>
          <p:nvPr/>
        </p:nvGrpSpPr>
        <p:grpSpPr>
          <a:xfrm>
            <a:off x="5885328" y="1233112"/>
            <a:ext cx="1825818" cy="1200329"/>
            <a:chOff x="7379862" y="1223761"/>
            <a:chExt cx="1825818" cy="1200329"/>
          </a:xfrm>
        </p:grpSpPr>
        <p:cxnSp>
          <p:nvCxnSpPr>
            <p:cNvPr id="55" name="Straight Connector 54"/>
            <p:cNvCxnSpPr/>
            <p:nvPr/>
          </p:nvCxnSpPr>
          <p:spPr>
            <a:xfrm>
              <a:off x="7379862" y="1537860"/>
              <a:ext cx="334817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7470970" y="1798421"/>
              <a:ext cx="517947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 rot="10800000" flipV="1">
              <a:off x="7379863" y="2057395"/>
              <a:ext cx="334817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7753878" y="1223761"/>
              <a:ext cx="145180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Check the action model cache for data types required to support learning. One type is not known – ask CPOF</a:t>
              </a:r>
              <a:endParaRPr lang="en-US" sz="1200" dirty="0"/>
            </a:p>
          </p:txBody>
        </p:sp>
      </p:grpSp>
      <p:cxnSp>
        <p:nvCxnSpPr>
          <p:cNvPr id="65" name="Straight Arrow Connector 64"/>
          <p:cNvCxnSpPr/>
          <p:nvPr/>
        </p:nvCxnSpPr>
        <p:spPr>
          <a:xfrm>
            <a:off x="2801422" y="3024318"/>
            <a:ext cx="1554432" cy="144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4360745" y="3024318"/>
            <a:ext cx="1503474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2832061" y="2573621"/>
            <a:ext cx="14025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/>
              <a:t>TypeResult </a:t>
            </a:r>
          </a:p>
          <a:p>
            <a:r>
              <a:rPr lang="en-US" sz="1200" i="1" dirty="0" smtClean="0"/>
              <a:t>(Lumen:1)</a:t>
            </a:r>
            <a:endParaRPr lang="en-US" sz="1200" i="1" dirty="0"/>
          </a:p>
        </p:txBody>
      </p:sp>
      <p:cxnSp>
        <p:nvCxnSpPr>
          <p:cNvPr id="69" name="Straight Arrow Connector 68"/>
          <p:cNvCxnSpPr/>
          <p:nvPr/>
        </p:nvCxnSpPr>
        <p:spPr>
          <a:xfrm rot="10800000">
            <a:off x="5897622" y="4724325"/>
            <a:ext cx="1744657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" name="Group 74"/>
          <p:cNvGrpSpPr/>
          <p:nvPr/>
        </p:nvGrpSpPr>
        <p:grpSpPr>
          <a:xfrm>
            <a:off x="5393805" y="346736"/>
            <a:ext cx="1056825" cy="6297842"/>
            <a:chOff x="5564105" y="624299"/>
            <a:chExt cx="1056825" cy="6297842"/>
          </a:xfrm>
        </p:grpSpPr>
        <p:sp>
          <p:nvSpPr>
            <p:cNvPr id="34" name="TextBox 33"/>
            <p:cNvSpPr txBox="1"/>
            <p:nvPr/>
          </p:nvSpPr>
          <p:spPr>
            <a:xfrm>
              <a:off x="5564105" y="624299"/>
              <a:ext cx="105682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Lumen </a:t>
              </a:r>
            </a:p>
            <a:p>
              <a:r>
                <a:rPr lang="en-US" dirty="0" smtClean="0"/>
                <a:t>Mediator</a:t>
              </a:r>
              <a:endParaRPr lang="en-US" dirty="0"/>
            </a:p>
          </p:txBody>
        </p:sp>
        <p:cxnSp>
          <p:nvCxnSpPr>
            <p:cNvPr id="35" name="Straight Connector 34"/>
            <p:cNvCxnSpPr/>
            <p:nvPr/>
          </p:nvCxnSpPr>
          <p:spPr>
            <a:xfrm rot="16200000" flipH="1">
              <a:off x="3198630" y="4065143"/>
              <a:ext cx="5694476" cy="1952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0" name="Straight Arrow Connector 49"/>
          <p:cNvCxnSpPr/>
          <p:nvPr/>
        </p:nvCxnSpPr>
        <p:spPr>
          <a:xfrm flipV="1">
            <a:off x="5897617" y="4214745"/>
            <a:ext cx="1744661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5957087" y="3738844"/>
            <a:ext cx="1754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startTask(actionName,</a:t>
            </a:r>
          </a:p>
          <a:p>
            <a:r>
              <a:rPr lang="en-US" sz="1200" dirty="0" smtClean="0"/>
              <a:t>arguments)</a:t>
            </a:r>
            <a:endParaRPr lang="en-US" sz="1200" dirty="0"/>
          </a:p>
        </p:txBody>
      </p:sp>
      <p:grpSp>
        <p:nvGrpSpPr>
          <p:cNvPr id="16" name="Group 77"/>
          <p:cNvGrpSpPr/>
          <p:nvPr/>
        </p:nvGrpSpPr>
        <p:grpSpPr>
          <a:xfrm>
            <a:off x="2295468" y="611450"/>
            <a:ext cx="1119379" cy="6033129"/>
            <a:chOff x="2062771" y="889013"/>
            <a:chExt cx="1119379" cy="6033129"/>
          </a:xfrm>
        </p:grpSpPr>
        <p:sp>
          <p:nvSpPr>
            <p:cNvPr id="73" name="TextBox 72"/>
            <p:cNvSpPr txBox="1"/>
            <p:nvPr/>
          </p:nvSpPr>
          <p:spPr>
            <a:xfrm>
              <a:off x="2062771" y="889013"/>
              <a:ext cx="11193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PALBridge</a:t>
              </a:r>
              <a:endParaRPr lang="en-US" dirty="0"/>
            </a:p>
          </p:txBody>
        </p:sp>
        <p:cxnSp>
          <p:nvCxnSpPr>
            <p:cNvPr id="74" name="Straight Connector 73"/>
            <p:cNvCxnSpPr/>
            <p:nvPr/>
          </p:nvCxnSpPr>
          <p:spPr>
            <a:xfrm rot="5400000">
              <a:off x="-274539" y="4078697"/>
              <a:ext cx="5663796" cy="2309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0" name="Straight Arrow Connector 79"/>
          <p:cNvCxnSpPr/>
          <p:nvPr/>
        </p:nvCxnSpPr>
        <p:spPr>
          <a:xfrm>
            <a:off x="1159002" y="1413022"/>
            <a:ext cx="1619507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1087036" y="1056275"/>
            <a:ext cx="22799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execute(actionInvocation)</a:t>
            </a:r>
            <a:endParaRPr lang="en-US" sz="1200" dirty="0"/>
          </a:p>
        </p:txBody>
      </p:sp>
      <p:cxnSp>
        <p:nvCxnSpPr>
          <p:cNvPr id="89" name="Straight Arrow Connector 88"/>
          <p:cNvCxnSpPr/>
          <p:nvPr/>
        </p:nvCxnSpPr>
        <p:spPr>
          <a:xfrm rot="10800000">
            <a:off x="1127338" y="2211339"/>
            <a:ext cx="1640444" cy="39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1263094" y="1874729"/>
            <a:ext cx="12726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load(typeData)</a:t>
            </a:r>
            <a:endParaRPr lang="en-US" sz="1200" dirty="0"/>
          </a:p>
        </p:txBody>
      </p:sp>
      <p:cxnSp>
        <p:nvCxnSpPr>
          <p:cNvPr id="91" name="Straight Connector 90"/>
          <p:cNvCxnSpPr/>
          <p:nvPr/>
        </p:nvCxnSpPr>
        <p:spPr>
          <a:xfrm>
            <a:off x="771984" y="2215244"/>
            <a:ext cx="334817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 rot="5400000">
            <a:off x="516742" y="2498895"/>
            <a:ext cx="517947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153940" y="2008655"/>
            <a:ext cx="12392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Load </a:t>
            </a:r>
          </a:p>
          <a:p>
            <a:r>
              <a:rPr lang="en-US" sz="1200" dirty="0" smtClean="0"/>
              <a:t>Type</a:t>
            </a:r>
          </a:p>
          <a:p>
            <a:r>
              <a:rPr lang="en-US" sz="1200" dirty="0" smtClean="0"/>
              <a:t>data</a:t>
            </a:r>
          </a:p>
          <a:p>
            <a:r>
              <a:rPr lang="en-US" sz="1200" dirty="0" smtClean="0"/>
              <a:t>and </a:t>
            </a:r>
          </a:p>
          <a:p>
            <a:r>
              <a:rPr lang="en-US" sz="1200" dirty="0" smtClean="0"/>
              <a:t>return</a:t>
            </a:r>
          </a:p>
        </p:txBody>
      </p:sp>
      <p:cxnSp>
        <p:nvCxnSpPr>
          <p:cNvPr id="94" name="Straight Arrow Connector 93"/>
          <p:cNvCxnSpPr/>
          <p:nvPr/>
        </p:nvCxnSpPr>
        <p:spPr>
          <a:xfrm>
            <a:off x="771984" y="2781753"/>
            <a:ext cx="378446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>
            <a:off x="1150430" y="2783341"/>
            <a:ext cx="1628079" cy="115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6261959" y="2988555"/>
            <a:ext cx="8909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All type data loaded</a:t>
            </a:r>
            <a:endParaRPr lang="en-US" sz="1200" dirty="0"/>
          </a:p>
        </p:txBody>
      </p:sp>
      <p:cxnSp>
        <p:nvCxnSpPr>
          <p:cNvPr id="102" name="Straight Connector 101"/>
          <p:cNvCxnSpPr/>
          <p:nvPr/>
        </p:nvCxnSpPr>
        <p:spPr>
          <a:xfrm>
            <a:off x="5885329" y="3036433"/>
            <a:ext cx="334817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 rot="5400000">
            <a:off x="5976437" y="3296994"/>
            <a:ext cx="517947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 rot="10800000" flipV="1">
            <a:off x="5885330" y="3555968"/>
            <a:ext cx="334817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rot="10800000">
            <a:off x="4360745" y="4710393"/>
            <a:ext cx="1503476" cy="1002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 rot="10800000" flipV="1">
            <a:off x="2778513" y="4720419"/>
            <a:ext cx="1582232" cy="54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4404657" y="4248727"/>
            <a:ext cx="1479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/>
              <a:t>StartExecutionStatus </a:t>
            </a:r>
          </a:p>
          <a:p>
            <a:r>
              <a:rPr lang="en-US" sz="1200" i="1" dirty="0" smtClean="0"/>
              <a:t>(PALBridge:2)</a:t>
            </a:r>
            <a:endParaRPr lang="en-US" sz="1200" i="1" dirty="0"/>
          </a:p>
        </p:txBody>
      </p:sp>
      <p:cxnSp>
        <p:nvCxnSpPr>
          <p:cNvPr id="77" name="Straight Arrow Connector 76"/>
          <p:cNvCxnSpPr/>
          <p:nvPr/>
        </p:nvCxnSpPr>
        <p:spPr>
          <a:xfrm rot="10800000">
            <a:off x="4360746" y="5694170"/>
            <a:ext cx="3272303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 rot="10800000" flipV="1">
            <a:off x="2801603" y="5694166"/>
            <a:ext cx="1552664" cy="15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4303500" y="5178248"/>
            <a:ext cx="16269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/>
              <a:t>SuccessExecutionStatus</a:t>
            </a:r>
          </a:p>
          <a:p>
            <a:r>
              <a:rPr lang="en-US" sz="1200" i="1" dirty="0" smtClean="0"/>
              <a:t> (PALBridge:2)</a:t>
            </a:r>
            <a:endParaRPr lang="en-US" sz="1200" i="1" dirty="0"/>
          </a:p>
        </p:txBody>
      </p:sp>
      <p:cxnSp>
        <p:nvCxnSpPr>
          <p:cNvPr id="84" name="Straight Connector 83"/>
          <p:cNvCxnSpPr/>
          <p:nvPr/>
        </p:nvCxnSpPr>
        <p:spPr>
          <a:xfrm rot="5400000">
            <a:off x="7518657" y="5206499"/>
            <a:ext cx="971364" cy="397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8050212" y="4808932"/>
            <a:ext cx="11399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Execution Completed Successfully,</a:t>
            </a:r>
          </a:p>
          <a:p>
            <a:r>
              <a:rPr lang="en-US" sz="1200" dirty="0" smtClean="0"/>
              <a:t>notify caller.</a:t>
            </a:r>
            <a:endParaRPr lang="en-US" sz="1200" dirty="0"/>
          </a:p>
        </p:txBody>
      </p:sp>
      <p:cxnSp>
        <p:nvCxnSpPr>
          <p:cNvPr id="117" name="Straight Arrow Connector 116"/>
          <p:cNvCxnSpPr/>
          <p:nvPr/>
        </p:nvCxnSpPr>
        <p:spPr>
          <a:xfrm rot="10800000" flipV="1">
            <a:off x="7653070" y="5694167"/>
            <a:ext cx="334815" cy="15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6253035" y="4433393"/>
            <a:ext cx="11399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Update Status</a:t>
            </a:r>
            <a:endParaRPr lang="en-US" sz="1200" dirty="0"/>
          </a:p>
        </p:txBody>
      </p:sp>
      <p:sp>
        <p:nvSpPr>
          <p:cNvPr id="135" name="TextBox 134"/>
          <p:cNvSpPr txBox="1"/>
          <p:nvPr/>
        </p:nvSpPr>
        <p:spPr>
          <a:xfrm>
            <a:off x="6019748" y="5211006"/>
            <a:ext cx="17186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Update Status, plus results</a:t>
            </a:r>
            <a:endParaRPr lang="en-US" sz="1200" dirty="0"/>
          </a:p>
        </p:txBody>
      </p:sp>
      <p:cxnSp>
        <p:nvCxnSpPr>
          <p:cNvPr id="139" name="Straight Arrow Connector 138"/>
          <p:cNvCxnSpPr/>
          <p:nvPr/>
        </p:nvCxnSpPr>
        <p:spPr>
          <a:xfrm rot="10800000" flipV="1">
            <a:off x="1150432" y="5844970"/>
            <a:ext cx="1628080" cy="15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1" name="TextBox 140"/>
          <p:cNvSpPr txBox="1"/>
          <p:nvPr/>
        </p:nvSpPr>
        <p:spPr>
          <a:xfrm>
            <a:off x="1393158" y="5501413"/>
            <a:ext cx="17186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return result</a:t>
            </a:r>
            <a:endParaRPr lang="en-US" sz="1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72571" y="47480"/>
            <a:ext cx="4361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Failed Execution Sequence Diagram</a:t>
            </a:r>
            <a:endParaRPr lang="en-US" dirty="0"/>
          </a:p>
        </p:txBody>
      </p:sp>
      <p:grpSp>
        <p:nvGrpSpPr>
          <p:cNvPr id="2" name="Group 78"/>
          <p:cNvGrpSpPr/>
          <p:nvPr/>
        </p:nvGrpSpPr>
        <p:grpSpPr>
          <a:xfrm>
            <a:off x="850235" y="611451"/>
            <a:ext cx="685892" cy="6033126"/>
            <a:chOff x="686184" y="889014"/>
            <a:chExt cx="685892" cy="6033126"/>
          </a:xfrm>
        </p:grpSpPr>
        <p:sp>
          <p:nvSpPr>
            <p:cNvPr id="5" name="TextBox 4"/>
            <p:cNvSpPr txBox="1"/>
            <p:nvPr/>
          </p:nvSpPr>
          <p:spPr>
            <a:xfrm>
              <a:off x="686184" y="889014"/>
              <a:ext cx="685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CPOF</a:t>
              </a:r>
              <a:endParaRPr lang="en-US" dirty="0"/>
            </a:p>
          </p:txBody>
        </p:sp>
        <p:cxnSp>
          <p:nvCxnSpPr>
            <p:cNvPr id="9" name="Straight Connector 8"/>
            <p:cNvCxnSpPr/>
            <p:nvPr/>
          </p:nvCxnSpPr>
          <p:spPr>
            <a:xfrm rot="5400000">
              <a:off x="-1867332" y="4068428"/>
              <a:ext cx="5663795" cy="4363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76"/>
          <p:cNvGrpSpPr/>
          <p:nvPr/>
        </p:nvGrpSpPr>
        <p:grpSpPr>
          <a:xfrm>
            <a:off x="4010191" y="617924"/>
            <a:ext cx="701108" cy="6033923"/>
            <a:chOff x="3863542" y="889014"/>
            <a:chExt cx="701108" cy="5109158"/>
          </a:xfrm>
        </p:grpSpPr>
        <p:sp>
          <p:nvSpPr>
            <p:cNvPr id="6" name="TextBox 5"/>
            <p:cNvSpPr txBox="1"/>
            <p:nvPr/>
          </p:nvSpPr>
          <p:spPr>
            <a:xfrm>
              <a:off x="3863542" y="889014"/>
              <a:ext cx="701108" cy="3127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Spine</a:t>
              </a:r>
              <a:endParaRPr lang="en-US" dirty="0"/>
            </a:p>
          </p:txBody>
        </p:sp>
        <p:cxnSp>
          <p:nvCxnSpPr>
            <p:cNvPr id="10" name="Straight Connector 9"/>
            <p:cNvCxnSpPr/>
            <p:nvPr/>
          </p:nvCxnSpPr>
          <p:spPr>
            <a:xfrm rot="5400000">
              <a:off x="1823096" y="3612064"/>
              <a:ext cx="4770628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5"/>
          <p:cNvGrpSpPr/>
          <p:nvPr/>
        </p:nvGrpSpPr>
        <p:grpSpPr>
          <a:xfrm>
            <a:off x="7168242" y="579185"/>
            <a:ext cx="974996" cy="6066190"/>
            <a:chOff x="7634941" y="856748"/>
            <a:chExt cx="974996" cy="5712131"/>
          </a:xfrm>
        </p:grpSpPr>
        <p:sp>
          <p:nvSpPr>
            <p:cNvPr id="7" name="TextBox 6"/>
            <p:cNvSpPr txBox="1"/>
            <p:nvPr/>
          </p:nvSpPr>
          <p:spPr>
            <a:xfrm>
              <a:off x="7634941" y="856748"/>
              <a:ext cx="974996" cy="34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Lumen</a:t>
              </a:r>
              <a:endParaRPr lang="en-US" dirty="0"/>
            </a:p>
          </p:txBody>
        </p:sp>
        <p:cxnSp>
          <p:nvCxnSpPr>
            <p:cNvPr id="11" name="Straight Connector 10"/>
            <p:cNvCxnSpPr/>
            <p:nvPr/>
          </p:nvCxnSpPr>
          <p:spPr>
            <a:xfrm rot="5400000">
              <a:off x="5438769" y="3897081"/>
              <a:ext cx="5342007" cy="158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" name="Straight Arrow Connector 12"/>
          <p:cNvCxnSpPr/>
          <p:nvPr/>
        </p:nvCxnSpPr>
        <p:spPr>
          <a:xfrm>
            <a:off x="2809717" y="1529382"/>
            <a:ext cx="1551028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4360745" y="1547212"/>
            <a:ext cx="1503474" cy="23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10800000">
            <a:off x="4360745" y="2068334"/>
            <a:ext cx="1503474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rot="10800000" flipV="1">
            <a:off x="2801602" y="2062841"/>
            <a:ext cx="1501898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875789" y="1075475"/>
            <a:ext cx="14849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/>
              <a:t>ExecuteRequest (PALBridge:3)</a:t>
            </a:r>
            <a:endParaRPr lang="en-US" sz="1200" i="1" dirty="0"/>
          </a:p>
        </p:txBody>
      </p:sp>
      <p:sp>
        <p:nvSpPr>
          <p:cNvPr id="28" name="TextBox 27"/>
          <p:cNvSpPr txBox="1"/>
          <p:nvPr/>
        </p:nvSpPr>
        <p:spPr>
          <a:xfrm>
            <a:off x="4851900" y="1613116"/>
            <a:ext cx="12643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/>
              <a:t>TypeQuery (Lumen:2)</a:t>
            </a:r>
            <a:endParaRPr lang="en-US" sz="1200" i="1" dirty="0"/>
          </a:p>
        </p:txBody>
      </p:sp>
      <p:cxnSp>
        <p:nvCxnSpPr>
          <p:cNvPr id="47" name="Straight Connector 46"/>
          <p:cNvCxnSpPr/>
          <p:nvPr/>
        </p:nvCxnSpPr>
        <p:spPr>
          <a:xfrm>
            <a:off x="7653067" y="4200885"/>
            <a:ext cx="334817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rot="5400000">
            <a:off x="7744175" y="4461446"/>
            <a:ext cx="517947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rot="10800000" flipV="1">
            <a:off x="7653068" y="4720420"/>
            <a:ext cx="334817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8050212" y="4116419"/>
            <a:ext cx="11399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Start execution and notify caller</a:t>
            </a:r>
            <a:endParaRPr lang="en-US" sz="1200" dirty="0"/>
          </a:p>
        </p:txBody>
      </p:sp>
      <p:grpSp>
        <p:nvGrpSpPr>
          <p:cNvPr id="12" name="Group 45"/>
          <p:cNvGrpSpPr/>
          <p:nvPr/>
        </p:nvGrpSpPr>
        <p:grpSpPr>
          <a:xfrm>
            <a:off x="5885328" y="1233112"/>
            <a:ext cx="1825818" cy="1200329"/>
            <a:chOff x="7379862" y="1223761"/>
            <a:chExt cx="1825818" cy="1200329"/>
          </a:xfrm>
        </p:grpSpPr>
        <p:cxnSp>
          <p:nvCxnSpPr>
            <p:cNvPr id="55" name="Straight Connector 54"/>
            <p:cNvCxnSpPr/>
            <p:nvPr/>
          </p:nvCxnSpPr>
          <p:spPr>
            <a:xfrm>
              <a:off x="7379862" y="1537860"/>
              <a:ext cx="334817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7470970" y="1798421"/>
              <a:ext cx="517947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 rot="10800000" flipV="1">
              <a:off x="7379863" y="2057395"/>
              <a:ext cx="334817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7753878" y="1223761"/>
              <a:ext cx="145180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Check the action model cache for data types required to support learning. One type is not known – ask CPOF</a:t>
              </a:r>
              <a:endParaRPr lang="en-US" sz="1200" dirty="0"/>
            </a:p>
          </p:txBody>
        </p:sp>
      </p:grpSp>
      <p:cxnSp>
        <p:nvCxnSpPr>
          <p:cNvPr id="65" name="Straight Arrow Connector 64"/>
          <p:cNvCxnSpPr/>
          <p:nvPr/>
        </p:nvCxnSpPr>
        <p:spPr>
          <a:xfrm>
            <a:off x="2801422" y="3024318"/>
            <a:ext cx="1554432" cy="144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4360745" y="3024318"/>
            <a:ext cx="1503474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2832061" y="2573621"/>
            <a:ext cx="14025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/>
              <a:t>TypeResult </a:t>
            </a:r>
          </a:p>
          <a:p>
            <a:r>
              <a:rPr lang="en-US" sz="1200" i="1" dirty="0" smtClean="0"/>
              <a:t>(Lumen:2)</a:t>
            </a:r>
            <a:endParaRPr lang="en-US" sz="1200" i="1" dirty="0"/>
          </a:p>
        </p:txBody>
      </p:sp>
      <p:cxnSp>
        <p:nvCxnSpPr>
          <p:cNvPr id="69" name="Straight Arrow Connector 68"/>
          <p:cNvCxnSpPr/>
          <p:nvPr/>
        </p:nvCxnSpPr>
        <p:spPr>
          <a:xfrm rot="10800000">
            <a:off x="5897622" y="4724325"/>
            <a:ext cx="1744657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" name="Group 74"/>
          <p:cNvGrpSpPr/>
          <p:nvPr/>
        </p:nvGrpSpPr>
        <p:grpSpPr>
          <a:xfrm>
            <a:off x="5393805" y="346736"/>
            <a:ext cx="1056825" cy="6297842"/>
            <a:chOff x="5564105" y="624299"/>
            <a:chExt cx="1056825" cy="6297842"/>
          </a:xfrm>
        </p:grpSpPr>
        <p:sp>
          <p:nvSpPr>
            <p:cNvPr id="34" name="TextBox 33"/>
            <p:cNvSpPr txBox="1"/>
            <p:nvPr/>
          </p:nvSpPr>
          <p:spPr>
            <a:xfrm>
              <a:off x="5564105" y="624299"/>
              <a:ext cx="105682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Lumen </a:t>
              </a:r>
            </a:p>
            <a:p>
              <a:r>
                <a:rPr lang="en-US" dirty="0" smtClean="0"/>
                <a:t>Mediator</a:t>
              </a:r>
              <a:endParaRPr lang="en-US" dirty="0"/>
            </a:p>
          </p:txBody>
        </p:sp>
        <p:cxnSp>
          <p:nvCxnSpPr>
            <p:cNvPr id="35" name="Straight Connector 34"/>
            <p:cNvCxnSpPr/>
            <p:nvPr/>
          </p:nvCxnSpPr>
          <p:spPr>
            <a:xfrm rot="16200000" flipH="1">
              <a:off x="3198630" y="4065143"/>
              <a:ext cx="5694476" cy="1952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0" name="Straight Arrow Connector 49"/>
          <p:cNvCxnSpPr/>
          <p:nvPr/>
        </p:nvCxnSpPr>
        <p:spPr>
          <a:xfrm flipV="1">
            <a:off x="5897617" y="4214745"/>
            <a:ext cx="1744661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5957087" y="3738844"/>
            <a:ext cx="1754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startTask(actionName,</a:t>
            </a:r>
          </a:p>
          <a:p>
            <a:r>
              <a:rPr lang="en-US" sz="1200" dirty="0" smtClean="0"/>
              <a:t>arguments)</a:t>
            </a:r>
            <a:endParaRPr lang="en-US" sz="1200" dirty="0"/>
          </a:p>
        </p:txBody>
      </p:sp>
      <p:grpSp>
        <p:nvGrpSpPr>
          <p:cNvPr id="16" name="Group 77"/>
          <p:cNvGrpSpPr/>
          <p:nvPr/>
        </p:nvGrpSpPr>
        <p:grpSpPr>
          <a:xfrm>
            <a:off x="2295468" y="611450"/>
            <a:ext cx="1119379" cy="6033129"/>
            <a:chOff x="2062771" y="889013"/>
            <a:chExt cx="1119379" cy="6033129"/>
          </a:xfrm>
        </p:grpSpPr>
        <p:sp>
          <p:nvSpPr>
            <p:cNvPr id="73" name="TextBox 72"/>
            <p:cNvSpPr txBox="1"/>
            <p:nvPr/>
          </p:nvSpPr>
          <p:spPr>
            <a:xfrm>
              <a:off x="2062771" y="889013"/>
              <a:ext cx="11193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PALBridge</a:t>
              </a:r>
              <a:endParaRPr lang="en-US" dirty="0"/>
            </a:p>
          </p:txBody>
        </p:sp>
        <p:cxnSp>
          <p:nvCxnSpPr>
            <p:cNvPr id="74" name="Straight Connector 73"/>
            <p:cNvCxnSpPr/>
            <p:nvPr/>
          </p:nvCxnSpPr>
          <p:spPr>
            <a:xfrm rot="5400000">
              <a:off x="-274539" y="4078697"/>
              <a:ext cx="5663796" cy="2309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0" name="Straight Arrow Connector 79"/>
          <p:cNvCxnSpPr/>
          <p:nvPr/>
        </p:nvCxnSpPr>
        <p:spPr>
          <a:xfrm>
            <a:off x="1159002" y="1413022"/>
            <a:ext cx="1619507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1087036" y="1056275"/>
            <a:ext cx="22799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execute(actionInvocation)</a:t>
            </a:r>
            <a:endParaRPr lang="en-US" sz="1200" dirty="0"/>
          </a:p>
        </p:txBody>
      </p:sp>
      <p:cxnSp>
        <p:nvCxnSpPr>
          <p:cNvPr id="89" name="Straight Arrow Connector 88"/>
          <p:cNvCxnSpPr/>
          <p:nvPr/>
        </p:nvCxnSpPr>
        <p:spPr>
          <a:xfrm rot="10800000">
            <a:off x="1127338" y="2211339"/>
            <a:ext cx="1640444" cy="39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1263094" y="1874729"/>
            <a:ext cx="12726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load(typeData)</a:t>
            </a:r>
            <a:endParaRPr lang="en-US" sz="1200" dirty="0"/>
          </a:p>
        </p:txBody>
      </p:sp>
      <p:cxnSp>
        <p:nvCxnSpPr>
          <p:cNvPr id="91" name="Straight Connector 90"/>
          <p:cNvCxnSpPr/>
          <p:nvPr/>
        </p:nvCxnSpPr>
        <p:spPr>
          <a:xfrm>
            <a:off x="771984" y="2215244"/>
            <a:ext cx="334817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 rot="5400000">
            <a:off x="516742" y="2498895"/>
            <a:ext cx="517947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153940" y="2008655"/>
            <a:ext cx="12392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Load </a:t>
            </a:r>
          </a:p>
          <a:p>
            <a:r>
              <a:rPr lang="en-US" sz="1200" dirty="0" smtClean="0"/>
              <a:t>Type</a:t>
            </a:r>
          </a:p>
          <a:p>
            <a:r>
              <a:rPr lang="en-US" sz="1200" dirty="0" smtClean="0"/>
              <a:t>data</a:t>
            </a:r>
          </a:p>
          <a:p>
            <a:r>
              <a:rPr lang="en-US" sz="1200" dirty="0" smtClean="0"/>
              <a:t>and </a:t>
            </a:r>
          </a:p>
          <a:p>
            <a:r>
              <a:rPr lang="en-US" sz="1200" dirty="0" smtClean="0"/>
              <a:t>return</a:t>
            </a:r>
          </a:p>
        </p:txBody>
      </p:sp>
      <p:cxnSp>
        <p:nvCxnSpPr>
          <p:cNvPr id="94" name="Straight Arrow Connector 93"/>
          <p:cNvCxnSpPr/>
          <p:nvPr/>
        </p:nvCxnSpPr>
        <p:spPr>
          <a:xfrm>
            <a:off x="771984" y="2781753"/>
            <a:ext cx="378446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>
            <a:off x="1150430" y="2783341"/>
            <a:ext cx="1628079" cy="115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6261959" y="2988555"/>
            <a:ext cx="8909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All type data loaded</a:t>
            </a:r>
            <a:endParaRPr lang="en-US" sz="1200" dirty="0"/>
          </a:p>
        </p:txBody>
      </p:sp>
      <p:cxnSp>
        <p:nvCxnSpPr>
          <p:cNvPr id="102" name="Straight Connector 101"/>
          <p:cNvCxnSpPr/>
          <p:nvPr/>
        </p:nvCxnSpPr>
        <p:spPr>
          <a:xfrm>
            <a:off x="5885329" y="3036433"/>
            <a:ext cx="334817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 rot="5400000">
            <a:off x="5976437" y="3296994"/>
            <a:ext cx="517947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 rot="10800000" flipV="1">
            <a:off x="5885330" y="3555968"/>
            <a:ext cx="334817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/>
          <p:nvPr/>
        </p:nvCxnSpPr>
        <p:spPr>
          <a:xfrm rot="10800000">
            <a:off x="1106801" y="5820685"/>
            <a:ext cx="166098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7" name="TextBox 166"/>
          <p:cNvSpPr txBox="1"/>
          <p:nvPr/>
        </p:nvSpPr>
        <p:spPr>
          <a:xfrm>
            <a:off x="1232305" y="5393158"/>
            <a:ext cx="15046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notify execution failed</a:t>
            </a:r>
            <a:endParaRPr lang="en-US" sz="1200" dirty="0"/>
          </a:p>
        </p:txBody>
      </p:sp>
      <p:cxnSp>
        <p:nvCxnSpPr>
          <p:cNvPr id="72" name="Straight Arrow Connector 71"/>
          <p:cNvCxnSpPr/>
          <p:nvPr/>
        </p:nvCxnSpPr>
        <p:spPr>
          <a:xfrm rot="10800000">
            <a:off x="4360745" y="4710393"/>
            <a:ext cx="1503476" cy="1002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 rot="10800000" flipV="1">
            <a:off x="2778513" y="4720419"/>
            <a:ext cx="1582232" cy="54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4404657" y="4248727"/>
            <a:ext cx="1479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/>
              <a:t>StartExecutionStatus </a:t>
            </a:r>
          </a:p>
          <a:p>
            <a:r>
              <a:rPr lang="en-US" sz="1200" i="1" dirty="0" smtClean="0"/>
              <a:t>(PALBridge:3)</a:t>
            </a:r>
            <a:endParaRPr lang="en-US" sz="1200" i="1" dirty="0"/>
          </a:p>
        </p:txBody>
      </p:sp>
      <p:cxnSp>
        <p:nvCxnSpPr>
          <p:cNvPr id="77" name="Straight Arrow Connector 76"/>
          <p:cNvCxnSpPr/>
          <p:nvPr/>
        </p:nvCxnSpPr>
        <p:spPr>
          <a:xfrm rot="10800000">
            <a:off x="4360746" y="5694170"/>
            <a:ext cx="3272303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 rot="10800000" flipV="1">
            <a:off x="2801603" y="5694166"/>
            <a:ext cx="1552664" cy="15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4303500" y="5178248"/>
            <a:ext cx="16269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/>
              <a:t>ErrorExecutionStatus</a:t>
            </a:r>
          </a:p>
          <a:p>
            <a:r>
              <a:rPr lang="en-US" sz="1200" i="1" dirty="0" smtClean="0"/>
              <a:t> (PALBridge:3)</a:t>
            </a:r>
            <a:endParaRPr lang="en-US" sz="1200" i="1" dirty="0"/>
          </a:p>
        </p:txBody>
      </p:sp>
      <p:cxnSp>
        <p:nvCxnSpPr>
          <p:cNvPr id="84" name="Straight Connector 83"/>
          <p:cNvCxnSpPr/>
          <p:nvPr/>
        </p:nvCxnSpPr>
        <p:spPr>
          <a:xfrm rot="16200000" flipH="1">
            <a:off x="7519846" y="5209280"/>
            <a:ext cx="972960" cy="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8050212" y="4808932"/>
            <a:ext cx="11399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Execution Failed, notify caller.</a:t>
            </a:r>
            <a:endParaRPr lang="en-US" sz="1200" dirty="0"/>
          </a:p>
        </p:txBody>
      </p:sp>
      <p:cxnSp>
        <p:nvCxnSpPr>
          <p:cNvPr id="117" name="Straight Arrow Connector 116"/>
          <p:cNvCxnSpPr/>
          <p:nvPr/>
        </p:nvCxnSpPr>
        <p:spPr>
          <a:xfrm rot="10800000" flipV="1">
            <a:off x="7653070" y="5694167"/>
            <a:ext cx="334815" cy="15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6253035" y="4433393"/>
            <a:ext cx="11399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Update Status</a:t>
            </a:r>
            <a:endParaRPr lang="en-US" sz="1200" dirty="0"/>
          </a:p>
        </p:txBody>
      </p:sp>
      <p:sp>
        <p:nvSpPr>
          <p:cNvPr id="135" name="TextBox 134"/>
          <p:cNvSpPr txBox="1"/>
          <p:nvPr/>
        </p:nvSpPr>
        <p:spPr>
          <a:xfrm>
            <a:off x="6220147" y="5316763"/>
            <a:ext cx="17186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Update Status</a:t>
            </a:r>
            <a:endParaRPr lang="en-US" sz="1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72571" y="47480"/>
            <a:ext cx="4361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Canceled Execution Sequence Diagram</a:t>
            </a:r>
            <a:endParaRPr lang="en-US" dirty="0"/>
          </a:p>
        </p:txBody>
      </p:sp>
      <p:grpSp>
        <p:nvGrpSpPr>
          <p:cNvPr id="2" name="Group 78"/>
          <p:cNvGrpSpPr/>
          <p:nvPr/>
        </p:nvGrpSpPr>
        <p:grpSpPr>
          <a:xfrm>
            <a:off x="850235" y="611451"/>
            <a:ext cx="685892" cy="6033126"/>
            <a:chOff x="686184" y="889014"/>
            <a:chExt cx="685892" cy="6033126"/>
          </a:xfrm>
        </p:grpSpPr>
        <p:sp>
          <p:nvSpPr>
            <p:cNvPr id="5" name="TextBox 4"/>
            <p:cNvSpPr txBox="1"/>
            <p:nvPr/>
          </p:nvSpPr>
          <p:spPr>
            <a:xfrm>
              <a:off x="686184" y="889014"/>
              <a:ext cx="685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CPOF</a:t>
              </a:r>
              <a:endParaRPr lang="en-US" dirty="0"/>
            </a:p>
          </p:txBody>
        </p:sp>
        <p:cxnSp>
          <p:nvCxnSpPr>
            <p:cNvPr id="9" name="Straight Connector 8"/>
            <p:cNvCxnSpPr/>
            <p:nvPr/>
          </p:nvCxnSpPr>
          <p:spPr>
            <a:xfrm rot="5400000">
              <a:off x="-1867332" y="4068428"/>
              <a:ext cx="5663795" cy="4363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76"/>
          <p:cNvGrpSpPr/>
          <p:nvPr/>
        </p:nvGrpSpPr>
        <p:grpSpPr>
          <a:xfrm>
            <a:off x="4010191" y="617924"/>
            <a:ext cx="701108" cy="6033923"/>
            <a:chOff x="3863542" y="889014"/>
            <a:chExt cx="701108" cy="5109158"/>
          </a:xfrm>
        </p:grpSpPr>
        <p:sp>
          <p:nvSpPr>
            <p:cNvPr id="6" name="TextBox 5"/>
            <p:cNvSpPr txBox="1"/>
            <p:nvPr/>
          </p:nvSpPr>
          <p:spPr>
            <a:xfrm>
              <a:off x="3863542" y="889014"/>
              <a:ext cx="701108" cy="3127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Spine</a:t>
              </a:r>
              <a:endParaRPr lang="en-US" dirty="0"/>
            </a:p>
          </p:txBody>
        </p:sp>
        <p:cxnSp>
          <p:nvCxnSpPr>
            <p:cNvPr id="10" name="Straight Connector 9"/>
            <p:cNvCxnSpPr/>
            <p:nvPr/>
          </p:nvCxnSpPr>
          <p:spPr>
            <a:xfrm rot="5400000">
              <a:off x="1823096" y="3612064"/>
              <a:ext cx="4770628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5"/>
          <p:cNvGrpSpPr/>
          <p:nvPr/>
        </p:nvGrpSpPr>
        <p:grpSpPr>
          <a:xfrm>
            <a:off x="7345273" y="579185"/>
            <a:ext cx="974996" cy="6066190"/>
            <a:chOff x="7634941" y="856748"/>
            <a:chExt cx="974996" cy="5712131"/>
          </a:xfrm>
        </p:grpSpPr>
        <p:sp>
          <p:nvSpPr>
            <p:cNvPr id="7" name="TextBox 6"/>
            <p:cNvSpPr txBox="1"/>
            <p:nvPr/>
          </p:nvSpPr>
          <p:spPr>
            <a:xfrm>
              <a:off x="7634941" y="856748"/>
              <a:ext cx="974996" cy="34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Lumen</a:t>
              </a:r>
              <a:endParaRPr lang="en-US" dirty="0"/>
            </a:p>
          </p:txBody>
        </p:sp>
        <p:cxnSp>
          <p:nvCxnSpPr>
            <p:cNvPr id="11" name="Straight Connector 10"/>
            <p:cNvCxnSpPr/>
            <p:nvPr/>
          </p:nvCxnSpPr>
          <p:spPr>
            <a:xfrm rot="5400000">
              <a:off x="5438769" y="3897081"/>
              <a:ext cx="5342007" cy="158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" name="Straight Arrow Connector 12"/>
          <p:cNvCxnSpPr/>
          <p:nvPr/>
        </p:nvCxnSpPr>
        <p:spPr>
          <a:xfrm>
            <a:off x="2809717" y="1529382"/>
            <a:ext cx="1551028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4360745" y="1547212"/>
            <a:ext cx="1503474" cy="23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10800000">
            <a:off x="4360745" y="2068334"/>
            <a:ext cx="1503474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rot="10800000" flipV="1">
            <a:off x="2801602" y="2062841"/>
            <a:ext cx="1501898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875789" y="1075475"/>
            <a:ext cx="14849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/>
              <a:t>ExecuteRequest (PALBridge:4)</a:t>
            </a:r>
            <a:endParaRPr lang="en-US" sz="1200" i="1" dirty="0"/>
          </a:p>
        </p:txBody>
      </p:sp>
      <p:sp>
        <p:nvSpPr>
          <p:cNvPr id="28" name="TextBox 27"/>
          <p:cNvSpPr txBox="1"/>
          <p:nvPr/>
        </p:nvSpPr>
        <p:spPr>
          <a:xfrm>
            <a:off x="4851900" y="1613116"/>
            <a:ext cx="12643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/>
              <a:t>TypeQuery (Lumen:3)</a:t>
            </a:r>
            <a:endParaRPr lang="en-US" sz="1200" i="1" dirty="0"/>
          </a:p>
        </p:txBody>
      </p:sp>
      <p:cxnSp>
        <p:nvCxnSpPr>
          <p:cNvPr id="47" name="Straight Connector 46"/>
          <p:cNvCxnSpPr/>
          <p:nvPr/>
        </p:nvCxnSpPr>
        <p:spPr>
          <a:xfrm>
            <a:off x="7845492" y="4200885"/>
            <a:ext cx="334817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rot="5400000">
            <a:off x="7936600" y="4461446"/>
            <a:ext cx="517947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rot="10800000" flipV="1">
            <a:off x="7845493" y="4720420"/>
            <a:ext cx="334817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8242637" y="4116419"/>
            <a:ext cx="11399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Start </a:t>
            </a:r>
          </a:p>
          <a:p>
            <a:r>
              <a:rPr lang="en-US" sz="1200" dirty="0" smtClean="0"/>
              <a:t>execution </a:t>
            </a:r>
          </a:p>
          <a:p>
            <a:r>
              <a:rPr lang="en-US" sz="1200" dirty="0" smtClean="0"/>
              <a:t>and notify caller</a:t>
            </a:r>
            <a:endParaRPr lang="en-US" sz="1200" dirty="0"/>
          </a:p>
        </p:txBody>
      </p:sp>
      <p:grpSp>
        <p:nvGrpSpPr>
          <p:cNvPr id="12" name="Group 45"/>
          <p:cNvGrpSpPr/>
          <p:nvPr/>
        </p:nvGrpSpPr>
        <p:grpSpPr>
          <a:xfrm>
            <a:off x="5885328" y="1233112"/>
            <a:ext cx="1825818" cy="1200329"/>
            <a:chOff x="7379862" y="1223761"/>
            <a:chExt cx="1825818" cy="1200329"/>
          </a:xfrm>
        </p:grpSpPr>
        <p:cxnSp>
          <p:nvCxnSpPr>
            <p:cNvPr id="55" name="Straight Connector 54"/>
            <p:cNvCxnSpPr/>
            <p:nvPr/>
          </p:nvCxnSpPr>
          <p:spPr>
            <a:xfrm>
              <a:off x="7379862" y="1537860"/>
              <a:ext cx="334817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7470970" y="1798421"/>
              <a:ext cx="517947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 rot="10800000" flipV="1">
              <a:off x="7379863" y="2057395"/>
              <a:ext cx="334817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7753878" y="1223761"/>
              <a:ext cx="145180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Check the action model cache for data types required to support learning. One type is not known – ask CPOF</a:t>
              </a:r>
              <a:endParaRPr lang="en-US" sz="1200" dirty="0"/>
            </a:p>
          </p:txBody>
        </p:sp>
      </p:grpSp>
      <p:cxnSp>
        <p:nvCxnSpPr>
          <p:cNvPr id="65" name="Straight Arrow Connector 64"/>
          <p:cNvCxnSpPr/>
          <p:nvPr/>
        </p:nvCxnSpPr>
        <p:spPr>
          <a:xfrm>
            <a:off x="2801422" y="3024318"/>
            <a:ext cx="1554432" cy="144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4360745" y="3024318"/>
            <a:ext cx="1503474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2832061" y="2573621"/>
            <a:ext cx="14025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/>
              <a:t>TypeResult </a:t>
            </a:r>
          </a:p>
          <a:p>
            <a:r>
              <a:rPr lang="en-US" sz="1200" i="1" dirty="0" smtClean="0"/>
              <a:t>(Lumen:3)</a:t>
            </a:r>
            <a:endParaRPr lang="en-US" sz="1200" i="1" dirty="0"/>
          </a:p>
        </p:txBody>
      </p:sp>
      <p:cxnSp>
        <p:nvCxnSpPr>
          <p:cNvPr id="69" name="Straight Arrow Connector 68"/>
          <p:cNvCxnSpPr/>
          <p:nvPr/>
        </p:nvCxnSpPr>
        <p:spPr>
          <a:xfrm rot="10800000">
            <a:off x="5897623" y="4724327"/>
            <a:ext cx="1907104" cy="170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" name="Group 74"/>
          <p:cNvGrpSpPr/>
          <p:nvPr/>
        </p:nvGrpSpPr>
        <p:grpSpPr>
          <a:xfrm>
            <a:off x="5393805" y="346736"/>
            <a:ext cx="1056825" cy="6297842"/>
            <a:chOff x="5564105" y="624299"/>
            <a:chExt cx="1056825" cy="6297842"/>
          </a:xfrm>
        </p:grpSpPr>
        <p:sp>
          <p:nvSpPr>
            <p:cNvPr id="34" name="TextBox 33"/>
            <p:cNvSpPr txBox="1"/>
            <p:nvPr/>
          </p:nvSpPr>
          <p:spPr>
            <a:xfrm>
              <a:off x="5564105" y="624299"/>
              <a:ext cx="105682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Lumen </a:t>
              </a:r>
            </a:p>
            <a:p>
              <a:r>
                <a:rPr lang="en-US" dirty="0" smtClean="0"/>
                <a:t>Mediator</a:t>
              </a:r>
              <a:endParaRPr lang="en-US" dirty="0"/>
            </a:p>
          </p:txBody>
        </p:sp>
        <p:cxnSp>
          <p:nvCxnSpPr>
            <p:cNvPr id="35" name="Straight Connector 34"/>
            <p:cNvCxnSpPr/>
            <p:nvPr/>
          </p:nvCxnSpPr>
          <p:spPr>
            <a:xfrm rot="16200000" flipH="1">
              <a:off x="3198630" y="4065143"/>
              <a:ext cx="5694476" cy="1952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0" name="Straight Arrow Connector 49"/>
          <p:cNvCxnSpPr/>
          <p:nvPr/>
        </p:nvCxnSpPr>
        <p:spPr>
          <a:xfrm flipV="1">
            <a:off x="5897617" y="4214746"/>
            <a:ext cx="1921692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5957087" y="3738844"/>
            <a:ext cx="1754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startTask(actionName,</a:t>
            </a:r>
          </a:p>
          <a:p>
            <a:r>
              <a:rPr lang="en-US" sz="1200" dirty="0" smtClean="0"/>
              <a:t>arguments)</a:t>
            </a:r>
            <a:endParaRPr lang="en-US" sz="1200" dirty="0"/>
          </a:p>
        </p:txBody>
      </p:sp>
      <p:grpSp>
        <p:nvGrpSpPr>
          <p:cNvPr id="16" name="Group 77"/>
          <p:cNvGrpSpPr/>
          <p:nvPr/>
        </p:nvGrpSpPr>
        <p:grpSpPr>
          <a:xfrm>
            <a:off x="2295468" y="611450"/>
            <a:ext cx="1119379" cy="6033129"/>
            <a:chOff x="2062771" y="889013"/>
            <a:chExt cx="1119379" cy="6033129"/>
          </a:xfrm>
        </p:grpSpPr>
        <p:sp>
          <p:nvSpPr>
            <p:cNvPr id="73" name="TextBox 72"/>
            <p:cNvSpPr txBox="1"/>
            <p:nvPr/>
          </p:nvSpPr>
          <p:spPr>
            <a:xfrm>
              <a:off x="2062771" y="889013"/>
              <a:ext cx="11193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PALBridge</a:t>
              </a:r>
              <a:endParaRPr lang="en-US" dirty="0"/>
            </a:p>
          </p:txBody>
        </p:sp>
        <p:cxnSp>
          <p:nvCxnSpPr>
            <p:cNvPr id="74" name="Straight Connector 73"/>
            <p:cNvCxnSpPr/>
            <p:nvPr/>
          </p:nvCxnSpPr>
          <p:spPr>
            <a:xfrm rot="5400000">
              <a:off x="-274539" y="4078697"/>
              <a:ext cx="5663796" cy="2309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0" name="Straight Arrow Connector 79"/>
          <p:cNvCxnSpPr/>
          <p:nvPr/>
        </p:nvCxnSpPr>
        <p:spPr>
          <a:xfrm>
            <a:off x="1159002" y="1413022"/>
            <a:ext cx="1619507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1087036" y="1056275"/>
            <a:ext cx="22799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execute(actionInvocation)</a:t>
            </a:r>
            <a:endParaRPr lang="en-US" sz="1200" dirty="0"/>
          </a:p>
        </p:txBody>
      </p:sp>
      <p:cxnSp>
        <p:nvCxnSpPr>
          <p:cNvPr id="89" name="Straight Arrow Connector 88"/>
          <p:cNvCxnSpPr/>
          <p:nvPr/>
        </p:nvCxnSpPr>
        <p:spPr>
          <a:xfrm rot="10800000">
            <a:off x="1127338" y="2211339"/>
            <a:ext cx="1640444" cy="39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1263094" y="1874729"/>
            <a:ext cx="12726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load(typeData)</a:t>
            </a:r>
            <a:endParaRPr lang="en-US" sz="1200" dirty="0"/>
          </a:p>
        </p:txBody>
      </p:sp>
      <p:cxnSp>
        <p:nvCxnSpPr>
          <p:cNvPr id="91" name="Straight Connector 90"/>
          <p:cNvCxnSpPr/>
          <p:nvPr/>
        </p:nvCxnSpPr>
        <p:spPr>
          <a:xfrm>
            <a:off x="771984" y="2215244"/>
            <a:ext cx="334817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 rot="5400000">
            <a:off x="516742" y="2498895"/>
            <a:ext cx="517947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153940" y="2008655"/>
            <a:ext cx="12392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Load </a:t>
            </a:r>
          </a:p>
          <a:p>
            <a:r>
              <a:rPr lang="en-US" sz="1200" dirty="0" smtClean="0"/>
              <a:t>Type</a:t>
            </a:r>
          </a:p>
          <a:p>
            <a:r>
              <a:rPr lang="en-US" sz="1200" dirty="0" smtClean="0"/>
              <a:t>data</a:t>
            </a:r>
          </a:p>
          <a:p>
            <a:r>
              <a:rPr lang="en-US" sz="1200" dirty="0" smtClean="0"/>
              <a:t>and </a:t>
            </a:r>
          </a:p>
          <a:p>
            <a:r>
              <a:rPr lang="en-US" sz="1200" dirty="0" smtClean="0"/>
              <a:t>return</a:t>
            </a:r>
          </a:p>
        </p:txBody>
      </p:sp>
      <p:cxnSp>
        <p:nvCxnSpPr>
          <p:cNvPr id="94" name="Straight Arrow Connector 93"/>
          <p:cNvCxnSpPr/>
          <p:nvPr/>
        </p:nvCxnSpPr>
        <p:spPr>
          <a:xfrm>
            <a:off x="771984" y="2781753"/>
            <a:ext cx="378446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>
            <a:off x="1150430" y="2783341"/>
            <a:ext cx="1628079" cy="115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6261959" y="2988555"/>
            <a:ext cx="8909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All type data loaded</a:t>
            </a:r>
            <a:endParaRPr lang="en-US" sz="1200" dirty="0"/>
          </a:p>
        </p:txBody>
      </p:sp>
      <p:cxnSp>
        <p:nvCxnSpPr>
          <p:cNvPr id="102" name="Straight Connector 101"/>
          <p:cNvCxnSpPr/>
          <p:nvPr/>
        </p:nvCxnSpPr>
        <p:spPr>
          <a:xfrm>
            <a:off x="5885329" y="3036433"/>
            <a:ext cx="334817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 rot="5400000">
            <a:off x="5976437" y="3296994"/>
            <a:ext cx="517947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 rot="10800000" flipV="1">
            <a:off x="5885330" y="3555968"/>
            <a:ext cx="334817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/>
          <p:nvPr/>
        </p:nvCxnSpPr>
        <p:spPr>
          <a:xfrm rot="10800000">
            <a:off x="1106801" y="6259414"/>
            <a:ext cx="166098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7" name="TextBox 166"/>
          <p:cNvSpPr txBox="1"/>
          <p:nvPr/>
        </p:nvSpPr>
        <p:spPr>
          <a:xfrm>
            <a:off x="1232305" y="5831887"/>
            <a:ext cx="15046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notify execution canceled</a:t>
            </a:r>
            <a:endParaRPr lang="en-US" sz="1200" dirty="0"/>
          </a:p>
        </p:txBody>
      </p:sp>
      <p:cxnSp>
        <p:nvCxnSpPr>
          <p:cNvPr id="72" name="Straight Arrow Connector 71"/>
          <p:cNvCxnSpPr/>
          <p:nvPr/>
        </p:nvCxnSpPr>
        <p:spPr>
          <a:xfrm rot="10800000">
            <a:off x="4360745" y="4710393"/>
            <a:ext cx="1503476" cy="1002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 rot="10800000" flipV="1">
            <a:off x="2778513" y="4720419"/>
            <a:ext cx="1582232" cy="54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4404657" y="4248727"/>
            <a:ext cx="1479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/>
              <a:t>StartExecutionStatus </a:t>
            </a:r>
          </a:p>
          <a:p>
            <a:r>
              <a:rPr lang="en-US" sz="1200" i="1" dirty="0" smtClean="0"/>
              <a:t>(PALBridge:4)</a:t>
            </a:r>
            <a:endParaRPr lang="en-US" sz="1200" i="1" dirty="0"/>
          </a:p>
        </p:txBody>
      </p:sp>
      <p:cxnSp>
        <p:nvCxnSpPr>
          <p:cNvPr id="77" name="Straight Arrow Connector 76"/>
          <p:cNvCxnSpPr/>
          <p:nvPr/>
        </p:nvCxnSpPr>
        <p:spPr>
          <a:xfrm rot="10800000">
            <a:off x="4360748" y="6132900"/>
            <a:ext cx="3436283" cy="15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 rot="10800000" flipV="1">
            <a:off x="2801603" y="6132895"/>
            <a:ext cx="1552664" cy="15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4365076" y="5670856"/>
            <a:ext cx="16269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/>
              <a:t>CancelExecutionStatus</a:t>
            </a:r>
          </a:p>
          <a:p>
            <a:r>
              <a:rPr lang="en-US" sz="1200" i="1" dirty="0" smtClean="0"/>
              <a:t> (PALBridge:4)</a:t>
            </a:r>
            <a:endParaRPr lang="en-US" sz="1200" i="1" dirty="0"/>
          </a:p>
        </p:txBody>
      </p:sp>
      <p:cxnSp>
        <p:nvCxnSpPr>
          <p:cNvPr id="84" name="Straight Connector 83"/>
          <p:cNvCxnSpPr/>
          <p:nvPr/>
        </p:nvCxnSpPr>
        <p:spPr>
          <a:xfrm rot="16200000" flipH="1">
            <a:off x="7495445" y="5426104"/>
            <a:ext cx="1409721" cy="31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8242637" y="5024355"/>
            <a:ext cx="11399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Executing…</a:t>
            </a:r>
            <a:endParaRPr lang="en-US" sz="1200" dirty="0"/>
          </a:p>
        </p:txBody>
      </p:sp>
      <p:cxnSp>
        <p:nvCxnSpPr>
          <p:cNvPr id="117" name="Straight Arrow Connector 116"/>
          <p:cNvCxnSpPr/>
          <p:nvPr/>
        </p:nvCxnSpPr>
        <p:spPr>
          <a:xfrm rot="10800000">
            <a:off x="7837800" y="6134491"/>
            <a:ext cx="364061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6253035" y="4433393"/>
            <a:ext cx="11399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Update Status</a:t>
            </a:r>
            <a:endParaRPr lang="en-US" sz="1200" dirty="0"/>
          </a:p>
        </p:txBody>
      </p:sp>
      <p:sp>
        <p:nvSpPr>
          <p:cNvPr id="135" name="TextBox 134"/>
          <p:cNvSpPr txBox="1"/>
          <p:nvPr/>
        </p:nvSpPr>
        <p:spPr>
          <a:xfrm>
            <a:off x="6220147" y="5755492"/>
            <a:ext cx="17186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Update Status</a:t>
            </a:r>
            <a:endParaRPr lang="en-US" sz="1200" dirty="0"/>
          </a:p>
        </p:txBody>
      </p:sp>
      <p:cxnSp>
        <p:nvCxnSpPr>
          <p:cNvPr id="68" name="Straight Arrow Connector 67"/>
          <p:cNvCxnSpPr/>
          <p:nvPr/>
        </p:nvCxnSpPr>
        <p:spPr>
          <a:xfrm>
            <a:off x="1127337" y="5362930"/>
            <a:ext cx="1640444" cy="115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1106801" y="5048516"/>
            <a:ext cx="22799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cancel(actionInvocation)</a:t>
            </a:r>
            <a:endParaRPr lang="en-US" sz="1200" dirty="0"/>
          </a:p>
        </p:txBody>
      </p:sp>
      <p:cxnSp>
        <p:nvCxnSpPr>
          <p:cNvPr id="82" name="Straight Arrow Connector 81"/>
          <p:cNvCxnSpPr/>
          <p:nvPr/>
        </p:nvCxnSpPr>
        <p:spPr>
          <a:xfrm>
            <a:off x="2801422" y="5366717"/>
            <a:ext cx="1551028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 flipV="1">
            <a:off x="4352450" y="5384547"/>
            <a:ext cx="1503474" cy="23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2867494" y="4912810"/>
            <a:ext cx="14849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/>
              <a:t>CancelRequest (PALBridge:4)</a:t>
            </a:r>
            <a:endParaRPr lang="en-US" sz="1200" i="1" dirty="0"/>
          </a:p>
        </p:txBody>
      </p:sp>
      <p:cxnSp>
        <p:nvCxnSpPr>
          <p:cNvPr id="88" name="Straight Connector 87"/>
          <p:cNvCxnSpPr/>
          <p:nvPr/>
        </p:nvCxnSpPr>
        <p:spPr>
          <a:xfrm>
            <a:off x="7867043" y="5369289"/>
            <a:ext cx="334817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 flipV="1">
            <a:off x="5919168" y="5380182"/>
            <a:ext cx="1877862" cy="29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5832395" y="5115067"/>
            <a:ext cx="23340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cancelProcedure(PALBridge:4)</a:t>
            </a:r>
            <a:endParaRPr lang="en-US" sz="1200" dirty="0"/>
          </a:p>
        </p:txBody>
      </p:sp>
      <p:sp>
        <p:nvSpPr>
          <p:cNvPr id="106" name="TextBox 105"/>
          <p:cNvSpPr txBox="1"/>
          <p:nvPr/>
        </p:nvSpPr>
        <p:spPr>
          <a:xfrm>
            <a:off x="8320269" y="5695762"/>
            <a:ext cx="11399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Execution</a:t>
            </a:r>
          </a:p>
          <a:p>
            <a:r>
              <a:rPr lang="en-US" sz="1200" dirty="0" smtClean="0"/>
              <a:t>Canceled.</a:t>
            </a:r>
            <a:endParaRPr lang="en-US" sz="12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72571" y="47480"/>
            <a:ext cx="4361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Nested Execution Sequence Diagram</a:t>
            </a:r>
            <a:endParaRPr lang="en-US" dirty="0"/>
          </a:p>
        </p:txBody>
      </p:sp>
      <p:grpSp>
        <p:nvGrpSpPr>
          <p:cNvPr id="2" name="Group 78"/>
          <p:cNvGrpSpPr/>
          <p:nvPr/>
        </p:nvGrpSpPr>
        <p:grpSpPr>
          <a:xfrm>
            <a:off x="850235" y="611451"/>
            <a:ext cx="685892" cy="6033126"/>
            <a:chOff x="686184" y="889014"/>
            <a:chExt cx="685892" cy="6033126"/>
          </a:xfrm>
        </p:grpSpPr>
        <p:sp>
          <p:nvSpPr>
            <p:cNvPr id="5" name="TextBox 4"/>
            <p:cNvSpPr txBox="1"/>
            <p:nvPr/>
          </p:nvSpPr>
          <p:spPr>
            <a:xfrm>
              <a:off x="686184" y="889014"/>
              <a:ext cx="685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CPOF</a:t>
              </a:r>
              <a:endParaRPr lang="en-US" dirty="0"/>
            </a:p>
          </p:txBody>
        </p:sp>
        <p:cxnSp>
          <p:nvCxnSpPr>
            <p:cNvPr id="9" name="Straight Connector 8"/>
            <p:cNvCxnSpPr/>
            <p:nvPr/>
          </p:nvCxnSpPr>
          <p:spPr>
            <a:xfrm rot="5400000">
              <a:off x="-1867332" y="4068428"/>
              <a:ext cx="5663795" cy="4363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76"/>
          <p:cNvGrpSpPr/>
          <p:nvPr/>
        </p:nvGrpSpPr>
        <p:grpSpPr>
          <a:xfrm>
            <a:off x="4010191" y="617924"/>
            <a:ext cx="701108" cy="6033923"/>
            <a:chOff x="3863542" y="889014"/>
            <a:chExt cx="701108" cy="5109158"/>
          </a:xfrm>
        </p:grpSpPr>
        <p:sp>
          <p:nvSpPr>
            <p:cNvPr id="6" name="TextBox 5"/>
            <p:cNvSpPr txBox="1"/>
            <p:nvPr/>
          </p:nvSpPr>
          <p:spPr>
            <a:xfrm>
              <a:off x="3863542" y="889014"/>
              <a:ext cx="701108" cy="3127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Spine</a:t>
              </a:r>
              <a:endParaRPr lang="en-US" dirty="0"/>
            </a:p>
          </p:txBody>
        </p:sp>
        <p:cxnSp>
          <p:nvCxnSpPr>
            <p:cNvPr id="10" name="Straight Connector 9"/>
            <p:cNvCxnSpPr/>
            <p:nvPr/>
          </p:nvCxnSpPr>
          <p:spPr>
            <a:xfrm rot="5400000">
              <a:off x="1823096" y="3612064"/>
              <a:ext cx="4770628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5"/>
          <p:cNvGrpSpPr/>
          <p:nvPr/>
        </p:nvGrpSpPr>
        <p:grpSpPr>
          <a:xfrm>
            <a:off x="7345273" y="579185"/>
            <a:ext cx="974996" cy="6066190"/>
            <a:chOff x="7634941" y="856748"/>
            <a:chExt cx="974996" cy="5712131"/>
          </a:xfrm>
        </p:grpSpPr>
        <p:sp>
          <p:nvSpPr>
            <p:cNvPr id="7" name="TextBox 6"/>
            <p:cNvSpPr txBox="1"/>
            <p:nvPr/>
          </p:nvSpPr>
          <p:spPr>
            <a:xfrm>
              <a:off x="7634941" y="856748"/>
              <a:ext cx="974996" cy="34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Lumen</a:t>
              </a:r>
              <a:endParaRPr lang="en-US" dirty="0"/>
            </a:p>
          </p:txBody>
        </p:sp>
        <p:cxnSp>
          <p:nvCxnSpPr>
            <p:cNvPr id="11" name="Straight Connector 10"/>
            <p:cNvCxnSpPr/>
            <p:nvPr/>
          </p:nvCxnSpPr>
          <p:spPr>
            <a:xfrm rot="5400000">
              <a:off x="5438769" y="3897081"/>
              <a:ext cx="5342007" cy="158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" name="Straight Arrow Connector 12"/>
          <p:cNvCxnSpPr/>
          <p:nvPr/>
        </p:nvCxnSpPr>
        <p:spPr>
          <a:xfrm>
            <a:off x="2809717" y="1529382"/>
            <a:ext cx="1551028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4360745" y="1547212"/>
            <a:ext cx="1503474" cy="23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10800000">
            <a:off x="4360745" y="2068334"/>
            <a:ext cx="1503474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rot="10800000" flipV="1">
            <a:off x="2801602" y="2062841"/>
            <a:ext cx="1501898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875789" y="1075475"/>
            <a:ext cx="14849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/>
              <a:t>ExecuteRequest (PALBridge:5)</a:t>
            </a:r>
            <a:endParaRPr lang="en-US" sz="1200" i="1" dirty="0"/>
          </a:p>
        </p:txBody>
      </p:sp>
      <p:sp>
        <p:nvSpPr>
          <p:cNvPr id="28" name="TextBox 27"/>
          <p:cNvSpPr txBox="1"/>
          <p:nvPr/>
        </p:nvSpPr>
        <p:spPr>
          <a:xfrm>
            <a:off x="4851900" y="1613116"/>
            <a:ext cx="12643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/>
              <a:t>TypeQuery (Lumen:4)</a:t>
            </a:r>
            <a:endParaRPr lang="en-US" sz="1200" i="1" dirty="0"/>
          </a:p>
        </p:txBody>
      </p:sp>
      <p:cxnSp>
        <p:nvCxnSpPr>
          <p:cNvPr id="47" name="Straight Connector 46"/>
          <p:cNvCxnSpPr/>
          <p:nvPr/>
        </p:nvCxnSpPr>
        <p:spPr>
          <a:xfrm>
            <a:off x="7845492" y="4200885"/>
            <a:ext cx="334817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rot="5400000">
            <a:off x="7936600" y="4461446"/>
            <a:ext cx="517947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rot="10800000" flipV="1">
            <a:off x="7845493" y="4720420"/>
            <a:ext cx="334817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8242637" y="3870115"/>
            <a:ext cx="11399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Start </a:t>
            </a:r>
          </a:p>
          <a:p>
            <a:r>
              <a:rPr lang="en-US" sz="1200" dirty="0" smtClean="0"/>
              <a:t>execution </a:t>
            </a:r>
          </a:p>
          <a:p>
            <a:r>
              <a:rPr lang="en-US" sz="1200" dirty="0" smtClean="0"/>
              <a:t>and notify caller</a:t>
            </a:r>
            <a:endParaRPr lang="en-US" sz="1200" dirty="0"/>
          </a:p>
        </p:txBody>
      </p:sp>
      <p:grpSp>
        <p:nvGrpSpPr>
          <p:cNvPr id="12" name="Group 45"/>
          <p:cNvGrpSpPr/>
          <p:nvPr/>
        </p:nvGrpSpPr>
        <p:grpSpPr>
          <a:xfrm>
            <a:off x="5885328" y="1233112"/>
            <a:ext cx="1825818" cy="1200329"/>
            <a:chOff x="7379862" y="1223761"/>
            <a:chExt cx="1825818" cy="1200329"/>
          </a:xfrm>
        </p:grpSpPr>
        <p:cxnSp>
          <p:nvCxnSpPr>
            <p:cNvPr id="55" name="Straight Connector 54"/>
            <p:cNvCxnSpPr/>
            <p:nvPr/>
          </p:nvCxnSpPr>
          <p:spPr>
            <a:xfrm>
              <a:off x="7379862" y="1537860"/>
              <a:ext cx="334817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7470970" y="1798421"/>
              <a:ext cx="517947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 rot="10800000" flipV="1">
              <a:off x="7379863" y="2057395"/>
              <a:ext cx="334817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7753878" y="1223761"/>
              <a:ext cx="145180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Check the action model cache for data types required to support learning. One type is not known – ask CPOF</a:t>
              </a:r>
              <a:endParaRPr lang="en-US" sz="1200" dirty="0"/>
            </a:p>
          </p:txBody>
        </p:sp>
      </p:grpSp>
      <p:cxnSp>
        <p:nvCxnSpPr>
          <p:cNvPr id="65" name="Straight Arrow Connector 64"/>
          <p:cNvCxnSpPr/>
          <p:nvPr/>
        </p:nvCxnSpPr>
        <p:spPr>
          <a:xfrm>
            <a:off x="2801422" y="3024318"/>
            <a:ext cx="1554432" cy="144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4360745" y="3024318"/>
            <a:ext cx="1503474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2832061" y="2573621"/>
            <a:ext cx="14025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/>
              <a:t>TypeResult </a:t>
            </a:r>
          </a:p>
          <a:p>
            <a:r>
              <a:rPr lang="en-US" sz="1200" i="1" dirty="0" smtClean="0"/>
              <a:t>(Lumen:4)</a:t>
            </a:r>
            <a:endParaRPr lang="en-US" sz="1200" i="1" dirty="0"/>
          </a:p>
        </p:txBody>
      </p:sp>
      <p:cxnSp>
        <p:nvCxnSpPr>
          <p:cNvPr id="69" name="Straight Arrow Connector 68"/>
          <p:cNvCxnSpPr/>
          <p:nvPr/>
        </p:nvCxnSpPr>
        <p:spPr>
          <a:xfrm rot="10800000">
            <a:off x="5897623" y="4724327"/>
            <a:ext cx="1907104" cy="170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" name="Group 74"/>
          <p:cNvGrpSpPr/>
          <p:nvPr/>
        </p:nvGrpSpPr>
        <p:grpSpPr>
          <a:xfrm>
            <a:off x="5393805" y="346736"/>
            <a:ext cx="1056825" cy="6297842"/>
            <a:chOff x="5564105" y="624299"/>
            <a:chExt cx="1056825" cy="6297842"/>
          </a:xfrm>
        </p:grpSpPr>
        <p:sp>
          <p:nvSpPr>
            <p:cNvPr id="34" name="TextBox 33"/>
            <p:cNvSpPr txBox="1"/>
            <p:nvPr/>
          </p:nvSpPr>
          <p:spPr>
            <a:xfrm>
              <a:off x="5564105" y="624299"/>
              <a:ext cx="105682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Lumen </a:t>
              </a:r>
            </a:p>
            <a:p>
              <a:r>
                <a:rPr lang="en-US" dirty="0" smtClean="0"/>
                <a:t>Mediator</a:t>
              </a:r>
              <a:endParaRPr lang="en-US" dirty="0"/>
            </a:p>
          </p:txBody>
        </p:sp>
        <p:cxnSp>
          <p:nvCxnSpPr>
            <p:cNvPr id="35" name="Straight Connector 34"/>
            <p:cNvCxnSpPr/>
            <p:nvPr/>
          </p:nvCxnSpPr>
          <p:spPr>
            <a:xfrm rot="16200000" flipH="1">
              <a:off x="3198630" y="4065143"/>
              <a:ext cx="5694476" cy="1952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0" name="Straight Arrow Connector 49"/>
          <p:cNvCxnSpPr/>
          <p:nvPr/>
        </p:nvCxnSpPr>
        <p:spPr>
          <a:xfrm flipV="1">
            <a:off x="5897617" y="4214746"/>
            <a:ext cx="1921692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5957087" y="3738844"/>
            <a:ext cx="1754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startTask(actionName,</a:t>
            </a:r>
          </a:p>
          <a:p>
            <a:r>
              <a:rPr lang="en-US" sz="1200" dirty="0" smtClean="0"/>
              <a:t>arguments)</a:t>
            </a:r>
            <a:endParaRPr lang="en-US" sz="1200" dirty="0"/>
          </a:p>
        </p:txBody>
      </p:sp>
      <p:grpSp>
        <p:nvGrpSpPr>
          <p:cNvPr id="16" name="Group 77"/>
          <p:cNvGrpSpPr/>
          <p:nvPr/>
        </p:nvGrpSpPr>
        <p:grpSpPr>
          <a:xfrm>
            <a:off x="2295468" y="611450"/>
            <a:ext cx="1119379" cy="6033129"/>
            <a:chOff x="2062771" y="889013"/>
            <a:chExt cx="1119379" cy="6033129"/>
          </a:xfrm>
        </p:grpSpPr>
        <p:sp>
          <p:nvSpPr>
            <p:cNvPr id="73" name="TextBox 72"/>
            <p:cNvSpPr txBox="1"/>
            <p:nvPr/>
          </p:nvSpPr>
          <p:spPr>
            <a:xfrm>
              <a:off x="2062771" y="889013"/>
              <a:ext cx="11193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PALBridge</a:t>
              </a:r>
              <a:endParaRPr lang="en-US" dirty="0"/>
            </a:p>
          </p:txBody>
        </p:sp>
        <p:cxnSp>
          <p:nvCxnSpPr>
            <p:cNvPr id="74" name="Straight Connector 73"/>
            <p:cNvCxnSpPr/>
            <p:nvPr/>
          </p:nvCxnSpPr>
          <p:spPr>
            <a:xfrm rot="5400000">
              <a:off x="-274539" y="4078697"/>
              <a:ext cx="5663796" cy="2309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0" name="Straight Arrow Connector 79"/>
          <p:cNvCxnSpPr/>
          <p:nvPr/>
        </p:nvCxnSpPr>
        <p:spPr>
          <a:xfrm>
            <a:off x="1159002" y="1413022"/>
            <a:ext cx="1619507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1087036" y="1056275"/>
            <a:ext cx="22799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execute(actionInvocation)</a:t>
            </a:r>
            <a:endParaRPr lang="en-US" sz="1200" dirty="0"/>
          </a:p>
        </p:txBody>
      </p:sp>
      <p:cxnSp>
        <p:nvCxnSpPr>
          <p:cNvPr id="89" name="Straight Arrow Connector 88"/>
          <p:cNvCxnSpPr/>
          <p:nvPr/>
        </p:nvCxnSpPr>
        <p:spPr>
          <a:xfrm rot="10800000">
            <a:off x="1127338" y="2211339"/>
            <a:ext cx="1640444" cy="39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1263094" y="1874729"/>
            <a:ext cx="12726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load(typeData)</a:t>
            </a:r>
            <a:endParaRPr lang="en-US" sz="1200" dirty="0"/>
          </a:p>
        </p:txBody>
      </p:sp>
      <p:cxnSp>
        <p:nvCxnSpPr>
          <p:cNvPr id="91" name="Straight Connector 90"/>
          <p:cNvCxnSpPr/>
          <p:nvPr/>
        </p:nvCxnSpPr>
        <p:spPr>
          <a:xfrm>
            <a:off x="771984" y="2215244"/>
            <a:ext cx="334817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 rot="5400000">
            <a:off x="516742" y="2498895"/>
            <a:ext cx="517947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153940" y="2008655"/>
            <a:ext cx="12392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Load </a:t>
            </a:r>
          </a:p>
          <a:p>
            <a:r>
              <a:rPr lang="en-US" sz="1200" dirty="0" smtClean="0"/>
              <a:t>Type</a:t>
            </a:r>
          </a:p>
          <a:p>
            <a:r>
              <a:rPr lang="en-US" sz="1200" dirty="0" smtClean="0"/>
              <a:t>data</a:t>
            </a:r>
          </a:p>
          <a:p>
            <a:r>
              <a:rPr lang="en-US" sz="1200" dirty="0" smtClean="0"/>
              <a:t>and </a:t>
            </a:r>
          </a:p>
          <a:p>
            <a:r>
              <a:rPr lang="en-US" sz="1200" dirty="0" smtClean="0"/>
              <a:t>return</a:t>
            </a:r>
          </a:p>
        </p:txBody>
      </p:sp>
      <p:cxnSp>
        <p:nvCxnSpPr>
          <p:cNvPr id="94" name="Straight Arrow Connector 93"/>
          <p:cNvCxnSpPr/>
          <p:nvPr/>
        </p:nvCxnSpPr>
        <p:spPr>
          <a:xfrm>
            <a:off x="771984" y="2781753"/>
            <a:ext cx="378446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>
            <a:off x="1150430" y="2783341"/>
            <a:ext cx="1628079" cy="115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6261959" y="2988555"/>
            <a:ext cx="8909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All type data loaded</a:t>
            </a:r>
            <a:endParaRPr lang="en-US" sz="1200" dirty="0"/>
          </a:p>
        </p:txBody>
      </p:sp>
      <p:cxnSp>
        <p:nvCxnSpPr>
          <p:cNvPr id="102" name="Straight Connector 101"/>
          <p:cNvCxnSpPr/>
          <p:nvPr/>
        </p:nvCxnSpPr>
        <p:spPr>
          <a:xfrm>
            <a:off x="5885329" y="3036433"/>
            <a:ext cx="334817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 rot="5400000">
            <a:off x="5976437" y="3296994"/>
            <a:ext cx="517947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 rot="10800000" flipV="1">
            <a:off x="5885330" y="3555968"/>
            <a:ext cx="334817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rot="10800000">
            <a:off x="4360745" y="4710393"/>
            <a:ext cx="1503476" cy="1002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 rot="10800000" flipV="1">
            <a:off x="2778513" y="4720419"/>
            <a:ext cx="1582232" cy="54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4404657" y="4248727"/>
            <a:ext cx="1479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/>
              <a:t>StartExecutionStatus </a:t>
            </a:r>
          </a:p>
          <a:p>
            <a:r>
              <a:rPr lang="en-US" sz="1200" i="1" dirty="0" smtClean="0"/>
              <a:t>(PALBridge:5)</a:t>
            </a:r>
            <a:endParaRPr lang="en-US" sz="1200" i="1" dirty="0"/>
          </a:p>
        </p:txBody>
      </p:sp>
      <p:cxnSp>
        <p:nvCxnSpPr>
          <p:cNvPr id="84" name="Straight Connector 83"/>
          <p:cNvCxnSpPr/>
          <p:nvPr/>
        </p:nvCxnSpPr>
        <p:spPr>
          <a:xfrm rot="16200000" flipH="1">
            <a:off x="7303593" y="5617955"/>
            <a:ext cx="1811927" cy="216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8165667" y="5055143"/>
            <a:ext cx="11399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Subprocedure</a:t>
            </a:r>
          </a:p>
          <a:p>
            <a:r>
              <a:rPr lang="en-US" sz="1200" dirty="0" smtClean="0"/>
              <a:t>encountered</a:t>
            </a:r>
            <a:endParaRPr lang="en-US" sz="1200" dirty="0"/>
          </a:p>
        </p:txBody>
      </p:sp>
      <p:sp>
        <p:nvSpPr>
          <p:cNvPr id="132" name="TextBox 131"/>
          <p:cNvSpPr txBox="1"/>
          <p:nvPr/>
        </p:nvSpPr>
        <p:spPr>
          <a:xfrm>
            <a:off x="6253035" y="4433393"/>
            <a:ext cx="11399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Update Status</a:t>
            </a:r>
            <a:endParaRPr lang="en-US" sz="1200" dirty="0"/>
          </a:p>
        </p:txBody>
      </p:sp>
      <p:sp>
        <p:nvSpPr>
          <p:cNvPr id="135" name="TextBox 134"/>
          <p:cNvSpPr txBox="1"/>
          <p:nvPr/>
        </p:nvSpPr>
        <p:spPr>
          <a:xfrm>
            <a:off x="6220147" y="5717007"/>
            <a:ext cx="17186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Update Status</a:t>
            </a:r>
            <a:endParaRPr lang="en-US" sz="1200" dirty="0"/>
          </a:p>
        </p:txBody>
      </p:sp>
      <p:cxnSp>
        <p:nvCxnSpPr>
          <p:cNvPr id="98" name="Straight Arrow Connector 97"/>
          <p:cNvCxnSpPr/>
          <p:nvPr/>
        </p:nvCxnSpPr>
        <p:spPr>
          <a:xfrm rot="10800000" flipV="1">
            <a:off x="5897625" y="5411681"/>
            <a:ext cx="1899407" cy="76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 rot="10800000">
            <a:off x="4354266" y="5418454"/>
            <a:ext cx="1530013" cy="8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 rot="10800000">
            <a:off x="2767782" y="5420965"/>
            <a:ext cx="1578788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>
            <a:off x="772889" y="5419300"/>
            <a:ext cx="334817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 rot="5400000">
            <a:off x="517647" y="5702951"/>
            <a:ext cx="517947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33706" y="5464929"/>
            <a:ext cx="1033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Start</a:t>
            </a:r>
          </a:p>
          <a:p>
            <a:r>
              <a:rPr lang="en-US" sz="1200" dirty="0" smtClean="0"/>
              <a:t>Execution</a:t>
            </a:r>
          </a:p>
        </p:txBody>
      </p:sp>
      <p:cxnSp>
        <p:nvCxnSpPr>
          <p:cNvPr id="109" name="Straight Arrow Connector 108"/>
          <p:cNvCxnSpPr/>
          <p:nvPr/>
        </p:nvCxnSpPr>
        <p:spPr>
          <a:xfrm>
            <a:off x="772889" y="5985809"/>
            <a:ext cx="303153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>
            <a:off x="1089902" y="5985809"/>
            <a:ext cx="3270843" cy="146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>
            <a:off x="4389263" y="6000466"/>
            <a:ext cx="3416242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>
            <a:off x="786749" y="6496104"/>
            <a:ext cx="303153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/>
          <p:nvPr/>
        </p:nvCxnSpPr>
        <p:spPr>
          <a:xfrm>
            <a:off x="1127337" y="6496332"/>
            <a:ext cx="3219233" cy="1131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 flipV="1">
            <a:off x="4389263" y="6511865"/>
            <a:ext cx="3407769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2707461" y="5964430"/>
            <a:ext cx="25708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SuccessExecutionStatus (</a:t>
            </a:r>
          </a:p>
          <a:p>
            <a:r>
              <a:rPr lang="en-US" sz="1200" dirty="0" smtClean="0"/>
              <a:t>Lumen:5, PALBridge:5)</a:t>
            </a:r>
            <a:endParaRPr lang="en-US" sz="1200" dirty="0"/>
          </a:p>
        </p:txBody>
      </p:sp>
      <p:cxnSp>
        <p:nvCxnSpPr>
          <p:cNvPr id="118" name="Straight Connector 117"/>
          <p:cNvCxnSpPr/>
          <p:nvPr/>
        </p:nvCxnSpPr>
        <p:spPr>
          <a:xfrm rot="5400000">
            <a:off x="519962" y="6247881"/>
            <a:ext cx="517947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" name="TextBox 118"/>
          <p:cNvSpPr txBox="1"/>
          <p:nvPr/>
        </p:nvSpPr>
        <p:spPr>
          <a:xfrm>
            <a:off x="0" y="5985809"/>
            <a:ext cx="12254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Execution</a:t>
            </a:r>
          </a:p>
          <a:p>
            <a:r>
              <a:rPr lang="en-US" sz="1200" dirty="0" smtClean="0"/>
              <a:t>Successful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8242637" y="6367579"/>
            <a:ext cx="11399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Executing…</a:t>
            </a:r>
            <a:endParaRPr lang="en-US" sz="1200" dirty="0"/>
          </a:p>
        </p:txBody>
      </p:sp>
      <p:cxnSp>
        <p:nvCxnSpPr>
          <p:cNvPr id="129" name="Straight Arrow Connector 128"/>
          <p:cNvCxnSpPr/>
          <p:nvPr/>
        </p:nvCxnSpPr>
        <p:spPr>
          <a:xfrm rot="10800000" flipV="1">
            <a:off x="7830483" y="5411626"/>
            <a:ext cx="334817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1" name="TextBox 130"/>
          <p:cNvSpPr txBox="1"/>
          <p:nvPr/>
        </p:nvSpPr>
        <p:spPr>
          <a:xfrm>
            <a:off x="6082250" y="4953790"/>
            <a:ext cx="17840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startTask(taskName, arguments, parentId)</a:t>
            </a:r>
            <a:endParaRPr lang="en-US" sz="1200" dirty="0"/>
          </a:p>
        </p:txBody>
      </p:sp>
      <p:sp>
        <p:nvSpPr>
          <p:cNvPr id="134" name="TextBox 133"/>
          <p:cNvSpPr txBox="1"/>
          <p:nvPr/>
        </p:nvSpPr>
        <p:spPr>
          <a:xfrm>
            <a:off x="4472131" y="4772123"/>
            <a:ext cx="14849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/>
              <a:t>ExecuteRequest (Lumen:5, PALBridge:5)</a:t>
            </a:r>
            <a:endParaRPr lang="en-US" sz="1200" i="1" dirty="0"/>
          </a:p>
        </p:txBody>
      </p:sp>
      <p:cxnSp>
        <p:nvCxnSpPr>
          <p:cNvPr id="141" name="Straight Arrow Connector 140"/>
          <p:cNvCxnSpPr/>
          <p:nvPr/>
        </p:nvCxnSpPr>
        <p:spPr>
          <a:xfrm rot="10800000">
            <a:off x="1119640" y="5424142"/>
            <a:ext cx="1640446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4" name="TextBox 143"/>
          <p:cNvSpPr txBox="1"/>
          <p:nvPr/>
        </p:nvSpPr>
        <p:spPr>
          <a:xfrm>
            <a:off x="1070668" y="5093628"/>
            <a:ext cx="22799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execute(actionInvocation)</a:t>
            </a:r>
            <a:endParaRPr lang="en-US" sz="1200" dirty="0"/>
          </a:p>
        </p:txBody>
      </p:sp>
      <p:sp>
        <p:nvSpPr>
          <p:cNvPr id="147" name="TextBox 146"/>
          <p:cNvSpPr txBox="1"/>
          <p:nvPr/>
        </p:nvSpPr>
        <p:spPr>
          <a:xfrm>
            <a:off x="1293882" y="5715513"/>
            <a:ext cx="17186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Update Status</a:t>
            </a:r>
            <a:endParaRPr lang="en-US" sz="1200" dirty="0"/>
          </a:p>
        </p:txBody>
      </p:sp>
      <p:sp>
        <p:nvSpPr>
          <p:cNvPr id="149" name="TextBox 148"/>
          <p:cNvSpPr txBox="1"/>
          <p:nvPr/>
        </p:nvSpPr>
        <p:spPr>
          <a:xfrm>
            <a:off x="1247700" y="6055552"/>
            <a:ext cx="17186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Update Status plus results</a:t>
            </a:r>
            <a:endParaRPr lang="en-US" sz="1200" dirty="0"/>
          </a:p>
        </p:txBody>
      </p:sp>
      <p:cxnSp>
        <p:nvCxnSpPr>
          <p:cNvPr id="158" name="Straight Arrow Connector 157"/>
          <p:cNvCxnSpPr/>
          <p:nvPr/>
        </p:nvCxnSpPr>
        <p:spPr>
          <a:xfrm>
            <a:off x="7845492" y="6517217"/>
            <a:ext cx="378446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31939" y="47480"/>
            <a:ext cx="5101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Nested Execution Sequence Diagram (continued)</a:t>
            </a:r>
            <a:endParaRPr lang="en-US" dirty="0"/>
          </a:p>
        </p:txBody>
      </p:sp>
      <p:grpSp>
        <p:nvGrpSpPr>
          <p:cNvPr id="2" name="Group 78"/>
          <p:cNvGrpSpPr/>
          <p:nvPr/>
        </p:nvGrpSpPr>
        <p:grpSpPr>
          <a:xfrm>
            <a:off x="850235" y="611451"/>
            <a:ext cx="685892" cy="6033126"/>
            <a:chOff x="686184" y="889014"/>
            <a:chExt cx="685892" cy="6033126"/>
          </a:xfrm>
        </p:grpSpPr>
        <p:sp>
          <p:nvSpPr>
            <p:cNvPr id="5" name="TextBox 4"/>
            <p:cNvSpPr txBox="1"/>
            <p:nvPr/>
          </p:nvSpPr>
          <p:spPr>
            <a:xfrm>
              <a:off x="686184" y="889014"/>
              <a:ext cx="685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CPOF</a:t>
              </a:r>
              <a:endParaRPr lang="en-US" dirty="0"/>
            </a:p>
          </p:txBody>
        </p:sp>
        <p:cxnSp>
          <p:nvCxnSpPr>
            <p:cNvPr id="9" name="Straight Connector 8"/>
            <p:cNvCxnSpPr/>
            <p:nvPr/>
          </p:nvCxnSpPr>
          <p:spPr>
            <a:xfrm rot="5400000">
              <a:off x="-1867332" y="4068428"/>
              <a:ext cx="5663795" cy="4363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76"/>
          <p:cNvGrpSpPr/>
          <p:nvPr/>
        </p:nvGrpSpPr>
        <p:grpSpPr>
          <a:xfrm>
            <a:off x="4010191" y="617924"/>
            <a:ext cx="701108" cy="6033923"/>
            <a:chOff x="3863542" y="889014"/>
            <a:chExt cx="701108" cy="5109158"/>
          </a:xfrm>
        </p:grpSpPr>
        <p:sp>
          <p:nvSpPr>
            <p:cNvPr id="6" name="TextBox 5"/>
            <p:cNvSpPr txBox="1"/>
            <p:nvPr/>
          </p:nvSpPr>
          <p:spPr>
            <a:xfrm>
              <a:off x="3863542" y="889014"/>
              <a:ext cx="701108" cy="3127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Spine</a:t>
              </a:r>
              <a:endParaRPr lang="en-US" dirty="0"/>
            </a:p>
          </p:txBody>
        </p:sp>
        <p:cxnSp>
          <p:nvCxnSpPr>
            <p:cNvPr id="10" name="Straight Connector 9"/>
            <p:cNvCxnSpPr/>
            <p:nvPr/>
          </p:nvCxnSpPr>
          <p:spPr>
            <a:xfrm rot="5400000">
              <a:off x="1823096" y="3612064"/>
              <a:ext cx="4770628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5"/>
          <p:cNvGrpSpPr/>
          <p:nvPr/>
        </p:nvGrpSpPr>
        <p:grpSpPr>
          <a:xfrm>
            <a:off x="7345273" y="579185"/>
            <a:ext cx="974996" cy="6066190"/>
            <a:chOff x="7634941" y="856748"/>
            <a:chExt cx="974996" cy="5712131"/>
          </a:xfrm>
        </p:grpSpPr>
        <p:sp>
          <p:nvSpPr>
            <p:cNvPr id="7" name="TextBox 6"/>
            <p:cNvSpPr txBox="1"/>
            <p:nvPr/>
          </p:nvSpPr>
          <p:spPr>
            <a:xfrm>
              <a:off x="7634941" y="856748"/>
              <a:ext cx="974996" cy="34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Lumen</a:t>
              </a:r>
              <a:endParaRPr lang="en-US" dirty="0"/>
            </a:p>
          </p:txBody>
        </p:sp>
        <p:cxnSp>
          <p:nvCxnSpPr>
            <p:cNvPr id="11" name="Straight Connector 10"/>
            <p:cNvCxnSpPr/>
            <p:nvPr/>
          </p:nvCxnSpPr>
          <p:spPr>
            <a:xfrm rot="5400000">
              <a:off x="5438769" y="3897081"/>
              <a:ext cx="5342007" cy="158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74"/>
          <p:cNvGrpSpPr/>
          <p:nvPr/>
        </p:nvGrpSpPr>
        <p:grpSpPr>
          <a:xfrm>
            <a:off x="5393805" y="346736"/>
            <a:ext cx="1056825" cy="6297842"/>
            <a:chOff x="5564105" y="624299"/>
            <a:chExt cx="1056825" cy="6297842"/>
          </a:xfrm>
        </p:grpSpPr>
        <p:sp>
          <p:nvSpPr>
            <p:cNvPr id="34" name="TextBox 33"/>
            <p:cNvSpPr txBox="1"/>
            <p:nvPr/>
          </p:nvSpPr>
          <p:spPr>
            <a:xfrm>
              <a:off x="5564105" y="624299"/>
              <a:ext cx="105682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Lumen </a:t>
              </a:r>
            </a:p>
            <a:p>
              <a:r>
                <a:rPr lang="en-US" dirty="0" smtClean="0"/>
                <a:t>Mediator</a:t>
              </a:r>
              <a:endParaRPr lang="en-US" dirty="0"/>
            </a:p>
          </p:txBody>
        </p:sp>
        <p:cxnSp>
          <p:nvCxnSpPr>
            <p:cNvPr id="35" name="Straight Connector 34"/>
            <p:cNvCxnSpPr/>
            <p:nvPr/>
          </p:nvCxnSpPr>
          <p:spPr>
            <a:xfrm rot="16200000" flipH="1">
              <a:off x="3198630" y="4065143"/>
              <a:ext cx="5694476" cy="1952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77"/>
          <p:cNvGrpSpPr/>
          <p:nvPr/>
        </p:nvGrpSpPr>
        <p:grpSpPr>
          <a:xfrm>
            <a:off x="2295468" y="611450"/>
            <a:ext cx="1119379" cy="6033129"/>
            <a:chOff x="2062771" y="889013"/>
            <a:chExt cx="1119379" cy="6033129"/>
          </a:xfrm>
        </p:grpSpPr>
        <p:sp>
          <p:nvSpPr>
            <p:cNvPr id="73" name="TextBox 72"/>
            <p:cNvSpPr txBox="1"/>
            <p:nvPr/>
          </p:nvSpPr>
          <p:spPr>
            <a:xfrm>
              <a:off x="2062771" y="889013"/>
              <a:ext cx="11193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PALBridge</a:t>
              </a:r>
              <a:endParaRPr lang="en-US" dirty="0"/>
            </a:p>
          </p:txBody>
        </p:sp>
        <p:cxnSp>
          <p:nvCxnSpPr>
            <p:cNvPr id="74" name="Straight Connector 73"/>
            <p:cNvCxnSpPr/>
            <p:nvPr/>
          </p:nvCxnSpPr>
          <p:spPr>
            <a:xfrm rot="5400000">
              <a:off x="-274539" y="4078697"/>
              <a:ext cx="5663796" cy="2309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7" name="Straight Arrow Connector 96"/>
          <p:cNvCxnSpPr/>
          <p:nvPr/>
        </p:nvCxnSpPr>
        <p:spPr>
          <a:xfrm rot="10800000">
            <a:off x="4369264" y="1989096"/>
            <a:ext cx="3272303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 rot="10800000" flipV="1">
            <a:off x="2810121" y="1989092"/>
            <a:ext cx="1552664" cy="15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4312018" y="1473174"/>
            <a:ext cx="16269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/>
              <a:t>SuccessExecutionStatus</a:t>
            </a:r>
          </a:p>
          <a:p>
            <a:r>
              <a:rPr lang="en-US" sz="1200" i="1" dirty="0" smtClean="0"/>
              <a:t> (PALBridge:5)</a:t>
            </a:r>
            <a:endParaRPr lang="en-US" sz="1200" i="1" dirty="0"/>
          </a:p>
        </p:txBody>
      </p:sp>
      <p:cxnSp>
        <p:nvCxnSpPr>
          <p:cNvPr id="117" name="Straight Connector 116"/>
          <p:cNvCxnSpPr/>
          <p:nvPr/>
        </p:nvCxnSpPr>
        <p:spPr>
          <a:xfrm rot="5400000">
            <a:off x="7527175" y="1501425"/>
            <a:ext cx="971364" cy="397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8058730" y="1103858"/>
            <a:ext cx="11399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Execution Completed Successfully,</a:t>
            </a:r>
          </a:p>
          <a:p>
            <a:r>
              <a:rPr lang="en-US" sz="1200" dirty="0" smtClean="0"/>
              <a:t>notify caller.</a:t>
            </a:r>
            <a:endParaRPr lang="en-US" sz="1200" dirty="0"/>
          </a:p>
        </p:txBody>
      </p:sp>
      <p:cxnSp>
        <p:nvCxnSpPr>
          <p:cNvPr id="122" name="Straight Arrow Connector 121"/>
          <p:cNvCxnSpPr/>
          <p:nvPr/>
        </p:nvCxnSpPr>
        <p:spPr>
          <a:xfrm rot="10800000" flipV="1">
            <a:off x="7661588" y="1989093"/>
            <a:ext cx="334815" cy="15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6028266" y="1505932"/>
            <a:ext cx="17186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Update Status, plus results</a:t>
            </a:r>
            <a:endParaRPr lang="en-US" sz="1200" dirty="0"/>
          </a:p>
        </p:txBody>
      </p:sp>
      <p:cxnSp>
        <p:nvCxnSpPr>
          <p:cNvPr id="124" name="Straight Arrow Connector 123"/>
          <p:cNvCxnSpPr/>
          <p:nvPr/>
        </p:nvCxnSpPr>
        <p:spPr>
          <a:xfrm rot="10800000" flipV="1">
            <a:off x="1158950" y="2139896"/>
            <a:ext cx="1628080" cy="15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1401676" y="1796339"/>
            <a:ext cx="17186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return result</a:t>
            </a:r>
            <a:endParaRPr lang="en-US" sz="12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386750" y="215700"/>
            <a:ext cx="4053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JMS Spine Module View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1368159" y="775378"/>
            <a:ext cx="3016136" cy="2553964"/>
          </a:xfrm>
          <a:prstGeom prst="roundRect">
            <a:avLst/>
          </a:prstGeom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>
            <a:glow rad="101600">
              <a:schemeClr val="accent2">
                <a:alpha val="75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smtClean="0"/>
              <a:t>Spine Interface</a:t>
            </a:r>
          </a:p>
          <a:p>
            <a:r>
              <a:rPr lang="en-US" sz="1400" dirty="0" smtClean="0"/>
              <a:t>subscribe(Handler, </a:t>
            </a:r>
            <a:r>
              <a:rPr lang="en-US" sz="1400" dirty="0" err="1" smtClean="0"/>
              <a:t>MessageTypes</a:t>
            </a:r>
            <a:r>
              <a:rPr lang="en-US" sz="1400" dirty="0" smtClean="0"/>
              <a:t>)</a:t>
            </a:r>
          </a:p>
          <a:p>
            <a:r>
              <a:rPr lang="en-US" sz="1400" dirty="0" err="1" smtClean="0"/>
              <a:t>unsubscribe(MessageType</a:t>
            </a:r>
            <a:r>
              <a:rPr lang="en-US" sz="1400" dirty="0" smtClean="0"/>
              <a:t>)</a:t>
            </a:r>
            <a:endParaRPr lang="en-US" sz="1400" dirty="0" smtClean="0"/>
          </a:p>
          <a:p>
            <a:r>
              <a:rPr lang="en-US" sz="1400" dirty="0" smtClean="0"/>
              <a:t>send(Message)</a:t>
            </a:r>
          </a:p>
          <a:p>
            <a:r>
              <a:rPr lang="en-US" sz="1400" dirty="0" smtClean="0"/>
              <a:t>getNextUid(</a:t>
            </a:r>
            <a:r>
              <a:rPr lang="en-US" sz="1400" dirty="0" smtClean="0"/>
              <a:t>) </a:t>
            </a:r>
          </a:p>
          <a:p>
            <a:r>
              <a:rPr lang="en-US" sz="1400" dirty="0" err="1" smtClean="0"/>
              <a:t>getClientId</a:t>
            </a:r>
            <a:r>
              <a:rPr lang="en-US" sz="1400" dirty="0" smtClean="0"/>
              <a:t>()</a:t>
            </a:r>
          </a:p>
          <a:p>
            <a:r>
              <a:rPr lang="en-US" sz="1400" dirty="0" err="1" smtClean="0"/>
              <a:t>isRunning</a:t>
            </a:r>
            <a:r>
              <a:rPr lang="en-US" sz="1400" dirty="0" smtClean="0"/>
              <a:t>()</a:t>
            </a:r>
          </a:p>
          <a:p>
            <a:r>
              <a:rPr lang="en-US" sz="1400" dirty="0" err="1" smtClean="0"/>
              <a:t>permissionToGather(Type</a:t>
            </a:r>
            <a:r>
              <a:rPr lang="en-US" sz="1400" dirty="0" smtClean="0"/>
              <a:t>)</a:t>
            </a:r>
          </a:p>
          <a:p>
            <a:r>
              <a:rPr lang="en-US" sz="1400" dirty="0" err="1" smtClean="0"/>
              <a:t>gather(Type</a:t>
            </a:r>
            <a:r>
              <a:rPr lang="en-US" sz="1400" dirty="0" smtClean="0"/>
              <a:t>)</a:t>
            </a:r>
          </a:p>
          <a:p>
            <a:r>
              <a:rPr lang="en-US" sz="1400" dirty="0" smtClean="0"/>
              <a:t>shutdown()</a:t>
            </a:r>
            <a:endParaRPr lang="en-US" sz="1400" dirty="0" smtClean="0"/>
          </a:p>
          <a:p>
            <a:endParaRPr lang="en-US" sz="1400" dirty="0"/>
          </a:p>
        </p:txBody>
      </p:sp>
      <p:sp>
        <p:nvSpPr>
          <p:cNvPr id="10" name="Rounded Rectangle 9"/>
          <p:cNvSpPr/>
          <p:nvPr/>
        </p:nvSpPr>
        <p:spPr>
          <a:xfrm>
            <a:off x="1356593" y="3805340"/>
            <a:ext cx="3022631" cy="2778186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smtClean="0"/>
              <a:t>JmsSpine</a:t>
            </a:r>
          </a:p>
          <a:p>
            <a:r>
              <a:rPr lang="en-US" sz="1400" dirty="0" smtClean="0"/>
              <a:t>subscribe(Handler, MessageTypes)</a:t>
            </a:r>
            <a:endParaRPr lang="en-US" sz="1400" dirty="0" smtClean="0"/>
          </a:p>
          <a:p>
            <a:r>
              <a:rPr lang="en-US" sz="1400" dirty="0" err="1" smtClean="0"/>
              <a:t>unsubscribe(MessageType</a:t>
            </a:r>
            <a:r>
              <a:rPr lang="en-US" sz="1400" dirty="0" smtClean="0"/>
              <a:t>)</a:t>
            </a:r>
          </a:p>
          <a:p>
            <a:r>
              <a:rPr lang="en-US" sz="1400" dirty="0" err="1" smtClean="0"/>
              <a:t>send(Message</a:t>
            </a:r>
            <a:r>
              <a:rPr lang="en-US" sz="1400" dirty="0" smtClean="0"/>
              <a:t>)</a:t>
            </a:r>
          </a:p>
          <a:p>
            <a:r>
              <a:rPr lang="en-US" sz="1400" dirty="0" err="1" smtClean="0"/>
              <a:t>getNextUid</a:t>
            </a:r>
            <a:r>
              <a:rPr lang="en-US" sz="1400" dirty="0" smtClean="0"/>
              <a:t>() </a:t>
            </a:r>
          </a:p>
          <a:p>
            <a:r>
              <a:rPr lang="en-US" sz="1400" dirty="0" err="1" smtClean="0"/>
              <a:t>getClientId</a:t>
            </a:r>
            <a:r>
              <a:rPr lang="en-US" sz="1400" dirty="0" smtClean="0"/>
              <a:t>()</a:t>
            </a:r>
          </a:p>
          <a:p>
            <a:r>
              <a:rPr lang="en-US" sz="1400" dirty="0" err="1" smtClean="0"/>
              <a:t>isRunning</a:t>
            </a:r>
            <a:r>
              <a:rPr lang="en-US" sz="1400" dirty="0" smtClean="0"/>
              <a:t>()</a:t>
            </a:r>
          </a:p>
          <a:p>
            <a:r>
              <a:rPr lang="en-US" sz="1400" dirty="0" err="1" smtClean="0"/>
              <a:t>permissionToGather(Type</a:t>
            </a:r>
            <a:r>
              <a:rPr lang="en-US" sz="1400" dirty="0" smtClean="0"/>
              <a:t>)</a:t>
            </a:r>
          </a:p>
          <a:p>
            <a:r>
              <a:rPr lang="en-US" sz="1400" dirty="0" err="1" smtClean="0"/>
              <a:t>gather(Type</a:t>
            </a:r>
            <a:r>
              <a:rPr lang="en-US" sz="1400" dirty="0" smtClean="0"/>
              <a:t>)</a:t>
            </a:r>
          </a:p>
          <a:p>
            <a:r>
              <a:rPr lang="en-US" sz="1400" dirty="0" smtClean="0"/>
              <a:t>shutdown()</a:t>
            </a:r>
          </a:p>
          <a:p>
            <a:endParaRPr lang="en-US" sz="1400" dirty="0"/>
          </a:p>
        </p:txBody>
      </p:sp>
      <p:cxnSp>
        <p:nvCxnSpPr>
          <p:cNvPr id="12" name="Straight Arrow Connector 11"/>
          <p:cNvCxnSpPr/>
          <p:nvPr/>
        </p:nvCxnSpPr>
        <p:spPr>
          <a:xfrm rot="5400000" flipH="1" flipV="1">
            <a:off x="2604240" y="3580815"/>
            <a:ext cx="399566" cy="1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5"/>
          <p:cNvSpPr/>
          <p:nvPr/>
        </p:nvSpPr>
        <p:spPr>
          <a:xfrm>
            <a:off x="5596022" y="3904982"/>
            <a:ext cx="1710548" cy="646197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1100" dirty="0" smtClean="0"/>
              <a:t>Class name</a:t>
            </a:r>
          </a:p>
          <a:p>
            <a:r>
              <a:rPr lang="en-US" sz="1100" dirty="0" err="1" smtClean="0"/>
              <a:t>methodName(params</a:t>
            </a:r>
            <a:r>
              <a:rPr lang="en-US" sz="1100" dirty="0" smtClean="0"/>
              <a:t>)</a:t>
            </a:r>
            <a:endParaRPr lang="en-US" sz="1100" dirty="0"/>
          </a:p>
        </p:txBody>
      </p:sp>
      <p:sp>
        <p:nvSpPr>
          <p:cNvPr id="9" name="Rounded Rectangle 8"/>
          <p:cNvSpPr/>
          <p:nvPr/>
        </p:nvSpPr>
        <p:spPr>
          <a:xfrm>
            <a:off x="5602676" y="4738750"/>
            <a:ext cx="1710548" cy="593142"/>
          </a:xfrm>
          <a:prstGeom prst="roundRect">
            <a:avLst/>
          </a:prstGeom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>
            <a:glow rad="101600">
              <a:schemeClr val="accent2">
                <a:alpha val="75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1100" dirty="0" smtClean="0"/>
              <a:t>Interface name</a:t>
            </a:r>
          </a:p>
          <a:p>
            <a:r>
              <a:rPr lang="en-US" sz="1100" dirty="0" err="1" smtClean="0"/>
              <a:t>methodName(params</a:t>
            </a:r>
            <a:r>
              <a:rPr lang="en-US" sz="1100" dirty="0" smtClean="0"/>
              <a:t>)</a:t>
            </a:r>
            <a:endParaRPr lang="en-US" sz="1100" dirty="0"/>
          </a:p>
        </p:txBody>
      </p:sp>
      <p:cxnSp>
        <p:nvCxnSpPr>
          <p:cNvPr id="11" name="Straight Arrow Connector 10"/>
          <p:cNvCxnSpPr/>
          <p:nvPr/>
        </p:nvCxnSpPr>
        <p:spPr>
          <a:xfrm rot="5400000" flipH="1" flipV="1">
            <a:off x="5917445" y="5945626"/>
            <a:ext cx="792989" cy="1373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314626" y="5765030"/>
            <a:ext cx="151052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Implements </a:t>
            </a:r>
          </a:p>
          <a:p>
            <a:r>
              <a:rPr lang="en-US" sz="1100" dirty="0" smtClean="0"/>
              <a:t>Interface</a:t>
            </a:r>
            <a:endParaRPr lang="en-US" sz="1100" dirty="0"/>
          </a:p>
        </p:txBody>
      </p:sp>
      <p:cxnSp>
        <p:nvCxnSpPr>
          <p:cNvPr id="18" name="Straight Connector 17"/>
          <p:cNvCxnSpPr/>
          <p:nvPr/>
        </p:nvCxnSpPr>
        <p:spPr>
          <a:xfrm flipV="1">
            <a:off x="5364257" y="3739350"/>
            <a:ext cx="3536703" cy="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357788" y="6499502"/>
            <a:ext cx="3531022" cy="715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rot="5400000">
            <a:off x="3978231" y="5107780"/>
            <a:ext cx="2759115" cy="137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rot="5400000">
            <a:off x="7509939" y="5126414"/>
            <a:ext cx="2759115" cy="137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298586" y="3431572"/>
            <a:ext cx="13102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Diagram Key</a:t>
            </a:r>
            <a:endParaRPr lang="en-US" sz="1400" dirty="0"/>
          </a:p>
        </p:txBody>
      </p:sp>
      <p:sp>
        <p:nvSpPr>
          <p:cNvPr id="39" name="Bevel 38"/>
          <p:cNvSpPr/>
          <p:nvPr/>
        </p:nvSpPr>
        <p:spPr>
          <a:xfrm>
            <a:off x="5525831" y="1912595"/>
            <a:ext cx="1461737" cy="1054485"/>
          </a:xfrm>
          <a:prstGeom prst="bevel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Apache Active MQ </a:t>
            </a:r>
            <a:endParaRPr lang="en-US" dirty="0"/>
          </a:p>
        </p:txBody>
      </p:sp>
      <p:cxnSp>
        <p:nvCxnSpPr>
          <p:cNvPr id="42" name="Straight Arrow Connector 41"/>
          <p:cNvCxnSpPr/>
          <p:nvPr/>
        </p:nvCxnSpPr>
        <p:spPr>
          <a:xfrm flipV="1">
            <a:off x="4290238" y="2801698"/>
            <a:ext cx="1235593" cy="11032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rot="5400000" flipH="1" flipV="1">
            <a:off x="6786778" y="5965382"/>
            <a:ext cx="832719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7353458" y="5765030"/>
            <a:ext cx="6407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Uses</a:t>
            </a:r>
            <a:endParaRPr lang="en-US" sz="1100" dirty="0"/>
          </a:p>
        </p:txBody>
      </p:sp>
      <p:sp>
        <p:nvSpPr>
          <p:cNvPr id="47" name="Bevel 46"/>
          <p:cNvSpPr/>
          <p:nvPr/>
        </p:nvSpPr>
        <p:spPr>
          <a:xfrm>
            <a:off x="7529131" y="3897142"/>
            <a:ext cx="1188579" cy="646197"/>
          </a:xfrm>
          <a:prstGeom prst="bevel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3</a:t>
            </a:r>
            <a:r>
              <a:rPr lang="en-US" sz="1100" baseline="30000" dirty="0" smtClean="0"/>
              <a:t>rd</a:t>
            </a:r>
            <a:r>
              <a:rPr lang="en-US" sz="1100" dirty="0" smtClean="0"/>
              <a:t> Party Tool Name</a:t>
            </a:r>
            <a:endParaRPr lang="en-US" sz="1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 flipV="1">
            <a:off x="707494" y="961601"/>
            <a:ext cx="3536703" cy="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701025" y="3721753"/>
            <a:ext cx="3531022" cy="715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5400000">
            <a:off x="-678532" y="2330031"/>
            <a:ext cx="2759115" cy="137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rot="5400000">
            <a:off x="2865326" y="2330031"/>
            <a:ext cx="2759115" cy="137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939172" y="1387671"/>
            <a:ext cx="1012908" cy="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087311" y="1162786"/>
            <a:ext cx="111243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Direction of Message/Call</a:t>
            </a:r>
            <a:endParaRPr lang="en-US" sz="1100" dirty="0"/>
          </a:p>
        </p:txBody>
      </p:sp>
      <p:sp>
        <p:nvSpPr>
          <p:cNvPr id="15" name="TextBox 14"/>
          <p:cNvSpPr txBox="1"/>
          <p:nvPr/>
        </p:nvSpPr>
        <p:spPr>
          <a:xfrm>
            <a:off x="641823" y="653823"/>
            <a:ext cx="24783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Sequence Diagram Key</a:t>
            </a:r>
            <a:endParaRPr lang="en-US" sz="1400" dirty="0"/>
          </a:p>
        </p:txBody>
      </p:sp>
      <p:cxnSp>
        <p:nvCxnSpPr>
          <p:cNvPr id="19" name="Straight Arrow Connector 18"/>
          <p:cNvCxnSpPr/>
          <p:nvPr/>
        </p:nvCxnSpPr>
        <p:spPr>
          <a:xfrm rot="10800000">
            <a:off x="939173" y="2176966"/>
            <a:ext cx="1011319" cy="15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087311" y="1782632"/>
            <a:ext cx="111243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Local Method execution </a:t>
            </a:r>
            <a:endParaRPr lang="en-US" sz="1100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939172" y="1780251"/>
            <a:ext cx="1011319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rot="5400000">
            <a:off x="1752931" y="1979399"/>
            <a:ext cx="395121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207583" y="1233346"/>
            <a:ext cx="88765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Component</a:t>
            </a:r>
          </a:p>
          <a:p>
            <a:r>
              <a:rPr lang="en-US" sz="1100" dirty="0" smtClean="0"/>
              <a:t>    Name</a:t>
            </a:r>
            <a:endParaRPr lang="en-US" sz="1100" dirty="0"/>
          </a:p>
        </p:txBody>
      </p:sp>
      <p:cxnSp>
        <p:nvCxnSpPr>
          <p:cNvPr id="33" name="Straight Connector 32"/>
          <p:cNvCxnSpPr/>
          <p:nvPr/>
        </p:nvCxnSpPr>
        <p:spPr>
          <a:xfrm rot="16200000" flipH="1">
            <a:off x="2782622" y="2455475"/>
            <a:ext cx="1658556" cy="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939172" y="2408981"/>
            <a:ext cx="1828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/>
              <a:t>JmsSpineMessageType</a:t>
            </a:r>
          </a:p>
          <a:p>
            <a:r>
              <a:rPr lang="en-US" sz="1200" i="1" dirty="0" smtClean="0"/>
              <a:t>(SenderId:MessageIndex)</a:t>
            </a:r>
            <a:endParaRPr lang="en-US" sz="1200" i="1" dirty="0"/>
          </a:p>
        </p:txBody>
      </p:sp>
      <p:sp>
        <p:nvSpPr>
          <p:cNvPr id="36" name="TextBox 35"/>
          <p:cNvSpPr txBox="1"/>
          <p:nvPr/>
        </p:nvSpPr>
        <p:spPr>
          <a:xfrm>
            <a:off x="939171" y="2870646"/>
            <a:ext cx="22605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/>
              <a:t>JmsSpineMessageType</a:t>
            </a:r>
          </a:p>
          <a:p>
            <a:r>
              <a:rPr lang="en-US" sz="1200" i="1" dirty="0" smtClean="0"/>
              <a:t>(SenderId:MessageIndex,</a:t>
            </a:r>
          </a:p>
          <a:p>
            <a:r>
              <a:rPr lang="en-US" sz="1200" i="1" dirty="0" smtClean="0"/>
              <a:t>parentId:ParentMessageIndex)</a:t>
            </a:r>
            <a:endParaRPr lang="en-US" sz="1200" i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3582</TotalTime>
  <Words>878</Words>
  <Application>Microsoft Macintosh PowerPoint</Application>
  <PresentationFormat>On-screen Show (4:3)</PresentationFormat>
  <Paragraphs>305</Paragraphs>
  <Slides>10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>SRI International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Darag Hartnett</dc:creator>
  <cp:lastModifiedBy>Darag Hartnett</cp:lastModifiedBy>
  <cp:revision>17</cp:revision>
  <cp:lastPrinted>2010-07-21T19:44:06Z</cp:lastPrinted>
  <dcterms:created xsi:type="dcterms:W3CDTF">2010-12-07T17:24:18Z</dcterms:created>
  <dcterms:modified xsi:type="dcterms:W3CDTF">2010-12-07T18:14:42Z</dcterms:modified>
</cp:coreProperties>
</file>