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8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6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5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8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5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2698-18C3-4D1B-B288-8154DEC191CD}" type="datetimeFigureOut">
              <a:rPr lang="en-US" smtClean="0"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D2B5-4FF5-4EF1-8282-35DCA08E0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7960" y="2667000"/>
            <a:ext cx="6724840" cy="2133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Automated Assessment Module</a:t>
            </a: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18723" y="5257800"/>
            <a:ext cx="682027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Pattern Matcher</a:t>
            </a: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4428" y="4114800"/>
            <a:ext cx="1489672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Constraint Evaluator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86722" y="4232682"/>
            <a:ext cx="1352455" cy="3376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Post Processor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73077" y="1752600"/>
            <a:ext cx="1447800" cy="304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Training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Core</a:t>
            </a: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33750" y="1752600"/>
            <a:ext cx="382905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Student UI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8722" y="1752600"/>
            <a:ext cx="2400678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Bridge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1371600"/>
            <a:ext cx="86868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360222" y="152400"/>
            <a:ext cx="4192978" cy="4843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Application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7162800" y="2019300"/>
            <a:ext cx="410277" cy="457200"/>
          </a:xfrm>
          <a:prstGeom prst="straightConnector1">
            <a:avLst/>
          </a:prstGeom>
          <a:ln w="3492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3"/>
          </p:cNvCxnSpPr>
          <p:nvPr/>
        </p:nvCxnSpPr>
        <p:spPr>
          <a:xfrm flipV="1">
            <a:off x="7162800" y="3657600"/>
            <a:ext cx="410277" cy="76200"/>
          </a:xfrm>
          <a:prstGeom prst="straightConnector1">
            <a:avLst/>
          </a:prstGeom>
          <a:ln w="3492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</p:cNvCxnSpPr>
          <p:nvPr/>
        </p:nvCxnSpPr>
        <p:spPr>
          <a:xfrm flipH="1">
            <a:off x="5239031" y="2286000"/>
            <a:ext cx="9244" cy="381000"/>
          </a:xfrm>
          <a:prstGeom prst="straightConnector1">
            <a:avLst/>
          </a:prstGeom>
          <a:ln w="3492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70605" y="4800600"/>
            <a:ext cx="0" cy="457200"/>
          </a:xfrm>
          <a:prstGeom prst="straightConnector1">
            <a:avLst/>
          </a:prstGeom>
          <a:ln w="3492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90800" y="2286000"/>
            <a:ext cx="0" cy="381001"/>
          </a:xfrm>
          <a:prstGeom prst="straightConnector1">
            <a:avLst/>
          </a:prstGeom>
          <a:ln w="3492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877878" y="2523654"/>
            <a:ext cx="838198" cy="52434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Exercise Model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877878" y="3124200"/>
            <a:ext cx="838197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Response Model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801678" y="3657600"/>
            <a:ext cx="990596" cy="47907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Assessment Model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905415" y="4267200"/>
            <a:ext cx="838197" cy="304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7638" y="3770392"/>
            <a:ext cx="1489672" cy="3429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3">
                    <a:lumMod val="75000"/>
                  </a:schemeClr>
                </a:solidFill>
              </a:rPr>
              <a:t>Client Constraint Cache</a:t>
            </a:r>
            <a:endParaRPr lang="en-US" sz="105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077200" y="414572"/>
            <a:ext cx="457200" cy="0"/>
          </a:xfrm>
          <a:prstGeom prst="straightConnector1">
            <a:avLst/>
          </a:prstGeom>
          <a:ln w="3492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05600" y="276073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Code Dependency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05601" y="636703"/>
            <a:ext cx="175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Data-Flow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514600" y="990600"/>
            <a:ext cx="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715000" y="2286000"/>
            <a:ext cx="0" cy="8217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666489" y="6095995"/>
            <a:ext cx="1143000" cy="2395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Pattern Model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575342" y="5755921"/>
            <a:ext cx="1325295" cy="2395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Candidate Model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638493" y="5419626"/>
            <a:ext cx="1143000" cy="2395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Match Model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141174" y="5659165"/>
            <a:ext cx="1430826" cy="67636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Core Algorithm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746562" y="4234381"/>
            <a:ext cx="1936875" cy="3376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Solution Expansion Translator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400675" y="3622516"/>
            <a:ext cx="1609725" cy="3376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Response Translator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505200" y="3130424"/>
            <a:ext cx="1474583" cy="3376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Match Translator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619324" y="3107790"/>
            <a:ext cx="1352455" cy="3376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Pre Processor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159668" y="3468045"/>
            <a:ext cx="0" cy="1544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2514600" y="4136678"/>
            <a:ext cx="4495800" cy="511521"/>
          </a:xfrm>
          <a:prstGeom prst="roundRect">
            <a:avLst/>
          </a:prstGeom>
          <a:noFill/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endCxn id="51" idx="3"/>
          </p:cNvCxnSpPr>
          <p:nvPr/>
        </p:nvCxnSpPr>
        <p:spPr>
          <a:xfrm rot="5400000">
            <a:off x="4147647" y="4996353"/>
            <a:ext cx="1425350" cy="57664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V="1">
            <a:off x="3092069" y="4985132"/>
            <a:ext cx="1087165" cy="26090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733800" y="3468045"/>
            <a:ext cx="0" cy="7663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 flipH="1" flipV="1">
            <a:off x="4717765" y="2590829"/>
            <a:ext cx="970424" cy="446386"/>
          </a:xfrm>
          <a:prstGeom prst="bentConnector3">
            <a:avLst>
              <a:gd name="adj1" fmla="val -37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1403284" y="4648208"/>
            <a:ext cx="1737891" cy="1567557"/>
          </a:xfrm>
          <a:prstGeom prst="bentConnector3">
            <a:avLst>
              <a:gd name="adj1" fmla="val 100011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 rot="5400000" flipH="1" flipV="1">
            <a:off x="661553" y="3028665"/>
            <a:ext cx="148345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" idx="0"/>
            <a:endCxn id="123" idx="1"/>
          </p:cNvCxnSpPr>
          <p:nvPr/>
        </p:nvCxnSpPr>
        <p:spPr>
          <a:xfrm rot="5400000" flipH="1" flipV="1">
            <a:off x="1521232" y="916631"/>
            <a:ext cx="933799" cy="738141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2357202" y="647002"/>
            <a:ext cx="4195997" cy="343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Bridge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5400000">
            <a:off x="1669351" y="1097851"/>
            <a:ext cx="814201" cy="495298"/>
          </a:xfrm>
          <a:prstGeom prst="bentConnector3">
            <a:avLst>
              <a:gd name="adj1" fmla="val -115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5400000">
            <a:off x="830745" y="3028664"/>
            <a:ext cx="1483455" cy="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2819400" y="2133600"/>
            <a:ext cx="514350" cy="0"/>
          </a:xfrm>
          <a:prstGeom prst="straightConnector1">
            <a:avLst/>
          </a:prstGeom>
          <a:ln w="3492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endCxn id="4" idx="2"/>
          </p:cNvCxnSpPr>
          <p:nvPr/>
        </p:nvCxnSpPr>
        <p:spPr>
          <a:xfrm rot="10800000">
            <a:off x="1579264" y="4648201"/>
            <a:ext cx="1561910" cy="1447797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8059555" y="749929"/>
            <a:ext cx="47484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705600" y="938400"/>
            <a:ext cx="142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Constraint Callback</a:t>
            </a:r>
            <a:endParaRPr lang="en-US" sz="1200" dirty="0"/>
          </a:p>
        </p:txBody>
      </p:sp>
      <p:cxnSp>
        <p:nvCxnSpPr>
          <p:cNvPr id="173" name="Elbow Connector 172"/>
          <p:cNvCxnSpPr>
            <a:stCxn id="168" idx="3"/>
          </p:cNvCxnSpPr>
          <p:nvPr/>
        </p:nvCxnSpPr>
        <p:spPr>
          <a:xfrm flipV="1">
            <a:off x="8127892" y="1076899"/>
            <a:ext cx="7113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0" idx="3"/>
            <a:endCxn id="9" idx="1"/>
          </p:cNvCxnSpPr>
          <p:nvPr/>
        </p:nvCxnSpPr>
        <p:spPr>
          <a:xfrm>
            <a:off x="2819400" y="2019300"/>
            <a:ext cx="5143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ctagon 200"/>
          <p:cNvSpPr/>
          <p:nvPr/>
        </p:nvSpPr>
        <p:spPr>
          <a:xfrm>
            <a:off x="5856989" y="2328810"/>
            <a:ext cx="315211" cy="309327"/>
          </a:xfrm>
          <a:prstGeom prst="octagon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2" name="Octagon 201"/>
          <p:cNvSpPr/>
          <p:nvPr/>
        </p:nvSpPr>
        <p:spPr>
          <a:xfrm>
            <a:off x="4242491" y="3960136"/>
            <a:ext cx="315211" cy="309327"/>
          </a:xfrm>
          <a:prstGeom prst="octagon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3" name="Octagon 202"/>
          <p:cNvSpPr/>
          <p:nvPr/>
        </p:nvSpPr>
        <p:spPr>
          <a:xfrm>
            <a:off x="5239031" y="4874536"/>
            <a:ext cx="315211" cy="309327"/>
          </a:xfrm>
          <a:prstGeom prst="octagon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4" name="Octagon 203"/>
          <p:cNvSpPr/>
          <p:nvPr/>
        </p:nvSpPr>
        <p:spPr>
          <a:xfrm>
            <a:off x="1672920" y="5724234"/>
            <a:ext cx="315211" cy="309327"/>
          </a:xfrm>
          <a:prstGeom prst="octagon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742119" y="1219520"/>
            <a:ext cx="2096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Boundary</a:t>
            </a:r>
            <a:endParaRPr lang="en-US" sz="1200" dirty="0"/>
          </a:p>
        </p:txBody>
      </p:sp>
      <p:sp>
        <p:nvSpPr>
          <p:cNvPr id="206" name="Octagon 205"/>
          <p:cNvSpPr/>
          <p:nvPr/>
        </p:nvSpPr>
        <p:spPr>
          <a:xfrm>
            <a:off x="519217" y="1864636"/>
            <a:ext cx="315211" cy="309327"/>
          </a:xfrm>
          <a:prstGeom prst="octagon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7" name="Octagon 206"/>
          <p:cNvSpPr/>
          <p:nvPr/>
        </p:nvSpPr>
        <p:spPr>
          <a:xfrm>
            <a:off x="990600" y="3419002"/>
            <a:ext cx="315211" cy="309327"/>
          </a:xfrm>
          <a:prstGeom prst="octagon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8" name="Octagon 207"/>
          <p:cNvSpPr/>
          <p:nvPr/>
        </p:nvSpPr>
        <p:spPr>
          <a:xfrm>
            <a:off x="3462950" y="1864635"/>
            <a:ext cx="315211" cy="309327"/>
          </a:xfrm>
          <a:prstGeom prst="octagon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>
            <a:off x="6205537" y="3960136"/>
            <a:ext cx="0" cy="307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/>
          <p:cNvSpPr/>
          <p:nvPr/>
        </p:nvSpPr>
        <p:spPr>
          <a:xfrm>
            <a:off x="451994" y="381000"/>
            <a:ext cx="315211" cy="309327"/>
          </a:xfrm>
          <a:prstGeom prst="octagon">
            <a:avLst>
              <a:gd name="adj" fmla="val 40996"/>
            </a:avLst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8885" y="136267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UI listens to actions taken in client application, runs idiom recognition/collapsing, and prepares Response models to send to the AA Modules</a:t>
            </a:r>
            <a:endParaRPr lang="en-US" dirty="0"/>
          </a:p>
        </p:txBody>
      </p:sp>
      <p:sp>
        <p:nvSpPr>
          <p:cNvPr id="4" name="Octagon 3"/>
          <p:cNvSpPr/>
          <p:nvPr/>
        </p:nvSpPr>
        <p:spPr>
          <a:xfrm>
            <a:off x="451994" y="907672"/>
            <a:ext cx="315211" cy="309327"/>
          </a:xfrm>
          <a:prstGeom prst="octagon">
            <a:avLst>
              <a:gd name="adj" fmla="val 40996"/>
            </a:avLst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8885" y="762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Assessor.assess</a:t>
            </a:r>
            <a:r>
              <a:rPr lang="en-US" dirty="0" smtClean="0"/>
              <a:t>(Bridge </a:t>
            </a:r>
            <a:r>
              <a:rPr lang="en-US" dirty="0" err="1" smtClean="0"/>
              <a:t>bridge</a:t>
            </a:r>
            <a:r>
              <a:rPr lang="en-US" dirty="0" smtClean="0"/>
              <a:t>, Response response) : Assessment method call</a:t>
            </a:r>
            <a:endParaRPr lang="en-US" dirty="0"/>
          </a:p>
        </p:txBody>
      </p:sp>
      <p:sp>
        <p:nvSpPr>
          <p:cNvPr id="7" name="Octagon 6"/>
          <p:cNvSpPr/>
          <p:nvPr/>
        </p:nvSpPr>
        <p:spPr>
          <a:xfrm>
            <a:off x="451993" y="1669671"/>
            <a:ext cx="315211" cy="309327"/>
          </a:xfrm>
          <a:prstGeom prst="octagon">
            <a:avLst>
              <a:gd name="adj" fmla="val 40996"/>
            </a:avLst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ctagon 8"/>
          <p:cNvSpPr/>
          <p:nvPr/>
        </p:nvSpPr>
        <p:spPr>
          <a:xfrm>
            <a:off x="451994" y="2445573"/>
            <a:ext cx="315211" cy="309327"/>
          </a:xfrm>
          <a:prstGeom prst="octagon">
            <a:avLst>
              <a:gd name="adj" fmla="val 40996"/>
            </a:avLst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0380" y="227707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components within the dashed rectangle are run iteratively on each Solution expansion. The best match is identified and passed to the Match translator</a:t>
            </a:r>
            <a:endParaRPr lang="en-US" dirty="0"/>
          </a:p>
        </p:txBody>
      </p:sp>
      <p:sp>
        <p:nvSpPr>
          <p:cNvPr id="14" name="Octagon 13"/>
          <p:cNvSpPr/>
          <p:nvPr/>
        </p:nvSpPr>
        <p:spPr>
          <a:xfrm>
            <a:off x="451994" y="3344749"/>
            <a:ext cx="315211" cy="309327"/>
          </a:xfrm>
          <a:prstGeom prst="octagon">
            <a:avLst>
              <a:gd name="adj" fmla="val 40996"/>
            </a:avLst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0380" y="319147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will look something like </a:t>
            </a:r>
            <a:r>
              <a:rPr lang="en-US" dirty="0" err="1" smtClean="0"/>
              <a:t>Matcher.match</a:t>
            </a:r>
            <a:r>
              <a:rPr lang="en-US" dirty="0" smtClean="0"/>
              <a:t>(Pattern p, Candidate c, </a:t>
            </a:r>
            <a:r>
              <a:rPr lang="en-US" dirty="0" err="1" smtClean="0"/>
              <a:t>ConstraintEvaluator</a:t>
            </a:r>
            <a:r>
              <a:rPr lang="en-US" dirty="0" smtClean="0"/>
              <a:t> </a:t>
            </a:r>
            <a:r>
              <a:rPr lang="en-US" dirty="0" err="1" smtClean="0"/>
              <a:t>eval</a:t>
            </a:r>
            <a:r>
              <a:rPr lang="en-US" dirty="0" smtClean="0"/>
              <a:t>) : Match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6992" y="35099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Student UI and Automated Assessment Module share a Bridge instance</a:t>
            </a:r>
            <a:endParaRPr lang="en-US" dirty="0"/>
          </a:p>
        </p:txBody>
      </p:sp>
      <p:sp>
        <p:nvSpPr>
          <p:cNvPr id="18" name="Octagon 17"/>
          <p:cNvSpPr/>
          <p:nvPr/>
        </p:nvSpPr>
        <p:spPr>
          <a:xfrm>
            <a:off x="451994" y="4112093"/>
            <a:ext cx="315211" cy="309327"/>
          </a:xfrm>
          <a:prstGeom prst="octagon">
            <a:avLst>
              <a:gd name="adj" fmla="val 40996"/>
            </a:avLst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0380" y="3958814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ConstraintEvaluator</a:t>
            </a:r>
            <a:r>
              <a:rPr lang="en-US" dirty="0" smtClean="0"/>
              <a:t> is an interface defined in </a:t>
            </a:r>
            <a:r>
              <a:rPr lang="en-US" dirty="0" err="1" smtClean="0"/>
              <a:t>PatternMatcher</a:t>
            </a:r>
            <a:r>
              <a:rPr lang="en-US" dirty="0" smtClean="0"/>
              <a:t>. Facilitates callbacks to the AA Module to evaluate constraints.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0" name="Octagon 19"/>
          <p:cNvSpPr/>
          <p:nvPr/>
        </p:nvSpPr>
        <p:spPr>
          <a:xfrm>
            <a:off x="451994" y="4953879"/>
            <a:ext cx="315211" cy="309327"/>
          </a:xfrm>
          <a:prstGeom prst="octagon">
            <a:avLst>
              <a:gd name="adj" fmla="val 40996"/>
            </a:avLst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80380" y="4800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client-evaluated constraints need to go out to the client application via the bridge. Even these are managed by a cache to reduce redundant communication with and computation by the client application. Cache invalidated on a per-Response basis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04195"/>
            <a:ext cx="8305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Student UI: Captures student responses and displays assessment results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Training Core: Contains core models and functionality for the training project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Exercise Model: Represents an exercise including the problem and solution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Response Model: Represents a response (wraps </a:t>
            </a:r>
            <a:r>
              <a:rPr lang="en-US" sz="1400" dirty="0" err="1" smtClean="0"/>
              <a:t>ATRDemonstrations</a:t>
            </a:r>
            <a:r>
              <a:rPr lang="en-US" sz="1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Assessment Model: Represents an assessment of a response; primarily comprised of issues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Storage: Provides simple mechanism for persisting and retrieving exercises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Automated Assessment Module: Abstracts and augments Pattern Matcher-based automated assessments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Preprocessor: Scrubs Response data as necessary, calculates all expansions of Solution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Solution Translator: Translates a Solution Model </a:t>
            </a:r>
            <a:r>
              <a:rPr lang="en-US" sz="1400" i="1" dirty="0" smtClean="0"/>
              <a:t>expansion</a:t>
            </a:r>
            <a:r>
              <a:rPr lang="en-US" sz="1400" dirty="0" smtClean="0"/>
              <a:t> in to Pattern 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Response Translator: Translates a Response Model in to a Candidate 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Postprocessor: Performs additional analysis not performed by Pattern Matcher (node additions, </a:t>
            </a:r>
            <a:r>
              <a:rPr lang="en-US" sz="1400" dirty="0" err="1" smtClean="0"/>
              <a:t>etc</a:t>
            </a:r>
            <a:r>
              <a:rPr lang="en-US" sz="14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Match Translator: Translates the best match in to an Assessment 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Constraint Evaluator: Responsible for evaluation of any constraint not explicit in the Pattern Model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This includes client constraints but also basic constraints such as value equality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Cache: Caches results of client evaluated constraints on a per-response basis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Pattern Matcher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Pattern Model: Represents a pattern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Candidate Model: Represents candidate data to be matched to the pattern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Match Model: The result of matching a candidate to a pattern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Core Algorithm: The smarts of it all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7236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Modules and Sub-Module Roles &amp; 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438</Words>
  <Application>Microsoft Office PowerPoint</Application>
  <PresentationFormat>On-screen Show (4:3)</PresentationFormat>
  <Paragraphs>81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mcintyre</dc:creator>
  <cp:lastModifiedBy>mcintyre</cp:lastModifiedBy>
  <cp:revision>13</cp:revision>
  <dcterms:created xsi:type="dcterms:W3CDTF">2012-04-04T19:13:13Z</dcterms:created>
  <dcterms:modified xsi:type="dcterms:W3CDTF">2012-04-05T15:55:58Z</dcterms:modified>
</cp:coreProperties>
</file>