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35EA-EC40-4CBD-8D65-1A2DFB0FD98D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8FE1F-AC30-4373-B9F4-087D8E2AD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3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56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94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07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5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9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6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6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2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1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3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92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07A75-ED39-438A-879A-2A6B1AFDBE42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05F65-0F60-4B7F-A135-6DDC08833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irolxabi.blogspot.com/2013/07/world-map-of-bmi-obesity-and-overweight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ap-lifescience.org/ipj/article/92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kisnotebook.blogspot.com/2013/10/the-one-where-i-did-exercise-clas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ons.wikimedia.org/wiki/File:Man_Doing_Yoga_Cartoon.sv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enivasan-a-165a32193/" TargetMode="External"/><Relationship Id="rId2" Type="http://schemas.openxmlformats.org/officeDocument/2006/relationships/hyperlink" Target="https://www.linkedin.com/in/sribalajy-n-s-671a13191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linkedin.com/in/3th1cyuk1/" TargetMode="External"/><Relationship Id="rId5" Type="http://schemas.openxmlformats.org/officeDocument/2006/relationships/hyperlink" Target="https://www.linkedin.com/in/rakesh-v-6984ab119/" TargetMode="External"/><Relationship Id="rId4" Type="http://schemas.openxmlformats.org/officeDocument/2006/relationships/hyperlink" Target="https://www.linkedin.com/in/sriman-narayan-4628851a1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9DC0-C18D-4757-A6C4-88F42192C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220" y="1504206"/>
            <a:ext cx="7766936" cy="1646302"/>
          </a:xfrm>
        </p:spPr>
        <p:txBody>
          <a:bodyPr/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BMI AND BODY CONSITUENTS BASED FOOD SUGGESTIONS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10FA9-ED71-4148-94B4-67180C28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8" y="414098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WARRIORS</a:t>
            </a:r>
          </a:p>
        </p:txBody>
      </p:sp>
    </p:spTree>
    <p:extLst>
      <p:ext uri="{BB962C8B-B14F-4D97-AF65-F5344CB8AC3E}">
        <p14:creationId xmlns:p14="http://schemas.microsoft.com/office/powerpoint/2010/main" val="3849002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95C5-C2BC-4022-8C4E-F43ABE89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2" y="1044605"/>
            <a:ext cx="5276358" cy="766439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BODY MASS INDEX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2E0D9-A150-4A01-B068-6F29FECBFBBF}"/>
              </a:ext>
            </a:extLst>
          </p:cNvPr>
          <p:cNvSpPr txBox="1"/>
          <p:nvPr/>
        </p:nvSpPr>
        <p:spPr>
          <a:xfrm>
            <a:off x="819642" y="2263807"/>
            <a:ext cx="6276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BMI is an inexpensive and easy screening method for weight category—underweight, healthy weight, overweight, and obesity.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mass index (BMI) is a person’s weight in kilograms divided by the square of height in meters.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more of an indicator than a direct measurements of a total person’s body fat.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BMI increases, so does the person’s total body fat increases.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C7858-DD33-4486-A52A-DB930B23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6154" y="2592282"/>
            <a:ext cx="2875061" cy="23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F8BF3A-3019-4D0A-91AB-61DA8A7F67A7}"/>
              </a:ext>
            </a:extLst>
          </p:cNvPr>
          <p:cNvSpPr txBox="1"/>
          <p:nvPr/>
        </p:nvSpPr>
        <p:spPr>
          <a:xfrm>
            <a:off x="905524" y="1088384"/>
            <a:ext cx="402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lgerian" panose="04020705040A02060702" pitchFamily="82" charset="0"/>
              </a:rPr>
              <a:t>FORMULA</a:t>
            </a:r>
            <a:endParaRPr lang="en-IN" sz="36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F79DF-2FBE-440D-A28A-4CA5A3CCF551}"/>
              </a:ext>
            </a:extLst>
          </p:cNvPr>
          <p:cNvSpPr txBox="1"/>
          <p:nvPr/>
        </p:nvSpPr>
        <p:spPr>
          <a:xfrm>
            <a:off x="905524" y="2628781"/>
            <a:ext cx="5486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Formula: weight (kg) / [height (m)]</a:t>
            </a:r>
            <a:r>
              <a:rPr lang="en-US" sz="2000" baseline="30000" dirty="0"/>
              <a:t>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Calculation: [weight (kg) / height (cm) / height (cm)] x 10,000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E67BC-8324-4D9F-AD71-5069EDB4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10183" y="1997477"/>
            <a:ext cx="4021584" cy="32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69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88CE4D-D90C-4514-8EEE-DD65E1211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43361"/>
              </p:ext>
            </p:extLst>
          </p:nvPr>
        </p:nvGraphicFramePr>
        <p:xfrm>
          <a:off x="2219417" y="1553592"/>
          <a:ext cx="5637322" cy="42790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14222">
                  <a:extLst>
                    <a:ext uri="{9D8B030D-6E8A-4147-A177-3AD203B41FA5}">
                      <a16:colId xmlns:a16="http://schemas.microsoft.com/office/drawing/2014/main" val="1443008743"/>
                    </a:ext>
                  </a:extLst>
                </a:gridCol>
                <a:gridCol w="2823100">
                  <a:extLst>
                    <a:ext uri="{9D8B030D-6E8A-4147-A177-3AD203B41FA5}">
                      <a16:colId xmlns:a16="http://schemas.microsoft.com/office/drawing/2014/main" val="1182000695"/>
                    </a:ext>
                  </a:extLst>
                </a:gridCol>
              </a:tblGrid>
              <a:tr h="5504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WIEGHT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BODY MASS INDEX kg/m</a:t>
                      </a:r>
                      <a:r>
                        <a:rPr lang="en-US" sz="18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1612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dirty="0"/>
                        <a:t>Under Weight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&lt;18.5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5367"/>
                  </a:ext>
                </a:extLst>
              </a:tr>
              <a:tr h="506027">
                <a:tc>
                  <a:txBody>
                    <a:bodyPr/>
                    <a:lstStyle/>
                    <a:p>
                      <a:r>
                        <a:rPr lang="en-US" dirty="0"/>
                        <a:t>Normal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18.5 – 25.9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1591"/>
                  </a:ext>
                </a:extLst>
              </a:tr>
              <a:tr h="514905">
                <a:tc>
                  <a:txBody>
                    <a:bodyPr/>
                    <a:lstStyle/>
                    <a:p>
                      <a:r>
                        <a:rPr lang="en-US" dirty="0"/>
                        <a:t>Over Range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 – 29.9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860001"/>
                  </a:ext>
                </a:extLst>
              </a:tr>
              <a:tr h="523783">
                <a:tc>
                  <a:txBody>
                    <a:bodyPr/>
                    <a:lstStyle/>
                    <a:p>
                      <a:r>
                        <a:rPr lang="en-US" dirty="0"/>
                        <a:t>Obese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&gt;</a:t>
                      </a:r>
                      <a:r>
                        <a:rPr lang="en-US" u="none" dirty="0"/>
                        <a:t> 30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424584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r>
                        <a:rPr lang="en-US" dirty="0"/>
                        <a:t>Obese Class-1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 – 34.9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9006"/>
                  </a:ext>
                </a:extLst>
              </a:tr>
              <a:tr h="603682">
                <a:tc>
                  <a:txBody>
                    <a:bodyPr/>
                    <a:lstStyle/>
                    <a:p>
                      <a:r>
                        <a:rPr lang="en-US" dirty="0"/>
                        <a:t>Obese Class-2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 – 39.9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57533"/>
                  </a:ext>
                </a:extLst>
              </a:tr>
              <a:tr h="559293">
                <a:tc>
                  <a:txBody>
                    <a:bodyPr/>
                    <a:lstStyle/>
                    <a:p>
                      <a:r>
                        <a:rPr lang="en-US" dirty="0"/>
                        <a:t>Obese Class-3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&gt;</a:t>
                      </a:r>
                      <a:r>
                        <a:rPr lang="en-US" u="none" dirty="0"/>
                        <a:t> 40</a:t>
                      </a:r>
                      <a:endParaRPr lang="en-IN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962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5D58D-90AA-4F9C-9095-37BC5203F77C}"/>
              </a:ext>
            </a:extLst>
          </p:cNvPr>
          <p:cNvSpPr txBox="1"/>
          <p:nvPr/>
        </p:nvSpPr>
        <p:spPr>
          <a:xfrm>
            <a:off x="1052004" y="505119"/>
            <a:ext cx="398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lgerian" panose="04020705040A02060702" pitchFamily="82" charset="0"/>
              </a:rPr>
              <a:t>WHO CLASSIFICATION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-</a:t>
            </a:r>
            <a:endParaRPr lang="en-IN" sz="28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86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D7BBB-BFC7-4BF0-A00D-87E44043423A}"/>
              </a:ext>
            </a:extLst>
          </p:cNvPr>
          <p:cNvSpPr txBox="1"/>
          <p:nvPr/>
        </p:nvSpPr>
        <p:spPr>
          <a:xfrm>
            <a:off x="958789" y="781236"/>
            <a:ext cx="672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lgerian" panose="04020705040A02060702" pitchFamily="82" charset="0"/>
              </a:rPr>
              <a:t>OVERWEIGHT AND OBESITY - MANAGEMENT</a:t>
            </a:r>
            <a:endParaRPr lang="en-IN" sz="36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F4B7E-B82F-4AB9-AA2B-37256A0AB2B3}"/>
              </a:ext>
            </a:extLst>
          </p:cNvPr>
          <p:cNvSpPr txBox="1"/>
          <p:nvPr/>
        </p:nvSpPr>
        <p:spPr>
          <a:xfrm>
            <a:off x="1142260" y="2629667"/>
            <a:ext cx="4953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Lifestyle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Exercise to burn fat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Exercise for overweight and obesity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Yoga 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3992F-781E-4BC9-8C98-54510E5A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16002" y="3753051"/>
            <a:ext cx="2882793" cy="1826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E8F30F-44D3-453E-8F22-47FE8F2A2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16303" y="1381400"/>
            <a:ext cx="3859356" cy="2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81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11BCC-D5F7-42BF-B404-F1681FF1C499}"/>
              </a:ext>
            </a:extLst>
          </p:cNvPr>
          <p:cNvSpPr txBox="1"/>
          <p:nvPr/>
        </p:nvSpPr>
        <p:spPr>
          <a:xfrm>
            <a:off x="2063543" y="791551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lgerian" panose="04020705040A02060702" pitchFamily="82" charset="0"/>
              </a:rPr>
              <a:t>Merits</a:t>
            </a:r>
            <a:endParaRPr lang="en-IN" sz="36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A4D23-7DE4-4110-8F1E-B03C0A92B9A3}"/>
              </a:ext>
            </a:extLst>
          </p:cNvPr>
          <p:cNvSpPr txBox="1"/>
          <p:nvPr/>
        </p:nvSpPr>
        <p:spPr>
          <a:xfrm>
            <a:off x="140166" y="1962421"/>
            <a:ext cx="5615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BMI helps measure the obesity rate in people. Observing the changes in BMI values help the doctors evaluate the obesity levels in people over time.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When the BMI of a significant population is calculated, it helps researchers gather data that can be used to examine the obesity epidemic.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Knowing the BMI value of an individual, doctors can mitigate the health risks arising due to obesity.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E5C42-9086-4326-906E-1B76A460066B}"/>
              </a:ext>
            </a:extLst>
          </p:cNvPr>
          <p:cNvSpPr txBox="1"/>
          <p:nvPr/>
        </p:nvSpPr>
        <p:spPr>
          <a:xfrm>
            <a:off x="5755355" y="1997838"/>
            <a:ext cx="5088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Even when you have an average weight, based on the BMI value, you might fall under the overweight category.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BMI does not distinguish between the type of fat one carries - whether it is subcutaneous or visceral fat.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CE9E5-7782-483A-9A1D-7B89E695EC73}"/>
              </a:ext>
            </a:extLst>
          </p:cNvPr>
          <p:cNvSpPr txBox="1"/>
          <p:nvPr/>
        </p:nvSpPr>
        <p:spPr>
          <a:xfrm>
            <a:off x="7132536" y="791551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lgerian" panose="04020705040A02060702" pitchFamily="82" charset="0"/>
              </a:rPr>
              <a:t>demerits</a:t>
            </a:r>
            <a:endParaRPr lang="en-IN" sz="36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16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FBA-9C62-40A3-AC5D-15F53B73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9" y="958048"/>
            <a:ext cx="5137539" cy="106828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OUR TEAM </a:t>
            </a:r>
            <a:r>
              <a:rPr lang="en-US" sz="3600" dirty="0"/>
              <a:t>- 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8757-399E-4DB6-AB4D-53607B4D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092" y="2026328"/>
            <a:ext cx="6406516" cy="30716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Sribalajy N S [</a:t>
            </a:r>
            <a:r>
              <a:rPr lang="en-IN" sz="2000" b="1" dirty="0">
                <a:hlinkClick r:id="rId2"/>
              </a:rPr>
              <a:t>SRIBALAJY N S</a:t>
            </a:r>
            <a:r>
              <a:rPr lang="en-IN" sz="2000" b="1" dirty="0"/>
              <a:t>]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Seenivasan A [</a:t>
            </a:r>
            <a:r>
              <a:rPr lang="en-IN" sz="2000" b="1" dirty="0">
                <a:hlinkClick r:id="rId3"/>
              </a:rPr>
              <a:t>SEENIVASAN A</a:t>
            </a:r>
            <a:r>
              <a:rPr lang="en-IN" sz="2000" b="1" dirty="0"/>
              <a:t>]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Sriman Narayanan M [</a:t>
            </a:r>
            <a:r>
              <a:rPr lang="en-IN" sz="2000" b="1" dirty="0">
                <a:hlinkClick r:id="rId4"/>
              </a:rPr>
              <a:t>Sriman Narayan</a:t>
            </a:r>
            <a:r>
              <a:rPr lang="en-US" sz="2000" dirty="0"/>
              <a:t>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Rakesh Velavaluri [</a:t>
            </a:r>
            <a:r>
              <a:rPr lang="en-IN" sz="2000" b="1" dirty="0">
                <a:hlinkClick r:id="rId5"/>
              </a:rPr>
              <a:t>Rakesh Velavaluri</a:t>
            </a:r>
            <a:r>
              <a:rPr lang="en-IN" sz="2000" b="1" dirty="0"/>
              <a:t>]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Yukesh Kumar S [</a:t>
            </a:r>
            <a:r>
              <a:rPr lang="en-IN" sz="2000" b="1" dirty="0">
                <a:hlinkClick r:id="rId6"/>
              </a:rPr>
              <a:t>Yukesh Kumar</a:t>
            </a:r>
            <a:r>
              <a:rPr lang="en-US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277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917FC-DAD8-4741-BED4-FFFCBF517F43}"/>
              </a:ext>
            </a:extLst>
          </p:cNvPr>
          <p:cNvSpPr txBox="1"/>
          <p:nvPr/>
        </p:nvSpPr>
        <p:spPr>
          <a:xfrm>
            <a:off x="3241829" y="2734323"/>
            <a:ext cx="570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  <a:latin typeface="Algerian" panose="04020705040A02060702" pitchFamily="82" charset="0"/>
              </a:rPr>
              <a:t>THANK YOU !!</a:t>
            </a:r>
            <a:endParaRPr lang="en-IN" sz="6000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44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335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BMI AND BODY CONSITUENTS BASED FOOD SUGGESTIONS  </vt:lpstr>
      <vt:lpstr>BODY MASS INDEX</vt:lpstr>
      <vt:lpstr>PowerPoint Presentation</vt:lpstr>
      <vt:lpstr>PowerPoint Presentation</vt:lpstr>
      <vt:lpstr>PowerPoint Presentation</vt:lpstr>
      <vt:lpstr>PowerPoint Presentation</vt:lpstr>
      <vt:lpstr>OUR TEAM -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BODY MASS INDEX</dc:title>
  <dc:creator>yukesh</dc:creator>
  <cp:lastModifiedBy>v r</cp:lastModifiedBy>
  <cp:revision>24</cp:revision>
  <dcterms:created xsi:type="dcterms:W3CDTF">2021-05-15T13:56:10Z</dcterms:created>
  <dcterms:modified xsi:type="dcterms:W3CDTF">2021-05-16T04:42:25Z</dcterms:modified>
</cp:coreProperties>
</file>