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Slide Image Placeholder 1"/>
          <p:cNvSpPr>
            <a:spLocks noChangeAspect="1" noRot="1" noGrp="1"/>
          </p:cNvSpPr>
          <p:nvPr>
            <p:ph type="sldImg"/>
          </p:nvPr>
        </p:nvSpPr>
        <p:spPr>
          <a:xfrm>
            <a:off x="381000" y="685800"/>
            <a:ext cx="6096000" cy="3429000"/>
          </a:xfrm>
        </p:spPr>
      </p:sp>
      <p:sp>
        <p:nvSpPr>
          <p:cNvPr id="1048667"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4/9/2024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0"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1" name="Holder 3"/>
          <p:cNvSpPr>
            <a:spLocks noGrp="1"/>
          </p:cNvSpPr>
          <p:nvPr>
            <p:ph type="body" idx="1"/>
          </p:nvPr>
        </p:nvSpPr>
        <p:spPr/>
        <p:txBody>
          <a:bodyPr bIns="0" lIns="0" rIns="0" tIns="0"/>
          <a:lstStyle>
            <a:lvl1pPr>
              <a:defRPr b="0" i="0">
                <a:solidFill>
                  <a:schemeClr val="tx1"/>
                </a:solidFill>
              </a:defRPr>
            </a:lvl1pPr>
          </a:lstStyle>
          <a:p/>
        </p:txBody>
      </p:sp>
      <p:sp>
        <p:nvSpPr>
          <p:cNvPr id="1048662"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3"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104866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9"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3"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4"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0"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1"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8"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9"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0"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1"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2"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2"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3"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4"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100212" y="3926740"/>
            <a:ext cx="2486114" cy="637541"/>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sz="1100" lang="en-GB">
                <a:solidFill>
                  <a:schemeClr val="tx1"/>
                </a:solidFill>
              </a:rPr>
              <a:t> </a:t>
            </a:r>
            <a:r>
              <a:rPr sz="1100" lang="en-US">
                <a:solidFill>
                  <a:schemeClr val="tx1"/>
                </a:solidFill>
              </a:rPr>
              <a:t>S</a:t>
            </a:r>
            <a:r>
              <a:rPr sz="1100" lang="en-US">
                <a:solidFill>
                  <a:schemeClr val="tx1"/>
                </a:solidFill>
              </a:rPr>
              <a:t>R</a:t>
            </a:r>
            <a:r>
              <a:rPr sz="1100" lang="en-US">
                <a:solidFill>
                  <a:schemeClr val="tx1"/>
                </a:solidFill>
              </a:rPr>
              <a:t>I</a:t>
            </a:r>
            <a:r>
              <a:rPr sz="1100" lang="en-US">
                <a:solidFill>
                  <a:schemeClr val="tx1"/>
                </a:solidFill>
              </a:rPr>
              <a:t>C</a:t>
            </a:r>
            <a:r>
              <a:rPr sz="1100" lang="en-US">
                <a:solidFill>
                  <a:schemeClr val="tx1"/>
                </a:solidFill>
              </a:rPr>
              <a:t>H</a:t>
            </a:r>
            <a:r>
              <a:rPr sz="1100" lang="en-US">
                <a:solidFill>
                  <a:schemeClr val="tx1"/>
                </a:solidFill>
              </a:rPr>
              <a:t>A</a:t>
            </a:r>
            <a:r>
              <a:rPr sz="1100" lang="en-US">
                <a:solidFill>
                  <a:schemeClr val="tx1"/>
                </a:solidFill>
              </a:rPr>
              <a:t>N</a:t>
            </a:r>
            <a:r>
              <a:rPr sz="1100" lang="en-US">
                <a:solidFill>
                  <a:schemeClr val="tx1"/>
                </a:solidFill>
              </a:rPr>
              <a:t>D</a:t>
            </a:r>
            <a:r>
              <a:rPr sz="1100" lang="en-US">
                <a:solidFill>
                  <a:schemeClr val="tx1"/>
                </a:solidFill>
              </a:rPr>
              <a:t>I</a:t>
            </a:r>
            <a:r>
              <a:rPr sz="1100" lang="en-US">
                <a:solidFill>
                  <a:schemeClr val="tx1"/>
                </a:solidFill>
              </a:rPr>
              <a:t>R</a:t>
            </a:r>
            <a:r>
              <a:rPr sz="1100" lang="en-US">
                <a:solidFill>
                  <a:schemeClr val="tx1"/>
                </a:solidFill>
              </a:rPr>
              <a:t>A</a:t>
            </a:r>
            <a:r>
              <a:rPr sz="1100" lang="en-US">
                <a:solidFill>
                  <a:schemeClr val="tx1"/>
                </a:solidFill>
              </a:rPr>
              <a:t>N</a:t>
            </a:r>
            <a:r>
              <a:rPr sz="1100" lang="en-US">
                <a:solidFill>
                  <a:schemeClr val="tx1"/>
                </a:solidFill>
              </a:rPr>
              <a:t>.</a:t>
            </a:r>
            <a:r>
              <a:rPr sz="1100" lang="en-US">
                <a:solidFill>
                  <a:schemeClr val="tx1"/>
                </a:solidFill>
              </a:rPr>
              <a:t>S</a:t>
            </a:r>
            <a:endParaRPr b="0" cap="none" dirty="0" sz="1100" i="0" lang="en-US" strike="noStrike" u="none">
              <a:solidFill>
                <a:schemeClr val="tx1"/>
              </a:solidFill>
              <a:latin typeface="Arial"/>
              <a:ea typeface="Arial"/>
              <a:cs typeface="Arial"/>
              <a:sym typeface="Arial"/>
            </a:endParaRPr>
          </a:p>
          <a:p>
            <a:pPr>
              <a:spcAft>
                <a:spcPts val="200"/>
              </a:spcAft>
              <a:buClr>
                <a:schemeClr val="bg1"/>
              </a:buClr>
            </a:pPr>
            <a:r>
              <a:rPr b="0" cap="none" dirty="0" sz="1100" i="0" lang="en-US" strike="noStrike" u="none">
                <a:solidFill>
                  <a:schemeClr val="tx1"/>
                </a:solidFill>
                <a:latin typeface="Arial"/>
                <a:ea typeface="Arial"/>
                <a:cs typeface="Arial"/>
                <a:sym typeface="Arial"/>
              </a:rPr>
              <a:t>Student ID :  au51042</a:t>
            </a:r>
            <a:r>
              <a:rPr b="0" cap="none" dirty="0" sz="1100" i="0" lang="en-GB" strike="noStrike" u="none">
                <a:solidFill>
                  <a:schemeClr val="tx1"/>
                </a:solidFill>
                <a:latin typeface="Arial"/>
                <a:ea typeface="Arial"/>
                <a:cs typeface="Arial"/>
                <a:sym typeface="Arial"/>
              </a:rPr>
              <a:t>11040</a:t>
            </a:r>
            <a:r>
              <a:rPr b="0" cap="none" dirty="0" sz="1100" i="0" lang="en-US" strike="noStrike" u="none">
                <a:solidFill>
                  <a:schemeClr val="tx1"/>
                </a:solidFill>
                <a:latin typeface="Arial"/>
                <a:ea typeface="Arial"/>
                <a:cs typeface="Arial"/>
                <a:sym typeface="Arial"/>
              </a:rPr>
              <a:t>9</a:t>
            </a:r>
            <a:r>
              <a:rPr b="0" cap="none" dirty="0" sz="1100" i="0" lang="en-US" strike="noStrike" u="none">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Arunai</a:t>
            </a:r>
            <a:r>
              <a:rPr b="0" cap="none" dirty="0" sz="1100" i="0" lang="en-US" strike="noStrike" u="none">
                <a:solidFill>
                  <a:schemeClr val="tx1"/>
                </a:solidFill>
                <a:latin typeface="Arial"/>
                <a:ea typeface="Arial"/>
                <a:cs typeface="Arial"/>
                <a:sym typeface="Arial"/>
              </a:rPr>
              <a:t> engineering college ,</a:t>
            </a:r>
          </a:p>
          <a:p>
            <a:pPr lvl="0" marR="0" rtl="0">
              <a:lnSpc>
                <a:spcPct val="100000"/>
              </a:lnSpc>
              <a:spcBef>
                <a:spcPts val="0"/>
              </a:spcBef>
              <a:spcAft>
                <a:spcPts val="200"/>
              </a:spcAft>
              <a:buClr>
                <a:schemeClr val="bg1"/>
              </a:buClr>
            </a:pPr>
            <a:r>
              <a:rPr dirty="0" sz="1100" lang="en-US">
                <a:solidFill>
                  <a:schemeClr val="tx1"/>
                </a:solidFill>
              </a:rPr>
              <a:t>Tiruvannamalai</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3" name="TextBox 2"/>
          <p:cNvSpPr txBox="1"/>
          <p:nvPr/>
        </p:nvSpPr>
        <p:spPr>
          <a:xfrm>
            <a:off x="87464" y="492981"/>
            <a:ext cx="8977023" cy="4091940"/>
          </a:xfrm>
          <a:prstGeom prst="rect"/>
          <a:noFill/>
        </p:spPr>
        <p:txBody>
          <a:bodyPr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3. User Interfaces: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4. Implementation: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5. Testing and Evaluation: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6. Results: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4"/>
          <p:cNvPicPr>
            <a:picLocks noChangeAspect="1"/>
          </p:cNvPicPr>
          <p:nvPr/>
        </p:nvPicPr>
        <p:blipFill>
          <a:blip xmlns:r="http://schemas.openxmlformats.org/officeDocument/2006/relationships" r:embed="rId1"/>
          <a:stretch>
            <a:fillRect/>
          </a:stretch>
        </p:blipFill>
        <p:spPr>
          <a:xfrm>
            <a:off x="564541" y="1209053"/>
            <a:ext cx="6289482" cy="35404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Admin page</a:t>
            </a:r>
          </a:p>
        </p:txBody>
      </p:sp>
      <p:pic>
        <p:nvPicPr>
          <p:cNvPr id="2097161" name="Picture 3"/>
          <p:cNvPicPr>
            <a:picLocks noChangeAspect="1"/>
          </p:cNvPicPr>
          <p:nvPr/>
        </p:nvPicPr>
        <p:blipFill>
          <a:blip xmlns:r="http://schemas.openxmlformats.org/officeDocument/2006/relationships" r:embed="rId1"/>
          <a:stretch>
            <a:fillRect/>
          </a:stretch>
        </p:blipFill>
        <p:spPr>
          <a:xfrm>
            <a:off x="954157" y="1132477"/>
            <a:ext cx="6716341" cy="378001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Finding the bus-Page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341905" y="1106484"/>
            <a:ext cx="6946929" cy="390979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dirty="0" lang="en-US"/>
              <a:t>Booking-Page</a:t>
            </a:r>
          </a:p>
        </p:txBody>
      </p:sp>
      <p:pic>
        <p:nvPicPr>
          <p:cNvPr id="2097163" name="Picture 3"/>
          <p:cNvPicPr>
            <a:picLocks noChangeAspect="1"/>
          </p:cNvPicPr>
          <p:nvPr/>
        </p:nvPicPr>
        <p:blipFill>
          <a:blip xmlns:r="http://schemas.openxmlformats.org/officeDocument/2006/relationships" r:embed="rId1"/>
          <a:stretch>
            <a:fillRect/>
          </a:stretch>
        </p:blipFill>
        <p:spPr>
          <a:xfrm>
            <a:off x="230320" y="1184744"/>
            <a:ext cx="6684804" cy="376226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3"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0" dirty="0" i="0" lang="en-US">
                <a:solidFill>
                  <a:srgbClr val="374151"/>
                </a:solidFill>
                <a:effectLst/>
                <a:latin typeface="Söhne"/>
              </a:rPr>
            </a:br>
            <a:endParaRPr dirty="0" lang="en-US"/>
          </a:p>
        </p:txBody>
      </p:sp>
      <p:sp>
        <p:nvSpPr>
          <p:cNvPr id="1048654" name="TextBox 3"/>
          <p:cNvSpPr txBox="1"/>
          <p:nvPr/>
        </p:nvSpPr>
        <p:spPr>
          <a:xfrm>
            <a:off x="159026" y="1105231"/>
            <a:ext cx="8769921" cy="1107439"/>
          </a:xfrm>
          <a:prstGeom prst="rect"/>
          <a:noFill/>
        </p:spPr>
        <p:txBody>
          <a:bodyPr wrap="square">
            <a:spAutoFit/>
          </a:bodyPr>
          <a:p>
            <a:r>
              <a:rPr b="0" dirty="0" i="0" lang="en-US">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dirty="0" lang="en-IN"/>
          </a:p>
        </p:txBody>
      </p:sp>
      <p:sp>
        <p:nvSpPr>
          <p:cNvPr id="1048655" name="TextBox 7"/>
          <p:cNvSpPr txBox="1"/>
          <p:nvPr/>
        </p:nvSpPr>
        <p:spPr>
          <a:xfrm>
            <a:off x="159026" y="2059338"/>
            <a:ext cx="6640958" cy="1310640"/>
          </a:xfrm>
          <a:prstGeom prst="rect"/>
          <a:noFill/>
        </p:spPr>
        <p:txBody>
          <a:bodyPr wrap="square">
            <a:spAutoFit/>
          </a:bodyPr>
          <a:p>
            <a:pPr indent="-342900" marL="342900">
              <a:buAutoNum type="arabicPeriod"/>
            </a:pPr>
            <a:r>
              <a:rPr b="1" dirty="0" i="0" lang="en-IN">
                <a:solidFill>
                  <a:srgbClr val="0D0D0D"/>
                </a:solidFill>
                <a:effectLst/>
                <a:latin typeface="Söhne"/>
              </a:rPr>
              <a:t>Mobile Application Development</a:t>
            </a:r>
          </a:p>
          <a:p>
            <a:pPr indent="-342900" marL="342900">
              <a:buAutoNum type="arabicPeriod"/>
            </a:pPr>
            <a:r>
              <a:rPr b="1" dirty="0" i="0" lang="en-US">
                <a:solidFill>
                  <a:srgbClr val="0D0D0D"/>
                </a:solidFill>
                <a:effectLst/>
                <a:latin typeface="Söhne"/>
              </a:rPr>
              <a:t>Integration with Transit APIs</a:t>
            </a:r>
          </a:p>
          <a:p>
            <a:pPr indent="-342900" marL="342900">
              <a:buAutoNum type="arabicPeriod"/>
            </a:pPr>
            <a:r>
              <a:rPr b="1" dirty="0" i="0" lang="en-IN">
                <a:solidFill>
                  <a:srgbClr val="0D0D0D"/>
                </a:solidFill>
                <a:effectLst/>
                <a:latin typeface="Söhne"/>
              </a:rPr>
              <a:t>Personalized Recommendations</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Accessibility Features</a:t>
            </a:r>
            <a:endParaRPr b="1" dirty="0" i="0" lang="en-US">
              <a:solidFill>
                <a:srgbClr val="0D0D0D"/>
              </a:solidFill>
              <a:effectLst/>
              <a:latin typeface="Söhne"/>
            </a:endParaRPr>
          </a:p>
          <a:p>
            <a:pPr indent="-342900" marL="342900">
              <a:buAutoNum type="arabicPeriod"/>
            </a:pPr>
            <a:r>
              <a:rPr b="1" dirty="0" i="0" lang="en-US">
                <a:solidFill>
                  <a:srgbClr val="0D0D0D"/>
                </a:solidFill>
                <a:effectLst/>
                <a:latin typeface="Söhne"/>
              </a:rPr>
              <a:t>Virtual Reality (VR) Seat Selection</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Enhanced Security Measures</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7" name="Rectangle 1"/>
          <p:cNvSpPr>
            <a:spLocks noChangeArrowheads="1"/>
          </p:cNvSpPr>
          <p:nvPr/>
        </p:nvSpPr>
        <p:spPr bwMode="auto">
          <a:xfrm>
            <a:off x="0" y="1744441"/>
            <a:ext cx="8849802" cy="1958341"/>
          </a:xfrm>
          <a:prstGeom prst="rect"/>
          <a:solidFill>
            <a:srgbClr val="FFFFFF"/>
          </a:solid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5"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8215"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Abstract</a:t>
            </a: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37122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ChatGPT,Google,WikiPedia</a:t>
            </a:r>
            <a:endParaRPr dirty="0" sz="1000" lang="en-IN">
              <a:solidFill>
                <a:schemeClr val="tx1"/>
              </a:solidFill>
            </a:endParaRPr>
          </a:p>
        </p:txBody>
      </p:sp>
      <p:sp>
        <p:nvSpPr>
          <p:cNvPr id="1048610" name="TextBox 4"/>
          <p:cNvSpPr txBox="1"/>
          <p:nvPr/>
        </p:nvSpPr>
        <p:spPr>
          <a:xfrm>
            <a:off x="215776" y="1041592"/>
            <a:ext cx="8797192" cy="3342641"/>
          </a:xfrm>
          <a:prstGeom prst="rect"/>
          <a:noFill/>
        </p:spPr>
        <p:txBody>
          <a:bodyPr wrap="square">
            <a:spAutoFit/>
          </a:bodyPr>
          <a:p>
            <a:pPr algn="l" indent="-285750" marL="285750">
              <a:buFont typeface="Arial" panose="020B0604020202020204" pitchFamily="34" charset="0"/>
              <a:buChar char="•"/>
            </a:pPr>
            <a:r>
              <a:rPr b="0" dirty="0" i="0" lang="en-US">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algn="l" indent="-285750" marL="285750">
              <a:buFont typeface="Arial" panose="020B0604020202020204" pitchFamily="34" charset="0"/>
              <a:buChar char="•"/>
            </a:pPr>
            <a:r>
              <a:rPr b="0" dirty="0" i="0" lang="en-US">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algn="l" indent="-285750" marL="285750">
              <a:buFont typeface="Arial" panose="020B0604020202020204" pitchFamily="34" charset="0"/>
              <a:buChar char="•"/>
            </a:pPr>
            <a:r>
              <a:rPr b="0" dirty="0" i="0" lang="en-US">
                <a:solidFill>
                  <a:srgbClr val="0D0D0D"/>
                </a:solidFill>
                <a:effectLst/>
                <a:latin typeface="Söhne"/>
              </a:rPr>
              <a:t>Key components of the system include real-time seat availability updates, route management tools, and integration with popular payment gateways to facilitate seamless transactions. </a:t>
            </a:r>
            <a:r>
              <a:rPr dirty="0" lang="en-US">
                <a:solidFill>
                  <a:srgbClr val="0D0D0D"/>
                </a:solidFill>
                <a:latin typeface="Söhne"/>
              </a:rPr>
              <a:t>T</a:t>
            </a:r>
            <a:r>
              <a:rPr b="0" dirty="0" i="0" lang="en-US">
                <a:solidFill>
                  <a:srgbClr val="0D0D0D"/>
                </a:solidFill>
                <a:effectLst/>
                <a:latin typeface="Söhne"/>
              </a:rPr>
              <a:t>he system provides efficient data management and retrieval, optimizing performance and scalability.</a:t>
            </a:r>
          </a:p>
          <a:p>
            <a:pPr algn="l" indent="-285750" marL="285750">
              <a:buFont typeface="Arial" panose="020B0604020202020204" pitchFamily="34" charset="0"/>
              <a:buChar char="•"/>
            </a:pPr>
            <a:r>
              <a:rPr b="0" dirty="0" i="0" lang="en-US">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1" y="4714171"/>
            <a:ext cx="8596471" cy="321202"/>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100" i="0" lang="en-IN">
                <a:solidFill>
                  <a:srgbClr val="0D0D0D"/>
                </a:solidFill>
                <a:effectLst/>
                <a:latin typeface="Söhne"/>
              </a:rPr>
              <a:t>Google Scholar-</a:t>
            </a:r>
            <a:r>
              <a:rPr b="0" dirty="0" sz="1100" i="0" lang="en-US">
                <a:solidFill>
                  <a:srgbClr val="0D0D0D"/>
                </a:solidFill>
                <a:effectLst/>
                <a:latin typeface="Söhne"/>
              </a:rPr>
              <a:t>Market research and analysis of existing bus reservation systems and their shortcomings.</a:t>
            </a:r>
          </a:p>
          <a:p>
            <a:pPr>
              <a:buSzPts val="2800"/>
            </a:pPr>
            <a:endParaRPr dirty="0" sz="1000" lang="en-IN">
              <a:solidFill>
                <a:schemeClr val="tx1"/>
              </a:solidFill>
            </a:endParaRPr>
          </a:p>
        </p:txBody>
      </p:sp>
      <p:sp>
        <p:nvSpPr>
          <p:cNvPr id="1048615" name="TextBox 4"/>
          <p:cNvSpPr txBox="1"/>
          <p:nvPr/>
        </p:nvSpPr>
        <p:spPr>
          <a:xfrm>
            <a:off x="223024" y="1390184"/>
            <a:ext cx="8237035" cy="3323987"/>
          </a:xfrm>
          <a:prstGeom prst="rect"/>
          <a:noFill/>
        </p:spPr>
        <p:txBody>
          <a:bodyPr wrap="square">
            <a:spAutoFit/>
          </a:bodyPr>
          <a:p>
            <a:pPr indent="-342900" marL="342900">
              <a:buFont typeface="+mj-lt"/>
              <a:buAutoNum type="arabicPeriod"/>
            </a:pPr>
            <a:r>
              <a:rPr b="0" dirty="0" i="0" lang="en-US">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algn="l" indent="-342900" marL="342900">
              <a:buFont typeface="+mj-lt"/>
              <a:buAutoNum type="arabicPeriod"/>
            </a:pPr>
            <a:r>
              <a:rPr b="0" dirty="0" i="0" lang="en-US">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algn="l" indent="-342900" marL="342900">
              <a:buFont typeface="+mj-lt"/>
              <a:buAutoNum type="arabicPeriod"/>
            </a:pPr>
            <a:r>
              <a:rPr b="0" dirty="0" i="0" lang="en-US">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7548255"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 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20" name="TextBox 4"/>
          <p:cNvSpPr txBox="1"/>
          <p:nvPr/>
        </p:nvSpPr>
        <p:spPr>
          <a:xfrm>
            <a:off x="131032" y="1129997"/>
            <a:ext cx="8834548" cy="2123440"/>
          </a:xfrm>
          <a:prstGeom prst="rect"/>
          <a:noFill/>
        </p:spPr>
        <p:txBody>
          <a:bodyPr wrap="square">
            <a:spAutoFit/>
          </a:bodyPr>
          <a:p>
            <a:pPr algn="l"/>
            <a:r>
              <a:rPr b="0" dirty="0" i="0" lang="en-US">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b="0" dirty="0" i="0" lang="en-US">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b="0" dirty="0" i="0" lang="en-US">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b="0" dirty="0" i="0" lang="en-US">
                <a:solidFill>
                  <a:srgbClr val="0D0D0D"/>
                </a:solidFill>
                <a:effectLst/>
                <a:latin typeface="Söhne"/>
              </a:rPr>
              <a:t>To create a scalable and extensible system capable of accommodating future enhancements and growing user demands.</a:t>
            </a:r>
          </a:p>
          <a:p>
            <a:pPr algn="l"/>
            <a:endParaRPr b="0" dirty="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4" name="TextBox 10"/>
          <p:cNvSpPr txBox="1"/>
          <p:nvPr/>
        </p:nvSpPr>
        <p:spPr>
          <a:xfrm>
            <a:off x="138533" y="1102220"/>
            <a:ext cx="8866934" cy="2529841"/>
          </a:xfrm>
          <a:prstGeom prst="rect"/>
          <a:noFill/>
        </p:spPr>
        <p:txBody>
          <a:bodyPr wrap="square">
            <a:spAutoFit/>
          </a:bodyPr>
          <a:p>
            <a:pPr algn="l">
              <a:buFont typeface="+mj-lt"/>
              <a:buAutoNum type="arabicPeriod"/>
            </a:pPr>
            <a:r>
              <a:rPr b="1" dirty="0" i="0" lang="en-US">
                <a:solidFill>
                  <a:srgbClr val="0D0D0D"/>
                </a:solidFill>
                <a:effectLst/>
                <a:latin typeface="Söhne"/>
              </a:rPr>
              <a:t>User-friendly Booking Interface</a:t>
            </a:r>
            <a:r>
              <a:rPr b="0" dirty="0" i="0" lang="en-US">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b="1" dirty="0" i="0" lang="en-US">
                <a:solidFill>
                  <a:srgbClr val="0D0D0D"/>
                </a:solidFill>
                <a:effectLst/>
                <a:latin typeface="Söhne"/>
              </a:rPr>
              <a:t>Real-time Updates</a:t>
            </a:r>
            <a:r>
              <a:rPr b="0" dirty="0" i="0" lang="en-US">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b="1" dirty="0" i="0" lang="en-US">
                <a:solidFill>
                  <a:srgbClr val="0D0D0D"/>
                </a:solidFill>
                <a:effectLst/>
                <a:latin typeface="Söhne"/>
              </a:rPr>
              <a:t>Administrative Dashboard</a:t>
            </a:r>
            <a:r>
              <a:rPr b="0" dirty="0" i="0" lang="en-US">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b="1" dirty="0" i="0" lang="en-US">
                <a:solidFill>
                  <a:srgbClr val="0D0D0D"/>
                </a:solidFill>
                <a:effectLst/>
                <a:latin typeface="Söhne"/>
              </a:rPr>
              <a:t>Scalability and Extensibility</a:t>
            </a:r>
            <a:r>
              <a:rPr b="0" dirty="0" i="0" lang="en-US">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654464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1" y="4713110"/>
            <a:ext cx="6737933"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000" i="0" lang="en-IN">
                <a:solidFill>
                  <a:srgbClr val="0D0D0D"/>
                </a:solidFill>
                <a:effectLst/>
                <a:latin typeface="Söhne"/>
              </a:rPr>
              <a:t>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30" name="Rectangle 2"/>
          <p:cNvSpPr>
            <a:spLocks noChangeArrowheads="1"/>
          </p:cNvSpPr>
          <p:nvPr/>
        </p:nvSpPr>
        <p:spPr bwMode="auto">
          <a:xfrm>
            <a:off x="138651" y="-2731173"/>
            <a:ext cx="9005347" cy="6162041"/>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Project Deliverables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Fully functional bus reservation system deployed on a web server.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User documentation and guides for utilizing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Administrative documentation for managing and maintaining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Source code repository containing all project files and assets.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6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200" i="0" kumimoji="0" lang="en-US" normalizeH="0" strike="noStrike" u="none">
                <a:ln>
                  <a:noFill/>
                </a:ln>
                <a:solidFill>
                  <a:srgbClr val="0D0D0D"/>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15019" y="586811"/>
            <a:ext cx="8798283" cy="428743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lang="en-IN">
                <a:solidFill>
                  <a:srgbClr val="213163"/>
                </a:solidFill>
              </a:rPr>
              <a:t>Modelling &amp; Results </a:t>
            </a:r>
            <a:br>
              <a:rPr b="1" dirty="0" lang="en-IN">
                <a:solidFill>
                  <a:srgbClr val="213163"/>
                </a:solidFill>
              </a:rPr>
            </a:br>
            <a:br>
              <a:rPr b="1" dirty="0" lang="en-IN">
                <a:solidFill>
                  <a:srgbClr val="213163"/>
                </a:solidFill>
              </a:rPr>
            </a:br>
            <a:endParaRPr dirty="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9" name="Rectangle 3"/>
          <p:cNvSpPr>
            <a:spLocks noChangeArrowheads="1"/>
          </p:cNvSpPr>
          <p:nvPr/>
        </p:nvSpPr>
        <p:spPr bwMode="auto">
          <a:xfrm>
            <a:off x="138652" y="979581"/>
            <a:ext cx="8798284" cy="37236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1. System Architecture:</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Frontend: Developed using HTML/CSS/JavaScript and Django templates for user interfaces.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2. Data Modeling:</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latin typeface="Arial" panose="020B0604020202020204" pitchFamily="34" charset="0"/>
            </a:endParaRPr>
          </a:p>
        </p:txBody>
      </p:sp>
      <p:sp>
        <p:nvSpPr>
          <p:cNvPr id="1048640" name="Rectangle 4"/>
          <p:cNvSpPr>
            <a:spLocks noChangeArrowheads="1"/>
          </p:cNvSpPr>
          <p:nvPr/>
        </p:nvSpPr>
        <p:spPr bwMode="auto">
          <a:xfrm>
            <a:off x="0" y="-261610"/>
            <a:ext cx="184731" cy="52322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i="0" kumimoji="0" lang="en-US" normalizeH="0" strike="noStrike" u="none">
                <a:ln>
                  <a:noFill/>
                </a:ln>
                <a:solidFill>
                  <a:srgbClr val="000000"/>
                </a:solidFill>
                <a:effectLst/>
                <a:latin typeface="Söhne"/>
              </a:rPr>
            </a:br>
            <a:endParaRPr altLang="en-US" baseline="0" b="0" cap="none"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slvpriya03@gmail.com</cp:lastModifiedBy>
  <dcterms:created xsi:type="dcterms:W3CDTF">2024-04-14T09:56:07Z</dcterms:created>
  <dcterms:modified xsi:type="dcterms:W3CDTF">2024-04-14T09:56:07Z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0abe7df59d77472698047bd689f7bdd5</vt:lpwstr>
  </property>
</Properties>
</file>