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399" r:id="rId4"/>
    <p:sldId id="400" r:id="rId5"/>
    <p:sldId id="258" r:id="rId6"/>
    <p:sldId id="259" r:id="rId7"/>
    <p:sldId id="375" r:id="rId8"/>
    <p:sldId id="376" r:id="rId9"/>
    <p:sldId id="396" r:id="rId10"/>
    <p:sldId id="392" r:id="rId11"/>
    <p:sldId id="268" r:id="rId12"/>
    <p:sldId id="430" r:id="rId13"/>
    <p:sldId id="429" r:id="rId14"/>
    <p:sldId id="407" r:id="rId15"/>
    <p:sldId id="432" r:id="rId16"/>
    <p:sldId id="431" r:id="rId17"/>
    <p:sldId id="387" r:id="rId18"/>
    <p:sldId id="383" r:id="rId19"/>
    <p:sldId id="290" r:id="rId20"/>
    <p:sldId id="28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idham Ch" initials="sC" lastIdx="2" clrIdx="0">
    <p:extLst>
      <p:ext uri="{19B8F6BF-5375-455C-9EA6-DF929625EA0E}">
        <p15:presenceInfo xmlns:p15="http://schemas.microsoft.com/office/powerpoint/2012/main" userId="ca9b11a67c9a0e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p:cViewPr varScale="1">
        <p:scale>
          <a:sx n="81" d="100"/>
          <a:sy n="81" d="100"/>
        </p:scale>
        <p:origin x="1522"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dham Ch" userId="ca9b11a67c9a0e7a" providerId="LiveId" clId="{A9B8B7E9-0DFD-4FE9-A2F1-A8B927EF6BAA}"/>
    <pc:docChg chg="modSld">
      <pc:chgData name="sridham Ch" userId="ca9b11a67c9a0e7a" providerId="LiveId" clId="{A9B8B7E9-0DFD-4FE9-A2F1-A8B927EF6BAA}" dt="2023-11-01T06:49:08.285" v="12"/>
      <pc:docMkLst>
        <pc:docMk/>
      </pc:docMkLst>
      <pc:sldChg chg="modSp mod">
        <pc:chgData name="sridham Ch" userId="ca9b11a67c9a0e7a" providerId="LiveId" clId="{A9B8B7E9-0DFD-4FE9-A2F1-A8B927EF6BAA}" dt="2023-11-01T06:49:08.285" v="12"/>
        <pc:sldMkLst>
          <pc:docMk/>
          <pc:sldMk cId="0" sldId="256"/>
        </pc:sldMkLst>
        <pc:spChg chg="mod">
          <ac:chgData name="sridham Ch" userId="ca9b11a67c9a0e7a" providerId="LiveId" clId="{A9B8B7E9-0DFD-4FE9-A2F1-A8B927EF6BAA}" dt="2023-11-01T06:49:08.285" v="12"/>
          <ac:spMkLst>
            <pc:docMk/>
            <pc:sldMk cId="0" sldId="256"/>
            <ac:spMk id="2" creationId="{00000000-0000-0000-0000-000000000000}"/>
          </ac:spMkLst>
        </pc:spChg>
        <pc:spChg chg="mod">
          <ac:chgData name="sridham Ch" userId="ca9b11a67c9a0e7a" providerId="LiveId" clId="{A9B8B7E9-0DFD-4FE9-A2F1-A8B927EF6BAA}" dt="2023-10-31T10:29:13.147" v="3" actId="20577"/>
          <ac:spMkLst>
            <pc:docMk/>
            <pc:sldMk cId="0" sldId="256"/>
            <ac:spMk id="4" creationId="{00000000-0000-0000-0000-000000000000}"/>
          </ac:spMkLst>
        </pc:spChg>
        <pc:spChg chg="mod">
          <ac:chgData name="sridham Ch" userId="ca9b11a67c9a0e7a" providerId="LiveId" clId="{A9B8B7E9-0DFD-4FE9-A2F1-A8B927EF6BAA}" dt="2023-10-31T10:29:35.311" v="5" actId="20577"/>
          <ac:spMkLst>
            <pc:docMk/>
            <pc:sldMk cId="0" sldId="256"/>
            <ac:spMk id="6" creationId="{4DFFA99E-F018-8D26-1DF7-316E0E020E5A}"/>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3-10-15T22:52:41.843" idx="2">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extLst>
      <p:ext uri="{BB962C8B-B14F-4D97-AF65-F5344CB8AC3E}">
        <p14:creationId xmlns:p14="http://schemas.microsoft.com/office/powerpoint/2010/main" val="996676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40.png"/><Relationship Id="rId4" Type="http://schemas.openxmlformats.org/officeDocument/2006/relationships/slide" Target="slide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47800"/>
            <a:ext cx="9144000" cy="830997"/>
          </a:xfrm>
          <a:prstGeom prst="rect">
            <a:avLst/>
          </a:prstGeom>
          <a:noFill/>
        </p:spPr>
        <p:txBody>
          <a:bodyPr wrap="square" rtlCol="0">
            <a:spAutoFit/>
          </a:bodyPr>
          <a:lstStyle/>
          <a:p>
            <a:pPr algn="ctr"/>
            <a:r>
              <a:rPr lang="en-US" sz="2400" b="1" dirty="0"/>
              <a:t>BI-OBJECTIVE HYPER-HEURISTIC SUPPORT VECTOR MACHINES </a:t>
            </a:r>
            <a:r>
              <a:rPr lang="en-US" sz="2400" b="1"/>
              <a:t>FOR BIG DATA CYBER-SECURITY</a:t>
            </a:r>
            <a:endParaRPr lang="en-US" sz="2400" b="1" dirty="0">
              <a:ln w="1905"/>
              <a:effectLst>
                <a:innerShdw blurRad="69850" dist="43180" dir="5400000">
                  <a:srgbClr val="000000">
                    <a:alpha val="65000"/>
                  </a:srgbClr>
                </a:innerShdw>
              </a:effectLst>
            </a:endParaRPr>
          </a:p>
        </p:txBody>
      </p:sp>
      <p:sp>
        <p:nvSpPr>
          <p:cNvPr id="3" name="TextBox 2"/>
          <p:cNvSpPr txBox="1"/>
          <p:nvPr/>
        </p:nvSpPr>
        <p:spPr>
          <a:xfrm>
            <a:off x="5337175" y="2743200"/>
            <a:ext cx="5029200" cy="1200329"/>
          </a:xfrm>
          <a:prstGeom prst="rect">
            <a:avLst/>
          </a:prstGeom>
          <a:noFill/>
        </p:spPr>
        <p:txBody>
          <a:bodyPr wrap="square" rtlCol="0">
            <a:spAutoFit/>
          </a:bodyPr>
          <a:lstStyle/>
          <a:p>
            <a:r>
              <a:rPr lang="en-US" b="1" dirty="0">
                <a:solidFill>
                  <a:schemeClr val="tx2">
                    <a:lumMod val="75000"/>
                  </a:schemeClr>
                </a:solidFill>
              </a:rPr>
              <a:t>Name of the student:</a:t>
            </a:r>
          </a:p>
          <a:p>
            <a:pPr algn="just"/>
            <a:r>
              <a:rPr lang="en-US" b="1" dirty="0">
                <a:solidFill>
                  <a:schemeClr val="tx2">
                    <a:lumMod val="75000"/>
                  </a:schemeClr>
                </a:solidFill>
              </a:rPr>
              <a:t>20H51A05K4-Ch.Sridham</a:t>
            </a:r>
          </a:p>
          <a:p>
            <a:pPr algn="just"/>
            <a:r>
              <a:rPr lang="en-US" b="1" dirty="0">
                <a:solidFill>
                  <a:schemeClr val="tx2">
                    <a:lumMod val="75000"/>
                  </a:schemeClr>
                </a:solidFill>
              </a:rPr>
              <a:t>20H51A0512-G.Poojitha</a:t>
            </a:r>
          </a:p>
          <a:p>
            <a:pPr algn="just"/>
            <a:r>
              <a:rPr lang="en-US" b="1" dirty="0">
                <a:solidFill>
                  <a:schemeClr val="tx2">
                    <a:lumMod val="75000"/>
                  </a:schemeClr>
                </a:solidFill>
              </a:rPr>
              <a:t>20H51A05Q1-Imtiyaz Ahmad Wani</a:t>
            </a:r>
          </a:p>
        </p:txBody>
      </p:sp>
      <p:sp>
        <p:nvSpPr>
          <p:cNvPr id="4" name="TextBox 3"/>
          <p:cNvSpPr txBox="1"/>
          <p:nvPr/>
        </p:nvSpPr>
        <p:spPr>
          <a:xfrm>
            <a:off x="155575" y="4419600"/>
            <a:ext cx="5181600" cy="1169551"/>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esteemed guidance of</a:t>
            </a:r>
          </a:p>
          <a:p>
            <a:r>
              <a:rPr lang="en-US" sz="2000" b="1" dirty="0" err="1"/>
              <a:t>Ms.G.Srividya</a:t>
            </a:r>
            <a:endParaRPr lang="en-US" sz="2000" b="1" dirty="0"/>
          </a:p>
          <a:p>
            <a:r>
              <a:rPr lang="en-US" sz="2000" b="1" dirty="0"/>
              <a:t>(Assistant Professor)</a:t>
            </a:r>
          </a:p>
        </p:txBody>
      </p:sp>
      <p:graphicFrame>
        <p:nvGraphicFramePr>
          <p:cNvPr id="5" name="Table 4"/>
          <p:cNvGraphicFramePr>
            <a:graphicFrameLocks noGrp="1"/>
          </p:cNvGraphicFramePr>
          <p:nvPr>
            <p:extLst>
              <p:ext uri="{D42A27DB-BD31-4B8C-83A1-F6EECF244321}">
                <p14:modId xmlns:p14="http://schemas.microsoft.com/office/powerpoint/2010/main"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337792" y="2743200"/>
            <a:ext cx="5029200" cy="400110"/>
          </a:xfrm>
          <a:prstGeom prst="rect">
            <a:avLst/>
          </a:prstGeom>
          <a:noFill/>
        </p:spPr>
        <p:txBody>
          <a:bodyPr wrap="square" rtlCol="0">
            <a:spAutoFit/>
          </a:bodyPr>
          <a:lstStyle/>
          <a:p>
            <a:r>
              <a:rPr lang="en-US" sz="2000" b="1" dirty="0">
                <a:solidFill>
                  <a:schemeClr val="tx2">
                    <a:lumMod val="75000"/>
                  </a:schemeClr>
                </a:solidFill>
              </a:rPr>
              <a:t>Batch No</a:t>
            </a:r>
            <a:r>
              <a:rPr lang="en-US" sz="2000" b="1">
                <a:solidFill>
                  <a:schemeClr val="tx2">
                    <a:lumMod val="75000"/>
                  </a:schemeClr>
                </a:solidFill>
              </a:rPr>
              <a:t>.:30</a:t>
            </a:r>
            <a:endParaRPr lang="en-US" sz="2000" b="1" dirty="0">
              <a:solidFill>
                <a:schemeClr val="tx2">
                  <a:lumMod val="75000"/>
                </a:schemeClr>
              </a:solidFill>
            </a:endParaRPr>
          </a:p>
        </p:txBody>
      </p:sp>
      <p:sp>
        <p:nvSpPr>
          <p:cNvPr id="7" name="TextBox 6">
            <a:extLst>
              <a:ext uri="{FF2B5EF4-FFF2-40B4-BE49-F238E27FC236}">
                <a16:creationId xmlns:a16="http://schemas.microsoft.com/office/drawing/2014/main"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2" name="TextBox 1">
            <a:extLst>
              <a:ext uri="{FF2B5EF4-FFF2-40B4-BE49-F238E27FC236}">
                <a16:creationId xmlns:a16="http://schemas.microsoft.com/office/drawing/2014/main" id="{E4C2C36F-1A83-CD07-F4E0-4E868DD2FDD0}"/>
              </a:ext>
            </a:extLst>
          </p:cNvPr>
          <p:cNvSpPr txBox="1"/>
          <p:nvPr/>
        </p:nvSpPr>
        <p:spPr>
          <a:xfrm>
            <a:off x="304800" y="1295400"/>
            <a:ext cx="8533560" cy="397031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Support Vector Machines (SVM) have emerged as a popular technique for addressing cyber-security challenges. However, the traditional SVM approach often struggles to handle large-scale datasets efficiently, leading to reduced accuracy and increased computational time. Moreover, cyber-security professionals face the challenge of balancing two conflicting objectives: maximizing the detection rate of cyber threats and minimizing false positives.</a:t>
            </a:r>
          </a:p>
          <a:p>
            <a:pPr marL="285750" indent="-285750" algn="just">
              <a:buFont typeface="Wingdings" panose="05000000000000000000" pitchFamily="2" charset="2"/>
              <a:buChar char="Ø"/>
            </a:pPr>
            <a:endParaRPr lang="en-US" dirty="0"/>
          </a:p>
          <a:p>
            <a:pPr marL="285750" indent="-285750" algn="just">
              <a:buFont typeface="Arial" panose="020B0604020202020204" pitchFamily="34" charset="0"/>
              <a:buChar char="•"/>
            </a:pPr>
            <a:endParaRPr lang="en-US" dirty="0"/>
          </a:p>
          <a:p>
            <a:pPr marL="285750" indent="-285750" algn="just">
              <a:buFont typeface="Wingdings" panose="05000000000000000000" pitchFamily="2" charset="2"/>
              <a:buChar char="Ø"/>
            </a:pPr>
            <a:r>
              <a:rPr lang="en-US" dirty="0"/>
              <a:t>To address these issues, this project aims to develop a Bi-objective Hyper-heuristic approach for Support Vector Machines in the context of big data cyber-security. The project seeks to investigate and design an algorithm that can automatically select the most suitable combination of hyper parameters and feature selection techniques to optimize both the detection rate and minimize false positives.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2" name="TextBox 1">
            <a:extLst>
              <a:ext uri="{FF2B5EF4-FFF2-40B4-BE49-F238E27FC236}">
                <a16:creationId xmlns:a16="http://schemas.microsoft.com/office/drawing/2014/main" id="{3DD720B4-8FB5-BA95-A3B5-4818113F9D0F}"/>
              </a:ext>
            </a:extLst>
          </p:cNvPr>
          <p:cNvSpPr txBox="1"/>
          <p:nvPr/>
        </p:nvSpPr>
        <p:spPr>
          <a:xfrm>
            <a:off x="304800" y="1295400"/>
            <a:ext cx="8381160" cy="4524315"/>
          </a:xfrm>
          <a:prstGeom prst="rect">
            <a:avLst/>
          </a:prstGeom>
          <a:noFill/>
        </p:spPr>
        <p:txBody>
          <a:bodyPr wrap="square" rtlCol="0">
            <a:spAutoFit/>
          </a:bodyPr>
          <a:lstStyle/>
          <a:p>
            <a:pPr marL="285750" indent="-285750">
              <a:buFont typeface="Wingdings" panose="05000000000000000000" pitchFamily="2" charset="2"/>
              <a:buChar char="Ø"/>
            </a:pPr>
            <a:r>
              <a:rPr lang="en-US" dirty="0"/>
              <a:t>The project will involve exploring and developing novel hyper-heuristic algorithms that intelligently search through a large space of potential solutions, including different combinations of SVM hyper parameters, feature selection methods, and other pre-processing techniques. </a:t>
            </a:r>
          </a:p>
          <a:p>
            <a:endParaRPr lang="en-US" dirty="0"/>
          </a:p>
          <a:p>
            <a:pPr marL="285750" indent="-285750">
              <a:buFont typeface="Wingdings" panose="05000000000000000000" pitchFamily="2" charset="2"/>
              <a:buChar char="Ø"/>
            </a:pPr>
            <a:r>
              <a:rPr lang="en-US" dirty="0"/>
              <a:t>The proposed approach will leverage the power of big data analytics to handle large-scale datasets </a:t>
            </a:r>
            <a:r>
              <a:rPr lang="en-US" dirty="0" err="1"/>
              <a:t>efficiently,improving</a:t>
            </a:r>
            <a:r>
              <a:rPr lang="en-US" dirty="0"/>
              <a:t> the accuracy of cyber threat detection while reducing computational time. By developing a bi-objective hyper-heuristic approach, this project aims to provide cyber-security professionals with a tool that can effectively and efficiently address the challenges of big data cyber-security.</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 The resulting approach will help improve the decision-making process by enabling security analysts to focus on genuine cyber threats while minimizing false positives, ultimately enhancing the overall cyber-security posture of organizations in the face of rapidly evolving cyber threats.</a:t>
            </a:r>
          </a:p>
        </p:txBody>
      </p:sp>
    </p:spTree>
    <p:extLst>
      <p:ext uri="{BB962C8B-B14F-4D97-AF65-F5344CB8AC3E}">
        <p14:creationId xmlns:p14="http://schemas.microsoft.com/office/powerpoint/2010/main" val="189659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2800" b="1" dirty="0"/>
              <a:t>Literature Review</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DFD025B0-0530-AD75-690D-ABD1D194797C}"/>
                  </a:ext>
                </a:extLst>
              </p:cNvPr>
              <p:cNvGraphicFramePr>
                <a:graphicFrameLocks noChangeAspect="1"/>
              </p:cNvGraphicFramePr>
              <p:nvPr>
                <p:extLst>
                  <p:ext uri="{D42A27DB-BD31-4B8C-83A1-F6EECF244321}">
                    <p14:modId xmlns:p14="http://schemas.microsoft.com/office/powerpoint/2010/main" val="3713244168"/>
                  </p:ext>
                </p:extLst>
              </p:nvPr>
            </p:nvGraphicFramePr>
            <p:xfrm>
              <a:off x="-2464904" y="4499941"/>
              <a:ext cx="2286000" cy="1714500"/>
            </p:xfrm>
            <a:graphic>
              <a:graphicData uri="http://schemas.microsoft.com/office/powerpoint/2016/slidezoom">
                <pslz:sldZm>
                  <pslz:sldZmObj sldId="407" cId="0">
                    <pslz:zmPr id="{C0C948FC-194C-4D21-8F5C-5D65CFB8A97A}" returnToParent="0" transitionDur="1000">
                      <p166:blipFill xmlns:p166="http://schemas.microsoft.com/office/powerpoint/2016/6/main">
                        <a:blip r:embed="rId3"/>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3" name="Slide Zoom 2">
                <a:hlinkClick r:id="rId4" action="ppaction://hlinksldjump"/>
                <a:extLst>
                  <a:ext uri="{FF2B5EF4-FFF2-40B4-BE49-F238E27FC236}">
                    <a16:creationId xmlns:a16="http://schemas.microsoft.com/office/drawing/2014/main" id="{DFD025B0-0530-AD75-690D-ABD1D194797C}"/>
                  </a:ext>
                </a:extLst>
              </p:cNvPr>
              <p:cNvPicPr>
                <a:picLocks noGrp="1" noRot="1" noChangeAspect="1" noMove="1" noResize="1" noEditPoints="1" noAdjustHandles="1" noChangeArrowheads="1" noChangeShapeType="1"/>
              </p:cNvPicPr>
              <p:nvPr/>
            </p:nvPicPr>
            <p:blipFill>
              <a:blip r:embed="rId5"/>
              <a:stretch>
                <a:fillRect/>
              </a:stretch>
            </p:blipFill>
            <p:spPr>
              <a:xfrm>
                <a:off x="-2464904" y="4499941"/>
                <a:ext cx="2286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4277705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9939"/>
            <a:ext cx="9001539"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1255636458"/>
              </p:ext>
            </p:extLst>
          </p:nvPr>
        </p:nvGraphicFramePr>
        <p:xfrm>
          <a:off x="142461" y="421247"/>
          <a:ext cx="8859078" cy="6825535"/>
        </p:xfrm>
        <a:graphic>
          <a:graphicData uri="http://schemas.openxmlformats.org/drawingml/2006/table">
            <a:tbl>
              <a:tblPr firstRow="1" bandRow="1">
                <a:tableStyleId>{5C22544A-7EE6-4342-B048-85BDC9FD1C3A}</a:tableStyleId>
              </a:tblPr>
              <a:tblGrid>
                <a:gridCol w="391705">
                  <a:extLst>
                    <a:ext uri="{9D8B030D-6E8A-4147-A177-3AD203B41FA5}">
                      <a16:colId xmlns:a16="http://schemas.microsoft.com/office/drawing/2014/main" val="432745929"/>
                    </a:ext>
                  </a:extLst>
                </a:gridCol>
                <a:gridCol w="1501538">
                  <a:extLst>
                    <a:ext uri="{9D8B030D-6E8A-4147-A177-3AD203B41FA5}">
                      <a16:colId xmlns:a16="http://schemas.microsoft.com/office/drawing/2014/main" val="1998233565"/>
                    </a:ext>
                  </a:extLst>
                </a:gridCol>
                <a:gridCol w="1393296">
                  <a:extLst>
                    <a:ext uri="{9D8B030D-6E8A-4147-A177-3AD203B41FA5}">
                      <a16:colId xmlns:a16="http://schemas.microsoft.com/office/drawing/2014/main" val="3760181125"/>
                    </a:ext>
                  </a:extLst>
                </a:gridCol>
                <a:gridCol w="1367539">
                  <a:extLst>
                    <a:ext uri="{9D8B030D-6E8A-4147-A177-3AD203B41FA5}">
                      <a16:colId xmlns:a16="http://schemas.microsoft.com/office/drawing/2014/main" val="1470764825"/>
                    </a:ext>
                  </a:extLst>
                </a:gridCol>
                <a:gridCol w="1949475">
                  <a:extLst>
                    <a:ext uri="{9D8B030D-6E8A-4147-A177-3AD203B41FA5}">
                      <a16:colId xmlns:a16="http://schemas.microsoft.com/office/drawing/2014/main" val="3423994347"/>
                    </a:ext>
                  </a:extLst>
                </a:gridCol>
                <a:gridCol w="2255525">
                  <a:extLst>
                    <a:ext uri="{9D8B030D-6E8A-4147-A177-3AD203B41FA5}">
                      <a16:colId xmlns:a16="http://schemas.microsoft.com/office/drawing/2014/main" val="635663868"/>
                    </a:ext>
                  </a:extLst>
                </a:gridCol>
              </a:tblGrid>
              <a:tr h="987785">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254712">
                <a:tc>
                  <a:txBody>
                    <a:bodyPr/>
                    <a:lstStyle/>
                    <a:p>
                      <a:r>
                        <a:rPr lang="en-US" dirty="0"/>
                        <a:t>1</a:t>
                      </a:r>
                      <a:endParaRPr lang="en-IN" dirty="0"/>
                    </a:p>
                  </a:txBody>
                  <a:tcPr/>
                </a:tc>
                <a:tc>
                  <a:txBody>
                    <a:bodyPr/>
                    <a:lstStyle/>
                    <a:p>
                      <a:r>
                        <a:rPr lang="en-US" sz="1600" dirty="0" err="1"/>
                        <a:t>YingchunLiu</a:t>
                      </a:r>
                      <a:r>
                        <a:rPr lang="en-US" sz="1600" b="1" i="0" u="none" strike="noStrike" cap="all" dirty="0">
                          <a:solidFill>
                            <a:schemeClr val="dk1"/>
                          </a:solidFill>
                          <a:effectLst/>
                          <a:latin typeface="+mn-lt"/>
                          <a:ea typeface="+mn-ea"/>
                          <a:cs typeface="+mn-cs"/>
                        </a:rPr>
                        <a:t> ,</a:t>
                      </a:r>
                    </a:p>
                    <a:p>
                      <a:r>
                        <a:rPr lang="en-US" sz="1600" dirty="0"/>
                        <a:t>COMPUTER MODELLING &amp; NEW TECHNOLOGIES ,2014 </a:t>
                      </a:r>
                      <a:endParaRPr lang="en-IN" sz="1600" dirty="0"/>
                    </a:p>
                  </a:txBody>
                  <a:tcPr/>
                </a:tc>
                <a:tc>
                  <a:txBody>
                    <a:bodyPr/>
                    <a:lstStyle/>
                    <a:p>
                      <a:r>
                        <a:rPr lang="en-IN" sz="1600" dirty="0"/>
                        <a:t>Big data</a:t>
                      </a:r>
                    </a:p>
                    <a:p>
                      <a:r>
                        <a:rPr lang="en-IN" sz="1600" dirty="0"/>
                        <a:t>classification</a:t>
                      </a:r>
                    </a:p>
                  </a:txBody>
                  <a:tcPr/>
                </a:tc>
                <a:tc>
                  <a:txBody>
                    <a:bodyPr/>
                    <a:lstStyle/>
                    <a:p>
                      <a:r>
                        <a:rPr lang="en-IN" sz="1600" dirty="0"/>
                        <a:t>Random forest algorithm</a:t>
                      </a:r>
                    </a:p>
                  </a:txBody>
                  <a:tcPr/>
                </a:tc>
                <a:tc>
                  <a:txBody>
                    <a:bodyPr/>
                    <a:lstStyle/>
                    <a:p>
                      <a:r>
                        <a:rPr lang="en-IN" sz="1600" dirty="0"/>
                        <a:t>Using </a:t>
                      </a:r>
                      <a:r>
                        <a:rPr lang="en-IN" sz="1600" dirty="0" err="1"/>
                        <a:t>radom</a:t>
                      </a:r>
                      <a:r>
                        <a:rPr lang="en-IN" sz="1600" dirty="0"/>
                        <a:t> forest algorithm for classification of big data</a:t>
                      </a:r>
                    </a:p>
                  </a:txBody>
                  <a:tcPr/>
                </a:tc>
                <a:tc>
                  <a:txBody>
                    <a:bodyPr/>
                    <a:lstStyle/>
                    <a:p>
                      <a:r>
                        <a:rPr lang="en-IN" sz="1600" dirty="0"/>
                        <a:t>Random forest algorithm has a great role in big data but  when data update rate is fast </a:t>
                      </a:r>
                    </a:p>
                    <a:p>
                      <a:r>
                        <a:rPr lang="en-IN" sz="1600" dirty="0" err="1"/>
                        <a:t>Accurecy</a:t>
                      </a:r>
                      <a:r>
                        <a:rPr lang="en-IN" sz="1600" dirty="0"/>
                        <a:t> decreases</a:t>
                      </a:r>
                    </a:p>
                  </a:txBody>
                  <a:tcPr/>
                </a:tc>
                <a:extLst>
                  <a:ext uri="{0D108BD9-81ED-4DB2-BD59-A6C34878D82A}">
                    <a16:rowId xmlns:a16="http://schemas.microsoft.com/office/drawing/2014/main" val="3097843794"/>
                  </a:ext>
                </a:extLst>
              </a:tr>
              <a:tr h="1648347">
                <a:tc>
                  <a:txBody>
                    <a:bodyPr/>
                    <a:lstStyle/>
                    <a:p>
                      <a:r>
                        <a:rPr lang="en-US" dirty="0"/>
                        <a:t>2</a:t>
                      </a:r>
                      <a:endParaRPr lang="en-IN" dirty="0"/>
                    </a:p>
                  </a:txBody>
                  <a:tcPr/>
                </a:tc>
                <a:tc>
                  <a:txBody>
                    <a:bodyPr/>
                    <a:lstStyle/>
                    <a:p>
                      <a:r>
                        <a:rPr lang="en-US" sz="1600" dirty="0"/>
                        <a:t>Durgesh, </a:t>
                      </a:r>
                      <a:r>
                        <a:rPr lang="en-US" sz="1600" dirty="0" err="1"/>
                        <a:t>Lekha</a:t>
                      </a:r>
                      <a:r>
                        <a:rPr lang="en-US" sz="1600" dirty="0"/>
                        <a:t> , Theoretical and Applied Information Technology,</a:t>
                      </a:r>
                    </a:p>
                    <a:p>
                      <a:r>
                        <a:rPr lang="en-US" sz="1600" dirty="0"/>
                        <a:t>2010</a:t>
                      </a:r>
                      <a:endParaRPr lang="en-IN" sz="1600" dirty="0"/>
                    </a:p>
                  </a:txBody>
                  <a:tcPr/>
                </a:tc>
                <a:tc>
                  <a:txBody>
                    <a:bodyPr/>
                    <a:lstStyle/>
                    <a:p>
                      <a:r>
                        <a:rPr lang="en-IN" dirty="0"/>
                        <a:t>Handling big data</a:t>
                      </a:r>
                    </a:p>
                  </a:txBody>
                  <a:tcPr/>
                </a:tc>
                <a:tc>
                  <a:txBody>
                    <a:bodyPr/>
                    <a:lstStyle/>
                    <a:p>
                      <a:r>
                        <a:rPr lang="en-IN" dirty="0"/>
                        <a:t>Support vector machine</a:t>
                      </a:r>
                    </a:p>
                  </a:txBody>
                  <a:tcPr/>
                </a:tc>
                <a:tc>
                  <a:txBody>
                    <a:bodyPr/>
                    <a:lstStyle/>
                    <a:p>
                      <a:r>
                        <a:rPr lang="en-IN" dirty="0"/>
                        <a:t>Using </a:t>
                      </a:r>
                      <a:r>
                        <a:rPr lang="en-IN" dirty="0" err="1"/>
                        <a:t>svm</a:t>
                      </a:r>
                      <a:r>
                        <a:rPr lang="en-IN" dirty="0"/>
                        <a:t> for handling big data</a:t>
                      </a:r>
                    </a:p>
                  </a:txBody>
                  <a:tcPr/>
                </a:tc>
                <a:tc>
                  <a:txBody>
                    <a:bodyPr/>
                    <a:lstStyle/>
                    <a:p>
                      <a:r>
                        <a:rPr lang="en-US" sz="1600" dirty="0"/>
                        <a:t>It can be seen that the choice of kernel function and best value of parameters for particular kernel is critical for a given amount of data while using </a:t>
                      </a:r>
                      <a:r>
                        <a:rPr lang="en-US" sz="1600" dirty="0" err="1"/>
                        <a:t>svm</a:t>
                      </a:r>
                      <a:endParaRPr lang="en-IN" sz="1600" dirty="0"/>
                    </a:p>
                  </a:txBody>
                  <a:tcPr/>
                </a:tc>
                <a:extLst>
                  <a:ext uri="{0D108BD9-81ED-4DB2-BD59-A6C34878D82A}">
                    <a16:rowId xmlns:a16="http://schemas.microsoft.com/office/drawing/2014/main" val="3396774005"/>
                  </a:ext>
                </a:extLst>
              </a:tr>
              <a:tr h="1623744">
                <a:tc>
                  <a:txBody>
                    <a:bodyPr/>
                    <a:lstStyle/>
                    <a:p>
                      <a:r>
                        <a:rPr lang="en-US" dirty="0"/>
                        <a:t>3</a:t>
                      </a:r>
                      <a:endParaRPr lang="en-IN" dirty="0"/>
                    </a:p>
                  </a:txBody>
                  <a:tcPr/>
                </a:tc>
                <a:tc>
                  <a:txBody>
                    <a:bodyPr/>
                    <a:lstStyle/>
                    <a:p>
                      <a:r>
                        <a:rPr lang="en-IN" dirty="0"/>
                        <a:t>Yan </a:t>
                      </a:r>
                      <a:r>
                        <a:rPr lang="en-IN" dirty="0" err="1"/>
                        <a:t>hou</a:t>
                      </a:r>
                      <a:r>
                        <a:rPr lang="en-IN" dirty="0"/>
                        <a:t>,</a:t>
                      </a:r>
                    </a:p>
                    <a:p>
                      <a:r>
                        <a:rPr lang="en-IN" dirty="0"/>
                        <a:t>January 2018</a:t>
                      </a:r>
                    </a:p>
                    <a:p>
                      <a:endParaRPr lang="en-IN" dirty="0"/>
                    </a:p>
                    <a:p>
                      <a:endParaRPr lang="en-IN" dirty="0"/>
                    </a:p>
                  </a:txBody>
                  <a:tcPr/>
                </a:tc>
                <a:tc>
                  <a:txBody>
                    <a:bodyPr/>
                    <a:lstStyle/>
                    <a:p>
                      <a:r>
                        <a:rPr lang="en-US" b="0" i="0" dirty="0">
                          <a:solidFill>
                            <a:schemeClr val="dk1"/>
                          </a:solidFill>
                          <a:effectLst/>
                          <a:latin typeface="+mn-lt"/>
                          <a:ea typeface="+mn-ea"/>
                          <a:cs typeface="+mn-cs"/>
                        </a:rPr>
                        <a:t>challenges to data storage and processing data</a:t>
                      </a:r>
                      <a:endParaRPr lang="en-IN" dirty="0"/>
                    </a:p>
                  </a:txBody>
                  <a:tcPr/>
                </a:tc>
                <a:tc>
                  <a:txBody>
                    <a:bodyPr/>
                    <a:lstStyle/>
                    <a:p>
                      <a:r>
                        <a:rPr lang="en-US" b="0" i="0" dirty="0">
                          <a:solidFill>
                            <a:schemeClr val="dk1"/>
                          </a:solidFill>
                          <a:effectLst/>
                          <a:latin typeface="+mn-lt"/>
                          <a:ea typeface="+mn-ea"/>
                          <a:cs typeface="+mn-cs"/>
                        </a:rPr>
                        <a:t>Improved Decision Tree Algorithm </a:t>
                      </a:r>
                      <a:endParaRPr lang="en-IN" dirty="0"/>
                    </a:p>
                  </a:txBody>
                  <a:tcPr/>
                </a:tc>
                <a:tc>
                  <a:txBody>
                    <a:bodyPr/>
                    <a:lstStyle/>
                    <a:p>
                      <a:r>
                        <a:rPr lang="en-IN" dirty="0" err="1"/>
                        <a:t>Develping</a:t>
                      </a:r>
                      <a:r>
                        <a:rPr lang="en-IN" dirty="0"/>
                        <a:t> new requirements for traditional decision tree algorithm</a:t>
                      </a:r>
                    </a:p>
                  </a:txBody>
                  <a:tcPr/>
                </a:tc>
                <a:tc>
                  <a:txBody>
                    <a:bodyPr/>
                    <a:lstStyle/>
                    <a:p>
                      <a:r>
                        <a:rPr lang="en-IN" dirty="0"/>
                        <a:t>Reading and writing speed when it comes to new incoming data is s</a:t>
                      </a:r>
                    </a:p>
                  </a:txBody>
                  <a:tcPr/>
                </a:tc>
                <a:extLst>
                  <a:ext uri="{0D108BD9-81ED-4DB2-BD59-A6C34878D82A}">
                    <a16:rowId xmlns:a16="http://schemas.microsoft.com/office/drawing/2014/main" val="715288033"/>
                  </a:ext>
                </a:extLst>
              </a:tr>
              <a:tr h="617366">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764279788"/>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4038255309"/>
              </p:ext>
            </p:extLst>
          </p:nvPr>
        </p:nvGraphicFramePr>
        <p:xfrm>
          <a:off x="142460" y="381000"/>
          <a:ext cx="8908773" cy="7001165"/>
        </p:xfrm>
        <a:graphic>
          <a:graphicData uri="http://schemas.openxmlformats.org/drawingml/2006/table">
            <a:tbl>
              <a:tblPr firstRow="1" bandRow="1">
                <a:tableStyleId>{5C22544A-7EE6-4342-B048-85BDC9FD1C3A}</a:tableStyleId>
              </a:tblPr>
              <a:tblGrid>
                <a:gridCol w="574759">
                  <a:extLst>
                    <a:ext uri="{9D8B030D-6E8A-4147-A177-3AD203B41FA5}">
                      <a16:colId xmlns:a16="http://schemas.microsoft.com/office/drawing/2014/main" val="432745929"/>
                    </a:ext>
                  </a:extLst>
                </a:gridCol>
                <a:gridCol w="1480100">
                  <a:extLst>
                    <a:ext uri="{9D8B030D-6E8A-4147-A177-3AD203B41FA5}">
                      <a16:colId xmlns:a16="http://schemas.microsoft.com/office/drawing/2014/main" val="1998233565"/>
                    </a:ext>
                  </a:extLst>
                </a:gridCol>
                <a:gridCol w="1155481">
                  <a:extLst>
                    <a:ext uri="{9D8B030D-6E8A-4147-A177-3AD203B41FA5}">
                      <a16:colId xmlns:a16="http://schemas.microsoft.com/office/drawing/2014/main" val="3760181125"/>
                    </a:ext>
                  </a:extLst>
                </a:gridCol>
                <a:gridCol w="1864442">
                  <a:extLst>
                    <a:ext uri="{9D8B030D-6E8A-4147-A177-3AD203B41FA5}">
                      <a16:colId xmlns:a16="http://schemas.microsoft.com/office/drawing/2014/main" val="1470764825"/>
                    </a:ext>
                  </a:extLst>
                </a:gridCol>
                <a:gridCol w="1962950">
                  <a:extLst>
                    <a:ext uri="{9D8B030D-6E8A-4147-A177-3AD203B41FA5}">
                      <a16:colId xmlns:a16="http://schemas.microsoft.com/office/drawing/2014/main" val="3423994347"/>
                    </a:ext>
                  </a:extLst>
                </a:gridCol>
                <a:gridCol w="1871041">
                  <a:extLst>
                    <a:ext uri="{9D8B030D-6E8A-4147-A177-3AD203B41FA5}">
                      <a16:colId xmlns:a16="http://schemas.microsoft.com/office/drawing/2014/main" val="635663868"/>
                    </a:ext>
                  </a:extLst>
                </a:gridCol>
              </a:tblGrid>
              <a:tr h="1544642">
                <a:tc>
                  <a:txBody>
                    <a:bodyPr/>
                    <a:lstStyle/>
                    <a:p>
                      <a:pPr algn="ctr"/>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2188553">
                <a:tc>
                  <a:txBody>
                    <a:bodyPr/>
                    <a:lstStyle/>
                    <a:p>
                      <a:r>
                        <a:rPr lang="en-US" dirty="0"/>
                        <a:t>4</a:t>
                      </a:r>
                      <a:endParaRPr lang="en-IN" dirty="0"/>
                    </a:p>
                  </a:txBody>
                  <a:tcPr/>
                </a:tc>
                <a:tc>
                  <a:txBody>
                    <a:bodyPr/>
                    <a:lstStyle/>
                    <a:p>
                      <a:r>
                        <a:rPr lang="en-US" dirty="0" err="1"/>
                        <a:t>Soha</a:t>
                      </a:r>
                      <a:r>
                        <a:rPr lang="en-US" dirty="0"/>
                        <a:t> </a:t>
                      </a:r>
                      <a:r>
                        <a:rPr lang="en-US" dirty="0" err="1"/>
                        <a:t>Safwat</a:t>
                      </a:r>
                      <a:r>
                        <a:rPr lang="en-US" dirty="0"/>
                        <a:t>, Osman </a:t>
                      </a:r>
                      <a:r>
                        <a:rPr lang="en-US" dirty="0" err="1"/>
                        <a:t>Hegazy</a:t>
                      </a:r>
                      <a:r>
                        <a:rPr lang="en-US" dirty="0"/>
                        <a:t>,</a:t>
                      </a:r>
                    </a:p>
                    <a:p>
                      <a:r>
                        <a:rPr lang="en-US" dirty="0"/>
                        <a:t>International Journal of Computer Application,</a:t>
                      </a:r>
                    </a:p>
                    <a:p>
                      <a:r>
                        <a:rPr lang="en-US" dirty="0"/>
                        <a:t>2015</a:t>
                      </a:r>
                    </a:p>
                  </a:txBody>
                  <a:tcPr/>
                </a:tc>
                <a:tc>
                  <a:txBody>
                    <a:bodyPr/>
                    <a:lstStyle/>
                    <a:p>
                      <a:r>
                        <a:rPr lang="en-IN" dirty="0"/>
                        <a:t>Effective analysis of big data</a:t>
                      </a:r>
                    </a:p>
                  </a:txBody>
                  <a:tcPr/>
                </a:tc>
                <a:tc>
                  <a:txBody>
                    <a:bodyPr/>
                    <a:lstStyle/>
                    <a:p>
                      <a:r>
                        <a:rPr lang="en-US" dirty="0"/>
                        <a:t>Fuzzy K-Nearest Neighbor</a:t>
                      </a:r>
                      <a:endParaRPr lang="en-IN" dirty="0"/>
                    </a:p>
                  </a:txBody>
                  <a:tcPr/>
                </a:tc>
                <a:tc>
                  <a:txBody>
                    <a:bodyPr/>
                    <a:lstStyle/>
                    <a:p>
                      <a:r>
                        <a:rPr lang="en-IN" dirty="0" err="1"/>
                        <a:t>Analyzing</a:t>
                      </a:r>
                      <a:r>
                        <a:rPr lang="en-IN" dirty="0"/>
                        <a:t> </a:t>
                      </a:r>
                      <a:r>
                        <a:rPr lang="en-US" dirty="0"/>
                        <a:t>big data using Fuzzy K-Nearest Neighbor classifier</a:t>
                      </a:r>
                      <a:endParaRPr lang="en-IN" dirty="0"/>
                    </a:p>
                  </a:txBody>
                  <a:tcPr/>
                </a:tc>
                <a:tc>
                  <a:txBody>
                    <a:bodyPr/>
                    <a:lstStyle/>
                    <a:p>
                      <a:r>
                        <a:rPr lang="en-US" b="0" i="0" dirty="0">
                          <a:solidFill>
                            <a:schemeClr val="dk1"/>
                          </a:solidFill>
                          <a:effectLst/>
                          <a:latin typeface="+mn-lt"/>
                          <a:ea typeface="+mn-ea"/>
                          <a:cs typeface="+mn-cs"/>
                        </a:rPr>
                        <a:t>K-NN's performance can degrade in high-dimensional spaces</a:t>
                      </a:r>
                      <a:endParaRPr lang="en-IN" dirty="0"/>
                    </a:p>
                  </a:txBody>
                  <a:tcPr/>
                </a:tc>
                <a:extLst>
                  <a:ext uri="{0D108BD9-81ED-4DB2-BD59-A6C34878D82A}">
                    <a16:rowId xmlns:a16="http://schemas.microsoft.com/office/drawing/2014/main" val="3097843794"/>
                  </a:ext>
                </a:extLst>
              </a:tr>
              <a:tr h="965401">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396774005"/>
                  </a:ext>
                </a:extLst>
              </a:tr>
              <a:tr h="965401">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715288033"/>
                  </a:ext>
                </a:extLst>
              </a:tr>
              <a:tr h="965401">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764279788"/>
                  </a:ext>
                </a:extLst>
              </a:tr>
            </a:tbl>
          </a:graphicData>
        </a:graphic>
      </p:graphicFrame>
    </p:spTree>
    <p:extLst>
      <p:ext uri="{BB962C8B-B14F-4D97-AF65-F5344CB8AC3E}">
        <p14:creationId xmlns:p14="http://schemas.microsoft.com/office/powerpoint/2010/main" val="2831753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4572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76200" y="1066800"/>
            <a:ext cx="8381160" cy="75600"/>
          </a:xfrm>
          <a:prstGeom prst="rect">
            <a:avLst/>
          </a:prstGeom>
          <a:solidFill>
            <a:srgbClr val="7030A0"/>
          </a:solidFill>
          <a:ln w="25560">
            <a:solidFill>
              <a:srgbClr val="3A5F8B"/>
            </a:solidFill>
            <a:round/>
          </a:ln>
        </p:spPr>
        <p:txBody>
          <a:bodyPr/>
          <a:lstStyle/>
          <a:p>
            <a:endParaRPr lang="en-IN"/>
          </a:p>
        </p:txBody>
      </p:sp>
      <p:sp>
        <p:nvSpPr>
          <p:cNvPr id="2" name="TextBox 1">
            <a:extLst>
              <a:ext uri="{FF2B5EF4-FFF2-40B4-BE49-F238E27FC236}">
                <a16:creationId xmlns:a16="http://schemas.microsoft.com/office/drawing/2014/main" id="{93FFDD67-40B1-3BF7-B1B6-111E48D418D0}"/>
              </a:ext>
            </a:extLst>
          </p:cNvPr>
          <p:cNvSpPr txBox="1"/>
          <p:nvPr/>
        </p:nvSpPr>
        <p:spPr>
          <a:xfrm>
            <a:off x="190500" y="1311969"/>
            <a:ext cx="8763000" cy="5078313"/>
          </a:xfrm>
          <a:prstGeom prst="rect">
            <a:avLst/>
          </a:prstGeom>
          <a:noFill/>
        </p:spPr>
        <p:txBody>
          <a:bodyPr wrap="square" rtlCol="0">
            <a:spAutoFit/>
          </a:bodyPr>
          <a:lstStyle/>
          <a:p>
            <a:pPr algn="just"/>
            <a:r>
              <a:rPr lang="en-US" dirty="0"/>
              <a:t>SVMs are a class of supervised learning models that have been widely used for classification and regression SVMs are based on statistical learning theory and are better able to avoid local optima than other classification algorithms. An SVM is a kernel-based learning algorithm that seeks the optimal hyper plane. The existing kernel functions can be classified as either local or global kernel functions. Local kernel functions have a good learning ability but do not have good generalization ability. the feature space distribution is not known in advance and may change during the course of the solution process, especially in big data cyber security. Consequently, different kernel functions may work well for different instances or in different stages of the solution process and kernel selection may thus have a crucial impact on SVM performance. To address this issue, in this work, we use multiple kernel functions to improve the accuracy of our algorithm and avoid the shortcomings of using a single kernel function </a:t>
            </a:r>
          </a:p>
          <a:p>
            <a:pPr algn="just"/>
            <a:endParaRPr lang="en-US" dirty="0"/>
          </a:p>
          <a:p>
            <a:pPr algn="just"/>
            <a:r>
              <a:rPr lang="en-US" dirty="0"/>
              <a:t>DISADVANTAGES OF EXISTING SYSTEM:</a:t>
            </a:r>
          </a:p>
          <a:p>
            <a:pPr algn="just"/>
            <a:endParaRPr lang="en-US" dirty="0"/>
          </a:p>
          <a:p>
            <a:pPr marL="285750" indent="-285750" algn="just">
              <a:buFont typeface="Arial" panose="020B0604020202020204" pitchFamily="34" charset="0"/>
              <a:buChar char="•"/>
            </a:pPr>
            <a:r>
              <a:rPr lang="en-US" dirty="0"/>
              <a:t>Limited Scalability</a:t>
            </a:r>
          </a:p>
          <a:p>
            <a:pPr marL="285750" indent="-285750" algn="just">
              <a:buFont typeface="Arial" panose="020B0604020202020204" pitchFamily="34" charset="0"/>
              <a:buChar char="•"/>
            </a:pPr>
            <a:r>
              <a:rPr lang="en-US" dirty="0"/>
              <a:t>Lack of Automatic Hyper Parameter Selection</a:t>
            </a:r>
          </a:p>
        </p:txBody>
      </p:sp>
    </p:spTree>
    <p:extLst>
      <p:ext uri="{BB962C8B-B14F-4D97-AF65-F5344CB8AC3E}">
        <p14:creationId xmlns:p14="http://schemas.microsoft.com/office/powerpoint/2010/main" val="1038465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2" name="TextBox 1">
            <a:extLst>
              <a:ext uri="{FF2B5EF4-FFF2-40B4-BE49-F238E27FC236}">
                <a16:creationId xmlns:a16="http://schemas.microsoft.com/office/drawing/2014/main" id="{8A88D75B-35AA-FB40-1783-A6F39C0259B2}"/>
              </a:ext>
            </a:extLst>
          </p:cNvPr>
          <p:cNvSpPr txBox="1"/>
          <p:nvPr/>
        </p:nvSpPr>
        <p:spPr>
          <a:xfrm>
            <a:off x="304800" y="1295400"/>
            <a:ext cx="8533560" cy="1754326"/>
          </a:xfrm>
          <a:prstGeom prst="rect">
            <a:avLst/>
          </a:prstGeom>
          <a:noFill/>
        </p:spPr>
        <p:txBody>
          <a:bodyPr wrap="square" rtlCol="0">
            <a:spAutoFit/>
          </a:bodyPr>
          <a:lstStyle/>
          <a:p>
            <a:r>
              <a:rPr lang="en-US" dirty="0"/>
              <a:t>The proposed methodology has two parts: the SVM and the hyper-heuristic framework. The main role of the hyper-heuristic framework is to generate a configuration (C, kernel type and kernel parameters) and send it to the SVM. The SVM uses the generated configuration to solve a given problem instance and then sends the cost function (mean values of err and NSV ) to the hyper-heuristic framework. This process is repeated for a certain number of iterations.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2" name="TextBox 1">
            <a:extLst>
              <a:ext uri="{FF2B5EF4-FFF2-40B4-BE49-F238E27FC236}">
                <a16:creationId xmlns:a16="http://schemas.microsoft.com/office/drawing/2014/main" id="{C7106365-53A4-D050-359D-15EF3FB77BB8}"/>
              </a:ext>
            </a:extLst>
          </p:cNvPr>
          <p:cNvSpPr txBox="1"/>
          <p:nvPr/>
        </p:nvSpPr>
        <p:spPr>
          <a:xfrm>
            <a:off x="228600" y="1371600"/>
            <a:ext cx="8686800" cy="3416320"/>
          </a:xfrm>
          <a:prstGeom prst="rect">
            <a:avLst/>
          </a:prstGeom>
          <a:noFill/>
        </p:spPr>
        <p:txBody>
          <a:bodyPr wrap="square" rtlCol="0">
            <a:spAutoFit/>
          </a:bodyPr>
          <a:lstStyle/>
          <a:p>
            <a:r>
              <a:rPr lang="en-US" dirty="0"/>
              <a:t>The proposed system, a Bi-objective Hyper-heuristic approach for SVM in big data cybersecurity, aims to overcome these limitations. By leveraging hyper-heuristics, the proposed system will automatically select optimal hyper parameters and feature selection techniques, improving the accuracy and efficiency of SVM-based cyber-security systems. Additionally, the bi-objective optimization framework will balance the detection rate of cyber threats with the minimization of false positives, providing security analysts with a decision support tool. The development of the proposed system represents an important step towards enhancing the cyber-security posture of organizations in the era of big data. By addressing the limitations of existing systems, the proposed approach has the potential to improve the scalability, adaptability, and decision-making capabilities of cyber-security systems, leading to more effective threat detection and prevention.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2" name="TextBox 1">
            <a:extLst>
              <a:ext uri="{FF2B5EF4-FFF2-40B4-BE49-F238E27FC236}">
                <a16:creationId xmlns:a16="http://schemas.microsoft.com/office/drawing/2014/main" id="{D6F3D34E-9A04-86A5-7825-289BD786E238}"/>
              </a:ext>
            </a:extLst>
          </p:cNvPr>
          <p:cNvSpPr txBox="1"/>
          <p:nvPr/>
        </p:nvSpPr>
        <p:spPr>
          <a:xfrm>
            <a:off x="228600" y="1143000"/>
            <a:ext cx="8534400" cy="4801314"/>
          </a:xfrm>
          <a:prstGeom prst="rect">
            <a:avLst/>
          </a:prstGeom>
          <a:noFill/>
        </p:spPr>
        <p:txBody>
          <a:bodyPr wrap="square" rtlCol="0">
            <a:spAutoFit/>
          </a:bodyPr>
          <a:lstStyle/>
          <a:p>
            <a:r>
              <a:rPr lang="en-US" dirty="0"/>
              <a:t>● N. R. Sabar, X. Yi and A. Song, "A Bi-objective Hyper-Heuristic Support Vector Machines for Big Data Cyber-Security," in IEEE Access, vol. 6, pp. 10421-10431, 2018, </a:t>
            </a:r>
            <a:r>
              <a:rPr lang="en-US" dirty="0" err="1"/>
              <a:t>doi</a:t>
            </a:r>
            <a:r>
              <a:rPr lang="en-US" dirty="0"/>
              <a:t>: 10.1109/ACCESS.2018.2801792.Herbert </a:t>
            </a:r>
            <a:r>
              <a:rPr lang="en-US" dirty="0" err="1"/>
              <a:t>Schildt</a:t>
            </a:r>
            <a:r>
              <a:rPr lang="en-US" dirty="0"/>
              <a:t>, Edition (2003) ‘The Complete Reference JAVA 2’ Tata McGraw Hill Publications </a:t>
            </a:r>
          </a:p>
          <a:p>
            <a:endParaRPr lang="en-US" dirty="0"/>
          </a:p>
          <a:p>
            <a:r>
              <a:rPr lang="en-US" dirty="0"/>
              <a:t>● M. Ahmadi, D. Ulyanov, S. Semenov, M. Trofimov and G. </a:t>
            </a:r>
            <a:r>
              <a:rPr lang="en-US" dirty="0" err="1"/>
              <a:t>Giacinto</a:t>
            </a:r>
            <a:r>
              <a:rPr lang="en-US" dirty="0"/>
              <a:t>, "Novel feature extraction selection and fusion for effective malware family classification", Proc. 6th ACM Conf. Data Appl. </a:t>
            </a:r>
            <a:r>
              <a:rPr lang="en-US" dirty="0" err="1"/>
              <a:t>Secur</a:t>
            </a:r>
            <a:r>
              <a:rPr lang="en-US" dirty="0"/>
              <a:t>. Privacy, pp. 183-194, 2016.Michael Foley and Mark McCulley, Edition(2002) ‘JFC Unleashed’ Prentice-Hall India</a:t>
            </a:r>
          </a:p>
          <a:p>
            <a:endParaRPr lang="en-US" dirty="0"/>
          </a:p>
          <a:p>
            <a:r>
              <a:rPr lang="en-US" dirty="0"/>
              <a:t> ● M. P. </a:t>
            </a:r>
            <a:r>
              <a:rPr lang="en-US" dirty="0" err="1"/>
              <a:t>Basgalupp</a:t>
            </a:r>
            <a:r>
              <a:rPr lang="en-US" dirty="0"/>
              <a:t>, R. C. Barros and V. </a:t>
            </a:r>
            <a:r>
              <a:rPr lang="en-US" dirty="0" err="1"/>
              <a:t>Podgorelec</a:t>
            </a:r>
            <a:r>
              <a:rPr lang="en-US" dirty="0"/>
              <a:t>, "Evolving decision-tree induction algorithms with a multi-objective hyper-heuristic", Proc. 30th Annu. ACM </a:t>
            </a:r>
            <a:r>
              <a:rPr lang="en-US" dirty="0" err="1"/>
              <a:t>Symp</a:t>
            </a:r>
            <a:r>
              <a:rPr lang="en-US" dirty="0"/>
              <a:t>. Appl. </a:t>
            </a:r>
            <a:r>
              <a:rPr lang="en-US" dirty="0" err="1"/>
              <a:t>Comput</a:t>
            </a:r>
            <a:r>
              <a:rPr lang="en-US" dirty="0"/>
              <a:t>., pp. 110-117, 2015. </a:t>
            </a:r>
          </a:p>
          <a:p>
            <a:endParaRPr lang="en-US" dirty="0"/>
          </a:p>
          <a:p>
            <a:r>
              <a:rPr lang="en-US" dirty="0"/>
              <a:t>● E. K. Burke, M. Hyde, G. Kendall, G. Ochoa, E. </a:t>
            </a:r>
            <a:r>
              <a:rPr lang="en-US" dirty="0" err="1"/>
              <a:t>Özcan</a:t>
            </a:r>
            <a:r>
              <a:rPr lang="en-US" dirty="0"/>
              <a:t> and J. R. Woodward, "A classification of </a:t>
            </a:r>
            <a:r>
              <a:rPr lang="en-US" dirty="0" err="1"/>
              <a:t>hyperheuristic</a:t>
            </a:r>
            <a:r>
              <a:rPr lang="en-US" dirty="0"/>
              <a:t> approaches" in Handbook of Metaheuristics, Boston, MA, </a:t>
            </a:r>
            <a:r>
              <a:rPr lang="en-US" dirty="0" err="1"/>
              <a:t>USA:Spri</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914400" y="1639740"/>
            <a:ext cx="6477000" cy="445626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Bookman Old Style" pitchFamily="18" charset="0"/>
              </a:rPr>
              <a:t> Abstract </a:t>
            </a:r>
          </a:p>
          <a:p>
            <a:pPr>
              <a:lnSpc>
                <a:spcPct val="150000"/>
              </a:lnSpc>
              <a:buFont typeface="Arial" pitchFamily="34" charset="0"/>
              <a:buChar char="•"/>
            </a:pPr>
            <a:r>
              <a:rPr lang="en-IN" sz="2000" b="1" dirty="0">
                <a:solidFill>
                  <a:srgbClr val="000000"/>
                </a:solidFill>
                <a:latin typeface="Bookman Old Style" pitchFamily="18" charset="0"/>
              </a:rPr>
              <a:t> Introduction </a:t>
            </a:r>
          </a:p>
          <a:p>
            <a:pPr>
              <a:lnSpc>
                <a:spcPct val="150000"/>
              </a:lnSpc>
              <a:buFont typeface="Arial"/>
              <a:buChar char="•"/>
            </a:pPr>
            <a:r>
              <a:rPr lang="en-IN" sz="2000" b="1" dirty="0">
                <a:solidFill>
                  <a:srgbClr val="000000"/>
                </a:solidFill>
                <a:latin typeface="Bookman Old Style" pitchFamily="18" charset="0"/>
              </a:rPr>
              <a:t> Research Objective </a:t>
            </a:r>
          </a:p>
          <a:p>
            <a:pPr>
              <a:lnSpc>
                <a:spcPct val="150000"/>
              </a:lnSpc>
              <a:buFont typeface="Arial" pitchFamily="34" charset="0"/>
              <a:buChar char="•"/>
            </a:pPr>
            <a:r>
              <a:rPr lang="en-IN" sz="2000" b="1" dirty="0">
                <a:solidFill>
                  <a:srgbClr val="000000"/>
                </a:solidFill>
                <a:latin typeface="Bookman Old Style" pitchFamily="18" charset="0"/>
              </a:rPr>
              <a:t> Problem Definition</a:t>
            </a:r>
          </a:p>
          <a:p>
            <a:pPr>
              <a:lnSpc>
                <a:spcPct val="150000"/>
              </a:lnSpc>
              <a:buFont typeface="Arial" pitchFamily="34" charset="0"/>
              <a:buChar char="•"/>
            </a:pPr>
            <a:r>
              <a:rPr lang="en-IN" sz="2000" b="1" dirty="0">
                <a:solidFill>
                  <a:srgbClr val="000000"/>
                </a:solidFill>
                <a:latin typeface="Bookman Old Style" pitchFamily="18" charset="0"/>
              </a:rPr>
              <a:t> Scope of the Project</a:t>
            </a:r>
          </a:p>
          <a:p>
            <a:pPr>
              <a:lnSpc>
                <a:spcPct val="150000"/>
              </a:lnSpc>
              <a:buFont typeface="Arial" pitchFamily="34" charset="0"/>
              <a:buChar char="•"/>
            </a:pPr>
            <a:r>
              <a:rPr lang="en-IN" sz="2000" b="1" dirty="0">
                <a:solidFill>
                  <a:srgbClr val="000000"/>
                </a:solidFill>
                <a:latin typeface="Bookman Old Style" pitchFamily="18" charset="0"/>
              </a:rPr>
              <a:t> Literature Review</a:t>
            </a:r>
          </a:p>
          <a:p>
            <a:pPr>
              <a:lnSpc>
                <a:spcPct val="150000"/>
              </a:lnSpc>
              <a:buFont typeface="Arial" pitchFamily="34" charset="0"/>
              <a:buChar char="•"/>
            </a:pPr>
            <a:r>
              <a:rPr lang="en-IN" sz="2000" b="1" dirty="0">
                <a:solidFill>
                  <a:srgbClr val="000000"/>
                </a:solidFill>
                <a:latin typeface="Bookman Old Style" pitchFamily="18" charset="0"/>
              </a:rPr>
              <a:t> Implementation of Existing system</a:t>
            </a:r>
          </a:p>
          <a:p>
            <a:pPr>
              <a:lnSpc>
                <a:spcPct val="150000"/>
              </a:lnSpc>
              <a:buFont typeface="Arial" pitchFamily="34" charset="0"/>
              <a:buChar char="•"/>
            </a:pPr>
            <a:r>
              <a:rPr lang="en-IN" sz="2000" b="1" dirty="0">
                <a:solidFill>
                  <a:srgbClr val="000000"/>
                </a:solidFill>
                <a:latin typeface="Bookman Old Style" pitchFamily="18" charset="0"/>
              </a:rPr>
              <a:t> Conclusion</a:t>
            </a:r>
          </a:p>
          <a:p>
            <a:pPr>
              <a:lnSpc>
                <a:spcPct val="150000"/>
              </a:lnSpc>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2" name="TextBox 1">
            <a:extLst>
              <a:ext uri="{FF2B5EF4-FFF2-40B4-BE49-F238E27FC236}">
                <a16:creationId xmlns:a16="http://schemas.microsoft.com/office/drawing/2014/main" id="{6B7A40BC-6D2B-B390-9A76-9ED1E005F901}"/>
              </a:ext>
            </a:extLst>
          </p:cNvPr>
          <p:cNvSpPr txBox="1"/>
          <p:nvPr/>
        </p:nvSpPr>
        <p:spPr>
          <a:xfrm>
            <a:off x="228600" y="1295400"/>
            <a:ext cx="8532720" cy="5355312"/>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Cyber security in the context of big data is known to be a critical problem and presents a great challenge to the research community. Machine learning algorithms have been suggested as candidates for handling big data security problems. Among these algorithms, support vector machines (SVMs) have achieved remarkable success on various classification problems. </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However, to establish an effective SVM, the user needs to define the proper SVM configuration in advance, which is a challenging task that requires expert knowledge and a large amount of manual effort for trial and error. </a:t>
            </a:r>
          </a:p>
          <a:p>
            <a:pPr marL="285750" indent="-285750" algn="just">
              <a:buFont typeface="Arial" panose="020B0604020202020204" pitchFamily="34" charset="0"/>
              <a:buChar char="•"/>
            </a:pPr>
            <a:endParaRPr lang="en-US" dirty="0"/>
          </a:p>
          <a:p>
            <a:pPr marL="285750" indent="-285750" algn="just">
              <a:buFont typeface="Wingdings" panose="05000000000000000000" pitchFamily="2" charset="2"/>
              <a:buChar char="Ø"/>
            </a:pPr>
            <a:r>
              <a:rPr lang="en-US" dirty="0"/>
              <a:t>In this paper, we formulate the SVM configuration process as a bi-objective optimization problem in which accuracy and model complexity are considered as two conflicting objectives. We propose a novel hyper-heuristic framework for bi-objective optimization that is independent of the problem domain. The proposed hyper-heuristic framework consists of a high-level strategy and low-level heuristics. The high-level strategy uses the search performance to control the selection of which low-level heuristic should be used to generate a new SVM configuration. The low-level heuristics each use different rules to effectively explore the SVM configuration search space.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304800" y="1447800"/>
            <a:ext cx="8442960" cy="3139321"/>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Most of existing malware detection methods are mainly proposed to deal with small-scale datasets and unable to handle big data within a moderate amount of time. In addition, these methods can be easily evaded by attackers, very costly to </a:t>
            </a:r>
            <a:r>
              <a:rPr lang="en-US" dirty="0" err="1"/>
              <a:t>to</a:t>
            </a:r>
            <a:r>
              <a:rPr lang="en-US" dirty="0"/>
              <a:t> maintain and they have very low success </a:t>
            </a:r>
            <a:r>
              <a:rPr lang="en-US" dirty="0" err="1"/>
              <a:t>rates.To</a:t>
            </a:r>
            <a:r>
              <a:rPr lang="en-US" dirty="0"/>
              <a:t> address the above issues, machine learning (ML) algorithms have been proposed for classifying unknown patterns and malicious software</a:t>
            </a:r>
          </a:p>
          <a:p>
            <a:pPr algn="just"/>
            <a:r>
              <a:rPr lang="en-US" dirty="0"/>
              <a:t>. </a:t>
            </a:r>
          </a:p>
          <a:p>
            <a:pPr marL="285750" indent="-285750" algn="just">
              <a:buFont typeface="Wingdings" panose="05000000000000000000" pitchFamily="2" charset="2"/>
              <a:buChar char="Ø"/>
            </a:pPr>
            <a:r>
              <a:rPr lang="en-US" dirty="0"/>
              <a:t>This work presents a novel bi-objective hyper-heuristic framework for SVM configuration </a:t>
            </a:r>
            <a:r>
              <a:rPr lang="en-US" dirty="0" err="1"/>
              <a:t>optimisation</a:t>
            </a:r>
            <a:r>
              <a:rPr lang="en-US" dirty="0"/>
              <a:t>. Hyper heuristics are more effective than other methods because they are independent of the particular task at hand and can often obtain highly competitive configurations. </a:t>
            </a:r>
          </a:p>
        </p:txBody>
      </p:sp>
      <p:pic>
        <p:nvPicPr>
          <p:cNvPr id="1026" name="Picture 2" descr="Breaking Down the Support Vector Machine (SVM) Algorithm | by Satyam Mishra  | Towards Data Science">
            <a:extLst>
              <a:ext uri="{FF2B5EF4-FFF2-40B4-BE49-F238E27FC236}">
                <a16:creationId xmlns:a16="http://schemas.microsoft.com/office/drawing/2014/main" id="{ED7B0FA7-FEB3-EDE2-87FC-1666DBC625D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7400" y="4027302"/>
            <a:ext cx="2880360" cy="2743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53E40BE-1DEC-964F-36A4-C982AEC675E4}"/>
              </a:ext>
            </a:extLst>
          </p:cNvPr>
          <p:cNvSpPr txBox="1"/>
          <p:nvPr/>
        </p:nvSpPr>
        <p:spPr>
          <a:xfrm>
            <a:off x="392312" y="4671536"/>
            <a:ext cx="5166360" cy="1477328"/>
          </a:xfrm>
          <a:prstGeom prst="rect">
            <a:avLst/>
          </a:prstGeom>
          <a:noFill/>
        </p:spPr>
        <p:txBody>
          <a:bodyPr wrap="square" rtlCol="0">
            <a:spAutoFit/>
          </a:bodyPr>
          <a:lstStyle/>
          <a:p>
            <a:pPr algn="just"/>
            <a:r>
              <a:rPr lang="en-US" dirty="0"/>
              <a:t>Our proposed </a:t>
            </a:r>
            <a:r>
              <a:rPr lang="en-US" dirty="0" err="1"/>
              <a:t>hyperheuristic</a:t>
            </a:r>
            <a:r>
              <a:rPr lang="en-US" dirty="0"/>
              <a:t> framework integrates several key components that differentiate it from existing works to find an effective SVM configuration for big data cyber security.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2" name="TextBox 1">
            <a:extLst>
              <a:ext uri="{FF2B5EF4-FFF2-40B4-BE49-F238E27FC236}">
                <a16:creationId xmlns:a16="http://schemas.microsoft.com/office/drawing/2014/main" id="{DC99E11B-6949-0AF9-AEF6-FAC2A4586DD4}"/>
              </a:ext>
            </a:extLst>
          </p:cNvPr>
          <p:cNvSpPr txBox="1"/>
          <p:nvPr/>
        </p:nvSpPr>
        <p:spPr>
          <a:xfrm>
            <a:off x="457200" y="1295400"/>
            <a:ext cx="8458200" cy="5078313"/>
          </a:xfrm>
          <a:prstGeom prst="rect">
            <a:avLst/>
          </a:prstGeom>
          <a:noFill/>
        </p:spPr>
        <p:txBody>
          <a:bodyPr wrap="square" rtlCol="0">
            <a:spAutoFit/>
          </a:bodyPr>
          <a:lstStyle/>
          <a:p>
            <a:r>
              <a:rPr lang="en-US" dirty="0"/>
              <a:t>The primary objective of this project is to develop a novel Bi-objective Hyper-heuristic approach for Support Vector Machines (SVM) in the domain of big data cyber-security. The project aims to address the challenges associated with handling large-scale datasets efficiently while optimizing the detection rate of cyber threats and minimizing false positives simultaneously. </a:t>
            </a:r>
          </a:p>
          <a:p>
            <a:endParaRPr lang="en-US" dirty="0"/>
          </a:p>
          <a:p>
            <a:pPr marL="285750" indent="-285750">
              <a:buFont typeface="Arial" panose="020B0604020202020204" pitchFamily="34" charset="0"/>
              <a:buChar char="•"/>
            </a:pPr>
            <a:r>
              <a:rPr lang="en-US" dirty="0"/>
              <a:t>One objective is to investigate and design an algorithm that can automatically select the most suitable combination of hyper parameters and feature selection techniques for SVM. By leveraging </a:t>
            </a:r>
            <a:r>
              <a:rPr lang="en-US" dirty="0" err="1"/>
              <a:t>hyperheuristics</a:t>
            </a:r>
            <a:r>
              <a:rPr lang="en-US" dirty="0"/>
              <a:t>, the algorithm will intelligently search through a vast space of potential solutions, including different combinations of SVM hyper parameters, feature selection methods, and other pre-processing techniques. This objective will contribute to enhancing the accuracy of cyber threat detection by finding an optimal configuration that improves the performance of SVM on big data cyber-security datasets.</a:t>
            </a:r>
          </a:p>
          <a:p>
            <a:r>
              <a:rPr lang="en-US" dirty="0"/>
              <a:t> </a:t>
            </a:r>
          </a:p>
          <a:p>
            <a:pPr marL="285750" indent="-285750">
              <a:buFont typeface="Arial" panose="020B0604020202020204" pitchFamily="34" charset="0"/>
              <a:buChar char="•"/>
            </a:pPr>
            <a:r>
              <a:rPr lang="en-US" dirty="0"/>
              <a:t>Another objective is to develop an approach that can handle the computational demands of big data analytics efficiently.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14034</TotalTime>
  <Words>1780</Words>
  <Application>Microsoft Office PowerPoint</Application>
  <PresentationFormat>On-screen Show (4:3)</PresentationFormat>
  <Paragraphs>131</Paragraphs>
  <Slides>20</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Black</vt:lpstr>
      <vt:lpstr>Bookman Old Style</vt:lpstr>
      <vt:lpstr>Calibri</vt:lpstr>
      <vt:lpstr>StarSymbol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sridham ch</cp:lastModifiedBy>
  <cp:revision>722</cp:revision>
  <dcterms:modified xsi:type="dcterms:W3CDTF">2023-11-12T04:43:33Z</dcterms:modified>
</cp:coreProperties>
</file>