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399" r:id="rId4"/>
    <p:sldId id="400" r:id="rId5"/>
    <p:sldId id="258" r:id="rId6"/>
    <p:sldId id="259" r:id="rId7"/>
    <p:sldId id="262" r:id="rId8"/>
    <p:sldId id="263" r:id="rId9"/>
    <p:sldId id="429" r:id="rId10"/>
    <p:sldId id="375" r:id="rId11"/>
    <p:sldId id="376" r:id="rId12"/>
    <p:sldId id="396" r:id="rId13"/>
    <p:sldId id="392" r:id="rId14"/>
    <p:sldId id="268" r:id="rId15"/>
    <p:sldId id="282" r:id="rId16"/>
    <p:sldId id="297" r:id="rId17"/>
    <p:sldId id="407" r:id="rId18"/>
    <p:sldId id="434" r:id="rId19"/>
    <p:sldId id="387" r:id="rId20"/>
    <p:sldId id="431" r:id="rId21"/>
    <p:sldId id="432" r:id="rId22"/>
    <p:sldId id="433" r:id="rId23"/>
    <p:sldId id="383" r:id="rId24"/>
    <p:sldId id="428" r:id="rId25"/>
    <p:sldId id="290"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0H51A0512_ Poojitha" initials="2P" lastIdx="1" clrIdx="0">
    <p:extLst>
      <p:ext uri="{19B8F6BF-5375-455C-9EA6-DF929625EA0E}">
        <p15:presenceInfo xmlns:p15="http://schemas.microsoft.com/office/powerpoint/2012/main" userId="93e9bb6ac3ba1a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3-22T10:31:47.546"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9" name="CustomShape 2"/>
          <p:cNvSpPr/>
          <p:nvPr/>
        </p:nvSpPr>
        <p:spPr>
          <a:xfrm>
            <a:off x="0" y="0"/>
            <a:ext cx="11796480" cy="11796480"/>
          </a:xfrm>
          <a:prstGeom prst="rect">
            <a:avLst/>
          </a:prstGeom>
        </p:spPr>
        <p:txBody>
          <a:bodyPr lIns="90000" tIns="45000" rIns="90000" bIns="45000"/>
          <a:lstStyle/>
          <a:p>
            <a:pPr>
              <a:lnSpc>
                <a:spcPct val="100000"/>
              </a:lnSpc>
            </a:pPr>
            <a:fld id="{91514131-C101-4181-8111-D1313111911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61" name="CustomShape 2"/>
          <p:cNvSpPr/>
          <p:nvPr/>
        </p:nvSpPr>
        <p:spPr>
          <a:xfrm>
            <a:off x="0" y="0"/>
            <a:ext cx="11796480" cy="11796480"/>
          </a:xfrm>
          <a:prstGeom prst="rect">
            <a:avLst/>
          </a:prstGeom>
        </p:spPr>
        <p:txBody>
          <a:bodyPr lIns="90000" tIns="45000" rIns="90000" bIns="45000"/>
          <a:lstStyle/>
          <a:p>
            <a:pPr>
              <a:lnSpc>
                <a:spcPct val="100000"/>
              </a:lnSpc>
            </a:pPr>
            <a:fld id="{8141E1C1-11F1-4191-81D1-215171815171}" type="slidenum">
              <a:rPr lang="en-IN">
                <a:solidFill>
                  <a:srgbClr val="000000"/>
                </a:solidFill>
                <a:latin typeface="+mn-lt"/>
                <a:ea typeface="+mn-ea"/>
              </a:rPr>
              <a:pPr>
                <a:lnSpc>
                  <a:spcPct val="100000"/>
                </a:lnSpc>
              </a:pPr>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10</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12</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14</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1905001"/>
            <a:ext cx="8915400" cy="1446550"/>
          </a:xfrm>
          <a:prstGeom prst="rect">
            <a:avLst/>
          </a:prstGeom>
          <a:noFill/>
        </p:spPr>
        <p:txBody>
          <a:bodyPr wrap="square" rtlCol="0">
            <a:spAutoFit/>
          </a:bodyPr>
          <a:lstStyle/>
          <a:p>
            <a:pPr algn="ctr"/>
            <a:r>
              <a:rPr lang="en-IN" sz="2400" b="1" dirty="0"/>
              <a:t>DUAL-PURPOSE HYPER-HEURISTIC SUPPORT VECTOR</a:t>
            </a:r>
          </a:p>
          <a:p>
            <a:pPr algn="ctr"/>
            <a:r>
              <a:rPr lang="en-IN" sz="2400" b="1" dirty="0"/>
              <a:t>MACHINE DESIGNED FOR ADDRESSING CYBER SECURITY  ISSUES IN BIG DATA ENVIRONMENTS</a:t>
            </a:r>
            <a:r>
              <a:rPr lang="en-IN" sz="4000" dirty="0"/>
              <a:t> </a:t>
            </a:r>
            <a:endParaRPr lang="en-US" sz="4000" b="1" dirty="0">
              <a:ln w="1905"/>
              <a:effectLst>
                <a:innerShdw blurRad="69850" dist="43180" dir="5400000">
                  <a:srgbClr val="000000">
                    <a:alpha val="65000"/>
                  </a:srgbClr>
                </a:innerShdw>
              </a:effectLst>
            </a:endParaRPr>
          </a:p>
        </p:txBody>
      </p:sp>
      <p:sp>
        <p:nvSpPr>
          <p:cNvPr id="3" name="TextBox 2"/>
          <p:cNvSpPr txBox="1"/>
          <p:nvPr/>
        </p:nvSpPr>
        <p:spPr>
          <a:xfrm>
            <a:off x="4876800" y="3576928"/>
            <a:ext cx="5029200" cy="1323439"/>
          </a:xfrm>
          <a:prstGeom prst="rect">
            <a:avLst/>
          </a:prstGeom>
          <a:noFill/>
        </p:spPr>
        <p:txBody>
          <a:bodyPr wrap="square" rtlCol="0">
            <a:spAutoFit/>
          </a:bodyPr>
          <a:lstStyle/>
          <a:p>
            <a:r>
              <a:rPr lang="en-US" sz="2000" b="1" dirty="0">
                <a:solidFill>
                  <a:schemeClr val="tx2">
                    <a:lumMod val="75000"/>
                  </a:schemeClr>
                </a:solidFill>
              </a:rPr>
              <a:t>Name of the student:</a:t>
            </a:r>
          </a:p>
          <a:p>
            <a:pPr algn="just"/>
            <a:r>
              <a:rPr lang="en-US" sz="2000" b="1" dirty="0">
                <a:solidFill>
                  <a:schemeClr val="tx2">
                    <a:lumMod val="75000"/>
                  </a:schemeClr>
                </a:solidFill>
              </a:rPr>
              <a:t>20H51A05K4-Ch.Sridham</a:t>
            </a:r>
          </a:p>
          <a:p>
            <a:pPr algn="just"/>
            <a:r>
              <a:rPr lang="en-US" sz="2000" b="1" dirty="0">
                <a:solidFill>
                  <a:schemeClr val="tx2">
                    <a:lumMod val="75000"/>
                  </a:schemeClr>
                </a:solidFill>
              </a:rPr>
              <a:t>20H51A0512-G.Poojitha</a:t>
            </a:r>
          </a:p>
          <a:p>
            <a:pPr algn="just"/>
            <a:r>
              <a:rPr lang="en-US" sz="2000" b="1" dirty="0">
                <a:solidFill>
                  <a:schemeClr val="tx2">
                    <a:lumMod val="75000"/>
                  </a:schemeClr>
                </a:solidFill>
              </a:rPr>
              <a:t>20H51A05Q1-Imtiyaz Ahmad Wani</a:t>
            </a:r>
          </a:p>
        </p:txBody>
      </p:sp>
      <p:sp>
        <p:nvSpPr>
          <p:cNvPr id="4" name="TextBox 3"/>
          <p:cNvSpPr txBox="1"/>
          <p:nvPr/>
        </p:nvSpPr>
        <p:spPr>
          <a:xfrm>
            <a:off x="265587" y="5257800"/>
            <a:ext cx="5181600" cy="1292662"/>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800" b="1" dirty="0">
                <a:solidFill>
                  <a:srgbClr val="C00000"/>
                </a:solidFill>
              </a:rPr>
              <a:t>Under esteemed guidance of</a:t>
            </a:r>
            <a:endParaRPr lang="en-US" sz="2400" b="1" dirty="0">
              <a:solidFill>
                <a:srgbClr val="C00000"/>
              </a:solidFill>
            </a:endParaRPr>
          </a:p>
          <a:p>
            <a:r>
              <a:rPr lang="en-US" sz="1800" b="1" dirty="0" err="1"/>
              <a:t>Ms.G.Srividya</a:t>
            </a:r>
            <a:endParaRPr lang="en-US" sz="1800" b="1" dirty="0"/>
          </a:p>
          <a:p>
            <a:r>
              <a:rPr lang="en-US" sz="1800" b="1" dirty="0"/>
              <a:t>(Assistant Professor)</a:t>
            </a:r>
          </a:p>
        </p:txBody>
      </p:sp>
      <p:graphicFrame>
        <p:nvGraphicFramePr>
          <p:cNvPr id="5" name="Table 4"/>
          <p:cNvGraphicFramePr>
            <a:graphicFrameLocks noGrp="1"/>
          </p:cNvGraphicFramePr>
          <p:nvPr/>
        </p:nvGraphicFramePr>
        <p:xfrm>
          <a:off x="1524000" y="228600"/>
          <a:ext cx="6096000" cy="1255998"/>
        </p:xfrm>
        <a:graphic>
          <a:graphicData uri="http://schemas.openxmlformats.org/drawingml/2006/table">
            <a:tbl>
              <a:tblPr>
                <a:tableStyleId>{2D5ABB26-0587-4C30-8999-92F81FD0307C}</a:tableStyleId>
              </a:tblPr>
              <a:tblGrid>
                <a:gridCol w="60960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3" name="TextBox 2">
            <a:extLst>
              <a:ext uri="{FF2B5EF4-FFF2-40B4-BE49-F238E27FC236}">
                <a16:creationId xmlns:a16="http://schemas.microsoft.com/office/drawing/2014/main" id="{B31D1121-EFED-1936-BDEC-08558B0B9B24}"/>
              </a:ext>
            </a:extLst>
          </p:cNvPr>
          <p:cNvSpPr txBox="1"/>
          <p:nvPr/>
        </p:nvSpPr>
        <p:spPr>
          <a:xfrm>
            <a:off x="304800" y="1294800"/>
            <a:ext cx="8609760" cy="4247317"/>
          </a:xfrm>
          <a:prstGeom prst="rect">
            <a:avLst/>
          </a:prstGeom>
          <a:noFill/>
        </p:spPr>
        <p:txBody>
          <a:bodyPr wrap="square">
            <a:spAutoFit/>
          </a:bodyPr>
          <a:lstStyle/>
          <a:p>
            <a:pPr marL="285750" indent="-285750">
              <a:buFont typeface="Wingdings" panose="05000000000000000000" pitchFamily="2" charset="2"/>
              <a:buChar char="Ø"/>
            </a:pPr>
            <a:r>
              <a:rPr lang="en-US" dirty="0"/>
              <a:t>The primary objective of this project is to develop a novel  purposed Hyper-heuristic approach for Support Vector Machines (SVM) in the domain of big data cyber-security. The project aims to address the challenges associated with handling large-scale datasets efficiently while optimizing the detection rate of cyber threats and minimizing false positives simultaneously.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One objective is to investigate and design an algorithm that can automatically segregate data into groups without the requirement of setting up configurations as of in SVM. By leveraging hyper-heuristics, the algorithm will intelligently search through a vast space of potential solutions This objective will contribute to enhancing speed and accuracy of the classification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Another objective is to develop an approach that can handle the computational demands of big data analytics efficiently.</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a:extLst>
              <a:ext uri="{FF2B5EF4-FFF2-40B4-BE49-F238E27FC236}">
                <a16:creationId xmlns:a16="http://schemas.microsoft.com/office/drawing/2014/main" id="{FBEB20E5-92D9-485D-4B94-DC9DDA7EF307}"/>
              </a:ext>
            </a:extLst>
          </p:cNvPr>
          <p:cNvSpPr txBox="1"/>
          <p:nvPr/>
        </p:nvSpPr>
        <p:spPr>
          <a:xfrm>
            <a:off x="228600" y="1572163"/>
            <a:ext cx="8609760" cy="3693319"/>
          </a:xfrm>
          <a:prstGeom prst="rect">
            <a:avLst/>
          </a:prstGeom>
          <a:noFill/>
        </p:spPr>
        <p:txBody>
          <a:bodyPr wrap="square">
            <a:spAutoFit/>
          </a:bodyPr>
          <a:lstStyle/>
          <a:p>
            <a:pPr marL="285750" indent="-285750" algn="just">
              <a:buFont typeface="Wingdings" panose="05000000000000000000" pitchFamily="2" charset="2"/>
              <a:buChar char="Ø"/>
            </a:pPr>
            <a:r>
              <a:rPr lang="en-US" dirty="0"/>
              <a:t>Support Vector Machines (SVM) have emerged as a popular technique for addressing cyber-security challenges. However, the traditional SVM approach often struggles to handle large-scale datasets efficiently, leading to reduced accuracy and increased computational time. Moreover, cyber-security professionals face the challenge of balancing two conflicting objectives: maximizing the detection rate of cyber threats and minimizing false positives.</a:t>
            </a:r>
          </a:p>
          <a:p>
            <a:pPr algn="just"/>
            <a:endParaRPr lang="en-US" dirty="0"/>
          </a:p>
          <a:p>
            <a:pPr algn="just"/>
            <a:endParaRPr lang="en-US" dirty="0"/>
          </a:p>
          <a:p>
            <a:pPr marL="285750" indent="-285750" algn="just">
              <a:buFont typeface="Wingdings" panose="05000000000000000000" pitchFamily="2" charset="2"/>
              <a:buChar char="Ø"/>
            </a:pPr>
            <a:r>
              <a:rPr lang="en-US" dirty="0"/>
              <a:t>To address these issues, this project aims to develop a dual purposed Hyper-heuristic approach for Support Vector Machines in the context of big data cyber-security. The project seeks to investigate and design an algorithm that can automatically classify the data without any manual setting of configurations as of SVM. It gives speedy as well as accurate result hence dual-purposed.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Research Work </a:t>
            </a:r>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sp>
      <p:sp>
        <p:nvSpPr>
          <p:cNvPr id="6" name="TextBox 5"/>
          <p:cNvSpPr txBox="1"/>
          <p:nvPr/>
        </p:nvSpPr>
        <p:spPr>
          <a:xfrm>
            <a:off x="304800" y="457200"/>
            <a:ext cx="5867400" cy="584775"/>
          </a:xfrm>
          <a:prstGeom prst="rect">
            <a:avLst/>
          </a:prstGeom>
          <a:noFill/>
        </p:spPr>
        <p:txBody>
          <a:bodyPr wrap="square" rtlCol="0">
            <a:spAutoFit/>
          </a:bodyPr>
          <a:lstStyle/>
          <a:p>
            <a:r>
              <a:rPr lang="en-US" sz="3200" b="1" dirty="0">
                <a:solidFill>
                  <a:srgbClr val="C00000"/>
                </a:solidFill>
                <a:latin typeface="Calibri" pitchFamily="34" charset="0"/>
              </a:rPr>
              <a:t>Proposed system architecture </a:t>
            </a:r>
          </a:p>
        </p:txBody>
      </p:sp>
      <p:pic>
        <p:nvPicPr>
          <p:cNvPr id="2" name="Picture 1">
            <a:extLst>
              <a:ext uri="{FF2B5EF4-FFF2-40B4-BE49-F238E27FC236}">
                <a16:creationId xmlns:a16="http://schemas.microsoft.com/office/drawing/2014/main" id="{5D089EA8-AB45-C4FF-8DAD-B1B1E6E2DD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166013"/>
            <a:ext cx="5676582" cy="56558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381000" y="457200"/>
            <a:ext cx="5410200" cy="584775"/>
          </a:xfrm>
          <a:prstGeom prst="rect">
            <a:avLst/>
          </a:prstGeom>
          <a:noFill/>
        </p:spPr>
        <p:txBody>
          <a:bodyPr wrap="square" rtlCol="0">
            <a:spAutoFit/>
          </a:bodyPr>
          <a:lstStyle/>
          <a:p>
            <a:r>
              <a:rPr lang="en-US" sz="3200" b="1" dirty="0">
                <a:solidFill>
                  <a:srgbClr val="C00000"/>
                </a:solidFill>
                <a:latin typeface="Calibri" pitchFamily="34" charset="0"/>
              </a:rPr>
              <a:t>Proposed Methods</a:t>
            </a:r>
          </a:p>
        </p:txBody>
      </p:sp>
      <p:sp>
        <p:nvSpPr>
          <p:cNvPr id="3" name="TextBox 2">
            <a:extLst>
              <a:ext uri="{FF2B5EF4-FFF2-40B4-BE49-F238E27FC236}">
                <a16:creationId xmlns:a16="http://schemas.microsoft.com/office/drawing/2014/main" id="{26C36F0B-D094-C68A-03BB-374774971133}"/>
              </a:ext>
            </a:extLst>
          </p:cNvPr>
          <p:cNvSpPr txBox="1"/>
          <p:nvPr/>
        </p:nvSpPr>
        <p:spPr>
          <a:xfrm>
            <a:off x="228600" y="1576161"/>
            <a:ext cx="8609760" cy="4801314"/>
          </a:xfrm>
          <a:prstGeom prst="rect">
            <a:avLst/>
          </a:prstGeom>
          <a:noFill/>
        </p:spPr>
        <p:txBody>
          <a:bodyPr wrap="square">
            <a:spAutoFit/>
          </a:bodyPr>
          <a:lstStyle/>
          <a:p>
            <a:pPr marL="285750" indent="-285750">
              <a:buFont typeface="Wingdings" panose="05000000000000000000" pitchFamily="2" charset="2"/>
              <a:buChar char="Ø"/>
            </a:pPr>
            <a:r>
              <a:rPr lang="en-IN" dirty="0"/>
              <a:t>our website would allow users to enter details such as "what kind of problem the user's website is undergoing (such as got hacked, lost or stolen data from the website, etc), description, company name, website URL etc. Based on user input our algorithm will classify the issues into various groups and inform what kind of virus users' websites might be subjected to (such as polymorphic virus or macro virus etc).</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Here we are doing the same work as SVM which would be the classification of data but without need of manual setting of configurations.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our  algorithm groups training data into various groups each titled with a unique virus name.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whenever a user inputs his website issues, based on input the algorithm will decide which group the input issues (given by the user) belong to, hence providing the user the type of virus the user's website must have undergone this depicts indirect usage of hyper </a:t>
            </a:r>
            <a:r>
              <a:rPr lang="en-IN" dirty="0" err="1"/>
              <a:t>heurastics</a:t>
            </a:r>
            <a:r>
              <a:rPr lang="en-IN"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457200"/>
            <a:ext cx="4648200" cy="584775"/>
          </a:xfrm>
          <a:prstGeom prst="rect">
            <a:avLst/>
          </a:prstGeom>
          <a:noFill/>
        </p:spPr>
        <p:txBody>
          <a:bodyPr wrap="square" rtlCol="0">
            <a:spAutoFit/>
          </a:bodyPr>
          <a:lstStyle/>
          <a:p>
            <a:r>
              <a:rPr lang="en-IN" sz="3200" b="1" dirty="0">
                <a:solidFill>
                  <a:srgbClr val="C00000"/>
                </a:solidFill>
                <a:latin typeface="Calibri" pitchFamily="34" charset="0"/>
              </a:rPr>
              <a:t>Performance Measure:</a:t>
            </a:r>
            <a:endParaRPr lang="en-US" sz="3200" dirty="0">
              <a:latin typeface="Calibri" pitchFamily="34" charset="0"/>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sp>
      <p:pic>
        <p:nvPicPr>
          <p:cNvPr id="2" name="Image 12">
            <a:extLst>
              <a:ext uri="{FF2B5EF4-FFF2-40B4-BE49-F238E27FC236}">
                <a16:creationId xmlns:a16="http://schemas.microsoft.com/office/drawing/2014/main" id="{F0A92FD3-77D3-A50D-8674-12F9277F994A}"/>
              </a:ext>
            </a:extLst>
          </p:cNvPr>
          <p:cNvPicPr>
            <a:picLocks/>
          </p:cNvPicPr>
          <p:nvPr/>
        </p:nvPicPr>
        <p:blipFill>
          <a:blip r:embed="rId2" cstate="print"/>
          <a:stretch>
            <a:fillRect/>
          </a:stretch>
        </p:blipFill>
        <p:spPr>
          <a:xfrm>
            <a:off x="990600" y="2362200"/>
            <a:ext cx="6659880" cy="3840480"/>
          </a:xfrm>
          <a:prstGeom prst="rect">
            <a:avLst/>
          </a:prstGeom>
        </p:spPr>
      </p:pic>
      <p:sp>
        <p:nvSpPr>
          <p:cNvPr id="34" name="Rectangle 33">
            <a:extLst>
              <a:ext uri="{FF2B5EF4-FFF2-40B4-BE49-F238E27FC236}">
                <a16:creationId xmlns:a16="http://schemas.microsoft.com/office/drawing/2014/main" id="{70B2ED78-FFEC-131B-C30D-7E5AE9CC8629}"/>
              </a:ext>
            </a:extLst>
          </p:cNvPr>
          <p:cNvSpPr>
            <a:spLocks noChangeArrowheads="1"/>
          </p:cNvSpPr>
          <p:nvPr/>
        </p:nvSpPr>
        <p:spPr bwMode="auto">
          <a:xfrm>
            <a:off x="6584950" y="1384308"/>
            <a:ext cx="24828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134938"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Recall</a:t>
            </a:r>
          </a:p>
          <a:p>
            <a:pPr marL="0" marR="0" lvl="0" indent="134938"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p>
          <a:p>
            <a:pPr marL="0" marR="0" lvl="0" indent="134938" algn="l" defTabSz="914400" rtl="0" eaLnBrk="0" fontAlgn="base" latinLnBrk="0" hangingPunct="0">
              <a:lnSpc>
                <a:spcPct val="100000"/>
              </a:lnSpc>
              <a:spcBef>
                <a:spcPct val="0"/>
              </a:spcBef>
              <a:spcAft>
                <a:spcPct val="0"/>
              </a:spcAft>
              <a:buClrTx/>
              <a:buSzTx/>
              <a:buFontTx/>
              <a:buNone/>
              <a:tabLst/>
            </a:pPr>
            <a:r>
              <a:rPr lang="en-US" altLang="en-US" sz="1000" dirty="0">
                <a:latin typeface="Arial" panose="020B0604020202020204" pitchFamily="34" charset="0"/>
                <a:ea typeface="Times New Roman" panose="02020603050405020304" pitchFamily="18" charset="0"/>
              </a:rPr>
              <a:t>                </a:t>
            </a:r>
            <a:r>
              <a:rPr kumimoji="0" lang="en-US" altLang="en-US" sz="1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Precision</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134938"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35" name="Group 34">
            <a:extLst>
              <a:ext uri="{FF2B5EF4-FFF2-40B4-BE49-F238E27FC236}">
                <a16:creationId xmlns:a16="http://schemas.microsoft.com/office/drawing/2014/main" id="{D757E04A-F4B9-849D-B7A3-F2FFEC6D532C}"/>
              </a:ext>
            </a:extLst>
          </p:cNvPr>
          <p:cNvGrpSpPr>
            <a:grpSpLocks/>
          </p:cNvGrpSpPr>
          <p:nvPr/>
        </p:nvGrpSpPr>
        <p:grpSpPr>
          <a:xfrm>
            <a:off x="7060793" y="2098331"/>
            <a:ext cx="226060" cy="134620"/>
            <a:chOff x="0" y="0"/>
            <a:chExt cx="226060" cy="134620"/>
          </a:xfrm>
        </p:grpSpPr>
        <p:sp>
          <p:nvSpPr>
            <p:cNvPr id="36" name="Graphic 10">
              <a:extLst>
                <a:ext uri="{FF2B5EF4-FFF2-40B4-BE49-F238E27FC236}">
                  <a16:creationId xmlns:a16="http://schemas.microsoft.com/office/drawing/2014/main" id="{30867CFD-9348-72C0-20B8-14ED56F4947C}"/>
                </a:ext>
              </a:extLst>
            </p:cNvPr>
            <p:cNvSpPr/>
            <p:nvPr/>
          </p:nvSpPr>
          <p:spPr>
            <a:xfrm>
              <a:off x="6350" y="6350"/>
              <a:ext cx="213360" cy="121920"/>
            </a:xfrm>
            <a:custGeom>
              <a:avLst/>
              <a:gdLst/>
              <a:ahLst/>
              <a:cxnLst/>
              <a:rect l="l" t="t" r="r" b="b"/>
              <a:pathLst>
                <a:path w="213360" h="121920">
                  <a:moveTo>
                    <a:pt x="213360" y="0"/>
                  </a:moveTo>
                  <a:lnTo>
                    <a:pt x="0" y="0"/>
                  </a:lnTo>
                  <a:lnTo>
                    <a:pt x="0" y="121920"/>
                  </a:lnTo>
                  <a:lnTo>
                    <a:pt x="213360" y="121920"/>
                  </a:lnTo>
                  <a:lnTo>
                    <a:pt x="213360" y="0"/>
                  </a:lnTo>
                  <a:close/>
                </a:path>
              </a:pathLst>
            </a:custGeom>
            <a:solidFill>
              <a:srgbClr val="009299"/>
            </a:solidFill>
          </p:spPr>
          <p:txBody>
            <a:bodyPr wrap="square" lIns="0" tIns="0" rIns="0" bIns="0" rtlCol="0">
              <a:prstTxWarp prst="textNoShape">
                <a:avLst/>
              </a:prstTxWarp>
              <a:noAutofit/>
            </a:bodyPr>
            <a:lstStyle/>
            <a:p>
              <a:endParaRPr lang="en-IN"/>
            </a:p>
          </p:txBody>
        </p:sp>
        <p:sp>
          <p:nvSpPr>
            <p:cNvPr id="37" name="Graphic 11">
              <a:extLst>
                <a:ext uri="{FF2B5EF4-FFF2-40B4-BE49-F238E27FC236}">
                  <a16:creationId xmlns:a16="http://schemas.microsoft.com/office/drawing/2014/main" id="{B012ABE6-BC5C-111C-400F-2CE1D1EFB3B8}"/>
                </a:ext>
              </a:extLst>
            </p:cNvPr>
            <p:cNvSpPr/>
            <p:nvPr/>
          </p:nvSpPr>
          <p:spPr>
            <a:xfrm>
              <a:off x="6350" y="6350"/>
              <a:ext cx="213360" cy="121920"/>
            </a:xfrm>
            <a:custGeom>
              <a:avLst/>
              <a:gdLst/>
              <a:ahLst/>
              <a:cxnLst/>
              <a:rect l="l" t="t" r="r" b="b"/>
              <a:pathLst>
                <a:path w="213360" h="121920">
                  <a:moveTo>
                    <a:pt x="0" y="121920"/>
                  </a:moveTo>
                  <a:lnTo>
                    <a:pt x="213360" y="121920"/>
                  </a:lnTo>
                  <a:lnTo>
                    <a:pt x="213360" y="0"/>
                  </a:lnTo>
                  <a:lnTo>
                    <a:pt x="0" y="0"/>
                  </a:lnTo>
                  <a:lnTo>
                    <a:pt x="0" y="121920"/>
                  </a:lnTo>
                  <a:close/>
                </a:path>
              </a:pathLst>
            </a:custGeom>
            <a:ln w="12700">
              <a:solidFill>
                <a:srgbClr val="172C51"/>
              </a:solidFill>
              <a:prstDash val="solid"/>
            </a:ln>
          </p:spPr>
          <p:txBody>
            <a:bodyPr wrap="square" lIns="0" tIns="0" rIns="0" bIns="0" rtlCol="0">
              <a:prstTxWarp prst="textNoShape">
                <a:avLst/>
              </a:prstTxWarp>
              <a:noAutofit/>
            </a:bodyPr>
            <a:lstStyle/>
            <a:p>
              <a:endParaRPr lang="en-IN"/>
            </a:p>
          </p:txBody>
        </p:sp>
      </p:grpSp>
      <p:sp>
        <p:nvSpPr>
          <p:cNvPr id="38" name="Rectangle 34">
            <a:extLst>
              <a:ext uri="{FF2B5EF4-FFF2-40B4-BE49-F238E27FC236}">
                <a16:creationId xmlns:a16="http://schemas.microsoft.com/office/drawing/2014/main" id="{533D06F7-CE45-5A8C-DAF4-718F9760704A}"/>
              </a:ext>
            </a:extLst>
          </p:cNvPr>
          <p:cNvSpPr>
            <a:spLocks noChangeArrowheads="1"/>
          </p:cNvSpPr>
          <p:nvPr/>
        </p:nvSpPr>
        <p:spPr bwMode="auto">
          <a:xfrm>
            <a:off x="6562954" y="2042531"/>
            <a:ext cx="144779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Accuracy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39" name="Group 38">
            <a:extLst>
              <a:ext uri="{FF2B5EF4-FFF2-40B4-BE49-F238E27FC236}">
                <a16:creationId xmlns:a16="http://schemas.microsoft.com/office/drawing/2014/main" id="{38B8426C-96D1-8A28-8008-131732C3AA38}"/>
              </a:ext>
            </a:extLst>
          </p:cNvPr>
          <p:cNvGrpSpPr>
            <a:grpSpLocks/>
          </p:cNvGrpSpPr>
          <p:nvPr/>
        </p:nvGrpSpPr>
        <p:grpSpPr>
          <a:xfrm>
            <a:off x="7067143" y="1482943"/>
            <a:ext cx="198120" cy="114300"/>
            <a:chOff x="6350" y="6350"/>
            <a:chExt cx="198120" cy="114300"/>
          </a:xfrm>
        </p:grpSpPr>
        <p:sp>
          <p:nvSpPr>
            <p:cNvPr id="40" name="Graphic 4">
              <a:extLst>
                <a:ext uri="{FF2B5EF4-FFF2-40B4-BE49-F238E27FC236}">
                  <a16:creationId xmlns:a16="http://schemas.microsoft.com/office/drawing/2014/main" id="{4CBF0735-B568-A68D-C9AE-DABF8B059491}"/>
                </a:ext>
              </a:extLst>
            </p:cNvPr>
            <p:cNvSpPr/>
            <p:nvPr/>
          </p:nvSpPr>
          <p:spPr>
            <a:xfrm>
              <a:off x="6350" y="6350"/>
              <a:ext cx="198120" cy="114300"/>
            </a:xfrm>
            <a:custGeom>
              <a:avLst/>
              <a:gdLst/>
              <a:ahLst/>
              <a:cxnLst/>
              <a:rect l="l" t="t" r="r" b="b"/>
              <a:pathLst>
                <a:path w="198120" h="114300">
                  <a:moveTo>
                    <a:pt x="198119" y="0"/>
                  </a:moveTo>
                  <a:lnTo>
                    <a:pt x="0" y="0"/>
                  </a:lnTo>
                  <a:lnTo>
                    <a:pt x="0" y="114300"/>
                  </a:lnTo>
                  <a:lnTo>
                    <a:pt x="198119" y="114300"/>
                  </a:lnTo>
                  <a:lnTo>
                    <a:pt x="198119" y="0"/>
                  </a:lnTo>
                  <a:close/>
                </a:path>
              </a:pathLst>
            </a:custGeom>
            <a:solidFill>
              <a:srgbClr val="92D050"/>
            </a:solidFill>
          </p:spPr>
          <p:txBody>
            <a:bodyPr wrap="square" lIns="0" tIns="0" rIns="0" bIns="0" rtlCol="0">
              <a:prstTxWarp prst="textNoShape">
                <a:avLst/>
              </a:prstTxWarp>
              <a:noAutofit/>
            </a:bodyPr>
            <a:lstStyle/>
            <a:p>
              <a:endParaRPr lang="en-IN"/>
            </a:p>
          </p:txBody>
        </p:sp>
        <p:sp>
          <p:nvSpPr>
            <p:cNvPr id="41" name="Graphic 5">
              <a:extLst>
                <a:ext uri="{FF2B5EF4-FFF2-40B4-BE49-F238E27FC236}">
                  <a16:creationId xmlns:a16="http://schemas.microsoft.com/office/drawing/2014/main" id="{3299076D-11F8-6D08-1A90-5F9554AC09D9}"/>
                </a:ext>
              </a:extLst>
            </p:cNvPr>
            <p:cNvSpPr/>
            <p:nvPr/>
          </p:nvSpPr>
          <p:spPr>
            <a:xfrm>
              <a:off x="6350" y="6350"/>
              <a:ext cx="198120" cy="114300"/>
            </a:xfrm>
            <a:custGeom>
              <a:avLst/>
              <a:gdLst/>
              <a:ahLst/>
              <a:cxnLst/>
              <a:rect l="l" t="t" r="r" b="b"/>
              <a:pathLst>
                <a:path w="198120" h="114300">
                  <a:moveTo>
                    <a:pt x="0" y="114300"/>
                  </a:moveTo>
                  <a:lnTo>
                    <a:pt x="198119" y="114300"/>
                  </a:lnTo>
                  <a:lnTo>
                    <a:pt x="198119" y="0"/>
                  </a:lnTo>
                  <a:lnTo>
                    <a:pt x="0" y="0"/>
                  </a:lnTo>
                  <a:lnTo>
                    <a:pt x="0" y="114300"/>
                  </a:lnTo>
                  <a:close/>
                </a:path>
              </a:pathLst>
            </a:custGeom>
            <a:ln w="12700">
              <a:solidFill>
                <a:srgbClr val="172C51"/>
              </a:solidFill>
              <a:prstDash val="solid"/>
            </a:ln>
          </p:spPr>
          <p:txBody>
            <a:bodyPr wrap="square" lIns="0" tIns="0" rIns="0" bIns="0" rtlCol="0">
              <a:prstTxWarp prst="textNoShape">
                <a:avLst/>
              </a:prstTxWarp>
              <a:noAutofit/>
            </a:bodyPr>
            <a:lstStyle/>
            <a:p>
              <a:endParaRPr lang="en-IN"/>
            </a:p>
          </p:txBody>
        </p:sp>
      </p:grpSp>
      <p:sp>
        <p:nvSpPr>
          <p:cNvPr id="42" name="Graphic 7">
            <a:extLst>
              <a:ext uri="{FF2B5EF4-FFF2-40B4-BE49-F238E27FC236}">
                <a16:creationId xmlns:a16="http://schemas.microsoft.com/office/drawing/2014/main" id="{C84BDD19-00D9-6B4F-B441-9512C9556C1D}"/>
              </a:ext>
            </a:extLst>
          </p:cNvPr>
          <p:cNvSpPr/>
          <p:nvPr/>
        </p:nvSpPr>
        <p:spPr>
          <a:xfrm>
            <a:off x="7063650" y="1766547"/>
            <a:ext cx="223203" cy="139939"/>
          </a:xfrm>
          <a:custGeom>
            <a:avLst/>
            <a:gdLst/>
            <a:ahLst/>
            <a:cxnLst/>
            <a:rect l="l" t="t" r="r" b="b"/>
            <a:pathLst>
              <a:path w="220979" h="106680">
                <a:moveTo>
                  <a:pt x="220979" y="0"/>
                </a:moveTo>
                <a:lnTo>
                  <a:pt x="0" y="0"/>
                </a:lnTo>
                <a:lnTo>
                  <a:pt x="0" y="106679"/>
                </a:lnTo>
                <a:lnTo>
                  <a:pt x="220979" y="106679"/>
                </a:lnTo>
                <a:lnTo>
                  <a:pt x="220979" y="0"/>
                </a:lnTo>
                <a:close/>
              </a:path>
            </a:pathLst>
          </a:custGeom>
          <a:solidFill>
            <a:srgbClr val="2E5496"/>
          </a:solidFill>
        </p:spPr>
        <p:txBody>
          <a:bodyPr wrap="square" lIns="0" tIns="0" rIns="0" bIns="0" rtlCol="0">
            <a:prstTxWarp prst="textNoShape">
              <a:avLst/>
            </a:prstTxWarp>
            <a:noAutofit/>
          </a:bodyPr>
          <a:lstStyle/>
          <a:p>
            <a:endParaRPr lang="en-IN"/>
          </a:p>
        </p:txBody>
      </p:sp>
      <p:sp>
        <p:nvSpPr>
          <p:cNvPr id="3" name="TextBox 2">
            <a:extLst>
              <a:ext uri="{FF2B5EF4-FFF2-40B4-BE49-F238E27FC236}">
                <a16:creationId xmlns:a16="http://schemas.microsoft.com/office/drawing/2014/main" id="{08166D0C-E200-7800-2A17-3C72B375AD03}"/>
              </a:ext>
            </a:extLst>
          </p:cNvPr>
          <p:cNvSpPr txBox="1"/>
          <p:nvPr/>
        </p:nvSpPr>
        <p:spPr>
          <a:xfrm>
            <a:off x="4495800" y="1384308"/>
            <a:ext cx="2438400" cy="646331"/>
          </a:xfrm>
          <a:prstGeom prst="rect">
            <a:avLst/>
          </a:prstGeom>
          <a:noFill/>
        </p:spPr>
        <p:txBody>
          <a:bodyPr wrap="square" rtlCol="0">
            <a:spAutoFit/>
          </a:bodyPr>
          <a:lstStyle/>
          <a:p>
            <a:r>
              <a:rPr lang="en-IN" dirty="0"/>
              <a:t>Y- axis : percentages</a:t>
            </a:r>
          </a:p>
          <a:p>
            <a:r>
              <a:rPr lang="en-IN" dirty="0"/>
              <a:t>X-axis  : algorithms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1F5BC-E935-6B47-A0BB-CF69FB43F621}"/>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62774EB-2ABA-F059-9CCE-80741F892981}"/>
              </a:ext>
            </a:extLst>
          </p:cNvPr>
          <p:cNvSpPr>
            <a:spLocks noGrp="1"/>
          </p:cNvSpPr>
          <p:nvPr>
            <p:ph type="body"/>
          </p:nvPr>
        </p:nvSpPr>
        <p:spPr/>
        <p:txBody>
          <a:bodyPr/>
          <a:lstStyle/>
          <a:p>
            <a:endParaRPr lang="en-IN"/>
          </a:p>
        </p:txBody>
      </p:sp>
      <p:pic>
        <p:nvPicPr>
          <p:cNvPr id="7" name="Picture 6">
            <a:extLst>
              <a:ext uri="{FF2B5EF4-FFF2-40B4-BE49-F238E27FC236}">
                <a16:creationId xmlns:a16="http://schemas.microsoft.com/office/drawing/2014/main" id="{A7D5696F-6322-0F91-F42B-DCFF66398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464" y="990600"/>
            <a:ext cx="7133400" cy="5387011"/>
          </a:xfrm>
          <a:prstGeom prst="rect">
            <a:avLst/>
          </a:prstGeom>
        </p:spPr>
      </p:pic>
      <p:sp>
        <p:nvSpPr>
          <p:cNvPr id="9" name="TextBox 8">
            <a:extLst>
              <a:ext uri="{FF2B5EF4-FFF2-40B4-BE49-F238E27FC236}">
                <a16:creationId xmlns:a16="http://schemas.microsoft.com/office/drawing/2014/main" id="{C2ECA595-E079-29A0-0F60-B3931A1EE232}"/>
              </a:ext>
            </a:extLst>
          </p:cNvPr>
          <p:cNvSpPr txBox="1"/>
          <p:nvPr/>
        </p:nvSpPr>
        <p:spPr>
          <a:xfrm>
            <a:off x="685800" y="381000"/>
            <a:ext cx="7133401" cy="369332"/>
          </a:xfrm>
          <a:prstGeom prst="rect">
            <a:avLst/>
          </a:prstGeom>
          <a:noFill/>
        </p:spPr>
        <p:txBody>
          <a:bodyPr wrap="square" rtlCol="0">
            <a:spAutoFit/>
          </a:bodyPr>
          <a:lstStyle/>
          <a:p>
            <a:r>
              <a:rPr lang="en-IN" dirty="0"/>
              <a:t>Value comparison of various algorithms:</a:t>
            </a:r>
          </a:p>
        </p:txBody>
      </p:sp>
    </p:spTree>
    <p:extLst>
      <p:ext uri="{BB962C8B-B14F-4D97-AF65-F5344CB8AC3E}">
        <p14:creationId xmlns:p14="http://schemas.microsoft.com/office/powerpoint/2010/main" val="2676385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Calibri" pitchFamily="34" charset="0"/>
              </a:rPr>
              <a:t>Result Analysis</a:t>
            </a:r>
          </a:p>
        </p:txBody>
      </p:sp>
      <p:pic>
        <p:nvPicPr>
          <p:cNvPr id="2" name="Picture 1">
            <a:extLst>
              <a:ext uri="{FF2B5EF4-FFF2-40B4-BE49-F238E27FC236}">
                <a16:creationId xmlns:a16="http://schemas.microsoft.com/office/drawing/2014/main" id="{79E84B94-7A96-8D9D-764E-7B42B14E6C7D}"/>
              </a:ext>
            </a:extLst>
          </p:cNvPr>
          <p:cNvPicPr/>
          <p:nvPr/>
        </p:nvPicPr>
        <p:blipFill>
          <a:blip r:embed="rId2"/>
          <a:stretch>
            <a:fillRect/>
          </a:stretch>
        </p:blipFill>
        <p:spPr>
          <a:xfrm>
            <a:off x="4267200" y="4038600"/>
            <a:ext cx="4343400" cy="2514600"/>
          </a:xfrm>
          <a:prstGeom prst="rect">
            <a:avLst/>
          </a:prstGeom>
        </p:spPr>
      </p:pic>
      <p:pic>
        <p:nvPicPr>
          <p:cNvPr id="5" name="Picture 4">
            <a:extLst>
              <a:ext uri="{FF2B5EF4-FFF2-40B4-BE49-F238E27FC236}">
                <a16:creationId xmlns:a16="http://schemas.microsoft.com/office/drawing/2014/main" id="{11CD28C0-047D-1BB2-8D47-2EBDE3EB0114}"/>
              </a:ext>
            </a:extLst>
          </p:cNvPr>
          <p:cNvPicPr/>
          <p:nvPr/>
        </p:nvPicPr>
        <p:blipFill>
          <a:blip r:embed="rId3"/>
          <a:stretch>
            <a:fillRect/>
          </a:stretch>
        </p:blipFill>
        <p:spPr>
          <a:xfrm>
            <a:off x="447773" y="1324258"/>
            <a:ext cx="4572000" cy="2439001"/>
          </a:xfrm>
          <a:prstGeom prst="rect">
            <a:avLst/>
          </a:prstGeom>
        </p:spPr>
      </p:pic>
      <p:sp>
        <p:nvSpPr>
          <p:cNvPr id="9" name="TextBox 8">
            <a:extLst>
              <a:ext uri="{FF2B5EF4-FFF2-40B4-BE49-F238E27FC236}">
                <a16:creationId xmlns:a16="http://schemas.microsoft.com/office/drawing/2014/main" id="{AACE886D-73D4-593D-616C-00E0FFEDF665}"/>
              </a:ext>
            </a:extLst>
          </p:cNvPr>
          <p:cNvSpPr txBox="1"/>
          <p:nvPr/>
        </p:nvSpPr>
        <p:spPr>
          <a:xfrm>
            <a:off x="2971800" y="5111234"/>
            <a:ext cx="4572000" cy="369332"/>
          </a:xfrm>
          <a:prstGeom prst="rect">
            <a:avLst/>
          </a:prstGeom>
          <a:noFill/>
        </p:spPr>
        <p:txBody>
          <a:bodyPr wrap="square">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.Login page </a:t>
            </a:r>
            <a:endParaRPr lang="en-IN" dirty="0"/>
          </a:p>
        </p:txBody>
      </p:sp>
      <p:sp>
        <p:nvSpPr>
          <p:cNvPr id="11" name="TextBox 10">
            <a:extLst>
              <a:ext uri="{FF2B5EF4-FFF2-40B4-BE49-F238E27FC236}">
                <a16:creationId xmlns:a16="http://schemas.microsoft.com/office/drawing/2014/main" id="{0A8D58D9-04C8-A07C-47BB-5AC31B7DDBFC}"/>
              </a:ext>
            </a:extLst>
          </p:cNvPr>
          <p:cNvSpPr txBox="1"/>
          <p:nvPr/>
        </p:nvSpPr>
        <p:spPr>
          <a:xfrm>
            <a:off x="5181600" y="1954168"/>
            <a:ext cx="4572000" cy="369332"/>
          </a:xfrm>
          <a:prstGeom prst="rect">
            <a:avLst/>
          </a:prstGeom>
          <a:noFill/>
        </p:spPr>
        <p:txBody>
          <a:bodyPr wrap="square">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 Registration Page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Literature survey</a:t>
            </a:r>
          </a:p>
          <a:p>
            <a:pPr lvl="1">
              <a:buFont typeface="Arial"/>
              <a:buChar char="•"/>
            </a:pPr>
            <a:r>
              <a:rPr lang="en-IN" sz="2000" b="1" dirty="0">
                <a:solidFill>
                  <a:srgbClr val="000000"/>
                </a:solidFill>
                <a:latin typeface="Bookman Old Style" pitchFamily="18" charset="0"/>
              </a:rPr>
              <a:t> Existing system</a:t>
            </a:r>
          </a:p>
          <a:p>
            <a:pPr lvl="2"/>
            <a:r>
              <a:rPr lang="en-IN" sz="2000" dirty="0">
                <a:solidFill>
                  <a:srgbClr val="000000"/>
                </a:solidFill>
                <a:latin typeface="Bookman Old Style" pitchFamily="18" charset="0"/>
              </a:rPr>
              <a:t>- Problems in existing system</a:t>
            </a:r>
          </a:p>
          <a:p>
            <a:pPr>
              <a:buFont typeface="Arial" pitchFamily="34" charset="0"/>
              <a:buChar char="•"/>
            </a:pPr>
            <a:r>
              <a:rPr lang="en-IN" sz="2000" b="1" dirty="0">
                <a:solidFill>
                  <a:srgbClr val="000000"/>
                </a:solidFill>
                <a:latin typeface="Bookman Old Style" pitchFamily="18" charset="0"/>
              </a:rPr>
              <a:t> Research Objective of Presentation</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Research work</a:t>
            </a:r>
          </a:p>
          <a:p>
            <a:r>
              <a:rPr lang="en-IN" sz="2000" b="1" dirty="0">
                <a:solidFill>
                  <a:srgbClr val="000000"/>
                </a:solidFill>
                <a:latin typeface="Bookman Old Style" pitchFamily="18" charset="0"/>
              </a:rPr>
              <a:t>	</a:t>
            </a:r>
            <a:r>
              <a:rPr lang="en-IN" sz="2000" dirty="0">
                <a:solidFill>
                  <a:srgbClr val="000000"/>
                </a:solidFill>
                <a:latin typeface="Bookman Old Style" pitchFamily="18" charset="0"/>
              </a:rPr>
              <a:t>- Proposed  system architecture</a:t>
            </a:r>
          </a:p>
          <a:p>
            <a:r>
              <a:rPr lang="en-IN" sz="2000" dirty="0">
                <a:solidFill>
                  <a:srgbClr val="000000"/>
                </a:solidFill>
                <a:latin typeface="Bookman Old Style" pitchFamily="18" charset="0"/>
              </a:rPr>
              <a:t>	- Methods</a:t>
            </a:r>
          </a:p>
          <a:p>
            <a:r>
              <a:rPr lang="en-IN" sz="2000" dirty="0">
                <a:solidFill>
                  <a:srgbClr val="000000"/>
                </a:solidFill>
                <a:latin typeface="Bookman Old Style" pitchFamily="18" charset="0"/>
              </a:rPr>
              <a:t>	- Comparison of Proposed  system with an existing system</a:t>
            </a:r>
          </a:p>
          <a:p>
            <a:pPr>
              <a:buFont typeface="Arial" pitchFamily="34" charset="0"/>
              <a:buChar char="•"/>
            </a:pPr>
            <a:r>
              <a:rPr lang="en-IN" sz="2000" b="1" dirty="0">
                <a:solidFill>
                  <a:srgbClr val="000000"/>
                </a:solidFill>
                <a:latin typeface="Bookman Old Style" pitchFamily="18" charset="0"/>
              </a:rPr>
              <a:t> Performance Measure</a:t>
            </a:r>
          </a:p>
          <a:p>
            <a:pPr>
              <a:buFont typeface="Arial" pitchFamily="34" charset="0"/>
              <a:buChar char="•"/>
            </a:pPr>
            <a:r>
              <a:rPr lang="en-IN" sz="2000" b="1" dirty="0">
                <a:solidFill>
                  <a:srgbClr val="000000"/>
                </a:solidFill>
                <a:latin typeface="Bookman Old Style" pitchFamily="18" charset="0"/>
              </a:rPr>
              <a:t> Results	</a:t>
            </a:r>
            <a:endParaRPr lang="en-IN" sz="2000"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r>
              <a:rPr lang="en-IN" sz="2000" b="1" dirty="0">
                <a:solidFill>
                  <a:srgbClr val="000000"/>
                </a:solidFill>
                <a:latin typeface="Bookman Old Style" pitchFamily="18" charset="0"/>
              </a:rPr>
              <a:t> Future Work</a:t>
            </a:r>
          </a:p>
          <a:p>
            <a:pPr>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9BBA3-A87A-B083-3ABF-1AA3B59A46C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6CA3DC37-C944-6787-70BD-740CD15C8AF7}"/>
              </a:ext>
            </a:extLst>
          </p:cNvPr>
          <p:cNvSpPr>
            <a:spLocks noGrp="1"/>
          </p:cNvSpPr>
          <p:nvPr>
            <p:ph type="body"/>
          </p:nvPr>
        </p:nvSpPr>
        <p:spPr>
          <a:xfrm>
            <a:off x="-762000" y="4724400"/>
            <a:ext cx="8046360" cy="3976920"/>
          </a:xfrm>
        </p:spPr>
        <p:txBody>
          <a:bodyPr/>
          <a:lstStyle/>
          <a:p>
            <a:pPr algn="ctr"/>
            <a:r>
              <a:rPr lang="en-IN" sz="1800" kern="100" dirty="0">
                <a:solidFill>
                  <a:srgbClr val="000000"/>
                </a:solidFill>
                <a:effectLst/>
                <a:latin typeface="Times New Roman" panose="02020603050405020304" pitchFamily="18" charset="0"/>
                <a:ea typeface="Times New Roman" panose="02020603050405020304" pitchFamily="18" charset="0"/>
              </a:rPr>
              <a:t>.High Level</a:t>
            </a:r>
          </a:p>
          <a:p>
            <a:endParaRPr lang="en-IN" dirty="0"/>
          </a:p>
        </p:txBody>
      </p:sp>
      <p:pic>
        <p:nvPicPr>
          <p:cNvPr id="4" name="Picture 3">
            <a:extLst>
              <a:ext uri="{FF2B5EF4-FFF2-40B4-BE49-F238E27FC236}">
                <a16:creationId xmlns:a16="http://schemas.microsoft.com/office/drawing/2014/main" id="{5CD9D946-025B-8D17-4BC0-1C32E54462D6}"/>
              </a:ext>
            </a:extLst>
          </p:cNvPr>
          <p:cNvPicPr/>
          <p:nvPr/>
        </p:nvPicPr>
        <p:blipFill>
          <a:blip r:embed="rId2"/>
          <a:stretch>
            <a:fillRect/>
          </a:stretch>
        </p:blipFill>
        <p:spPr>
          <a:xfrm>
            <a:off x="76201" y="228600"/>
            <a:ext cx="4769760" cy="3228218"/>
          </a:xfrm>
          <a:prstGeom prst="rect">
            <a:avLst/>
          </a:prstGeom>
        </p:spPr>
      </p:pic>
      <p:sp>
        <p:nvSpPr>
          <p:cNvPr id="6" name="TextBox 5">
            <a:extLst>
              <a:ext uri="{FF2B5EF4-FFF2-40B4-BE49-F238E27FC236}">
                <a16:creationId xmlns:a16="http://schemas.microsoft.com/office/drawing/2014/main" id="{43AE2842-C381-0F11-AC14-8231C0BE2ED7}"/>
              </a:ext>
            </a:extLst>
          </p:cNvPr>
          <p:cNvSpPr txBox="1"/>
          <p:nvPr/>
        </p:nvSpPr>
        <p:spPr>
          <a:xfrm>
            <a:off x="2895600" y="879444"/>
            <a:ext cx="4572000" cy="379143"/>
          </a:xfrm>
          <a:prstGeom prst="rect">
            <a:avLst/>
          </a:prstGeom>
          <a:noFill/>
        </p:spPr>
        <p:txBody>
          <a:bodyPr wrap="square">
            <a:spAutoFit/>
          </a:bodyPr>
          <a:lstStyle/>
          <a:p>
            <a:pPr marL="2117725" marR="1270" indent="-6350" algn="just">
              <a:lnSpc>
                <a:spcPct val="112000"/>
              </a:lnSpc>
              <a:spcAft>
                <a:spcPts val="640"/>
              </a:spcAft>
            </a:pPr>
            <a:r>
              <a:rPr lang="en-IN" sz="1800" kern="100" dirty="0">
                <a:solidFill>
                  <a:srgbClr val="000000"/>
                </a:solidFill>
                <a:effectLst/>
                <a:latin typeface="Times New Roman" panose="02020603050405020304" pitchFamily="18" charset="0"/>
                <a:ea typeface="Times New Roman" panose="02020603050405020304" pitchFamily="18" charset="0"/>
              </a:rPr>
              <a:t>.User page </a:t>
            </a:r>
          </a:p>
        </p:txBody>
      </p:sp>
      <p:pic>
        <p:nvPicPr>
          <p:cNvPr id="7" name="Picture 6">
            <a:extLst>
              <a:ext uri="{FF2B5EF4-FFF2-40B4-BE49-F238E27FC236}">
                <a16:creationId xmlns:a16="http://schemas.microsoft.com/office/drawing/2014/main" id="{94C8A08A-35F0-BE50-0C24-B7654AC6EDE1}"/>
              </a:ext>
            </a:extLst>
          </p:cNvPr>
          <p:cNvPicPr/>
          <p:nvPr/>
        </p:nvPicPr>
        <p:blipFill>
          <a:blip r:embed="rId3"/>
          <a:stretch>
            <a:fillRect/>
          </a:stretch>
        </p:blipFill>
        <p:spPr>
          <a:xfrm>
            <a:off x="3993242" y="3600360"/>
            <a:ext cx="4769760" cy="3105240"/>
          </a:xfrm>
          <a:prstGeom prst="rect">
            <a:avLst/>
          </a:prstGeom>
        </p:spPr>
      </p:pic>
    </p:spTree>
    <p:extLst>
      <p:ext uri="{BB962C8B-B14F-4D97-AF65-F5344CB8AC3E}">
        <p14:creationId xmlns:p14="http://schemas.microsoft.com/office/powerpoint/2010/main" val="2368730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A498A-0CAC-15F3-F489-988712BB366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58D82A97-C52C-AB18-B456-CA4E14BE8C75}"/>
              </a:ext>
            </a:extLst>
          </p:cNvPr>
          <p:cNvSpPr>
            <a:spLocks noGrp="1"/>
          </p:cNvSpPr>
          <p:nvPr>
            <p:ph type="body"/>
          </p:nvPr>
        </p:nvSpPr>
        <p:spPr>
          <a:xfrm>
            <a:off x="1371600" y="4670280"/>
            <a:ext cx="8046360" cy="3976920"/>
          </a:xfrm>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Data Analysis </a:t>
            </a:r>
            <a:endParaRPr lang="en-IN" dirty="0"/>
          </a:p>
        </p:txBody>
      </p:sp>
      <p:pic>
        <p:nvPicPr>
          <p:cNvPr id="4" name="Picture 3">
            <a:extLst>
              <a:ext uri="{FF2B5EF4-FFF2-40B4-BE49-F238E27FC236}">
                <a16:creationId xmlns:a16="http://schemas.microsoft.com/office/drawing/2014/main" id="{DABA7A99-768A-5BA6-6424-3A82DC6E874A}"/>
              </a:ext>
            </a:extLst>
          </p:cNvPr>
          <p:cNvPicPr/>
          <p:nvPr/>
        </p:nvPicPr>
        <p:blipFill>
          <a:blip r:embed="rId2"/>
          <a:stretch>
            <a:fillRect/>
          </a:stretch>
        </p:blipFill>
        <p:spPr>
          <a:xfrm>
            <a:off x="381000" y="360480"/>
            <a:ext cx="5334000" cy="2839920"/>
          </a:xfrm>
          <a:prstGeom prst="rect">
            <a:avLst/>
          </a:prstGeom>
        </p:spPr>
      </p:pic>
      <p:sp>
        <p:nvSpPr>
          <p:cNvPr id="6" name="TextBox 5">
            <a:extLst>
              <a:ext uri="{FF2B5EF4-FFF2-40B4-BE49-F238E27FC236}">
                <a16:creationId xmlns:a16="http://schemas.microsoft.com/office/drawing/2014/main" id="{081419E0-ECD4-C926-0D43-4FCCF5F3D0B2}"/>
              </a:ext>
            </a:extLst>
          </p:cNvPr>
          <p:cNvSpPr txBox="1"/>
          <p:nvPr/>
        </p:nvSpPr>
        <p:spPr>
          <a:xfrm>
            <a:off x="5948045" y="833922"/>
            <a:ext cx="4572000" cy="369332"/>
          </a:xfrm>
          <a:prstGeom prst="rect">
            <a:avLst/>
          </a:prstGeom>
          <a:noFill/>
        </p:spPr>
        <p:txBody>
          <a:bodyPr wrap="square">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  Add Data</a:t>
            </a:r>
            <a:r>
              <a:rPr lang="en-IN" sz="1800" b="1" dirty="0">
                <a:solidFill>
                  <a:srgbClr val="000000"/>
                </a:solidFill>
                <a:effectLst/>
                <a:latin typeface="Times New Roman" panose="02020603050405020304" pitchFamily="18" charset="0"/>
                <a:ea typeface="Times New Roman" panose="02020603050405020304" pitchFamily="18" charset="0"/>
              </a:rPr>
              <a:t> </a:t>
            </a:r>
            <a:endParaRPr lang="en-IN" dirty="0"/>
          </a:p>
        </p:txBody>
      </p:sp>
      <p:pic>
        <p:nvPicPr>
          <p:cNvPr id="7" name="Picture 6">
            <a:extLst>
              <a:ext uri="{FF2B5EF4-FFF2-40B4-BE49-F238E27FC236}">
                <a16:creationId xmlns:a16="http://schemas.microsoft.com/office/drawing/2014/main" id="{253E0EC8-F084-ABE1-77A6-355FF1308AA3}"/>
              </a:ext>
            </a:extLst>
          </p:cNvPr>
          <p:cNvPicPr/>
          <p:nvPr/>
        </p:nvPicPr>
        <p:blipFill>
          <a:blip r:embed="rId3"/>
          <a:stretch>
            <a:fillRect/>
          </a:stretch>
        </p:blipFill>
        <p:spPr>
          <a:xfrm>
            <a:off x="3124200" y="3600360"/>
            <a:ext cx="5693410" cy="3021793"/>
          </a:xfrm>
          <a:prstGeom prst="rect">
            <a:avLst/>
          </a:prstGeom>
        </p:spPr>
      </p:pic>
    </p:spTree>
    <p:extLst>
      <p:ext uri="{BB962C8B-B14F-4D97-AF65-F5344CB8AC3E}">
        <p14:creationId xmlns:p14="http://schemas.microsoft.com/office/powerpoint/2010/main" val="3126860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C825F-E311-C9E3-4285-34279D15885D}"/>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0A4E3B15-3DF3-9139-7332-9767BD95F7A3}"/>
              </a:ext>
            </a:extLst>
          </p:cNvPr>
          <p:cNvSpPr>
            <a:spLocks noGrp="1"/>
          </p:cNvSpPr>
          <p:nvPr>
            <p:ph type="body"/>
          </p:nvPr>
        </p:nvSpPr>
        <p:spPr/>
        <p:txBody>
          <a:bodyPr/>
          <a:lstStyle/>
          <a:p>
            <a:r>
              <a:rPr lang="en-IN" dirty="0"/>
              <a:t>Graph:</a:t>
            </a:r>
          </a:p>
        </p:txBody>
      </p:sp>
      <p:pic>
        <p:nvPicPr>
          <p:cNvPr id="4" name="Picture 3">
            <a:extLst>
              <a:ext uri="{FF2B5EF4-FFF2-40B4-BE49-F238E27FC236}">
                <a16:creationId xmlns:a16="http://schemas.microsoft.com/office/drawing/2014/main" id="{31B3A7E8-6CD8-AEAC-E7F0-8363B5EE3285}"/>
              </a:ext>
            </a:extLst>
          </p:cNvPr>
          <p:cNvPicPr/>
          <p:nvPr/>
        </p:nvPicPr>
        <p:blipFill>
          <a:blip r:embed="rId2"/>
          <a:stretch>
            <a:fillRect/>
          </a:stretch>
        </p:blipFill>
        <p:spPr>
          <a:xfrm>
            <a:off x="1143000" y="2209800"/>
            <a:ext cx="6400800" cy="3733800"/>
          </a:xfrm>
          <a:prstGeom prst="rect">
            <a:avLst/>
          </a:prstGeom>
        </p:spPr>
      </p:pic>
    </p:spTree>
    <p:extLst>
      <p:ext uri="{BB962C8B-B14F-4D97-AF65-F5344CB8AC3E}">
        <p14:creationId xmlns:p14="http://schemas.microsoft.com/office/powerpoint/2010/main" val="4280375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a:solidFill>
                <a:srgbClr val="C00000"/>
              </a:solidFill>
            </a:endParaRPr>
          </a:p>
        </p:txBody>
      </p:sp>
      <p:sp>
        <p:nvSpPr>
          <p:cNvPr id="3" name="TextBox 2">
            <a:extLst>
              <a:ext uri="{FF2B5EF4-FFF2-40B4-BE49-F238E27FC236}">
                <a16:creationId xmlns:a16="http://schemas.microsoft.com/office/drawing/2014/main" id="{579F9990-D5D6-1864-52DF-A36529699130}"/>
              </a:ext>
            </a:extLst>
          </p:cNvPr>
          <p:cNvSpPr txBox="1"/>
          <p:nvPr/>
        </p:nvSpPr>
        <p:spPr>
          <a:xfrm>
            <a:off x="457200" y="1588938"/>
            <a:ext cx="7924800" cy="1477328"/>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This </a:t>
            </a:r>
            <a:r>
              <a:rPr lang="en-US" dirty="0">
                <a:latin typeface="Times New Roman" panose="02020603050405020304" pitchFamily="18" charset="0"/>
                <a:ea typeface="Times New Roman" panose="02020603050405020304" pitchFamily="18" charset="0"/>
              </a:rPr>
              <a:t>project</a:t>
            </a:r>
            <a:r>
              <a:rPr lang="en-US" sz="1800" dirty="0">
                <a:effectLst/>
                <a:latin typeface="Times New Roman" panose="02020603050405020304" pitchFamily="18" charset="0"/>
                <a:ea typeface="Times New Roman" panose="02020603050405020304" pitchFamily="18" charset="0"/>
              </a:rPr>
              <a:t>, a hyper-heuristic SVM optimization model is suggested to face with cybersecurity issues. We remodeled the SVM setup process as a dual- goal optimization issue, where precision and model intricacy are seen as opposing priorities. This dual-goal optimization issue can be dealt through the hyper-heuristic system</a:t>
            </a:r>
            <a:r>
              <a:rPr lang="en-US" dirty="0">
                <a:latin typeface="Times New Roman" panose="02020603050405020304" pitchFamily="18" charset="0"/>
                <a:ea typeface="Times New Roman" panose="02020603050405020304" pitchFamily="18" charset="0"/>
              </a:rPr>
              <a:t>.</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sp>
      <p:sp>
        <p:nvSpPr>
          <p:cNvPr id="3" name="Rectangle 2"/>
          <p:cNvSpPr/>
          <p:nvPr/>
        </p:nvSpPr>
        <p:spPr>
          <a:xfrm>
            <a:off x="457200" y="533400"/>
            <a:ext cx="2249334" cy="584775"/>
          </a:xfrm>
          <a:prstGeom prst="rect">
            <a:avLst/>
          </a:prstGeom>
        </p:spPr>
        <p:txBody>
          <a:bodyPr wrap="none">
            <a:spAutoFit/>
          </a:bodyPr>
          <a:lstStyle/>
          <a:p>
            <a:r>
              <a:rPr lang="en-IN" sz="3200" b="1" dirty="0">
                <a:solidFill>
                  <a:srgbClr val="C00000"/>
                </a:solidFill>
                <a:latin typeface="Calibri" pitchFamily="34" charset="0"/>
              </a:rPr>
              <a:t>Future</a:t>
            </a:r>
            <a:r>
              <a:rPr lang="en-IN" b="1" dirty="0">
                <a:solidFill>
                  <a:srgbClr val="C00000"/>
                </a:solidFill>
                <a:latin typeface="Bookman Old Style" pitchFamily="18" charset="0"/>
              </a:rPr>
              <a:t> </a:t>
            </a:r>
            <a:r>
              <a:rPr lang="en-IN" sz="3200" b="1" dirty="0">
                <a:solidFill>
                  <a:srgbClr val="C00000"/>
                </a:solidFill>
                <a:latin typeface="Calibri" pitchFamily="34" charset="0"/>
              </a:rPr>
              <a:t>work</a:t>
            </a:r>
            <a:endParaRPr lang="en-US" sz="3200" dirty="0">
              <a:solidFill>
                <a:srgbClr val="C00000"/>
              </a:solidFill>
              <a:latin typeface="Calibri" pitchFamily="34" charset="0"/>
            </a:endParaRPr>
          </a:p>
        </p:txBody>
      </p:sp>
      <p:sp>
        <p:nvSpPr>
          <p:cNvPr id="6" name="TextBox 5">
            <a:extLst>
              <a:ext uri="{FF2B5EF4-FFF2-40B4-BE49-F238E27FC236}">
                <a16:creationId xmlns:a16="http://schemas.microsoft.com/office/drawing/2014/main" id="{912558F6-2A90-E96D-C77D-2E824EA68F8D}"/>
              </a:ext>
            </a:extLst>
          </p:cNvPr>
          <p:cNvSpPr txBox="1"/>
          <p:nvPr/>
        </p:nvSpPr>
        <p:spPr>
          <a:xfrm>
            <a:off x="457200" y="1447800"/>
            <a:ext cx="8001000" cy="1477328"/>
          </a:xfrm>
          <a:prstGeom prst="rect">
            <a:avLst/>
          </a:prstGeom>
          <a:noFill/>
        </p:spPr>
        <p:txBody>
          <a:bodyPr wrap="square" rtlCol="0">
            <a:spAutoFit/>
          </a:bodyPr>
          <a:lstStyle/>
          <a:p>
            <a:r>
              <a:rPr lang="en-IN" dirty="0"/>
              <a:t>Our project caters the drawbacks of </a:t>
            </a:r>
            <a:r>
              <a:rPr lang="en-IN" dirty="0" err="1"/>
              <a:t>svm</a:t>
            </a:r>
            <a:r>
              <a:rPr lang="en-IN" dirty="0"/>
              <a:t> but there is always the scope of increasing the accuracy of classification (done by our algorithm) by training the model with more as well as harder datasets .hyper heuristics are used in this project hence our work gives a speedy and accurate result. Our algorithm can also be further tuned to handle much larger dataset.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Calibri" pitchFamily="34" charset="0"/>
              </a:rPr>
              <a:t>References</a:t>
            </a:r>
            <a:endParaRPr lang="en-IN" sz="3200" dirty="0">
              <a:solidFill>
                <a:srgbClr val="C00000"/>
              </a:solidFill>
              <a:latin typeface="Calibri" pitchFamily="34" charset="0"/>
            </a:endParaRPr>
          </a:p>
          <a:p>
            <a:endParaRPr lang="en-US" sz="3200" dirty="0">
              <a:latin typeface="Calibri" pitchFamily="34" charset="0"/>
            </a:endParaRPr>
          </a:p>
        </p:txBody>
      </p:sp>
      <p:sp>
        <p:nvSpPr>
          <p:cNvPr id="4" name="TextBox 3">
            <a:extLst>
              <a:ext uri="{FF2B5EF4-FFF2-40B4-BE49-F238E27FC236}">
                <a16:creationId xmlns:a16="http://schemas.microsoft.com/office/drawing/2014/main" id="{977D6D36-ACC3-25A3-133D-2971A66CA8E7}"/>
              </a:ext>
            </a:extLst>
          </p:cNvPr>
          <p:cNvSpPr txBox="1"/>
          <p:nvPr/>
        </p:nvSpPr>
        <p:spPr>
          <a:xfrm>
            <a:off x="76200" y="1143000"/>
            <a:ext cx="8915400" cy="4832092"/>
          </a:xfrm>
          <a:prstGeom prst="rect">
            <a:avLst/>
          </a:prstGeom>
          <a:noFill/>
        </p:spPr>
        <p:txBody>
          <a:bodyPr wrap="square">
            <a:spAutoFit/>
          </a:bodyPr>
          <a:lstStyle/>
          <a:p>
            <a:pPr marL="72390" marR="27305" algn="just">
              <a:spcBef>
                <a:spcPts val="385"/>
              </a:spcBef>
              <a:tabLst>
                <a:tab pos="297815" algn="l"/>
              </a:tabLst>
            </a:pPr>
            <a:r>
              <a:rPr lang="en-US" sz="1800" dirty="0">
                <a:effectLst/>
                <a:latin typeface="Times New Roman" panose="02020603050405020304" pitchFamily="18" charset="0"/>
                <a:ea typeface="Times New Roman" panose="02020603050405020304" pitchFamily="18" charset="0"/>
              </a:rPr>
              <a:t>[1] </a:t>
            </a:r>
            <a:r>
              <a:rPr lang="en-US" sz="1800" dirty="0" err="1">
                <a:effectLst/>
                <a:latin typeface="Times New Roman" panose="02020603050405020304" pitchFamily="18" charset="0"/>
                <a:ea typeface="Times New Roman" panose="02020603050405020304" pitchFamily="18" charset="0"/>
              </a:rPr>
              <a:t>Yingchun</a:t>
            </a:r>
            <a:r>
              <a:rPr lang="en-US" sz="1800" dirty="0">
                <a:effectLst/>
                <a:latin typeface="Times New Roman" panose="02020603050405020304" pitchFamily="18" charset="0"/>
                <a:ea typeface="Times New Roman" panose="02020603050405020304" pitchFamily="18" charset="0"/>
              </a:rPr>
              <a:t> Liu, proposed  an optimized upgradation of Random forest algorithm in big data environment, COMPUTER MODELLING &amp; NEW TECHNOLOGIES 2014.</a:t>
            </a:r>
            <a:endParaRPr lang="en-IN" sz="2800" dirty="0">
              <a:effectLst/>
              <a:latin typeface="Times New Roman" panose="02020603050405020304" pitchFamily="18" charset="0"/>
              <a:ea typeface="Times New Roman" panose="02020603050405020304" pitchFamily="18" charset="0"/>
            </a:endParaRPr>
          </a:p>
          <a:p>
            <a:pPr marL="72390" marR="27305" algn="just">
              <a:spcBef>
                <a:spcPts val="385"/>
              </a:spcBef>
              <a:tabLst>
                <a:tab pos="297815" algn="l"/>
              </a:tabLst>
            </a:pPr>
            <a:r>
              <a:rPr lang="en-US" sz="1800" dirty="0">
                <a:effectLst/>
                <a:latin typeface="Times New Roman" panose="02020603050405020304" pitchFamily="18" charset="0"/>
                <a:ea typeface="Times New Roman" panose="02020603050405020304" pitchFamily="18" charset="0"/>
              </a:rPr>
              <a:t>[2]</a:t>
            </a:r>
            <a:r>
              <a:rPr lang="en-US"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DURGESH K, SRIVASTAVA, LEKHA BHAMBHU, discussed on “DATA CLASSIFICATION USING SVM", Journal of Theoretical and Applied Information Technology,2010.</a:t>
            </a:r>
            <a:endParaRPr lang="en-IN" sz="2800" dirty="0">
              <a:effectLst/>
              <a:latin typeface="Times New Roman" panose="02020603050405020304" pitchFamily="18" charset="0"/>
              <a:ea typeface="Times New Roman" panose="02020603050405020304" pitchFamily="18" charset="0"/>
            </a:endParaRPr>
          </a:p>
          <a:p>
            <a:pPr marL="72390" marR="27305" algn="just">
              <a:spcBef>
                <a:spcPts val="385"/>
              </a:spcBef>
              <a:tabLst>
                <a:tab pos="297815" algn="l"/>
              </a:tabLst>
            </a:pPr>
            <a:r>
              <a:rPr lang="en-US" sz="1800" dirty="0">
                <a:effectLst/>
                <a:latin typeface="Times New Roman" panose="02020603050405020304" pitchFamily="18" charset="0"/>
                <a:ea typeface="Times New Roman" panose="02020603050405020304" pitchFamily="18" charset="0"/>
              </a:rPr>
              <a:t>[3] Yan Hou, proposed optimized approach of Decision Tree Algorithm for Big Data </a:t>
            </a:r>
            <a:r>
              <a:rPr lang="en-US" sz="1800" dirty="0" err="1">
                <a:effectLst/>
                <a:latin typeface="Times New Roman" panose="02020603050405020304" pitchFamily="18" charset="0"/>
                <a:ea typeface="Times New Roman" panose="02020603050405020304" pitchFamily="18" charset="0"/>
              </a:rPr>
              <a:t>Analysis,Advances</a:t>
            </a:r>
            <a:r>
              <a:rPr lang="en-US" sz="1800" dirty="0">
                <a:effectLst/>
                <a:latin typeface="Times New Roman" panose="02020603050405020304" pitchFamily="18" charset="0"/>
                <a:ea typeface="Times New Roman" panose="02020603050405020304" pitchFamily="18" charset="0"/>
              </a:rPr>
              <a:t>	in	Intelligent	Systems </a:t>
            </a:r>
            <a:r>
              <a:rPr lang="en-US" sz="1800" dirty="0" err="1">
                <a:effectLst/>
                <a:latin typeface="Times New Roman" panose="02020603050405020304" pitchFamily="18" charset="0"/>
                <a:ea typeface="Times New Roman" panose="02020603050405020304" pitchFamily="18" charset="0"/>
              </a:rPr>
              <a:t>Research,International</a:t>
            </a:r>
            <a:r>
              <a:rPr lang="en-US" sz="1800" dirty="0">
                <a:effectLst/>
                <a:latin typeface="Times New Roman" panose="02020603050405020304" pitchFamily="18" charset="0"/>
                <a:ea typeface="Times New Roman" panose="02020603050405020304" pitchFamily="18" charset="0"/>
              </a:rPr>
              <a:t> Conference on Transportation &amp; Logistics, Information &amp; Communication,2018.</a:t>
            </a:r>
            <a:endParaRPr lang="en-IN" sz="2800" dirty="0">
              <a:effectLst/>
              <a:latin typeface="Times New Roman" panose="02020603050405020304" pitchFamily="18" charset="0"/>
              <a:ea typeface="Times New Roman" panose="02020603050405020304" pitchFamily="18" charset="0"/>
            </a:endParaRPr>
          </a:p>
          <a:p>
            <a:pPr marL="72390" marR="27305" algn="just">
              <a:spcBef>
                <a:spcPts val="385"/>
              </a:spcBef>
              <a:tabLst>
                <a:tab pos="297815" algn="l"/>
              </a:tabLst>
            </a:pPr>
            <a:r>
              <a:rPr lang="en-US" sz="1800" dirty="0">
                <a:effectLst/>
                <a:latin typeface="Times New Roman" panose="02020603050405020304" pitchFamily="18" charset="0"/>
                <a:ea typeface="Times New Roman" panose="02020603050405020304" pitchFamily="18" charset="0"/>
              </a:rPr>
              <a:t>[4] Malak El </a:t>
            </a:r>
            <a:r>
              <a:rPr lang="en-US" sz="1800" dirty="0" err="1">
                <a:effectLst/>
                <a:latin typeface="Times New Roman" panose="02020603050405020304" pitchFamily="18" charset="0"/>
                <a:ea typeface="Times New Roman" panose="02020603050405020304" pitchFamily="18" charset="0"/>
              </a:rPr>
              <a:t>Bakry,Soha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Safwat,Osman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Hegazy</a:t>
            </a:r>
            <a:r>
              <a:rPr lang="en-US" sz="1800" dirty="0">
                <a:effectLst/>
                <a:latin typeface="Times New Roman" panose="02020603050405020304" pitchFamily="18" charset="0"/>
                <a:ea typeface="Times New Roman" panose="02020603050405020304" pitchFamily="18" charset="0"/>
              </a:rPr>
              <a:t>, researched and published paper  on "Big Data Classification using Fuzzy KNN",2015.</a:t>
            </a:r>
            <a:endParaRPr lang="en-IN" sz="2800" dirty="0">
              <a:effectLst/>
              <a:latin typeface="Times New Roman" panose="02020603050405020304" pitchFamily="18" charset="0"/>
              <a:ea typeface="Times New Roman" panose="02020603050405020304" pitchFamily="18" charset="0"/>
            </a:endParaRPr>
          </a:p>
          <a:p>
            <a:pPr marL="72390" marR="27305" algn="just">
              <a:spcBef>
                <a:spcPts val="385"/>
              </a:spcBef>
              <a:tabLst>
                <a:tab pos="297815" algn="l"/>
              </a:tabLst>
            </a:pPr>
            <a:r>
              <a:rPr lang="en-US" sz="1800" dirty="0">
                <a:effectLst/>
                <a:latin typeface="Times New Roman" panose="02020603050405020304" pitchFamily="18" charset="0"/>
                <a:ea typeface="Times New Roman" panose="02020603050405020304" pitchFamily="18" charset="0"/>
              </a:rPr>
              <a:t>[5] Edmund K Burke, Michel </a:t>
            </a:r>
            <a:r>
              <a:rPr lang="en-US" sz="1800" dirty="0" err="1">
                <a:effectLst/>
                <a:latin typeface="Times New Roman" panose="02020603050405020304" pitchFamily="18" charset="0"/>
                <a:ea typeface="Times New Roman" panose="02020603050405020304" pitchFamily="18" charset="0"/>
              </a:rPr>
              <a:t>Gendreau</a:t>
            </a:r>
            <a:r>
              <a:rPr lang="en-US" sz="1800" dirty="0">
                <a:effectLst/>
                <a:latin typeface="Times New Roman" panose="02020603050405020304" pitchFamily="18" charset="0"/>
                <a:ea typeface="Times New Roman" panose="02020603050405020304" pitchFamily="18" charset="0"/>
              </a:rPr>
              <a:t>, Matthew Hyde, Graham Kendall, Gabriela Ochoa, Ender </a:t>
            </a:r>
            <a:r>
              <a:rPr lang="en-US" sz="1800" dirty="0" err="1">
                <a:effectLst/>
                <a:latin typeface="Times New Roman" panose="02020603050405020304" pitchFamily="18" charset="0"/>
                <a:ea typeface="Times New Roman" panose="02020603050405020304" pitchFamily="18" charset="0"/>
              </a:rPr>
              <a:t>Özcan</a:t>
            </a:r>
            <a:r>
              <a:rPr lang="en-US" sz="1800" dirty="0">
                <a:effectLst/>
                <a:latin typeface="Times New Roman" panose="02020603050405020304" pitchFamily="18" charset="0"/>
                <a:ea typeface="Times New Roman" panose="02020603050405020304" pitchFamily="18" charset="0"/>
              </a:rPr>
              <a:t> &amp; Rong Qu provided an analysis on topic</a:t>
            </a:r>
            <a:endParaRPr lang="en-IN" sz="2800" dirty="0">
              <a:effectLst/>
              <a:latin typeface="Times New Roman" panose="02020603050405020304" pitchFamily="18" charset="0"/>
              <a:ea typeface="Times New Roman" panose="02020603050405020304" pitchFamily="18" charset="0"/>
            </a:endParaRPr>
          </a:p>
          <a:p>
            <a:pPr marL="72390" marR="27305" algn="just">
              <a:spcBef>
                <a:spcPts val="385"/>
              </a:spcBef>
              <a:tabLst>
                <a:tab pos="297815" algn="l"/>
              </a:tabLst>
            </a:pPr>
            <a:r>
              <a:rPr lang="en-US" sz="1800" dirty="0">
                <a:effectLst/>
                <a:latin typeface="Times New Roman" panose="02020603050405020304" pitchFamily="18" charset="0"/>
                <a:ea typeface="Times New Roman" panose="02020603050405020304" pitchFamily="18" charset="0"/>
              </a:rPr>
              <a:t>“Hyper-heuristics: a survey of the state of the art”, Journal of the Operational Research Society ,(2013)</a:t>
            </a:r>
            <a:endParaRPr lang="en-IN" sz="2800" dirty="0">
              <a:effectLst/>
              <a:latin typeface="Times New Roman" panose="02020603050405020304" pitchFamily="18" charset="0"/>
              <a:ea typeface="Times New Roman" panose="02020603050405020304" pitchFamily="18" charset="0"/>
            </a:endParaRPr>
          </a:p>
          <a:p>
            <a:pPr marL="72390" marR="27305" algn="just">
              <a:spcBef>
                <a:spcPts val="385"/>
              </a:spcBef>
              <a:tabLst>
                <a:tab pos="297815" algn="l"/>
              </a:tabLst>
            </a:pPr>
            <a:r>
              <a:rPr lang="en-US" sz="1800" dirty="0">
                <a:effectLst/>
                <a:latin typeface="Times New Roman" panose="02020603050405020304" pitchFamily="18" charset="0"/>
                <a:ea typeface="Times New Roman" panose="02020603050405020304" pitchFamily="18" charset="0"/>
              </a:rPr>
              <a:t>[6]  </a:t>
            </a:r>
            <a:r>
              <a:rPr lang="en-US" sz="1800" dirty="0" err="1">
                <a:effectLst/>
                <a:latin typeface="Times New Roman" panose="02020603050405020304" pitchFamily="18" charset="0"/>
                <a:ea typeface="Times New Roman" panose="02020603050405020304" pitchFamily="18" charset="0"/>
              </a:rPr>
              <a:t>Ximing</a:t>
            </a:r>
            <a:r>
              <a:rPr lang="en-US" sz="1800" dirty="0">
                <a:effectLst/>
                <a:latin typeface="Times New Roman" panose="02020603050405020304" pitchFamily="18" charset="0"/>
                <a:ea typeface="Times New Roman" panose="02020603050405020304" pitchFamily="18" charset="0"/>
              </a:rPr>
              <a:t> Wang &amp; </a:t>
            </a:r>
            <a:r>
              <a:rPr lang="en-US" sz="1800" dirty="0" err="1">
                <a:effectLst/>
                <a:latin typeface="Times New Roman" panose="02020603050405020304" pitchFamily="18" charset="0"/>
                <a:ea typeface="Times New Roman" panose="02020603050405020304" pitchFamily="18" charset="0"/>
              </a:rPr>
              <a:t>Panos</a:t>
            </a:r>
            <a:r>
              <a:rPr lang="en-US" sz="1800" dirty="0">
                <a:effectLst/>
                <a:latin typeface="Times New Roman" panose="02020603050405020304" pitchFamily="18" charset="0"/>
                <a:ea typeface="Times New Roman" panose="02020603050405020304" pitchFamily="18" charset="0"/>
              </a:rPr>
              <a:t> M. </a:t>
            </a:r>
            <a:r>
              <a:rPr lang="en-US" sz="1800" dirty="0" err="1">
                <a:effectLst/>
                <a:latin typeface="Times New Roman" panose="02020603050405020304" pitchFamily="18" charset="0"/>
                <a:ea typeface="Times New Roman" panose="02020603050405020304" pitchFamily="18" charset="0"/>
              </a:rPr>
              <a:t>Pardalos,performed</a:t>
            </a:r>
            <a:r>
              <a:rPr lang="en-US" sz="1800" dirty="0">
                <a:effectLst/>
                <a:latin typeface="Times New Roman" panose="02020603050405020304" pitchFamily="18" charset="0"/>
                <a:ea typeface="Times New Roman" panose="02020603050405020304" pitchFamily="18" charset="0"/>
              </a:rPr>
              <a:t> a  Survey of Support Vector Machines with Uncertainties, Annals of Data Science,2015</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3" name="TextBox 2">
            <a:extLst>
              <a:ext uri="{FF2B5EF4-FFF2-40B4-BE49-F238E27FC236}">
                <a16:creationId xmlns:a16="http://schemas.microsoft.com/office/drawing/2014/main" id="{9F2E4130-82E2-1898-0C60-E1A258FA992A}"/>
              </a:ext>
            </a:extLst>
          </p:cNvPr>
          <p:cNvSpPr txBox="1"/>
          <p:nvPr/>
        </p:nvSpPr>
        <p:spPr>
          <a:xfrm>
            <a:off x="304800" y="1447201"/>
            <a:ext cx="8229600" cy="4247317"/>
          </a:xfrm>
          <a:prstGeom prst="rect">
            <a:avLst/>
          </a:prstGeom>
          <a:noFill/>
        </p:spPr>
        <p:txBody>
          <a:bodyPr wrap="square">
            <a:spAutoFit/>
          </a:bodyPr>
          <a:lstStyle/>
          <a:p>
            <a:pPr marL="285750" indent="-285750" algn="just">
              <a:buFont typeface="Wingdings" panose="05000000000000000000" pitchFamily="2" charset="2"/>
              <a:buChar char="Ø"/>
            </a:pPr>
            <a:r>
              <a:rPr lang="en-US" dirty="0"/>
              <a:t>Cyber security in the context of big data is known to be a critical problem and presents a great challenge to the research community. Machine learning algorithms have been suggested as candidates for handling big data security problems. Among these algorithms, support vector machines (SVMs) have achieved remarkable success on various classification problems. </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However, to establish an effective SVM, the user needs to define the proper SVM configuration in advance, which is a challenging task that requires expert knowledge and a large amount of manual effort for trial and error. </a:t>
            </a:r>
          </a:p>
          <a:p>
            <a:pPr marL="285750" indent="-285750" algn="just">
              <a:buFont typeface="Arial" panose="020B0604020202020204" pitchFamily="34" charset="0"/>
              <a:buChar char="•"/>
            </a:pPr>
            <a:endParaRPr lang="en-US" dirty="0"/>
          </a:p>
          <a:p>
            <a:pPr marL="285750" indent="-285750" algn="just">
              <a:buFont typeface="Wingdings" panose="05000000000000000000" pitchFamily="2" charset="2"/>
              <a:buChar char="Ø"/>
            </a:pPr>
            <a:r>
              <a:rPr lang="en-US" dirty="0"/>
              <a:t>In this project, we formulate the SVM configuration process as a bi-objective optimization problem in which accuracy and model complexity are considered as two conflicting objectives. We propose a hyper-heuristic framework which is dual-objective that is independent of the problem domain.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a:solidFill>
                <a:srgbClr val="C00000"/>
              </a:solidFill>
            </a:endParaRPr>
          </a:p>
        </p:txBody>
      </p:sp>
      <p:sp>
        <p:nvSpPr>
          <p:cNvPr id="5" name="TextBox 4"/>
          <p:cNvSpPr txBox="1"/>
          <p:nvPr/>
        </p:nvSpPr>
        <p:spPr>
          <a:xfrm>
            <a:off x="76200" y="1447801"/>
            <a:ext cx="8839200" cy="2308324"/>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Most of existing malware detection methods are mainly proposed to deal with small-scale datasets and unable to handle big data within a moderate amount of time. In addition, these methods are very costly to  maintain and they have very low success rates. To address the above issues, machine learning (ML) algorithms  such as SVM have been proposed for classifying unknown patterns.</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This work presents a dual purposed hyper-heuristic framework that mimics SVM working and also tackles drawbacks of SVM. </a:t>
            </a:r>
          </a:p>
        </p:txBody>
      </p:sp>
      <p:pic>
        <p:nvPicPr>
          <p:cNvPr id="2" name="Picture 1" descr="Breaking Down the Support Vector Machine (SVM) Algorithm | by Satyam Mishra  | Towards Data Science">
            <a:extLst>
              <a:ext uri="{FF2B5EF4-FFF2-40B4-BE49-F238E27FC236}">
                <a16:creationId xmlns:a16="http://schemas.microsoft.com/office/drawing/2014/main" id="{ED7B0FA7-FEB3-EDE2-87FC-1666DBC625D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8800" y="3962400"/>
            <a:ext cx="2819400" cy="27032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87FDC3-9756-7B91-99DC-727E9F4F472A}"/>
              </a:ext>
            </a:extLst>
          </p:cNvPr>
          <p:cNvSpPr txBox="1"/>
          <p:nvPr/>
        </p:nvSpPr>
        <p:spPr>
          <a:xfrm>
            <a:off x="152400" y="4137126"/>
            <a:ext cx="5334000" cy="1741500"/>
          </a:xfrm>
          <a:prstGeom prst="rect">
            <a:avLst/>
          </a:prstGeom>
          <a:noFill/>
        </p:spPr>
        <p:txBody>
          <a:bodyPr wrap="square">
            <a:spAutoFit/>
          </a:bodyPr>
          <a:lstStyle/>
          <a:p>
            <a:pPr marL="285750" indent="-285750" algn="just">
              <a:buFont typeface="Wingdings" panose="05000000000000000000" pitchFamily="2" charset="2"/>
              <a:buChar char="Ø"/>
            </a:pPr>
            <a:r>
              <a:rPr lang="en-IN" dirty="0"/>
              <a:t>Our proposed hyper-heuristic framework (Independent of problem at hand) encompasses several key elements that separate it from existing to find an effective way to implement SVM working without the need to set several configurations.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533520" y="4267080"/>
            <a:ext cx="8076600" cy="75600"/>
          </a:xfrm>
          <a:prstGeom prst="rect">
            <a:avLst/>
          </a:prstGeom>
          <a:solidFill>
            <a:srgbClr val="7030A0"/>
          </a:solidFill>
          <a:ln w="25560">
            <a:solidFill>
              <a:srgbClr val="3A5F8B"/>
            </a:solidFill>
            <a:round/>
          </a:ln>
        </p:spPr>
      </p:sp>
      <p:sp>
        <p:nvSpPr>
          <p:cNvPr id="62"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Literature Survey</a:t>
            </a:r>
            <a:endParaRPr/>
          </a:p>
        </p:txBody>
      </p:sp>
      <p:sp>
        <p:nvSpPr>
          <p:cNvPr id="63"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457200" y="990600"/>
            <a:ext cx="8381160" cy="75600"/>
          </a:xfrm>
          <a:prstGeom prst="rect">
            <a:avLst/>
          </a:prstGeom>
          <a:solidFill>
            <a:srgbClr val="7030A0"/>
          </a:solidFill>
          <a:ln w="25560">
            <a:solidFill>
              <a:srgbClr val="3A5F8B"/>
            </a:solidFill>
            <a:round/>
          </a:ln>
        </p:spPr>
      </p:sp>
      <p:sp>
        <p:nvSpPr>
          <p:cNvPr id="65" name="CustomShape 2"/>
          <p:cNvSpPr/>
          <p:nvPr/>
        </p:nvSpPr>
        <p:spPr>
          <a:xfrm>
            <a:off x="457200" y="457200"/>
            <a:ext cx="8381160" cy="577440"/>
          </a:xfrm>
          <a:prstGeom prst="rect">
            <a:avLst/>
          </a:prstGeom>
        </p:spPr>
        <p:txBody>
          <a:bodyPr lIns="90000" tIns="45000" rIns="90000" bIns="45000"/>
          <a:lstStyle/>
          <a:p>
            <a:pPr>
              <a:lnSpc>
                <a:spcPct val="100000"/>
              </a:lnSpc>
            </a:pPr>
            <a:r>
              <a:rPr lang="en-US" sz="2400" b="1" dirty="0">
                <a:solidFill>
                  <a:srgbClr val="C00000"/>
                </a:solidFill>
              </a:rPr>
              <a:t>Existing system</a:t>
            </a:r>
            <a:endParaRPr sz="2400" b="1" dirty="0">
              <a:solidFill>
                <a:srgbClr val="C00000"/>
              </a:solidFill>
            </a:endParaRPr>
          </a:p>
        </p:txBody>
      </p:sp>
      <p:pic>
        <p:nvPicPr>
          <p:cNvPr id="2" name="table">
            <a:extLst>
              <a:ext uri="{FF2B5EF4-FFF2-40B4-BE49-F238E27FC236}">
                <a16:creationId xmlns:a16="http://schemas.microsoft.com/office/drawing/2014/main" id="{145FACF5-960C-F010-5487-914D91440E76}"/>
              </a:ext>
            </a:extLst>
          </p:cNvPr>
          <p:cNvPicPr>
            <a:picLocks noChangeAspect="1"/>
          </p:cNvPicPr>
          <p:nvPr/>
        </p:nvPicPr>
        <p:blipFill>
          <a:blip r:embed="rId3"/>
          <a:stretch>
            <a:fillRect/>
          </a:stretch>
        </p:blipFill>
        <p:spPr>
          <a:xfrm>
            <a:off x="152400" y="1420932"/>
            <a:ext cx="8685960" cy="5246276"/>
          </a:xfrm>
          <a:prstGeom prst="rect">
            <a:avLst/>
          </a:prstGeom>
        </p:spPr>
      </p:pic>
      <p:sp>
        <p:nvSpPr>
          <p:cNvPr id="4" name="TextBox 3">
            <a:extLst>
              <a:ext uri="{FF2B5EF4-FFF2-40B4-BE49-F238E27FC236}">
                <a16:creationId xmlns:a16="http://schemas.microsoft.com/office/drawing/2014/main" id="{3D6ADBF0-D075-6EB3-F21E-446C6BFE11D2}"/>
              </a:ext>
            </a:extLst>
          </p:cNvPr>
          <p:cNvSpPr txBox="1"/>
          <p:nvPr/>
        </p:nvSpPr>
        <p:spPr>
          <a:xfrm>
            <a:off x="533400" y="1108818"/>
            <a:ext cx="6400800" cy="369332"/>
          </a:xfrm>
          <a:prstGeom prst="rect">
            <a:avLst/>
          </a:prstGeom>
          <a:noFill/>
        </p:spPr>
        <p:txBody>
          <a:bodyPr wrap="square">
            <a:spAutoFit/>
          </a:bodyPr>
          <a:lstStyle/>
          <a:p>
            <a:r>
              <a:rPr lang="en-IN" sz="1800" u="sng" dirty="0">
                <a:solidFill>
                  <a:srgbClr val="FF0000"/>
                </a:solidFill>
                <a:latin typeface="Times New Roman" panose="02020603050405020304" pitchFamily="18" charset="0"/>
                <a:cs typeface="Times New Roman" panose="02020603050405020304" pitchFamily="18" charset="0"/>
              </a:rPr>
              <a:t>table for the existing system</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47B34-9124-54A2-2B5A-FF77C198E5B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29556E3-CC6C-524C-1217-914B178537EB}"/>
              </a:ext>
            </a:extLst>
          </p:cNvPr>
          <p:cNvSpPr>
            <a:spLocks noGrp="1"/>
          </p:cNvSpPr>
          <p:nvPr>
            <p:ph type="body"/>
          </p:nvPr>
        </p:nvSpPr>
        <p:spPr/>
        <p:txBody>
          <a:bodyPr/>
          <a:lstStyle/>
          <a:p>
            <a:endParaRPr lang="en-IN" dirty="0"/>
          </a:p>
        </p:txBody>
      </p:sp>
      <p:pic>
        <p:nvPicPr>
          <p:cNvPr id="4" name="table">
            <a:extLst>
              <a:ext uri="{FF2B5EF4-FFF2-40B4-BE49-F238E27FC236}">
                <a16:creationId xmlns:a16="http://schemas.microsoft.com/office/drawing/2014/main" id="{F97A49E2-45A4-EB0F-4BF0-D44FD7094A43}"/>
              </a:ext>
            </a:extLst>
          </p:cNvPr>
          <p:cNvPicPr>
            <a:picLocks noChangeAspect="1"/>
          </p:cNvPicPr>
          <p:nvPr/>
        </p:nvPicPr>
        <p:blipFill>
          <a:blip r:embed="rId2"/>
          <a:stretch>
            <a:fillRect/>
          </a:stretch>
        </p:blipFill>
        <p:spPr>
          <a:xfrm>
            <a:off x="439399" y="223008"/>
            <a:ext cx="8247401" cy="6481411"/>
          </a:xfrm>
          <a:prstGeom prst="rect">
            <a:avLst/>
          </a:prstGeom>
        </p:spPr>
      </p:pic>
    </p:spTree>
    <p:extLst>
      <p:ext uri="{BB962C8B-B14F-4D97-AF65-F5344CB8AC3E}">
        <p14:creationId xmlns:p14="http://schemas.microsoft.com/office/powerpoint/2010/main" val="4204366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10288</TotalTime>
  <Words>1227</Words>
  <Application>Microsoft Office PowerPoint</Application>
  <PresentationFormat>On-screen Show (4:3)</PresentationFormat>
  <Paragraphs>107</Paragraphs>
  <Slides>26</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Arial Black</vt:lpstr>
      <vt:lpstr>Bookman Old Style</vt:lpstr>
      <vt:lpstr>Calibri</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sridham Ch</cp:lastModifiedBy>
  <cp:revision>708</cp:revision>
  <dcterms:modified xsi:type="dcterms:W3CDTF">2024-04-03T05:02:15Z</dcterms:modified>
</cp:coreProperties>
</file>