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6" r:id="rId2"/>
    <p:sldId id="257" r:id="rId3"/>
    <p:sldId id="260" r:id="rId4"/>
    <p:sldId id="261" r:id="rId5"/>
    <p:sldId id="262" r:id="rId6"/>
    <p:sldId id="263" r:id="rId7"/>
    <p:sldId id="264" r:id="rId8"/>
    <p:sldId id="265" r:id="rId9"/>
    <p:sldId id="266" r:id="rId10"/>
    <p:sldId id="287" r:id="rId11"/>
    <p:sldId id="267" r:id="rId12"/>
    <p:sldId id="268" r:id="rId13"/>
    <p:sldId id="269" r:id="rId14"/>
    <p:sldId id="270" r:id="rId15"/>
    <p:sldId id="271" r:id="rId16"/>
    <p:sldId id="273" r:id="rId17"/>
    <p:sldId id="274" r:id="rId18"/>
    <p:sldId id="288" r:id="rId19"/>
    <p:sldId id="279" r:id="rId20"/>
    <p:sldId id="280" r:id="rId21"/>
    <p:sldId id="282" r:id="rId22"/>
    <p:sldId id="278" r:id="rId23"/>
    <p:sldId id="281" r:id="rId24"/>
    <p:sldId id="283" r:id="rId25"/>
    <p:sldId id="284" r:id="rId26"/>
    <p:sldId id="285" r:id="rId27"/>
    <p:sldId id="301" r:id="rId28"/>
    <p:sldId id="289" r:id="rId29"/>
    <p:sldId id="291" r:id="rId30"/>
    <p:sldId id="292" r:id="rId31"/>
    <p:sldId id="293" r:id="rId32"/>
    <p:sldId id="290" r:id="rId33"/>
    <p:sldId id="294" r:id="rId34"/>
    <p:sldId id="295" r:id="rId35"/>
    <p:sldId id="275" r:id="rId36"/>
    <p:sldId id="276" r:id="rId37"/>
    <p:sldId id="299" r:id="rId38"/>
    <p:sldId id="297" r:id="rId39"/>
    <p:sldId id="298" r:id="rId40"/>
    <p:sldId id="300" r:id="rId41"/>
    <p:sldId id="27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D9F6AC-18D8-4906-B5F3-07AC037491B6}" type="datetimeFigureOut">
              <a:rPr lang="en-IN" smtClean="0"/>
              <a:t>19-03-2023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20C65-E2D7-4870-A3DD-C1D13D45ED16}" type="slidenum">
              <a:rPr lang="en-IN" smtClean="0"/>
              <a:t>‹#›</a:t>
            </a:fld>
            <a:endParaRPr lang="en-IN"/>
          </a:p>
        </p:txBody>
      </p:sp>
    </p:spTree>
    <p:extLst>
      <p:ext uri="{BB962C8B-B14F-4D97-AF65-F5344CB8AC3E}">
        <p14:creationId xmlns:p14="http://schemas.microsoft.com/office/powerpoint/2010/main" val="193216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B1497A5E-D831-4BB2-9C03-9B714ED24482}" type="datetime2">
              <a:rPr lang="en-US" smtClean="0"/>
              <a:t>Sunday, March 19,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9293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3C30467B-8CBB-4A55-B960-351FB0BC3155}" type="datetime2">
              <a:rPr lang="en-US" smtClean="0"/>
              <a:t>Sunday, March 19,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07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214A6E02-783A-4ECC-AC66-52547CB34CC5}" type="datetime2">
              <a:rPr lang="en-US" smtClean="0"/>
              <a:t>Sunday, March 19,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599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3CA7A3FE-868D-4493-9A74-14FFE31D9AEF}" type="datetime2">
              <a:rPr lang="en-US" smtClean="0"/>
              <a:t>Sunday, March 19,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0615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02FD0A7A-994C-420B-8CF0-1E44AE0D2C69}" type="datetime2">
              <a:rPr lang="en-US" smtClean="0"/>
              <a:t>Sunday, March 19,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6364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FB4739C4-64D1-474E-908A-4EEC0477C387}" type="datetime2">
              <a:rPr lang="en-US" smtClean="0"/>
              <a:t>Sunday, March 19,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6643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289D3636-B711-4185-935B-8B1FF9271AA1}" type="datetime2">
              <a:rPr lang="en-US" smtClean="0"/>
              <a:t>Sunday, March 19,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0FFBCC11-9B15-448C-AE18-6F9DED30FCBE}" type="datetime2">
              <a:rPr lang="en-US" smtClean="0"/>
              <a:t>Sunday, March 19,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0005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13F497B8-7A7D-4DA2-9FCB-31DB1B2DC7FA}" type="datetime2">
              <a:rPr lang="en-US" smtClean="0"/>
              <a:t>Sunday, March 19,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1520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006B6657-EA74-4327-A726-53D6E4B35338}" type="datetime2">
              <a:rPr lang="en-US" smtClean="0"/>
              <a:t>Sunday, March 19,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438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71BA4969-88FA-4022-9D7E-F0CE276E0D8B}" type="datetime2">
              <a:rPr lang="en-US" smtClean="0"/>
              <a:t>Sunday, March 19,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1820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19DE8D88-1B16-435C-8C52-3E9076AEE588}" type="datetime2">
              <a:rPr lang="en-US" smtClean="0"/>
              <a:t>Sunday, March 19,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357AE-8BFC-8584-5DFE-F35D74CA0219}"/>
              </a:ext>
            </a:extLst>
          </p:cNvPr>
          <p:cNvSpPr>
            <a:spLocks noGrp="1"/>
          </p:cNvSpPr>
          <p:nvPr>
            <p:ph type="ctrTitle"/>
          </p:nvPr>
        </p:nvSpPr>
        <p:spPr>
          <a:xfrm>
            <a:off x="1524000" y="950976"/>
            <a:ext cx="9144000" cy="2478024"/>
          </a:xfrm>
        </p:spPr>
        <p:txBody>
          <a:bodyPr>
            <a:scene3d>
              <a:camera prst="orthographicFront"/>
              <a:lightRig rig="soft" dir="t">
                <a:rot lat="0" lon="0" rev="15600000"/>
              </a:lightRig>
            </a:scene3d>
            <a:sp3d extrusionH="57150" prstMaterial="softEdge">
              <a:bevelT w="25400" h="38100"/>
            </a:sp3d>
          </a:bodyPr>
          <a:lstStyle/>
          <a:p>
            <a:r>
              <a:rPr lang="en-US" cap="none" spc="0" dirty="0">
                <a:ln/>
                <a:solidFill>
                  <a:schemeClr val="accent4"/>
                </a:solidFill>
              </a:rPr>
              <a:t>FINAL PRESENTATION</a:t>
            </a:r>
            <a:br>
              <a:rPr lang="en-US" cap="none" spc="0" dirty="0">
                <a:ln/>
                <a:solidFill>
                  <a:schemeClr val="accent4"/>
                </a:solidFill>
              </a:rPr>
            </a:br>
            <a:r>
              <a:rPr lang="en-US" cap="none" spc="0" dirty="0">
                <a:ln/>
                <a:solidFill>
                  <a:schemeClr val="accent4"/>
                </a:solidFill>
              </a:rPr>
              <a:t>GROUP - 11</a:t>
            </a:r>
            <a:endParaRPr lang="en-IN" cap="none" spc="0" dirty="0">
              <a:ln/>
              <a:solidFill>
                <a:schemeClr val="accent4"/>
              </a:solidFill>
            </a:endParaRPr>
          </a:p>
        </p:txBody>
      </p:sp>
      <p:sp>
        <p:nvSpPr>
          <p:cNvPr id="4" name="Title 1">
            <a:extLst>
              <a:ext uri="{FF2B5EF4-FFF2-40B4-BE49-F238E27FC236}">
                <a16:creationId xmlns:a16="http://schemas.microsoft.com/office/drawing/2014/main" id="{52601EA5-4A66-75F6-E12F-DBF85D8717B5}"/>
              </a:ext>
            </a:extLst>
          </p:cNvPr>
          <p:cNvSpPr txBox="1">
            <a:spLocks/>
          </p:cNvSpPr>
          <p:nvPr/>
        </p:nvSpPr>
        <p:spPr>
          <a:xfrm>
            <a:off x="1524000" y="1947672"/>
            <a:ext cx="9144000" cy="2478024"/>
          </a:xfrm>
          <a:prstGeom prst="rect">
            <a:avLst/>
          </a:prstGeom>
        </p:spPr>
        <p:txBody>
          <a:bodyPr vert="horz" lIns="0" tIns="0" rIns="0" bIns="0" rtlCol="0" anchor="b">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100000"/>
              </a:lnSpc>
              <a:spcBef>
                <a:spcPct val="0"/>
              </a:spcBef>
              <a:buNone/>
              <a:defRPr sz="4000" b="1" i="0" kern="1200" cap="all" spc="750" baseline="0">
                <a:solidFill>
                  <a:schemeClr val="tx1"/>
                </a:solidFill>
                <a:latin typeface="+mj-lt"/>
                <a:ea typeface="+mj-ea"/>
                <a:cs typeface="+mj-cs"/>
              </a:defRPr>
            </a:lvl1pPr>
          </a:lstStyle>
          <a:p>
            <a:r>
              <a:rPr lang="en-US" cap="none" spc="0" dirty="0">
                <a:ln/>
                <a:solidFill>
                  <a:schemeClr val="accent4"/>
                </a:solidFill>
              </a:rPr>
              <a:t>LATE DELIVERY RISK PREDICTION</a:t>
            </a:r>
            <a:endParaRPr lang="en-IN" cap="none" spc="0" dirty="0">
              <a:ln/>
              <a:solidFill>
                <a:schemeClr val="accent4"/>
              </a:solidFill>
            </a:endParaRPr>
          </a:p>
        </p:txBody>
      </p:sp>
    </p:spTree>
    <p:extLst>
      <p:ext uri="{BB962C8B-B14F-4D97-AF65-F5344CB8AC3E}">
        <p14:creationId xmlns:p14="http://schemas.microsoft.com/office/powerpoint/2010/main" val="3679403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553F-0A2B-FDAF-F136-5F2305C09295}"/>
              </a:ext>
            </a:extLst>
          </p:cNvPr>
          <p:cNvSpPr>
            <a:spLocks noGrp="1"/>
          </p:cNvSpPr>
          <p:nvPr>
            <p:ph type="title"/>
          </p:nvPr>
        </p:nvSpPr>
        <p:spPr>
          <a:xfrm>
            <a:off x="1243263" y="2608286"/>
            <a:ext cx="10241280" cy="1234440"/>
          </a:xfrm>
        </p:spPr>
        <p:txBody>
          <a:bodyPr/>
          <a:lstStyle/>
          <a:p>
            <a:pPr algn="ctr"/>
            <a:r>
              <a:rPr lang="en-US" dirty="0"/>
              <a:t>Preprocessing Data</a:t>
            </a:r>
            <a:endParaRPr lang="en-IN" dirty="0"/>
          </a:p>
        </p:txBody>
      </p:sp>
      <p:sp>
        <p:nvSpPr>
          <p:cNvPr id="4" name="Slide Number Placeholder 3">
            <a:extLst>
              <a:ext uri="{FF2B5EF4-FFF2-40B4-BE49-F238E27FC236}">
                <a16:creationId xmlns:a16="http://schemas.microsoft.com/office/drawing/2014/main" id="{37277C6E-DD78-1572-7FEC-88656C2ED15E}"/>
              </a:ext>
            </a:extLst>
          </p:cNvPr>
          <p:cNvSpPr>
            <a:spLocks noGrp="1"/>
          </p:cNvSpPr>
          <p:nvPr>
            <p:ph type="sldNum" sz="quarter" idx="12"/>
          </p:nvPr>
        </p:nvSpPr>
        <p:spPr/>
        <p:txBody>
          <a:bodyPr/>
          <a:lstStyle/>
          <a:p>
            <a:fld id="{C01389E6-C847-4AD0-B56D-D205B2EAB1EE}" type="slidenum">
              <a:rPr lang="en-US" smtClean="0"/>
              <a:t>10</a:t>
            </a:fld>
            <a:endParaRPr lang="en-US"/>
          </a:p>
        </p:txBody>
      </p:sp>
    </p:spTree>
    <p:extLst>
      <p:ext uri="{BB962C8B-B14F-4D97-AF65-F5344CB8AC3E}">
        <p14:creationId xmlns:p14="http://schemas.microsoft.com/office/powerpoint/2010/main" val="3419261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70CD-9680-952C-D0C3-65D24BDF7D95}"/>
              </a:ext>
            </a:extLst>
          </p:cNvPr>
          <p:cNvSpPr>
            <a:spLocks noGrp="1"/>
          </p:cNvSpPr>
          <p:nvPr>
            <p:ph type="title"/>
          </p:nvPr>
        </p:nvSpPr>
        <p:spPr>
          <a:xfrm>
            <a:off x="477079" y="795528"/>
            <a:ext cx="11135802" cy="675463"/>
          </a:xfrm>
        </p:spPr>
        <p:txBody>
          <a:bodyPr>
            <a:normAutofit fontScale="90000"/>
          </a:bodyPr>
          <a:lstStyle/>
          <a:p>
            <a:r>
              <a:rPr lang="en-US" dirty="0"/>
              <a:t>Distribution of numeric </a:t>
            </a:r>
            <a:r>
              <a:rPr lang="en-US" dirty="0" err="1"/>
              <a:t>variabels</a:t>
            </a:r>
            <a:endParaRPr lang="en-IN" dirty="0"/>
          </a:p>
        </p:txBody>
      </p:sp>
      <p:pic>
        <p:nvPicPr>
          <p:cNvPr id="4" name="Content Placeholder 3">
            <a:extLst>
              <a:ext uri="{FF2B5EF4-FFF2-40B4-BE49-F238E27FC236}">
                <a16:creationId xmlns:a16="http://schemas.microsoft.com/office/drawing/2014/main" id="{FBB28E9D-AC13-FC4C-3A6C-C26FC2497250}"/>
              </a:ext>
            </a:extLst>
          </p:cNvPr>
          <p:cNvPicPr>
            <a:picLocks noGrp="1" noChangeAspect="1"/>
          </p:cNvPicPr>
          <p:nvPr>
            <p:ph idx="1"/>
          </p:nvPr>
        </p:nvPicPr>
        <p:blipFill>
          <a:blip r:embed="rId2"/>
          <a:stretch>
            <a:fillRect/>
          </a:stretch>
        </p:blipFill>
        <p:spPr>
          <a:xfrm>
            <a:off x="675861" y="1470991"/>
            <a:ext cx="10694504" cy="4601197"/>
          </a:xfrm>
          <a:prstGeom prst="rect">
            <a:avLst/>
          </a:prstGeom>
        </p:spPr>
      </p:pic>
      <p:sp>
        <p:nvSpPr>
          <p:cNvPr id="3" name="Slide Number Placeholder 2">
            <a:extLst>
              <a:ext uri="{FF2B5EF4-FFF2-40B4-BE49-F238E27FC236}">
                <a16:creationId xmlns:a16="http://schemas.microsoft.com/office/drawing/2014/main" id="{81C4A0EE-A421-3F19-D4FC-239A218BA41A}"/>
              </a:ext>
            </a:extLst>
          </p:cNvPr>
          <p:cNvSpPr>
            <a:spLocks noGrp="1"/>
          </p:cNvSpPr>
          <p:nvPr>
            <p:ph type="sldNum" sz="quarter" idx="12"/>
          </p:nvPr>
        </p:nvSpPr>
        <p:spPr/>
        <p:txBody>
          <a:bodyPr/>
          <a:lstStyle/>
          <a:p>
            <a:fld id="{C01389E6-C847-4AD0-B56D-D205B2EAB1EE}" type="slidenum">
              <a:rPr lang="en-US" smtClean="0"/>
              <a:t>11</a:t>
            </a:fld>
            <a:endParaRPr lang="en-US"/>
          </a:p>
        </p:txBody>
      </p:sp>
    </p:spTree>
    <p:extLst>
      <p:ext uri="{BB962C8B-B14F-4D97-AF65-F5344CB8AC3E}">
        <p14:creationId xmlns:p14="http://schemas.microsoft.com/office/powerpoint/2010/main" val="76779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69387-8AA1-74F9-00F2-1552B15BD11E}"/>
              </a:ext>
            </a:extLst>
          </p:cNvPr>
          <p:cNvSpPr>
            <a:spLocks noGrp="1"/>
          </p:cNvSpPr>
          <p:nvPr>
            <p:ph type="title"/>
          </p:nvPr>
        </p:nvSpPr>
        <p:spPr>
          <a:xfrm>
            <a:off x="501595" y="468332"/>
            <a:ext cx="11188810" cy="936398"/>
          </a:xfrm>
        </p:spPr>
        <p:txBody>
          <a:bodyPr/>
          <a:lstStyle/>
          <a:p>
            <a:r>
              <a:rPr lang="en-US" dirty="0"/>
              <a:t>Outliers of numeric variables</a:t>
            </a:r>
            <a:endParaRPr lang="en-IN" dirty="0"/>
          </a:p>
        </p:txBody>
      </p:sp>
      <p:pic>
        <p:nvPicPr>
          <p:cNvPr id="4" name="Content Placeholder 3">
            <a:extLst>
              <a:ext uri="{FF2B5EF4-FFF2-40B4-BE49-F238E27FC236}">
                <a16:creationId xmlns:a16="http://schemas.microsoft.com/office/drawing/2014/main" id="{3FFDD87D-77EF-7888-B0B2-B1F9FC471D10}"/>
              </a:ext>
            </a:extLst>
          </p:cNvPr>
          <p:cNvPicPr>
            <a:picLocks noGrp="1" noChangeAspect="1"/>
          </p:cNvPicPr>
          <p:nvPr>
            <p:ph idx="1"/>
          </p:nvPr>
        </p:nvPicPr>
        <p:blipFill>
          <a:blip r:embed="rId2"/>
          <a:stretch>
            <a:fillRect/>
          </a:stretch>
        </p:blipFill>
        <p:spPr>
          <a:xfrm>
            <a:off x="501595" y="1550505"/>
            <a:ext cx="10974787" cy="4521684"/>
          </a:xfrm>
          <a:prstGeom prst="rect">
            <a:avLst/>
          </a:prstGeom>
        </p:spPr>
      </p:pic>
      <p:sp>
        <p:nvSpPr>
          <p:cNvPr id="3" name="Slide Number Placeholder 2">
            <a:extLst>
              <a:ext uri="{FF2B5EF4-FFF2-40B4-BE49-F238E27FC236}">
                <a16:creationId xmlns:a16="http://schemas.microsoft.com/office/drawing/2014/main" id="{769F8362-7E82-979D-557C-F9CBEF282614}"/>
              </a:ext>
            </a:extLst>
          </p:cNvPr>
          <p:cNvSpPr>
            <a:spLocks noGrp="1"/>
          </p:cNvSpPr>
          <p:nvPr>
            <p:ph type="sldNum" sz="quarter" idx="12"/>
          </p:nvPr>
        </p:nvSpPr>
        <p:spPr/>
        <p:txBody>
          <a:bodyPr/>
          <a:lstStyle/>
          <a:p>
            <a:fld id="{C01389E6-C847-4AD0-B56D-D205B2EAB1EE}" type="slidenum">
              <a:rPr lang="en-US" smtClean="0"/>
              <a:t>12</a:t>
            </a:fld>
            <a:endParaRPr lang="en-US"/>
          </a:p>
        </p:txBody>
      </p:sp>
    </p:spTree>
    <p:extLst>
      <p:ext uri="{BB962C8B-B14F-4D97-AF65-F5344CB8AC3E}">
        <p14:creationId xmlns:p14="http://schemas.microsoft.com/office/powerpoint/2010/main" val="59382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D61E-099F-BB1F-0E03-A7F83497FFD0}"/>
              </a:ext>
            </a:extLst>
          </p:cNvPr>
          <p:cNvSpPr>
            <a:spLocks noGrp="1"/>
          </p:cNvSpPr>
          <p:nvPr>
            <p:ph type="title"/>
          </p:nvPr>
        </p:nvSpPr>
        <p:spPr>
          <a:xfrm>
            <a:off x="689113" y="358206"/>
            <a:ext cx="10923767" cy="1234440"/>
          </a:xfrm>
        </p:spPr>
        <p:txBody>
          <a:bodyPr/>
          <a:lstStyle/>
          <a:p>
            <a:pPr algn="ctr"/>
            <a:r>
              <a:rPr lang="en-US" dirty="0"/>
              <a:t>Visualization in categorical variables</a:t>
            </a:r>
            <a:endParaRPr lang="en-IN" dirty="0"/>
          </a:p>
        </p:txBody>
      </p:sp>
      <p:pic>
        <p:nvPicPr>
          <p:cNvPr id="4" name="Content Placeholder 3">
            <a:extLst>
              <a:ext uri="{FF2B5EF4-FFF2-40B4-BE49-F238E27FC236}">
                <a16:creationId xmlns:a16="http://schemas.microsoft.com/office/drawing/2014/main" id="{C6D4BF71-10E3-BBBD-11BE-3A3AA03705DE}"/>
              </a:ext>
            </a:extLst>
          </p:cNvPr>
          <p:cNvPicPr>
            <a:picLocks noGrp="1" noChangeAspect="1"/>
          </p:cNvPicPr>
          <p:nvPr>
            <p:ph idx="1"/>
          </p:nvPr>
        </p:nvPicPr>
        <p:blipFill>
          <a:blip r:embed="rId2"/>
          <a:stretch>
            <a:fillRect/>
          </a:stretch>
        </p:blipFill>
        <p:spPr>
          <a:xfrm>
            <a:off x="689113" y="1855305"/>
            <a:ext cx="10923767" cy="4216884"/>
          </a:xfrm>
          <a:prstGeom prst="rect">
            <a:avLst/>
          </a:prstGeom>
        </p:spPr>
      </p:pic>
      <p:sp>
        <p:nvSpPr>
          <p:cNvPr id="3" name="Slide Number Placeholder 2">
            <a:extLst>
              <a:ext uri="{FF2B5EF4-FFF2-40B4-BE49-F238E27FC236}">
                <a16:creationId xmlns:a16="http://schemas.microsoft.com/office/drawing/2014/main" id="{0AB278A3-CF27-B7D6-C33D-D7ED0C187F99}"/>
              </a:ext>
            </a:extLst>
          </p:cNvPr>
          <p:cNvSpPr>
            <a:spLocks noGrp="1"/>
          </p:cNvSpPr>
          <p:nvPr>
            <p:ph type="sldNum" sz="quarter" idx="12"/>
          </p:nvPr>
        </p:nvSpPr>
        <p:spPr/>
        <p:txBody>
          <a:bodyPr/>
          <a:lstStyle/>
          <a:p>
            <a:fld id="{C01389E6-C847-4AD0-B56D-D205B2EAB1EE}" type="slidenum">
              <a:rPr lang="en-US" smtClean="0"/>
              <a:t>13</a:t>
            </a:fld>
            <a:endParaRPr lang="en-US"/>
          </a:p>
        </p:txBody>
      </p:sp>
    </p:spTree>
    <p:extLst>
      <p:ext uri="{BB962C8B-B14F-4D97-AF65-F5344CB8AC3E}">
        <p14:creationId xmlns:p14="http://schemas.microsoft.com/office/powerpoint/2010/main" val="1290725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0E70-0D38-C7A0-E8A4-F1DD3046881F}"/>
              </a:ext>
            </a:extLst>
          </p:cNvPr>
          <p:cNvSpPr>
            <a:spLocks noGrp="1"/>
          </p:cNvSpPr>
          <p:nvPr>
            <p:ph type="title"/>
          </p:nvPr>
        </p:nvSpPr>
        <p:spPr/>
        <p:txBody>
          <a:bodyPr/>
          <a:lstStyle/>
          <a:p>
            <a:pPr algn="ctr"/>
            <a:r>
              <a:rPr lang="en-US" dirty="0"/>
              <a:t>Redundant features</a:t>
            </a:r>
            <a:endParaRPr lang="en-IN" dirty="0"/>
          </a:p>
        </p:txBody>
      </p:sp>
      <p:sp>
        <p:nvSpPr>
          <p:cNvPr id="3" name="Content Placeholder 2">
            <a:extLst>
              <a:ext uri="{FF2B5EF4-FFF2-40B4-BE49-F238E27FC236}">
                <a16:creationId xmlns:a16="http://schemas.microsoft.com/office/drawing/2014/main" id="{11B27628-CD51-1FB3-C9AA-3AA6B8F57762}"/>
              </a:ext>
            </a:extLst>
          </p:cNvPr>
          <p:cNvSpPr>
            <a:spLocks noGrp="1"/>
          </p:cNvSpPr>
          <p:nvPr>
            <p:ph idx="1"/>
          </p:nvPr>
        </p:nvSpPr>
        <p:spPr>
          <a:xfrm>
            <a:off x="705853" y="2112264"/>
            <a:ext cx="10907027" cy="3959352"/>
          </a:xfrm>
        </p:spPr>
        <p:txBody>
          <a:bodyPr>
            <a:normAutofit fontScale="92500"/>
          </a:bodyPr>
          <a:lstStyle/>
          <a:p>
            <a:pPr marL="0" indent="0">
              <a:buNone/>
            </a:pPr>
            <a:r>
              <a:rPr lang="en-IN" sz="2000" b="1" i="0" u="none" strike="noStrike" baseline="0" dirty="0">
                <a:solidFill>
                  <a:srgbClr val="1F2023"/>
                </a:solidFill>
                <a:latin typeface="Times New Roman" panose="02020603050405020304" pitchFamily="18" charset="0"/>
              </a:rPr>
              <a:t>'Delivery </a:t>
            </a:r>
            <a:r>
              <a:rPr lang="en-IN" sz="2000" b="1" i="0" u="none" strike="noStrike" baseline="0" dirty="0" err="1">
                <a:solidFill>
                  <a:srgbClr val="1F2023"/>
                </a:solidFill>
                <a:latin typeface="Times New Roman" panose="02020603050405020304" pitchFamily="18" charset="0"/>
              </a:rPr>
              <a:t>Status','Category</a:t>
            </a:r>
            <a:r>
              <a:rPr lang="en-IN" sz="2000" b="1" i="0" u="none" strike="noStrike" baseline="0" dirty="0">
                <a:solidFill>
                  <a:srgbClr val="1F2023"/>
                </a:solidFill>
                <a:latin typeface="Times New Roman" panose="02020603050405020304" pitchFamily="18" charset="0"/>
              </a:rPr>
              <a:t> </a:t>
            </a:r>
            <a:r>
              <a:rPr lang="en-IN" sz="2000" b="1" i="0" u="none" strike="noStrike" baseline="0" dirty="0" err="1">
                <a:solidFill>
                  <a:srgbClr val="1F2023"/>
                </a:solidFill>
                <a:latin typeface="Times New Roman" panose="02020603050405020304" pitchFamily="18" charset="0"/>
              </a:rPr>
              <a:t>Name','Customer</a:t>
            </a:r>
            <a:r>
              <a:rPr lang="en-IN" sz="2000" b="1" i="0" u="none" strike="noStrike" baseline="0" dirty="0">
                <a:solidFill>
                  <a:srgbClr val="1F2023"/>
                </a:solidFill>
                <a:latin typeface="Times New Roman" panose="02020603050405020304" pitchFamily="18" charset="0"/>
              </a:rPr>
              <a:t> Email', 'Customer </a:t>
            </a:r>
            <a:r>
              <a:rPr lang="en-IN" sz="2000" b="1" i="0" u="none" strike="noStrike" baseline="0" dirty="0" err="1">
                <a:solidFill>
                  <a:srgbClr val="1F2023"/>
                </a:solidFill>
                <a:latin typeface="Times New Roman" panose="02020603050405020304" pitchFamily="18" charset="0"/>
              </a:rPr>
              <a:t>Fname</a:t>
            </a:r>
            <a:r>
              <a:rPr lang="en-IN" sz="2000" b="1" i="0" u="none" strike="noStrike" baseline="0" dirty="0">
                <a:solidFill>
                  <a:srgbClr val="1F2023"/>
                </a:solidFill>
                <a:latin typeface="Times New Roman" panose="02020603050405020304" pitchFamily="18" charset="0"/>
              </a:rPr>
              <a:t>', 'Customer Id’, </a:t>
            </a:r>
          </a:p>
          <a:p>
            <a:pPr marL="0" indent="0">
              <a:buNone/>
            </a:pPr>
            <a:r>
              <a:rPr lang="en-IN" sz="2000" b="1" dirty="0">
                <a:solidFill>
                  <a:srgbClr val="1F2023"/>
                </a:solidFill>
                <a:latin typeface="Times New Roman" panose="02020603050405020304" pitchFamily="18" charset="0"/>
              </a:rPr>
              <a:t> </a:t>
            </a:r>
            <a:r>
              <a:rPr lang="en-IN" sz="2000" b="1" i="0" u="none" strike="noStrike" baseline="0" dirty="0">
                <a:solidFill>
                  <a:srgbClr val="1F2023"/>
                </a:solidFill>
                <a:latin typeface="Times New Roman" panose="02020603050405020304" pitchFamily="18" charset="0"/>
              </a:rPr>
              <a:t>'Customer </a:t>
            </a:r>
            <a:r>
              <a:rPr lang="en-IN" sz="2000" b="1" i="0" u="none" strike="noStrike" baseline="0" dirty="0" err="1">
                <a:solidFill>
                  <a:srgbClr val="1F2023"/>
                </a:solidFill>
                <a:latin typeface="Times New Roman" panose="02020603050405020304" pitchFamily="18" charset="0"/>
              </a:rPr>
              <a:t>Lname</a:t>
            </a:r>
            <a:r>
              <a:rPr lang="en-IN" sz="2000" b="1" i="0" u="none" strike="noStrike" baseline="0" dirty="0">
                <a:solidFill>
                  <a:srgbClr val="1F2023"/>
                </a:solidFill>
                <a:latin typeface="Times New Roman" panose="02020603050405020304" pitchFamily="18" charset="0"/>
              </a:rPr>
              <a:t>', 'Customer Password', 'Customer Street', 'Customer </a:t>
            </a:r>
            <a:r>
              <a:rPr lang="en-IN" sz="2000" b="1" i="0" u="none" strike="noStrike" baseline="0" dirty="0" err="1">
                <a:solidFill>
                  <a:srgbClr val="1F2023"/>
                </a:solidFill>
                <a:latin typeface="Times New Roman" panose="02020603050405020304" pitchFamily="18" charset="0"/>
              </a:rPr>
              <a:t>Zipcode</a:t>
            </a:r>
            <a:r>
              <a:rPr lang="en-IN" sz="2000" b="1" i="0" u="none" strike="noStrike" baseline="0" dirty="0">
                <a:solidFill>
                  <a:srgbClr val="1F2023"/>
                </a:solidFill>
                <a:latin typeface="Times New Roman" panose="02020603050405020304" pitchFamily="18" charset="0"/>
              </a:rPr>
              <a:t>', 'Department  Name’, </a:t>
            </a:r>
          </a:p>
          <a:p>
            <a:pPr marL="0" indent="0">
              <a:buNone/>
            </a:pPr>
            <a:r>
              <a:rPr lang="en-IN" sz="2000" b="1" i="0" u="none" strike="noStrike" baseline="0" dirty="0">
                <a:solidFill>
                  <a:srgbClr val="1F2023"/>
                </a:solidFill>
                <a:latin typeface="Times New Roman" panose="02020603050405020304" pitchFamily="18" charset="0"/>
              </a:rPr>
              <a:t>'Latitude', '</a:t>
            </a:r>
            <a:r>
              <a:rPr lang="en-IN" sz="2000" b="1" i="0" u="none" strike="noStrike" baseline="0" dirty="0" err="1">
                <a:solidFill>
                  <a:srgbClr val="1F2023"/>
                </a:solidFill>
                <a:latin typeface="Times New Roman" panose="02020603050405020304" pitchFamily="18" charset="0"/>
              </a:rPr>
              <a:t>Longitude','Order</a:t>
            </a:r>
            <a:r>
              <a:rPr lang="en-IN" sz="2000" b="1" i="0" u="none" strike="noStrike" baseline="0" dirty="0">
                <a:solidFill>
                  <a:srgbClr val="1F2023"/>
                </a:solidFill>
                <a:latin typeface="Times New Roman" panose="02020603050405020304" pitchFamily="18" charset="0"/>
              </a:rPr>
              <a:t> Customer </a:t>
            </a:r>
            <a:r>
              <a:rPr lang="en-IN" sz="2000" b="1" i="0" u="none" strike="noStrike" baseline="0" dirty="0" err="1">
                <a:solidFill>
                  <a:srgbClr val="1F2023"/>
                </a:solidFill>
                <a:latin typeface="Times New Roman" panose="02020603050405020304" pitchFamily="18" charset="0"/>
              </a:rPr>
              <a:t>Id','order</a:t>
            </a:r>
            <a:r>
              <a:rPr lang="en-IN" sz="2000" b="1" i="0" u="none" strike="noStrike" baseline="0" dirty="0">
                <a:solidFill>
                  <a:srgbClr val="1F2023"/>
                </a:solidFill>
                <a:latin typeface="Times New Roman" panose="02020603050405020304" pitchFamily="18" charset="0"/>
              </a:rPr>
              <a:t> date (</a:t>
            </a:r>
            <a:r>
              <a:rPr lang="en-IN" sz="2000" b="1" i="0" u="none" strike="noStrike" baseline="0" dirty="0" err="1">
                <a:solidFill>
                  <a:srgbClr val="1F2023"/>
                </a:solidFill>
                <a:latin typeface="Times New Roman" panose="02020603050405020304" pitchFamily="18" charset="0"/>
              </a:rPr>
              <a:t>DateOrders</a:t>
            </a:r>
            <a:r>
              <a:rPr lang="en-IN" sz="2000" b="1" i="0" u="none" strike="noStrike" baseline="0" dirty="0">
                <a:solidFill>
                  <a:srgbClr val="1F2023"/>
                </a:solidFill>
                <a:latin typeface="Times New Roman" panose="02020603050405020304" pitchFamily="18" charset="0"/>
              </a:rPr>
              <a:t>)', 'Order Id’, </a:t>
            </a:r>
          </a:p>
          <a:p>
            <a:pPr marL="0" indent="0">
              <a:buNone/>
            </a:pPr>
            <a:r>
              <a:rPr lang="en-IN" sz="2000" b="1" i="0" u="none" strike="noStrike" baseline="0" dirty="0">
                <a:solidFill>
                  <a:srgbClr val="1F2023"/>
                </a:solidFill>
                <a:latin typeface="Times New Roman" panose="02020603050405020304" pitchFamily="18" charset="0"/>
              </a:rPr>
              <a:t>'Order Item </a:t>
            </a:r>
            <a:r>
              <a:rPr lang="en-IN" sz="2000" b="1" i="0" u="none" strike="noStrike" baseline="0" dirty="0" err="1">
                <a:solidFill>
                  <a:srgbClr val="1F2023"/>
                </a:solidFill>
                <a:latin typeface="Times New Roman" panose="02020603050405020304" pitchFamily="18" charset="0"/>
              </a:rPr>
              <a:t>Cardprod</a:t>
            </a:r>
            <a:r>
              <a:rPr lang="en-IN" sz="2000" b="1" i="0" u="none" strike="noStrike" baseline="0" dirty="0">
                <a:solidFill>
                  <a:srgbClr val="1F2023"/>
                </a:solidFill>
                <a:latin typeface="Times New Roman" panose="02020603050405020304" pitchFamily="18" charset="0"/>
              </a:rPr>
              <a:t> </a:t>
            </a:r>
            <a:r>
              <a:rPr lang="en-IN" sz="2000" b="1" i="0" u="none" strike="noStrike" baseline="0" dirty="0" err="1">
                <a:solidFill>
                  <a:srgbClr val="1F2023"/>
                </a:solidFill>
                <a:latin typeface="Times New Roman" panose="02020603050405020304" pitchFamily="18" charset="0"/>
              </a:rPr>
              <a:t>Id','Order</a:t>
            </a:r>
            <a:r>
              <a:rPr lang="en-IN" sz="2000" b="1" i="0" u="none" strike="noStrike" baseline="0" dirty="0">
                <a:solidFill>
                  <a:srgbClr val="1F2023"/>
                </a:solidFill>
                <a:latin typeface="Times New Roman" panose="02020603050405020304" pitchFamily="18" charset="0"/>
              </a:rPr>
              <a:t> Item </a:t>
            </a:r>
            <a:r>
              <a:rPr lang="en-IN" sz="2000" b="1" i="0" u="none" strike="noStrike" baseline="0" dirty="0" err="1">
                <a:solidFill>
                  <a:srgbClr val="1F2023"/>
                </a:solidFill>
                <a:latin typeface="Times New Roman" panose="02020603050405020304" pitchFamily="18" charset="0"/>
              </a:rPr>
              <a:t>Discount','Order</a:t>
            </a:r>
            <a:r>
              <a:rPr lang="en-IN" sz="2000" b="1" i="0" u="none" strike="noStrike" baseline="0" dirty="0">
                <a:solidFill>
                  <a:srgbClr val="1F2023"/>
                </a:solidFill>
                <a:latin typeface="Times New Roman" panose="02020603050405020304" pitchFamily="18" charset="0"/>
              </a:rPr>
              <a:t> Item </a:t>
            </a:r>
            <a:r>
              <a:rPr lang="en-IN" sz="2000" b="1" i="0" u="none" strike="noStrike" baseline="0" dirty="0" err="1">
                <a:solidFill>
                  <a:srgbClr val="1F2023"/>
                </a:solidFill>
                <a:latin typeface="Times New Roman" panose="02020603050405020304" pitchFamily="18" charset="0"/>
              </a:rPr>
              <a:t>Id','Order</a:t>
            </a:r>
            <a:r>
              <a:rPr lang="en-IN" sz="2000" b="1" i="0" u="none" strike="noStrike" baseline="0" dirty="0">
                <a:solidFill>
                  <a:srgbClr val="1F2023"/>
                </a:solidFill>
                <a:latin typeface="Times New Roman" panose="02020603050405020304" pitchFamily="18" charset="0"/>
              </a:rPr>
              <a:t> Region', 'Order State’,</a:t>
            </a:r>
          </a:p>
          <a:p>
            <a:pPr marL="0" indent="0">
              <a:buNone/>
            </a:pPr>
            <a:r>
              <a:rPr lang="en-IN" sz="2000" b="1" i="0" u="none" strike="noStrike" baseline="0" dirty="0">
                <a:solidFill>
                  <a:srgbClr val="1F2023"/>
                </a:solidFill>
                <a:latin typeface="Times New Roman" panose="02020603050405020304" pitchFamily="18" charset="0"/>
              </a:rPr>
              <a:t>'Order </a:t>
            </a:r>
            <a:r>
              <a:rPr lang="en-IN" sz="2000" b="1" i="0" u="none" strike="noStrike" baseline="0" dirty="0" err="1">
                <a:solidFill>
                  <a:srgbClr val="1F2023"/>
                </a:solidFill>
                <a:latin typeface="Times New Roman" panose="02020603050405020304" pitchFamily="18" charset="0"/>
              </a:rPr>
              <a:t>City','Product</a:t>
            </a:r>
            <a:r>
              <a:rPr lang="en-IN" sz="2000" b="1" i="0" u="none" strike="noStrike" baseline="0" dirty="0">
                <a:solidFill>
                  <a:srgbClr val="1F2023"/>
                </a:solidFill>
                <a:latin typeface="Times New Roman" panose="02020603050405020304" pitchFamily="18" charset="0"/>
              </a:rPr>
              <a:t> Card Id', 'Product Category Id', 'Product Name', 'Product Price’, </a:t>
            </a:r>
          </a:p>
          <a:p>
            <a:pPr marL="0" indent="0">
              <a:buNone/>
            </a:pPr>
            <a:r>
              <a:rPr lang="en-IN" sz="2000" b="1" i="0" u="none" strike="noStrike" baseline="0" dirty="0">
                <a:solidFill>
                  <a:srgbClr val="1F2023"/>
                </a:solidFill>
                <a:latin typeface="Times New Roman" panose="02020603050405020304" pitchFamily="18" charset="0"/>
              </a:rPr>
              <a:t>'Product Status', 'shipping date (</a:t>
            </a:r>
            <a:r>
              <a:rPr lang="en-IN" sz="2000" b="1" i="0" u="none" strike="noStrike" baseline="0" dirty="0" err="1">
                <a:solidFill>
                  <a:srgbClr val="1F2023"/>
                </a:solidFill>
                <a:latin typeface="Times New Roman" panose="02020603050405020304" pitchFamily="18" charset="0"/>
              </a:rPr>
              <a:t>DateOrders</a:t>
            </a:r>
            <a:r>
              <a:rPr lang="en-IN" sz="2000" b="1" i="0" u="none" strike="noStrike" baseline="0" dirty="0">
                <a:solidFill>
                  <a:srgbClr val="1F2023"/>
                </a:solidFill>
                <a:latin typeface="Times New Roman" panose="02020603050405020304" pitchFamily="18" charset="0"/>
              </a:rPr>
              <a:t>)', 'Benefit per order', 'Sales per </a:t>
            </a:r>
            <a:r>
              <a:rPr lang="en-IN" sz="2000" b="1" i="0" u="none" strike="noStrike" baseline="0" dirty="0" err="1">
                <a:solidFill>
                  <a:srgbClr val="1F2023"/>
                </a:solidFill>
                <a:latin typeface="Times New Roman" panose="02020603050405020304" pitchFamily="18" charset="0"/>
              </a:rPr>
              <a:t>customer','Order</a:t>
            </a:r>
            <a:r>
              <a:rPr lang="en-IN" sz="2000" b="1" i="0" u="none" strike="noStrike" baseline="0" dirty="0">
                <a:solidFill>
                  <a:srgbClr val="1F2023"/>
                </a:solidFill>
                <a:latin typeface="Times New Roman" panose="02020603050405020304" pitchFamily="18" charset="0"/>
              </a:rPr>
              <a:t> Item Product Price' </a:t>
            </a:r>
            <a:endParaRPr lang="en-IN" dirty="0"/>
          </a:p>
          <a:p>
            <a:r>
              <a:rPr lang="en-IN" dirty="0"/>
              <a:t>The above features are considered redundant / don’t add any value to the dataset and hence can be dropped. </a:t>
            </a:r>
          </a:p>
        </p:txBody>
      </p:sp>
      <p:sp>
        <p:nvSpPr>
          <p:cNvPr id="4" name="Slide Number Placeholder 3">
            <a:extLst>
              <a:ext uri="{FF2B5EF4-FFF2-40B4-BE49-F238E27FC236}">
                <a16:creationId xmlns:a16="http://schemas.microsoft.com/office/drawing/2014/main" id="{4D066AE6-43B3-BE79-9900-DBFCE94C1528}"/>
              </a:ext>
            </a:extLst>
          </p:cNvPr>
          <p:cNvSpPr>
            <a:spLocks noGrp="1"/>
          </p:cNvSpPr>
          <p:nvPr>
            <p:ph type="sldNum" sz="quarter" idx="12"/>
          </p:nvPr>
        </p:nvSpPr>
        <p:spPr/>
        <p:txBody>
          <a:bodyPr/>
          <a:lstStyle/>
          <a:p>
            <a:fld id="{C01389E6-C847-4AD0-B56D-D205B2EAB1EE}" type="slidenum">
              <a:rPr lang="en-US" smtClean="0"/>
              <a:t>14</a:t>
            </a:fld>
            <a:endParaRPr lang="en-US"/>
          </a:p>
        </p:txBody>
      </p:sp>
    </p:spTree>
    <p:extLst>
      <p:ext uri="{BB962C8B-B14F-4D97-AF65-F5344CB8AC3E}">
        <p14:creationId xmlns:p14="http://schemas.microsoft.com/office/powerpoint/2010/main" val="118845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C79A7-9666-36D7-A4C5-2A7BD3299AEE}"/>
              </a:ext>
            </a:extLst>
          </p:cNvPr>
          <p:cNvSpPr>
            <a:spLocks noGrp="1"/>
          </p:cNvSpPr>
          <p:nvPr>
            <p:ph type="title"/>
          </p:nvPr>
        </p:nvSpPr>
        <p:spPr/>
        <p:txBody>
          <a:bodyPr/>
          <a:lstStyle/>
          <a:p>
            <a:r>
              <a:rPr lang="en-US" dirty="0"/>
              <a:t>Null value Detection</a:t>
            </a:r>
            <a:endParaRPr lang="en-IN" dirty="0"/>
          </a:p>
        </p:txBody>
      </p:sp>
      <p:pic>
        <p:nvPicPr>
          <p:cNvPr id="5" name="Content Placeholder 4">
            <a:extLst>
              <a:ext uri="{FF2B5EF4-FFF2-40B4-BE49-F238E27FC236}">
                <a16:creationId xmlns:a16="http://schemas.microsoft.com/office/drawing/2014/main" id="{626E3F93-FF76-A873-CFE4-4A25BE2A8D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345634"/>
            <a:ext cx="8558002" cy="1495874"/>
          </a:xfrm>
        </p:spPr>
      </p:pic>
      <p:sp>
        <p:nvSpPr>
          <p:cNvPr id="6" name="TextBox 5">
            <a:extLst>
              <a:ext uri="{FF2B5EF4-FFF2-40B4-BE49-F238E27FC236}">
                <a16:creationId xmlns:a16="http://schemas.microsoft.com/office/drawing/2014/main" id="{A6129398-CEA0-D1D2-6AD7-31DF73470F2F}"/>
              </a:ext>
            </a:extLst>
          </p:cNvPr>
          <p:cNvSpPr txBox="1"/>
          <p:nvPr/>
        </p:nvSpPr>
        <p:spPr>
          <a:xfrm flipH="1">
            <a:off x="1371600" y="4267200"/>
            <a:ext cx="9554818" cy="1477328"/>
          </a:xfrm>
          <a:prstGeom prst="rect">
            <a:avLst/>
          </a:prstGeom>
          <a:noFill/>
        </p:spPr>
        <p:txBody>
          <a:bodyPr wrap="square" rtlCol="0">
            <a:spAutoFit/>
          </a:bodyPr>
          <a:lstStyle/>
          <a:p>
            <a:pPr algn="just"/>
            <a:r>
              <a:rPr lang="en-US" dirty="0"/>
              <a:t>From the above figure, it is seen that only 4 variables have null values. The variable ‘Product Description’ has 100% null values, so the variable can be dropped. The other variables having null values are ‘Customer </a:t>
            </a:r>
            <a:r>
              <a:rPr lang="en-US" dirty="0" err="1"/>
              <a:t>Lname</a:t>
            </a:r>
            <a:r>
              <a:rPr lang="en-US" dirty="0"/>
              <a:t>’, ‘Customer </a:t>
            </a:r>
            <a:r>
              <a:rPr lang="en-US" dirty="0" err="1"/>
              <a:t>Zipcode</a:t>
            </a:r>
            <a:r>
              <a:rPr lang="en-US" dirty="0"/>
              <a:t>’, ‘Order </a:t>
            </a:r>
            <a:r>
              <a:rPr lang="en-US" dirty="0" err="1"/>
              <a:t>Zipcode</a:t>
            </a:r>
            <a:r>
              <a:rPr lang="en-US" dirty="0"/>
              <a:t>’. These columns contain unique details of customer and order, and so the variables can be dropped</a:t>
            </a:r>
            <a:endParaRPr lang="en-IN" dirty="0"/>
          </a:p>
        </p:txBody>
      </p:sp>
      <p:sp>
        <p:nvSpPr>
          <p:cNvPr id="3" name="Slide Number Placeholder 2">
            <a:extLst>
              <a:ext uri="{FF2B5EF4-FFF2-40B4-BE49-F238E27FC236}">
                <a16:creationId xmlns:a16="http://schemas.microsoft.com/office/drawing/2014/main" id="{48438AD8-4227-8282-3DDD-A3A0990DC39A}"/>
              </a:ext>
            </a:extLst>
          </p:cNvPr>
          <p:cNvSpPr>
            <a:spLocks noGrp="1"/>
          </p:cNvSpPr>
          <p:nvPr>
            <p:ph type="sldNum" sz="quarter" idx="12"/>
          </p:nvPr>
        </p:nvSpPr>
        <p:spPr/>
        <p:txBody>
          <a:bodyPr/>
          <a:lstStyle/>
          <a:p>
            <a:fld id="{C01389E6-C847-4AD0-B56D-D205B2EAB1EE}" type="slidenum">
              <a:rPr lang="en-US" smtClean="0"/>
              <a:t>15</a:t>
            </a:fld>
            <a:endParaRPr lang="en-US"/>
          </a:p>
        </p:txBody>
      </p:sp>
    </p:spTree>
    <p:extLst>
      <p:ext uri="{BB962C8B-B14F-4D97-AF65-F5344CB8AC3E}">
        <p14:creationId xmlns:p14="http://schemas.microsoft.com/office/powerpoint/2010/main" val="2823810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CC5C-06D6-C10D-8737-8321AC9EF593}"/>
              </a:ext>
            </a:extLst>
          </p:cNvPr>
          <p:cNvSpPr>
            <a:spLocks noGrp="1"/>
          </p:cNvSpPr>
          <p:nvPr>
            <p:ph type="title"/>
          </p:nvPr>
        </p:nvSpPr>
        <p:spPr>
          <a:xfrm>
            <a:off x="1371600" y="450971"/>
            <a:ext cx="10241280" cy="1234440"/>
          </a:xfrm>
        </p:spPr>
        <p:txBody>
          <a:bodyPr/>
          <a:lstStyle/>
          <a:p>
            <a:r>
              <a:rPr lang="en-US" dirty="0"/>
              <a:t>Univariate analysis of numerical variables</a:t>
            </a:r>
            <a:endParaRPr lang="en-IN" dirty="0"/>
          </a:p>
        </p:txBody>
      </p:sp>
      <p:pic>
        <p:nvPicPr>
          <p:cNvPr id="4" name="Content Placeholder 3">
            <a:extLst>
              <a:ext uri="{FF2B5EF4-FFF2-40B4-BE49-F238E27FC236}">
                <a16:creationId xmlns:a16="http://schemas.microsoft.com/office/drawing/2014/main" id="{17CB9B51-C40C-20A1-F96D-0F14AD577437}"/>
              </a:ext>
            </a:extLst>
          </p:cNvPr>
          <p:cNvPicPr>
            <a:picLocks noGrp="1" noChangeAspect="1"/>
          </p:cNvPicPr>
          <p:nvPr>
            <p:ph idx="1"/>
          </p:nvPr>
        </p:nvPicPr>
        <p:blipFill>
          <a:blip r:embed="rId2"/>
          <a:stretch>
            <a:fillRect/>
          </a:stretch>
        </p:blipFill>
        <p:spPr>
          <a:xfrm>
            <a:off x="1904036" y="1685411"/>
            <a:ext cx="7112643" cy="4532498"/>
          </a:xfrm>
          <a:prstGeom prst="rect">
            <a:avLst/>
          </a:prstGeom>
        </p:spPr>
      </p:pic>
      <p:sp>
        <p:nvSpPr>
          <p:cNvPr id="3" name="Slide Number Placeholder 2">
            <a:extLst>
              <a:ext uri="{FF2B5EF4-FFF2-40B4-BE49-F238E27FC236}">
                <a16:creationId xmlns:a16="http://schemas.microsoft.com/office/drawing/2014/main" id="{974E8BA5-0F05-CB6A-9861-CBC2D4411ED4}"/>
              </a:ext>
            </a:extLst>
          </p:cNvPr>
          <p:cNvSpPr>
            <a:spLocks noGrp="1"/>
          </p:cNvSpPr>
          <p:nvPr>
            <p:ph type="sldNum" sz="quarter" idx="12"/>
          </p:nvPr>
        </p:nvSpPr>
        <p:spPr/>
        <p:txBody>
          <a:bodyPr/>
          <a:lstStyle/>
          <a:p>
            <a:fld id="{C01389E6-C847-4AD0-B56D-D205B2EAB1EE}" type="slidenum">
              <a:rPr lang="en-US" smtClean="0"/>
              <a:t>16</a:t>
            </a:fld>
            <a:endParaRPr lang="en-US"/>
          </a:p>
        </p:txBody>
      </p:sp>
    </p:spTree>
    <p:extLst>
      <p:ext uri="{BB962C8B-B14F-4D97-AF65-F5344CB8AC3E}">
        <p14:creationId xmlns:p14="http://schemas.microsoft.com/office/powerpoint/2010/main" val="1443814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B1FC-6FC6-0574-47B3-2998B5F61B92}"/>
              </a:ext>
            </a:extLst>
          </p:cNvPr>
          <p:cNvSpPr>
            <a:spLocks noGrp="1"/>
          </p:cNvSpPr>
          <p:nvPr>
            <p:ph type="title"/>
          </p:nvPr>
        </p:nvSpPr>
        <p:spPr>
          <a:xfrm>
            <a:off x="861391" y="344557"/>
            <a:ext cx="10283688" cy="1179443"/>
          </a:xfrm>
        </p:spPr>
        <p:txBody>
          <a:bodyPr/>
          <a:lstStyle/>
          <a:p>
            <a:r>
              <a:rPr lang="en-US" dirty="0"/>
              <a:t>Bivariant analysis of numerical variable</a:t>
            </a:r>
            <a:endParaRPr lang="en-IN" dirty="0"/>
          </a:p>
        </p:txBody>
      </p:sp>
      <p:pic>
        <p:nvPicPr>
          <p:cNvPr id="4" name="Content Placeholder 3">
            <a:extLst>
              <a:ext uri="{FF2B5EF4-FFF2-40B4-BE49-F238E27FC236}">
                <a16:creationId xmlns:a16="http://schemas.microsoft.com/office/drawing/2014/main" id="{C2F8B6D1-24D2-4799-773C-EF0679429590}"/>
              </a:ext>
            </a:extLst>
          </p:cNvPr>
          <p:cNvPicPr>
            <a:picLocks noGrp="1" noChangeAspect="1"/>
          </p:cNvPicPr>
          <p:nvPr>
            <p:ph idx="1"/>
          </p:nvPr>
        </p:nvPicPr>
        <p:blipFill>
          <a:blip r:embed="rId2"/>
          <a:stretch>
            <a:fillRect/>
          </a:stretch>
        </p:blipFill>
        <p:spPr>
          <a:xfrm>
            <a:off x="1139687" y="1524000"/>
            <a:ext cx="9607826" cy="4876799"/>
          </a:xfrm>
          <a:prstGeom prst="rect">
            <a:avLst/>
          </a:prstGeom>
        </p:spPr>
      </p:pic>
      <p:sp>
        <p:nvSpPr>
          <p:cNvPr id="3" name="Slide Number Placeholder 2">
            <a:extLst>
              <a:ext uri="{FF2B5EF4-FFF2-40B4-BE49-F238E27FC236}">
                <a16:creationId xmlns:a16="http://schemas.microsoft.com/office/drawing/2014/main" id="{D50FAD74-084C-4D87-9CB1-605BF442FCC1}"/>
              </a:ext>
            </a:extLst>
          </p:cNvPr>
          <p:cNvSpPr>
            <a:spLocks noGrp="1"/>
          </p:cNvSpPr>
          <p:nvPr>
            <p:ph type="sldNum" sz="quarter" idx="12"/>
          </p:nvPr>
        </p:nvSpPr>
        <p:spPr/>
        <p:txBody>
          <a:bodyPr/>
          <a:lstStyle/>
          <a:p>
            <a:fld id="{C01389E6-C847-4AD0-B56D-D205B2EAB1EE}" type="slidenum">
              <a:rPr lang="en-US" smtClean="0"/>
              <a:t>17</a:t>
            </a:fld>
            <a:endParaRPr lang="en-US"/>
          </a:p>
        </p:txBody>
      </p:sp>
    </p:spTree>
    <p:extLst>
      <p:ext uri="{BB962C8B-B14F-4D97-AF65-F5344CB8AC3E}">
        <p14:creationId xmlns:p14="http://schemas.microsoft.com/office/powerpoint/2010/main" val="3490283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924D-8E1A-FDC7-3D7D-6E81B83564C7}"/>
              </a:ext>
            </a:extLst>
          </p:cNvPr>
          <p:cNvSpPr>
            <a:spLocks noGrp="1"/>
          </p:cNvSpPr>
          <p:nvPr>
            <p:ph type="title"/>
          </p:nvPr>
        </p:nvSpPr>
        <p:spPr>
          <a:xfrm>
            <a:off x="975360" y="2811780"/>
            <a:ext cx="10241280" cy="1234440"/>
          </a:xfrm>
        </p:spPr>
        <p:txBody>
          <a:bodyPr/>
          <a:lstStyle/>
          <a:p>
            <a:pPr algn="ctr"/>
            <a:r>
              <a:rPr lang="en-US" dirty="0"/>
              <a:t>Inferences</a:t>
            </a:r>
            <a:endParaRPr lang="en-IN" dirty="0"/>
          </a:p>
        </p:txBody>
      </p:sp>
      <p:sp>
        <p:nvSpPr>
          <p:cNvPr id="4" name="Slide Number Placeholder 3">
            <a:extLst>
              <a:ext uri="{FF2B5EF4-FFF2-40B4-BE49-F238E27FC236}">
                <a16:creationId xmlns:a16="http://schemas.microsoft.com/office/drawing/2014/main" id="{BD8C9EB7-E8CC-739F-0994-DA24A0384B83}"/>
              </a:ext>
            </a:extLst>
          </p:cNvPr>
          <p:cNvSpPr>
            <a:spLocks noGrp="1"/>
          </p:cNvSpPr>
          <p:nvPr>
            <p:ph type="sldNum" sz="quarter" idx="12"/>
          </p:nvPr>
        </p:nvSpPr>
        <p:spPr/>
        <p:txBody>
          <a:bodyPr/>
          <a:lstStyle/>
          <a:p>
            <a:fld id="{C01389E6-C847-4AD0-B56D-D205B2EAB1EE}" type="slidenum">
              <a:rPr lang="en-US" smtClean="0"/>
              <a:t>18</a:t>
            </a:fld>
            <a:endParaRPr lang="en-US"/>
          </a:p>
        </p:txBody>
      </p:sp>
    </p:spTree>
    <p:extLst>
      <p:ext uri="{BB962C8B-B14F-4D97-AF65-F5344CB8AC3E}">
        <p14:creationId xmlns:p14="http://schemas.microsoft.com/office/powerpoint/2010/main" val="1142807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71CA-9C23-23FF-FCCE-B7363A1C7F6F}"/>
              </a:ext>
            </a:extLst>
          </p:cNvPr>
          <p:cNvSpPr>
            <a:spLocks noGrp="1"/>
          </p:cNvSpPr>
          <p:nvPr>
            <p:ph type="title"/>
          </p:nvPr>
        </p:nvSpPr>
        <p:spPr>
          <a:xfrm>
            <a:off x="1371599" y="0"/>
            <a:ext cx="10241280" cy="1234440"/>
          </a:xfrm>
        </p:spPr>
        <p:txBody>
          <a:bodyPr/>
          <a:lstStyle/>
          <a:p>
            <a:pPr algn="ctr"/>
            <a:r>
              <a:rPr lang="en-US" dirty="0"/>
              <a:t>Top 20 order countries where deliveries were late</a:t>
            </a:r>
            <a:endParaRPr lang="en-IN" dirty="0"/>
          </a:p>
        </p:txBody>
      </p:sp>
      <p:sp>
        <p:nvSpPr>
          <p:cNvPr id="3" name="Content Placeholder 2">
            <a:extLst>
              <a:ext uri="{FF2B5EF4-FFF2-40B4-BE49-F238E27FC236}">
                <a16:creationId xmlns:a16="http://schemas.microsoft.com/office/drawing/2014/main" id="{43FEE27E-5467-D653-9B45-7CEB628A4C48}"/>
              </a:ext>
            </a:extLst>
          </p:cNvPr>
          <p:cNvSpPr>
            <a:spLocks noGrp="1"/>
          </p:cNvSpPr>
          <p:nvPr>
            <p:ph idx="1"/>
          </p:nvPr>
        </p:nvSpPr>
        <p:spPr>
          <a:xfrm>
            <a:off x="6609346" y="2103120"/>
            <a:ext cx="5003533" cy="3959352"/>
          </a:xfrm>
        </p:spPr>
        <p:txBody>
          <a:bodyPr/>
          <a:lstStyle/>
          <a:p>
            <a:r>
              <a:rPr lang="en-IN" dirty="0" err="1"/>
              <a:t>Estados,France,Mexico,Alemania,Brazil</a:t>
            </a:r>
            <a:r>
              <a:rPr lang="en-IN" dirty="0"/>
              <a:t> are top 5 countries where deliveries are late</a:t>
            </a:r>
          </a:p>
          <a:p>
            <a:pPr marL="0" indent="0">
              <a:buNone/>
            </a:pPr>
            <a:endParaRPr lang="en-IN" dirty="0"/>
          </a:p>
        </p:txBody>
      </p:sp>
      <p:pic>
        <p:nvPicPr>
          <p:cNvPr id="3074" name="Picture 2">
            <a:extLst>
              <a:ext uri="{FF2B5EF4-FFF2-40B4-BE49-F238E27FC236}">
                <a16:creationId xmlns:a16="http://schemas.microsoft.com/office/drawing/2014/main" id="{C11D7580-A90D-D45E-B33F-888F7E5FB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68" y="1326673"/>
            <a:ext cx="6126479" cy="509016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C77D22A-2383-2851-8DFE-F76246D3179B}"/>
              </a:ext>
            </a:extLst>
          </p:cNvPr>
          <p:cNvSpPr>
            <a:spLocks noGrp="1"/>
          </p:cNvSpPr>
          <p:nvPr>
            <p:ph type="sldNum" sz="quarter" idx="12"/>
          </p:nvPr>
        </p:nvSpPr>
        <p:spPr/>
        <p:txBody>
          <a:bodyPr/>
          <a:lstStyle/>
          <a:p>
            <a:fld id="{C01389E6-C847-4AD0-B56D-D205B2EAB1EE}" type="slidenum">
              <a:rPr lang="en-US" smtClean="0"/>
              <a:t>19</a:t>
            </a:fld>
            <a:endParaRPr lang="en-US"/>
          </a:p>
        </p:txBody>
      </p:sp>
    </p:spTree>
    <p:extLst>
      <p:ext uri="{BB962C8B-B14F-4D97-AF65-F5344CB8AC3E}">
        <p14:creationId xmlns:p14="http://schemas.microsoft.com/office/powerpoint/2010/main" val="22800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5DDAB-9C7F-B992-8482-D90F854AD04E}"/>
              </a:ext>
            </a:extLst>
          </p:cNvPr>
          <p:cNvSpPr txBox="1"/>
          <p:nvPr/>
        </p:nvSpPr>
        <p:spPr>
          <a:xfrm>
            <a:off x="1864566" y="1007705"/>
            <a:ext cx="8948057" cy="4524315"/>
          </a:xfrm>
          <a:prstGeom prst="rect">
            <a:avLst/>
          </a:prstGeom>
          <a:noFill/>
        </p:spPr>
        <p:txBody>
          <a:bodyPr wrap="square" rtlCol="0">
            <a:spAutoFit/>
          </a:bodyPr>
          <a:lstStyle/>
          <a:p>
            <a:r>
              <a:rPr lang="en-US" dirty="0"/>
              <a:t>Batch details                       :   </a:t>
            </a:r>
            <a:r>
              <a:rPr lang="en-IN" dirty="0"/>
              <a:t>DSE – July 2022 (Chennai)</a:t>
            </a:r>
            <a:endParaRPr lang="en-US" dirty="0"/>
          </a:p>
          <a:p>
            <a:endParaRPr lang="en-US" dirty="0"/>
          </a:p>
          <a:p>
            <a:r>
              <a:rPr lang="en-US" dirty="0"/>
              <a:t>Team Members                  :  </a:t>
            </a:r>
            <a:r>
              <a:rPr lang="en-IN" dirty="0"/>
              <a:t>Sridhar T </a:t>
            </a:r>
          </a:p>
          <a:p>
            <a:r>
              <a:rPr lang="en-IN" dirty="0"/>
              <a:t>			 Sakthivel M C </a:t>
            </a:r>
          </a:p>
          <a:p>
            <a:r>
              <a:rPr lang="en-IN" dirty="0"/>
              <a:t>			 </a:t>
            </a:r>
            <a:r>
              <a:rPr lang="en-IN" dirty="0" err="1"/>
              <a:t>Madhuranya</a:t>
            </a:r>
            <a:r>
              <a:rPr lang="en-IN" dirty="0"/>
              <a:t> S </a:t>
            </a:r>
          </a:p>
          <a:p>
            <a:r>
              <a:rPr lang="en-IN" dirty="0"/>
              <a:t>			 </a:t>
            </a:r>
            <a:r>
              <a:rPr lang="en-IN" dirty="0" err="1"/>
              <a:t>Nithin</a:t>
            </a:r>
            <a:r>
              <a:rPr lang="en-IN" dirty="0"/>
              <a:t> S </a:t>
            </a:r>
          </a:p>
          <a:p>
            <a:r>
              <a:rPr lang="en-IN" dirty="0"/>
              <a:t>			 Asher J F</a:t>
            </a:r>
            <a:endParaRPr lang="en-US" dirty="0"/>
          </a:p>
          <a:p>
            <a:endParaRPr lang="en-US" dirty="0"/>
          </a:p>
          <a:p>
            <a:r>
              <a:rPr lang="en-US" dirty="0"/>
              <a:t>Project Domain                  :   Logistics (Supply Chain)</a:t>
            </a:r>
          </a:p>
          <a:p>
            <a:endParaRPr lang="en-US" dirty="0"/>
          </a:p>
          <a:p>
            <a:r>
              <a:rPr lang="en-US" dirty="0"/>
              <a:t>Proposed Project Title      :   Late – Delivery Risk Prediction</a:t>
            </a:r>
          </a:p>
          <a:p>
            <a:endParaRPr lang="en-US" dirty="0"/>
          </a:p>
          <a:p>
            <a:r>
              <a:rPr lang="en-US" dirty="0"/>
              <a:t>Group Number                  :   Group 11</a:t>
            </a:r>
          </a:p>
          <a:p>
            <a:endParaRPr lang="en-US" dirty="0"/>
          </a:p>
          <a:p>
            <a:r>
              <a:rPr lang="en-US" dirty="0"/>
              <a:t>Mentor Name                     :   Pratik Sonar</a:t>
            </a:r>
          </a:p>
          <a:p>
            <a:endParaRPr lang="en-IN" dirty="0"/>
          </a:p>
        </p:txBody>
      </p:sp>
      <p:sp>
        <p:nvSpPr>
          <p:cNvPr id="3" name="Slide Number Placeholder 2">
            <a:extLst>
              <a:ext uri="{FF2B5EF4-FFF2-40B4-BE49-F238E27FC236}">
                <a16:creationId xmlns:a16="http://schemas.microsoft.com/office/drawing/2014/main" id="{A8B87571-36C4-42CC-9E13-6AF355AE71BD}"/>
              </a:ext>
            </a:extLst>
          </p:cNvPr>
          <p:cNvSpPr>
            <a:spLocks noGrp="1"/>
          </p:cNvSpPr>
          <p:nvPr>
            <p:ph type="sldNum" sz="quarter" idx="12"/>
          </p:nvPr>
        </p:nvSpPr>
        <p:spPr/>
        <p:txBody>
          <a:bodyPr/>
          <a:lstStyle/>
          <a:p>
            <a:fld id="{C01389E6-C847-4AD0-B56D-D205B2EAB1EE}" type="slidenum">
              <a:rPr lang="en-US" smtClean="0"/>
              <a:t>2</a:t>
            </a:fld>
            <a:endParaRPr lang="en-US"/>
          </a:p>
        </p:txBody>
      </p:sp>
    </p:spTree>
    <p:extLst>
      <p:ext uri="{BB962C8B-B14F-4D97-AF65-F5344CB8AC3E}">
        <p14:creationId xmlns:p14="http://schemas.microsoft.com/office/powerpoint/2010/main" val="2586688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079E-850F-2E13-2823-EB6A7C0B76D4}"/>
              </a:ext>
            </a:extLst>
          </p:cNvPr>
          <p:cNvSpPr>
            <a:spLocks noGrp="1"/>
          </p:cNvSpPr>
          <p:nvPr>
            <p:ph type="title"/>
          </p:nvPr>
        </p:nvSpPr>
        <p:spPr/>
        <p:txBody>
          <a:bodyPr/>
          <a:lstStyle/>
          <a:p>
            <a:pPr algn="ctr"/>
            <a:r>
              <a:rPr lang="en-US" dirty="0"/>
              <a:t>Top 10 Categories that were always delivered late</a:t>
            </a:r>
            <a:endParaRPr lang="en-IN" dirty="0"/>
          </a:p>
        </p:txBody>
      </p:sp>
      <p:sp>
        <p:nvSpPr>
          <p:cNvPr id="3" name="Content Placeholder 2">
            <a:extLst>
              <a:ext uri="{FF2B5EF4-FFF2-40B4-BE49-F238E27FC236}">
                <a16:creationId xmlns:a16="http://schemas.microsoft.com/office/drawing/2014/main" id="{44733E1D-B8EE-AA54-7B18-D4AB03BBB6D8}"/>
              </a:ext>
            </a:extLst>
          </p:cNvPr>
          <p:cNvSpPr>
            <a:spLocks noGrp="1"/>
          </p:cNvSpPr>
          <p:nvPr>
            <p:ph idx="1"/>
          </p:nvPr>
        </p:nvSpPr>
        <p:spPr>
          <a:xfrm>
            <a:off x="7940842" y="2486526"/>
            <a:ext cx="3672038" cy="3585090"/>
          </a:xfrm>
        </p:spPr>
        <p:txBody>
          <a:bodyPr>
            <a:normAutofit/>
          </a:bodyPr>
          <a:lstStyle/>
          <a:p>
            <a:r>
              <a:rPr lang="en-IN" dirty="0"/>
              <a:t>Category ID 17,18,24,46,45 are the top 5 categories that are always supplied late</a:t>
            </a:r>
          </a:p>
          <a:p>
            <a:r>
              <a:rPr lang="en-IN" dirty="0"/>
              <a:t>17 – Cleats</a:t>
            </a:r>
          </a:p>
          <a:p>
            <a:r>
              <a:rPr lang="en-IN" dirty="0"/>
              <a:t>18 – Men’s Footwear</a:t>
            </a:r>
          </a:p>
          <a:p>
            <a:r>
              <a:rPr lang="en-IN" dirty="0"/>
              <a:t>24 – Women’s Apparel</a:t>
            </a:r>
          </a:p>
          <a:p>
            <a:r>
              <a:rPr lang="en-IN" dirty="0"/>
              <a:t>45 - Fishing</a:t>
            </a:r>
          </a:p>
          <a:p>
            <a:r>
              <a:rPr lang="en-IN" dirty="0"/>
              <a:t>46 – Indoor/Outdoor Games</a:t>
            </a:r>
          </a:p>
          <a:p>
            <a:endParaRPr lang="en-IN" dirty="0"/>
          </a:p>
        </p:txBody>
      </p:sp>
      <p:pic>
        <p:nvPicPr>
          <p:cNvPr id="4098" name="Picture 2">
            <a:extLst>
              <a:ext uri="{FF2B5EF4-FFF2-40B4-BE49-F238E27FC236}">
                <a16:creationId xmlns:a16="http://schemas.microsoft.com/office/drawing/2014/main" id="{95170DF3-C007-D790-49B4-B206D06C6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 y="2112264"/>
            <a:ext cx="6313478" cy="4192283"/>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D9F29930-FCB6-3E84-029C-14952E7B7BD4}"/>
              </a:ext>
            </a:extLst>
          </p:cNvPr>
          <p:cNvSpPr>
            <a:spLocks noGrp="1"/>
          </p:cNvSpPr>
          <p:nvPr>
            <p:ph type="sldNum" sz="quarter" idx="12"/>
          </p:nvPr>
        </p:nvSpPr>
        <p:spPr/>
        <p:txBody>
          <a:bodyPr/>
          <a:lstStyle/>
          <a:p>
            <a:fld id="{C01389E6-C847-4AD0-B56D-D205B2EAB1EE}" type="slidenum">
              <a:rPr lang="en-US" smtClean="0"/>
              <a:t>20</a:t>
            </a:fld>
            <a:endParaRPr lang="en-US"/>
          </a:p>
        </p:txBody>
      </p:sp>
    </p:spTree>
    <p:extLst>
      <p:ext uri="{BB962C8B-B14F-4D97-AF65-F5344CB8AC3E}">
        <p14:creationId xmlns:p14="http://schemas.microsoft.com/office/powerpoint/2010/main" val="3030889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EF63-5EDB-B393-C94C-C09C4BDAFFA1}"/>
              </a:ext>
            </a:extLst>
          </p:cNvPr>
          <p:cNvSpPr>
            <a:spLocks noGrp="1"/>
          </p:cNvSpPr>
          <p:nvPr>
            <p:ph type="title"/>
          </p:nvPr>
        </p:nvSpPr>
        <p:spPr/>
        <p:txBody>
          <a:bodyPr/>
          <a:lstStyle/>
          <a:p>
            <a:pPr algn="ctr"/>
            <a:r>
              <a:rPr lang="en-US" dirty="0"/>
              <a:t>Deliveries according to shipping mode</a:t>
            </a:r>
            <a:endParaRPr lang="en-IN" dirty="0"/>
          </a:p>
        </p:txBody>
      </p:sp>
      <p:sp>
        <p:nvSpPr>
          <p:cNvPr id="3" name="Content Placeholder 2">
            <a:extLst>
              <a:ext uri="{FF2B5EF4-FFF2-40B4-BE49-F238E27FC236}">
                <a16:creationId xmlns:a16="http://schemas.microsoft.com/office/drawing/2014/main" id="{6589468E-834B-DDC2-C95C-49C56A880AE7}"/>
              </a:ext>
            </a:extLst>
          </p:cNvPr>
          <p:cNvSpPr>
            <a:spLocks noGrp="1"/>
          </p:cNvSpPr>
          <p:nvPr>
            <p:ph idx="1"/>
          </p:nvPr>
        </p:nvSpPr>
        <p:spPr>
          <a:xfrm>
            <a:off x="7924800" y="2325530"/>
            <a:ext cx="3688080" cy="3959352"/>
          </a:xfrm>
        </p:spPr>
        <p:txBody>
          <a:bodyPr/>
          <a:lstStyle/>
          <a:p>
            <a:r>
              <a:rPr lang="en-US" dirty="0"/>
              <a:t>The graph shows us that First Class shipping and Second Class shipping have the maximum late deliveries comparatively.</a:t>
            </a:r>
          </a:p>
          <a:p>
            <a:r>
              <a:rPr lang="en-IN" dirty="0"/>
              <a:t>Though Standard Class has higher late deliveries the number of on time order are much larger.</a:t>
            </a:r>
          </a:p>
        </p:txBody>
      </p:sp>
      <p:pic>
        <p:nvPicPr>
          <p:cNvPr id="5122" name="Picture 2">
            <a:extLst>
              <a:ext uri="{FF2B5EF4-FFF2-40B4-BE49-F238E27FC236}">
                <a16:creationId xmlns:a16="http://schemas.microsoft.com/office/drawing/2014/main" id="{D3A73BEA-4022-3D5A-F028-22E480F9F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88" y="2112265"/>
            <a:ext cx="6399195" cy="425645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E093FBA-7259-811D-4DB1-28891591058D}"/>
              </a:ext>
            </a:extLst>
          </p:cNvPr>
          <p:cNvSpPr>
            <a:spLocks noGrp="1"/>
          </p:cNvSpPr>
          <p:nvPr>
            <p:ph type="sldNum" sz="quarter" idx="12"/>
          </p:nvPr>
        </p:nvSpPr>
        <p:spPr/>
        <p:txBody>
          <a:bodyPr/>
          <a:lstStyle/>
          <a:p>
            <a:fld id="{C01389E6-C847-4AD0-B56D-D205B2EAB1EE}" type="slidenum">
              <a:rPr lang="en-US" smtClean="0"/>
              <a:t>21</a:t>
            </a:fld>
            <a:endParaRPr lang="en-US"/>
          </a:p>
        </p:txBody>
      </p:sp>
    </p:spTree>
    <p:extLst>
      <p:ext uri="{BB962C8B-B14F-4D97-AF65-F5344CB8AC3E}">
        <p14:creationId xmlns:p14="http://schemas.microsoft.com/office/powerpoint/2010/main" val="3214711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ABDA-AE90-92DB-344A-673DCD7C87F8}"/>
              </a:ext>
            </a:extLst>
          </p:cNvPr>
          <p:cNvSpPr>
            <a:spLocks noGrp="1"/>
          </p:cNvSpPr>
          <p:nvPr>
            <p:ph type="title"/>
          </p:nvPr>
        </p:nvSpPr>
        <p:spPr>
          <a:xfrm>
            <a:off x="1371599" y="266610"/>
            <a:ext cx="10241280" cy="1234440"/>
          </a:xfrm>
        </p:spPr>
        <p:txBody>
          <a:bodyPr/>
          <a:lstStyle/>
          <a:p>
            <a:pPr algn="ctr"/>
            <a:r>
              <a:rPr lang="en-US" dirty="0"/>
              <a:t>Scheduled shipment</a:t>
            </a:r>
            <a:endParaRPr lang="en-IN" dirty="0"/>
          </a:p>
        </p:txBody>
      </p:sp>
      <p:sp>
        <p:nvSpPr>
          <p:cNvPr id="3" name="Content Placeholder 2">
            <a:extLst>
              <a:ext uri="{FF2B5EF4-FFF2-40B4-BE49-F238E27FC236}">
                <a16:creationId xmlns:a16="http://schemas.microsoft.com/office/drawing/2014/main" id="{50FBA212-E198-AF86-B583-A7CD3E43E8D8}"/>
              </a:ext>
            </a:extLst>
          </p:cNvPr>
          <p:cNvSpPr>
            <a:spLocks noGrp="1"/>
          </p:cNvSpPr>
          <p:nvPr>
            <p:ph idx="1"/>
          </p:nvPr>
        </p:nvSpPr>
        <p:spPr>
          <a:xfrm>
            <a:off x="7154778" y="2515676"/>
            <a:ext cx="4458101" cy="3959352"/>
          </a:xfrm>
        </p:spPr>
        <p:txBody>
          <a:bodyPr/>
          <a:lstStyle/>
          <a:p>
            <a:r>
              <a:rPr lang="en-US" dirty="0"/>
              <a:t>The Shipments scheduled to be sent out in 1 and 2 days have higher percentage of late deliveries meaning the orders scheduled to be sent out on these days were always late</a:t>
            </a:r>
            <a:endParaRPr lang="en-IN" dirty="0"/>
          </a:p>
        </p:txBody>
      </p:sp>
      <p:pic>
        <p:nvPicPr>
          <p:cNvPr id="2050" name="Picture 2">
            <a:extLst>
              <a:ext uri="{FF2B5EF4-FFF2-40B4-BE49-F238E27FC236}">
                <a16:creationId xmlns:a16="http://schemas.microsoft.com/office/drawing/2014/main" id="{F694B193-AFCC-E959-D721-A58E21D29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 y="1873624"/>
            <a:ext cx="5746463" cy="422488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48D59FF-83DD-89A7-C9A3-C7C41C08D70E}"/>
              </a:ext>
            </a:extLst>
          </p:cNvPr>
          <p:cNvSpPr>
            <a:spLocks noGrp="1"/>
          </p:cNvSpPr>
          <p:nvPr>
            <p:ph type="sldNum" sz="quarter" idx="12"/>
          </p:nvPr>
        </p:nvSpPr>
        <p:spPr/>
        <p:txBody>
          <a:bodyPr/>
          <a:lstStyle/>
          <a:p>
            <a:fld id="{C01389E6-C847-4AD0-B56D-D205B2EAB1EE}" type="slidenum">
              <a:rPr lang="en-US" smtClean="0"/>
              <a:t>22</a:t>
            </a:fld>
            <a:endParaRPr lang="en-US"/>
          </a:p>
        </p:txBody>
      </p:sp>
    </p:spTree>
    <p:extLst>
      <p:ext uri="{BB962C8B-B14F-4D97-AF65-F5344CB8AC3E}">
        <p14:creationId xmlns:p14="http://schemas.microsoft.com/office/powerpoint/2010/main" val="1744396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2B64-BD89-21F2-7ED0-A92E4E066135}"/>
              </a:ext>
            </a:extLst>
          </p:cNvPr>
          <p:cNvSpPr>
            <a:spLocks noGrp="1"/>
          </p:cNvSpPr>
          <p:nvPr>
            <p:ph type="title"/>
          </p:nvPr>
        </p:nvSpPr>
        <p:spPr>
          <a:xfrm>
            <a:off x="1426464" y="178308"/>
            <a:ext cx="10241280" cy="1234440"/>
          </a:xfrm>
        </p:spPr>
        <p:txBody>
          <a:bodyPr/>
          <a:lstStyle/>
          <a:p>
            <a:pPr algn="ctr"/>
            <a:r>
              <a:rPr lang="en-US" dirty="0"/>
              <a:t>Actual shipping</a:t>
            </a:r>
            <a:endParaRPr lang="en-IN" dirty="0"/>
          </a:p>
        </p:txBody>
      </p:sp>
      <p:sp>
        <p:nvSpPr>
          <p:cNvPr id="3" name="Content Placeholder 2">
            <a:extLst>
              <a:ext uri="{FF2B5EF4-FFF2-40B4-BE49-F238E27FC236}">
                <a16:creationId xmlns:a16="http://schemas.microsoft.com/office/drawing/2014/main" id="{33D7F600-AABD-5F95-CD1A-BAD55AA0B06D}"/>
              </a:ext>
            </a:extLst>
          </p:cNvPr>
          <p:cNvSpPr>
            <a:spLocks noGrp="1"/>
          </p:cNvSpPr>
          <p:nvPr>
            <p:ph idx="1"/>
          </p:nvPr>
        </p:nvSpPr>
        <p:spPr>
          <a:xfrm>
            <a:off x="6221506" y="2103120"/>
            <a:ext cx="5970494" cy="3959352"/>
          </a:xfrm>
        </p:spPr>
        <p:txBody>
          <a:bodyPr/>
          <a:lstStyle/>
          <a:p>
            <a:r>
              <a:rPr lang="en-US" dirty="0"/>
              <a:t>The graph shows us majority of the orders shipped on the 2</a:t>
            </a:r>
            <a:r>
              <a:rPr lang="en-US" baseline="30000" dirty="0"/>
              <a:t>nd</a:t>
            </a:r>
            <a:r>
              <a:rPr lang="en-US" dirty="0"/>
              <a:t>,5</a:t>
            </a:r>
            <a:r>
              <a:rPr lang="en-US" baseline="30000" dirty="0"/>
              <a:t>th</a:t>
            </a:r>
            <a:r>
              <a:rPr lang="en-US" dirty="0"/>
              <a:t> and 6</a:t>
            </a:r>
            <a:r>
              <a:rPr lang="en-US" baseline="30000" dirty="0"/>
              <a:t>th</a:t>
            </a:r>
            <a:r>
              <a:rPr lang="en-US" dirty="0"/>
              <a:t> day were delayed.</a:t>
            </a:r>
          </a:p>
          <a:p>
            <a:r>
              <a:rPr lang="en-US" dirty="0"/>
              <a:t>Day 1 shows us that almost all orders sent out were at Risk of Late Delivery.</a:t>
            </a:r>
            <a:endParaRPr lang="en-IN" dirty="0"/>
          </a:p>
        </p:txBody>
      </p:sp>
      <p:pic>
        <p:nvPicPr>
          <p:cNvPr id="1026" name="Picture 2">
            <a:extLst>
              <a:ext uri="{FF2B5EF4-FFF2-40B4-BE49-F238E27FC236}">
                <a16:creationId xmlns:a16="http://schemas.microsoft.com/office/drawing/2014/main" id="{F1653A3A-E01E-4FA9-2062-14E48A8B8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09" y="2103120"/>
            <a:ext cx="5633786" cy="376069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B24A459-628C-3FC5-4008-B97B8325623F}"/>
              </a:ext>
            </a:extLst>
          </p:cNvPr>
          <p:cNvSpPr>
            <a:spLocks noGrp="1"/>
          </p:cNvSpPr>
          <p:nvPr>
            <p:ph type="sldNum" sz="quarter" idx="12"/>
          </p:nvPr>
        </p:nvSpPr>
        <p:spPr/>
        <p:txBody>
          <a:bodyPr/>
          <a:lstStyle/>
          <a:p>
            <a:fld id="{C01389E6-C847-4AD0-B56D-D205B2EAB1EE}" type="slidenum">
              <a:rPr lang="en-US" smtClean="0"/>
              <a:t>23</a:t>
            </a:fld>
            <a:endParaRPr lang="en-US"/>
          </a:p>
        </p:txBody>
      </p:sp>
    </p:spTree>
    <p:extLst>
      <p:ext uri="{BB962C8B-B14F-4D97-AF65-F5344CB8AC3E}">
        <p14:creationId xmlns:p14="http://schemas.microsoft.com/office/powerpoint/2010/main" val="1966767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E5E1-9A1E-E688-8E0B-460170C1941B}"/>
              </a:ext>
            </a:extLst>
          </p:cNvPr>
          <p:cNvSpPr>
            <a:spLocks noGrp="1"/>
          </p:cNvSpPr>
          <p:nvPr>
            <p:ph type="title"/>
          </p:nvPr>
        </p:nvSpPr>
        <p:spPr>
          <a:xfrm>
            <a:off x="1008529" y="401081"/>
            <a:ext cx="10241280" cy="1234440"/>
          </a:xfrm>
        </p:spPr>
        <p:txBody>
          <a:bodyPr/>
          <a:lstStyle/>
          <a:p>
            <a:pPr algn="ctr"/>
            <a:r>
              <a:rPr lang="en-US" dirty="0"/>
              <a:t>Same day delivery</a:t>
            </a:r>
            <a:endParaRPr lang="en-IN" dirty="0"/>
          </a:p>
        </p:txBody>
      </p:sp>
      <p:sp>
        <p:nvSpPr>
          <p:cNvPr id="3" name="Content Placeholder 2">
            <a:extLst>
              <a:ext uri="{FF2B5EF4-FFF2-40B4-BE49-F238E27FC236}">
                <a16:creationId xmlns:a16="http://schemas.microsoft.com/office/drawing/2014/main" id="{3997F3AB-7C12-BF7A-1A27-8F0808A50892}"/>
              </a:ext>
            </a:extLst>
          </p:cNvPr>
          <p:cNvSpPr>
            <a:spLocks noGrp="1"/>
          </p:cNvSpPr>
          <p:nvPr>
            <p:ph idx="1"/>
          </p:nvPr>
        </p:nvSpPr>
        <p:spPr>
          <a:xfrm>
            <a:off x="6526307" y="2461887"/>
            <a:ext cx="5077609" cy="2782465"/>
          </a:xfrm>
        </p:spPr>
        <p:txBody>
          <a:bodyPr/>
          <a:lstStyle/>
          <a:p>
            <a:r>
              <a:rPr lang="en-US" dirty="0"/>
              <a:t>48% of orders that were scheduled to be delivered on the same day were sent only the next day.</a:t>
            </a:r>
            <a:endParaRPr lang="en-IN" dirty="0"/>
          </a:p>
        </p:txBody>
      </p:sp>
      <p:pic>
        <p:nvPicPr>
          <p:cNvPr id="6146" name="Picture 2">
            <a:extLst>
              <a:ext uri="{FF2B5EF4-FFF2-40B4-BE49-F238E27FC236}">
                <a16:creationId xmlns:a16="http://schemas.microsoft.com/office/drawing/2014/main" id="{31A539E1-4F6E-0AC9-5F34-0EDB461B8E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128" y="2112264"/>
            <a:ext cx="5318041" cy="395935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AAC4ED4-41F8-6BCD-1840-40EA187F1FEB}"/>
              </a:ext>
            </a:extLst>
          </p:cNvPr>
          <p:cNvSpPr>
            <a:spLocks noGrp="1"/>
          </p:cNvSpPr>
          <p:nvPr>
            <p:ph type="sldNum" sz="quarter" idx="12"/>
          </p:nvPr>
        </p:nvSpPr>
        <p:spPr/>
        <p:txBody>
          <a:bodyPr/>
          <a:lstStyle/>
          <a:p>
            <a:fld id="{C01389E6-C847-4AD0-B56D-D205B2EAB1EE}" type="slidenum">
              <a:rPr lang="en-US" smtClean="0"/>
              <a:t>24</a:t>
            </a:fld>
            <a:endParaRPr lang="en-US"/>
          </a:p>
        </p:txBody>
      </p:sp>
    </p:spTree>
    <p:extLst>
      <p:ext uri="{BB962C8B-B14F-4D97-AF65-F5344CB8AC3E}">
        <p14:creationId xmlns:p14="http://schemas.microsoft.com/office/powerpoint/2010/main" val="2810398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ED2E-F68E-BF1A-672B-D86C1E24EF99}"/>
              </a:ext>
            </a:extLst>
          </p:cNvPr>
          <p:cNvSpPr>
            <a:spLocks noGrp="1"/>
          </p:cNvSpPr>
          <p:nvPr>
            <p:ph type="title"/>
          </p:nvPr>
        </p:nvSpPr>
        <p:spPr>
          <a:xfrm>
            <a:off x="1349502" y="178308"/>
            <a:ext cx="10241280" cy="1234440"/>
          </a:xfrm>
        </p:spPr>
        <p:txBody>
          <a:bodyPr/>
          <a:lstStyle/>
          <a:p>
            <a:pPr algn="ctr"/>
            <a:r>
              <a:rPr lang="en-US" dirty="0"/>
              <a:t>1 day shipments</a:t>
            </a:r>
            <a:endParaRPr lang="en-IN" dirty="0"/>
          </a:p>
        </p:txBody>
      </p:sp>
      <p:sp>
        <p:nvSpPr>
          <p:cNvPr id="3" name="Content Placeholder 2">
            <a:extLst>
              <a:ext uri="{FF2B5EF4-FFF2-40B4-BE49-F238E27FC236}">
                <a16:creationId xmlns:a16="http://schemas.microsoft.com/office/drawing/2014/main" id="{0F66CD61-3F77-DE67-5B56-EFFB782BBD3C}"/>
              </a:ext>
            </a:extLst>
          </p:cNvPr>
          <p:cNvSpPr>
            <a:spLocks noGrp="1"/>
          </p:cNvSpPr>
          <p:nvPr>
            <p:ph idx="1"/>
          </p:nvPr>
        </p:nvSpPr>
        <p:spPr>
          <a:xfrm>
            <a:off x="6769768" y="2505903"/>
            <a:ext cx="4843112" cy="3959352"/>
          </a:xfrm>
        </p:spPr>
        <p:txBody>
          <a:bodyPr/>
          <a:lstStyle/>
          <a:p>
            <a:r>
              <a:rPr lang="en-US" dirty="0"/>
              <a:t>The shipment's that were suppose to be sent out in 1 day was always pushed to the second day as late shipment</a:t>
            </a:r>
            <a:endParaRPr lang="en-IN" dirty="0"/>
          </a:p>
        </p:txBody>
      </p:sp>
      <p:pic>
        <p:nvPicPr>
          <p:cNvPr id="7170" name="Picture 2">
            <a:extLst>
              <a:ext uri="{FF2B5EF4-FFF2-40B4-BE49-F238E27FC236}">
                <a16:creationId xmlns:a16="http://schemas.microsoft.com/office/drawing/2014/main" id="{FD648630-3547-0CA0-C211-CB4EBCF03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 y="1893076"/>
            <a:ext cx="5891022" cy="392734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00DCCB1-A127-92B5-374B-6CA41DCD0C6E}"/>
              </a:ext>
            </a:extLst>
          </p:cNvPr>
          <p:cNvSpPr>
            <a:spLocks noGrp="1"/>
          </p:cNvSpPr>
          <p:nvPr>
            <p:ph type="sldNum" sz="quarter" idx="12"/>
          </p:nvPr>
        </p:nvSpPr>
        <p:spPr/>
        <p:txBody>
          <a:bodyPr/>
          <a:lstStyle/>
          <a:p>
            <a:fld id="{C01389E6-C847-4AD0-B56D-D205B2EAB1EE}" type="slidenum">
              <a:rPr lang="en-US" smtClean="0"/>
              <a:t>25</a:t>
            </a:fld>
            <a:endParaRPr lang="en-US"/>
          </a:p>
        </p:txBody>
      </p:sp>
    </p:spTree>
    <p:extLst>
      <p:ext uri="{BB962C8B-B14F-4D97-AF65-F5344CB8AC3E}">
        <p14:creationId xmlns:p14="http://schemas.microsoft.com/office/powerpoint/2010/main" val="3300283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FFEE-2696-0B2D-E7A7-7C74C2FDD601}"/>
              </a:ext>
            </a:extLst>
          </p:cNvPr>
          <p:cNvSpPr>
            <a:spLocks noGrp="1"/>
          </p:cNvSpPr>
          <p:nvPr>
            <p:ph type="title"/>
          </p:nvPr>
        </p:nvSpPr>
        <p:spPr>
          <a:xfrm>
            <a:off x="1472664" y="293504"/>
            <a:ext cx="10241280" cy="1234440"/>
          </a:xfrm>
        </p:spPr>
        <p:txBody>
          <a:bodyPr/>
          <a:lstStyle/>
          <a:p>
            <a:r>
              <a:rPr lang="en-US" dirty="0"/>
              <a:t>2day delivery scheduled </a:t>
            </a:r>
            <a:endParaRPr lang="en-IN" dirty="0"/>
          </a:p>
        </p:txBody>
      </p:sp>
      <p:sp>
        <p:nvSpPr>
          <p:cNvPr id="3" name="Content Placeholder 2">
            <a:extLst>
              <a:ext uri="{FF2B5EF4-FFF2-40B4-BE49-F238E27FC236}">
                <a16:creationId xmlns:a16="http://schemas.microsoft.com/office/drawing/2014/main" id="{57F32F9A-742C-D1C5-0286-925CAE0F2B5D}"/>
              </a:ext>
            </a:extLst>
          </p:cNvPr>
          <p:cNvSpPr>
            <a:spLocks noGrp="1"/>
          </p:cNvSpPr>
          <p:nvPr>
            <p:ph idx="1"/>
          </p:nvPr>
        </p:nvSpPr>
        <p:spPr>
          <a:xfrm>
            <a:off x="6593304" y="2112264"/>
            <a:ext cx="5019575" cy="3959352"/>
          </a:xfrm>
        </p:spPr>
        <p:txBody>
          <a:bodyPr/>
          <a:lstStyle/>
          <a:p>
            <a:r>
              <a:rPr lang="en-US" dirty="0"/>
              <a:t>Only 20% of the order that were scheduled to be sent on the second day were actually sent.</a:t>
            </a:r>
          </a:p>
          <a:p>
            <a:r>
              <a:rPr lang="en-US" dirty="0"/>
              <a:t>The balance 80% were distributed from 3 to 6 days.</a:t>
            </a:r>
            <a:endParaRPr lang="en-IN" dirty="0"/>
          </a:p>
        </p:txBody>
      </p:sp>
      <p:pic>
        <p:nvPicPr>
          <p:cNvPr id="8194" name="Picture 2">
            <a:extLst>
              <a:ext uri="{FF2B5EF4-FFF2-40B4-BE49-F238E27FC236}">
                <a16:creationId xmlns:a16="http://schemas.microsoft.com/office/drawing/2014/main" id="{D302C626-BFAF-0A42-1B7A-14444D74D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94" y="2112264"/>
            <a:ext cx="6191346" cy="395020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46E954E-4FD0-13CC-E989-B78067FA544B}"/>
              </a:ext>
            </a:extLst>
          </p:cNvPr>
          <p:cNvSpPr>
            <a:spLocks noGrp="1"/>
          </p:cNvSpPr>
          <p:nvPr>
            <p:ph type="sldNum" sz="quarter" idx="12"/>
          </p:nvPr>
        </p:nvSpPr>
        <p:spPr/>
        <p:txBody>
          <a:bodyPr/>
          <a:lstStyle/>
          <a:p>
            <a:fld id="{C01389E6-C847-4AD0-B56D-D205B2EAB1EE}" type="slidenum">
              <a:rPr lang="en-US" smtClean="0"/>
              <a:t>26</a:t>
            </a:fld>
            <a:endParaRPr lang="en-US"/>
          </a:p>
        </p:txBody>
      </p:sp>
    </p:spTree>
    <p:extLst>
      <p:ext uri="{BB962C8B-B14F-4D97-AF65-F5344CB8AC3E}">
        <p14:creationId xmlns:p14="http://schemas.microsoft.com/office/powerpoint/2010/main" val="1749087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DFE3AA-9B43-0B97-04B9-DBF9E273515E}"/>
              </a:ext>
            </a:extLst>
          </p:cNvPr>
          <p:cNvSpPr>
            <a:spLocks noGrp="1"/>
          </p:cNvSpPr>
          <p:nvPr>
            <p:ph type="sldNum" sz="quarter" idx="12"/>
          </p:nvPr>
        </p:nvSpPr>
        <p:spPr/>
        <p:txBody>
          <a:bodyPr/>
          <a:lstStyle/>
          <a:p>
            <a:fld id="{C01389E6-C847-4AD0-B56D-D205B2EAB1EE}" type="slidenum">
              <a:rPr lang="en-US" smtClean="0"/>
              <a:t>27</a:t>
            </a:fld>
            <a:endParaRPr lang="en-US"/>
          </a:p>
        </p:txBody>
      </p:sp>
      <p:sp>
        <p:nvSpPr>
          <p:cNvPr id="5" name="Title 1">
            <a:extLst>
              <a:ext uri="{FF2B5EF4-FFF2-40B4-BE49-F238E27FC236}">
                <a16:creationId xmlns:a16="http://schemas.microsoft.com/office/drawing/2014/main" id="{43FE1E01-754C-4C24-0F45-E0C6D421A270}"/>
              </a:ext>
            </a:extLst>
          </p:cNvPr>
          <p:cNvSpPr txBox="1">
            <a:spLocks/>
          </p:cNvSpPr>
          <p:nvPr/>
        </p:nvSpPr>
        <p:spPr>
          <a:xfrm>
            <a:off x="975360" y="2857500"/>
            <a:ext cx="10241280" cy="123444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algn="ctr"/>
            <a:r>
              <a:rPr lang="en-US"/>
              <a:t>Feature engineering</a:t>
            </a:r>
            <a:endParaRPr lang="en-IN" dirty="0"/>
          </a:p>
        </p:txBody>
      </p:sp>
    </p:spTree>
    <p:extLst>
      <p:ext uri="{BB962C8B-B14F-4D97-AF65-F5344CB8AC3E}">
        <p14:creationId xmlns:p14="http://schemas.microsoft.com/office/powerpoint/2010/main" val="1112026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F17A4E-99B4-6C3B-17A6-DE8A03324914}"/>
              </a:ext>
            </a:extLst>
          </p:cNvPr>
          <p:cNvSpPr>
            <a:spLocks noGrp="1"/>
          </p:cNvSpPr>
          <p:nvPr>
            <p:ph idx="1"/>
          </p:nvPr>
        </p:nvSpPr>
        <p:spPr>
          <a:xfrm>
            <a:off x="6272464" y="2112263"/>
            <a:ext cx="5340415" cy="3959352"/>
          </a:xfrm>
        </p:spPr>
        <p:txBody>
          <a:bodyPr/>
          <a:lstStyle/>
          <a:p>
            <a:r>
              <a:rPr lang="en-US" dirty="0"/>
              <a:t>The top 5 categories accounted for almost 57% in the data set hence we Bin the category as top 5 and other</a:t>
            </a:r>
            <a:endParaRPr lang="en-IN" dirty="0"/>
          </a:p>
        </p:txBody>
      </p:sp>
      <p:pic>
        <p:nvPicPr>
          <p:cNvPr id="5" name="Picture 4">
            <a:extLst>
              <a:ext uri="{FF2B5EF4-FFF2-40B4-BE49-F238E27FC236}">
                <a16:creationId xmlns:a16="http://schemas.microsoft.com/office/drawing/2014/main" id="{10FA7983-FF0A-9330-A109-CE107FBF137A}"/>
              </a:ext>
            </a:extLst>
          </p:cNvPr>
          <p:cNvPicPr>
            <a:picLocks noChangeAspect="1"/>
          </p:cNvPicPr>
          <p:nvPr/>
        </p:nvPicPr>
        <p:blipFill rotWithShape="1">
          <a:blip r:embed="rId2"/>
          <a:srcRect l="8158" t="30800" r="51447" b="42267"/>
          <a:stretch/>
        </p:blipFill>
        <p:spPr>
          <a:xfrm>
            <a:off x="442622" y="1950898"/>
            <a:ext cx="5653378" cy="3117462"/>
          </a:xfrm>
          <a:prstGeom prst="rect">
            <a:avLst/>
          </a:prstGeom>
        </p:spPr>
      </p:pic>
      <p:sp>
        <p:nvSpPr>
          <p:cNvPr id="6" name="Slide Number Placeholder 5">
            <a:extLst>
              <a:ext uri="{FF2B5EF4-FFF2-40B4-BE49-F238E27FC236}">
                <a16:creationId xmlns:a16="http://schemas.microsoft.com/office/drawing/2014/main" id="{3D0243A8-5E8A-33E1-6894-CBBD34A19FD8}"/>
              </a:ext>
            </a:extLst>
          </p:cNvPr>
          <p:cNvSpPr>
            <a:spLocks noGrp="1"/>
          </p:cNvSpPr>
          <p:nvPr>
            <p:ph type="sldNum" sz="quarter" idx="12"/>
          </p:nvPr>
        </p:nvSpPr>
        <p:spPr/>
        <p:txBody>
          <a:bodyPr/>
          <a:lstStyle/>
          <a:p>
            <a:fld id="{C01389E6-C847-4AD0-B56D-D205B2EAB1EE}" type="slidenum">
              <a:rPr lang="en-US" smtClean="0"/>
              <a:t>28</a:t>
            </a:fld>
            <a:endParaRPr lang="en-US"/>
          </a:p>
        </p:txBody>
      </p:sp>
      <p:sp>
        <p:nvSpPr>
          <p:cNvPr id="7" name="Title 6">
            <a:extLst>
              <a:ext uri="{FF2B5EF4-FFF2-40B4-BE49-F238E27FC236}">
                <a16:creationId xmlns:a16="http://schemas.microsoft.com/office/drawing/2014/main" id="{A63D3768-C6BF-E41F-F1B2-1F2B7FD9D52D}"/>
              </a:ext>
            </a:extLst>
          </p:cNvPr>
          <p:cNvSpPr>
            <a:spLocks noGrp="1"/>
          </p:cNvSpPr>
          <p:nvPr>
            <p:ph type="title"/>
          </p:nvPr>
        </p:nvSpPr>
        <p:spPr/>
        <p:txBody>
          <a:bodyPr/>
          <a:lstStyle/>
          <a:p>
            <a:r>
              <a:rPr lang="en-US" dirty="0"/>
              <a:t>Top 5 categories</a:t>
            </a:r>
            <a:endParaRPr lang="en-IN" dirty="0"/>
          </a:p>
        </p:txBody>
      </p:sp>
    </p:spTree>
    <p:extLst>
      <p:ext uri="{BB962C8B-B14F-4D97-AF65-F5344CB8AC3E}">
        <p14:creationId xmlns:p14="http://schemas.microsoft.com/office/powerpoint/2010/main" val="34680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33DD-286A-17A0-7C5D-97843F3F6C18}"/>
              </a:ext>
            </a:extLst>
          </p:cNvPr>
          <p:cNvSpPr>
            <a:spLocks noGrp="1"/>
          </p:cNvSpPr>
          <p:nvPr>
            <p:ph type="title"/>
          </p:nvPr>
        </p:nvSpPr>
        <p:spPr>
          <a:xfrm>
            <a:off x="975360" y="287293"/>
            <a:ext cx="10241280" cy="1234440"/>
          </a:xfrm>
        </p:spPr>
        <p:txBody>
          <a:bodyPr/>
          <a:lstStyle/>
          <a:p>
            <a:pPr algn="ctr"/>
            <a:r>
              <a:rPr lang="en-US" dirty="0"/>
              <a:t>Top 2 states</a:t>
            </a:r>
            <a:endParaRPr lang="en-IN" dirty="0"/>
          </a:p>
        </p:txBody>
      </p:sp>
      <p:sp>
        <p:nvSpPr>
          <p:cNvPr id="3" name="Content Placeholder 2">
            <a:extLst>
              <a:ext uri="{FF2B5EF4-FFF2-40B4-BE49-F238E27FC236}">
                <a16:creationId xmlns:a16="http://schemas.microsoft.com/office/drawing/2014/main" id="{95420753-769E-5DD8-022D-BB2AF6E52F3F}"/>
              </a:ext>
            </a:extLst>
          </p:cNvPr>
          <p:cNvSpPr>
            <a:spLocks noGrp="1"/>
          </p:cNvSpPr>
          <p:nvPr>
            <p:ph idx="1"/>
          </p:nvPr>
        </p:nvSpPr>
        <p:spPr>
          <a:xfrm>
            <a:off x="7299158" y="2112264"/>
            <a:ext cx="4313722" cy="3959352"/>
          </a:xfrm>
        </p:spPr>
        <p:txBody>
          <a:bodyPr/>
          <a:lstStyle/>
          <a:p>
            <a:r>
              <a:rPr lang="en-US" dirty="0"/>
              <a:t>The states PR and CA are contribute to 61% of the total in the data set hence we bin the 2 states as Top2 and others</a:t>
            </a:r>
            <a:endParaRPr lang="en-IN" dirty="0"/>
          </a:p>
        </p:txBody>
      </p:sp>
      <p:pic>
        <p:nvPicPr>
          <p:cNvPr id="5" name="Picture 4">
            <a:extLst>
              <a:ext uri="{FF2B5EF4-FFF2-40B4-BE49-F238E27FC236}">
                <a16:creationId xmlns:a16="http://schemas.microsoft.com/office/drawing/2014/main" id="{EE1BEE7B-1CCB-777F-06A6-CADD0734A0C8}"/>
              </a:ext>
            </a:extLst>
          </p:cNvPr>
          <p:cNvPicPr>
            <a:picLocks noChangeAspect="1"/>
          </p:cNvPicPr>
          <p:nvPr/>
        </p:nvPicPr>
        <p:blipFill>
          <a:blip r:embed="rId2"/>
          <a:stretch>
            <a:fillRect/>
          </a:stretch>
        </p:blipFill>
        <p:spPr>
          <a:xfrm>
            <a:off x="1190571" y="2112264"/>
            <a:ext cx="5560691" cy="2841139"/>
          </a:xfrm>
          <a:prstGeom prst="rect">
            <a:avLst/>
          </a:prstGeom>
        </p:spPr>
      </p:pic>
      <p:sp>
        <p:nvSpPr>
          <p:cNvPr id="6" name="Slide Number Placeholder 5">
            <a:extLst>
              <a:ext uri="{FF2B5EF4-FFF2-40B4-BE49-F238E27FC236}">
                <a16:creationId xmlns:a16="http://schemas.microsoft.com/office/drawing/2014/main" id="{4F6A58F2-38B3-C034-CA89-783E447FA3EE}"/>
              </a:ext>
            </a:extLst>
          </p:cNvPr>
          <p:cNvSpPr>
            <a:spLocks noGrp="1"/>
          </p:cNvSpPr>
          <p:nvPr>
            <p:ph type="sldNum" sz="quarter" idx="12"/>
          </p:nvPr>
        </p:nvSpPr>
        <p:spPr/>
        <p:txBody>
          <a:bodyPr/>
          <a:lstStyle/>
          <a:p>
            <a:fld id="{C01389E6-C847-4AD0-B56D-D205B2EAB1EE}" type="slidenum">
              <a:rPr lang="en-US" smtClean="0"/>
              <a:t>29</a:t>
            </a:fld>
            <a:endParaRPr lang="en-US"/>
          </a:p>
        </p:txBody>
      </p:sp>
    </p:spTree>
    <p:extLst>
      <p:ext uri="{BB962C8B-B14F-4D97-AF65-F5344CB8AC3E}">
        <p14:creationId xmlns:p14="http://schemas.microsoft.com/office/powerpoint/2010/main" val="3036560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1A67-B1E8-60A8-5E42-0817311EE3E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C082A88E-F161-B22E-263F-B4FFFFC3FBAD}"/>
              </a:ext>
            </a:extLst>
          </p:cNvPr>
          <p:cNvSpPr>
            <a:spLocks noGrp="1"/>
          </p:cNvSpPr>
          <p:nvPr>
            <p:ph idx="1"/>
          </p:nvPr>
        </p:nvSpPr>
        <p:spPr/>
        <p:txBody>
          <a:bodyPr/>
          <a:lstStyle/>
          <a:p>
            <a:pPr marL="0" indent="0" algn="just">
              <a:buNone/>
            </a:pPr>
            <a:r>
              <a:rPr lang="en-US" dirty="0"/>
              <a:t>	Many industrial companies are working to optimize the supply chain system in order to produce products and deliver them on time. The time between placing an order and receiving it is referred to as delivery time. As a result, the concept of delivery time can be said to be related to customer perception of performance. The project focuses on predicting late order delivery risk in order to ensure that appropriate measures are taken ahead of time to avoid them.</a:t>
            </a:r>
            <a:endParaRPr lang="en-IN" dirty="0"/>
          </a:p>
        </p:txBody>
      </p:sp>
      <p:sp>
        <p:nvSpPr>
          <p:cNvPr id="4" name="Slide Number Placeholder 3">
            <a:extLst>
              <a:ext uri="{FF2B5EF4-FFF2-40B4-BE49-F238E27FC236}">
                <a16:creationId xmlns:a16="http://schemas.microsoft.com/office/drawing/2014/main" id="{356DB8BA-89FE-DA48-56C1-504392B05E85}"/>
              </a:ext>
            </a:extLst>
          </p:cNvPr>
          <p:cNvSpPr>
            <a:spLocks noGrp="1"/>
          </p:cNvSpPr>
          <p:nvPr>
            <p:ph type="sldNum" sz="quarter" idx="12"/>
          </p:nvPr>
        </p:nvSpPr>
        <p:spPr/>
        <p:txBody>
          <a:bodyPr/>
          <a:lstStyle/>
          <a:p>
            <a:fld id="{C01389E6-C847-4AD0-B56D-D205B2EAB1EE}" type="slidenum">
              <a:rPr lang="en-US" smtClean="0"/>
              <a:t>3</a:t>
            </a:fld>
            <a:endParaRPr lang="en-US"/>
          </a:p>
        </p:txBody>
      </p:sp>
    </p:spTree>
    <p:extLst>
      <p:ext uri="{BB962C8B-B14F-4D97-AF65-F5344CB8AC3E}">
        <p14:creationId xmlns:p14="http://schemas.microsoft.com/office/powerpoint/2010/main" val="566539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23E3-9FD6-B39D-CAC4-A000EDF1056F}"/>
              </a:ext>
            </a:extLst>
          </p:cNvPr>
          <p:cNvSpPr>
            <a:spLocks noGrp="1"/>
          </p:cNvSpPr>
          <p:nvPr>
            <p:ph type="title"/>
          </p:nvPr>
        </p:nvSpPr>
        <p:spPr>
          <a:xfrm>
            <a:off x="975360" y="169164"/>
            <a:ext cx="10241280" cy="1234440"/>
          </a:xfrm>
        </p:spPr>
        <p:txBody>
          <a:bodyPr/>
          <a:lstStyle/>
          <a:p>
            <a:pPr algn="ctr"/>
            <a:r>
              <a:rPr lang="en-US" dirty="0"/>
              <a:t>Quantity</a:t>
            </a:r>
            <a:endParaRPr lang="en-IN" dirty="0"/>
          </a:p>
        </p:txBody>
      </p:sp>
      <p:sp>
        <p:nvSpPr>
          <p:cNvPr id="3" name="Content Placeholder 2">
            <a:extLst>
              <a:ext uri="{FF2B5EF4-FFF2-40B4-BE49-F238E27FC236}">
                <a16:creationId xmlns:a16="http://schemas.microsoft.com/office/drawing/2014/main" id="{38FD4A16-D03C-55DE-45EA-FA33D526A91C}"/>
              </a:ext>
            </a:extLst>
          </p:cNvPr>
          <p:cNvSpPr>
            <a:spLocks noGrp="1"/>
          </p:cNvSpPr>
          <p:nvPr>
            <p:ph idx="1"/>
          </p:nvPr>
        </p:nvSpPr>
        <p:spPr>
          <a:xfrm>
            <a:off x="6481010" y="2112264"/>
            <a:ext cx="5131869" cy="3959352"/>
          </a:xfrm>
        </p:spPr>
        <p:txBody>
          <a:bodyPr/>
          <a:lstStyle/>
          <a:p>
            <a:r>
              <a:rPr lang="en-US" dirty="0"/>
              <a:t>Majority of the customers ordered only 1 quantity of the product accounting for 60% of the value in the dataset</a:t>
            </a:r>
          </a:p>
          <a:p>
            <a:r>
              <a:rPr lang="en-US" dirty="0"/>
              <a:t>Hence quantity is binned at 1 and more than 1</a:t>
            </a:r>
            <a:endParaRPr lang="en-IN" dirty="0"/>
          </a:p>
        </p:txBody>
      </p:sp>
      <p:pic>
        <p:nvPicPr>
          <p:cNvPr id="5" name="Picture 4">
            <a:extLst>
              <a:ext uri="{FF2B5EF4-FFF2-40B4-BE49-F238E27FC236}">
                <a16:creationId xmlns:a16="http://schemas.microsoft.com/office/drawing/2014/main" id="{385B7D5D-7FBF-5A65-2E4D-885BB45DB5EB}"/>
              </a:ext>
            </a:extLst>
          </p:cNvPr>
          <p:cNvPicPr>
            <a:picLocks noChangeAspect="1"/>
          </p:cNvPicPr>
          <p:nvPr/>
        </p:nvPicPr>
        <p:blipFill>
          <a:blip r:embed="rId2"/>
          <a:stretch>
            <a:fillRect/>
          </a:stretch>
        </p:blipFill>
        <p:spPr>
          <a:xfrm>
            <a:off x="964130" y="2238701"/>
            <a:ext cx="5131870" cy="2192222"/>
          </a:xfrm>
          <a:prstGeom prst="rect">
            <a:avLst/>
          </a:prstGeom>
        </p:spPr>
      </p:pic>
      <p:sp>
        <p:nvSpPr>
          <p:cNvPr id="6" name="Slide Number Placeholder 5">
            <a:extLst>
              <a:ext uri="{FF2B5EF4-FFF2-40B4-BE49-F238E27FC236}">
                <a16:creationId xmlns:a16="http://schemas.microsoft.com/office/drawing/2014/main" id="{5AE1D8E2-0330-4A11-2923-112E3D5689E6}"/>
              </a:ext>
            </a:extLst>
          </p:cNvPr>
          <p:cNvSpPr>
            <a:spLocks noGrp="1"/>
          </p:cNvSpPr>
          <p:nvPr>
            <p:ph type="sldNum" sz="quarter" idx="12"/>
          </p:nvPr>
        </p:nvSpPr>
        <p:spPr/>
        <p:txBody>
          <a:bodyPr/>
          <a:lstStyle/>
          <a:p>
            <a:fld id="{C01389E6-C847-4AD0-B56D-D205B2EAB1EE}" type="slidenum">
              <a:rPr lang="en-US" smtClean="0"/>
              <a:t>30</a:t>
            </a:fld>
            <a:endParaRPr lang="en-US"/>
          </a:p>
        </p:txBody>
      </p:sp>
    </p:spTree>
    <p:extLst>
      <p:ext uri="{BB962C8B-B14F-4D97-AF65-F5344CB8AC3E}">
        <p14:creationId xmlns:p14="http://schemas.microsoft.com/office/powerpoint/2010/main" val="2408879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E523-8EE5-7DA6-743B-D3CC61A25BFD}"/>
              </a:ext>
            </a:extLst>
          </p:cNvPr>
          <p:cNvSpPr>
            <a:spLocks noGrp="1"/>
          </p:cNvSpPr>
          <p:nvPr>
            <p:ph type="title"/>
          </p:nvPr>
        </p:nvSpPr>
        <p:spPr>
          <a:xfrm>
            <a:off x="975360" y="293504"/>
            <a:ext cx="10241280" cy="1234440"/>
          </a:xfrm>
        </p:spPr>
        <p:txBody>
          <a:bodyPr/>
          <a:lstStyle/>
          <a:p>
            <a:pPr algn="ctr"/>
            <a:r>
              <a:rPr lang="en-US" dirty="0"/>
              <a:t>Top 5 order country</a:t>
            </a:r>
            <a:endParaRPr lang="en-IN" dirty="0"/>
          </a:p>
        </p:txBody>
      </p:sp>
      <p:sp>
        <p:nvSpPr>
          <p:cNvPr id="3" name="Content Placeholder 2">
            <a:extLst>
              <a:ext uri="{FF2B5EF4-FFF2-40B4-BE49-F238E27FC236}">
                <a16:creationId xmlns:a16="http://schemas.microsoft.com/office/drawing/2014/main" id="{732DE74E-4CDF-428B-1BD2-2C9595355008}"/>
              </a:ext>
            </a:extLst>
          </p:cNvPr>
          <p:cNvSpPr>
            <a:spLocks noGrp="1"/>
          </p:cNvSpPr>
          <p:nvPr>
            <p:ph idx="1"/>
          </p:nvPr>
        </p:nvSpPr>
        <p:spPr>
          <a:xfrm>
            <a:off x="7064188" y="2112264"/>
            <a:ext cx="4548692" cy="3959352"/>
          </a:xfrm>
        </p:spPr>
        <p:txBody>
          <a:bodyPr/>
          <a:lstStyle/>
          <a:p>
            <a:r>
              <a:rPr lang="en-US" dirty="0"/>
              <a:t>The Top 5 countries customers ordered from accounted for 55% in value.</a:t>
            </a:r>
          </a:p>
          <a:p>
            <a:r>
              <a:rPr lang="en-US" dirty="0"/>
              <a:t>Hence we bin the data as Top5 and other</a:t>
            </a:r>
            <a:endParaRPr lang="en-IN" dirty="0"/>
          </a:p>
        </p:txBody>
      </p:sp>
      <p:sp>
        <p:nvSpPr>
          <p:cNvPr id="6" name="Slide Number Placeholder 5">
            <a:extLst>
              <a:ext uri="{FF2B5EF4-FFF2-40B4-BE49-F238E27FC236}">
                <a16:creationId xmlns:a16="http://schemas.microsoft.com/office/drawing/2014/main" id="{3CA84B48-321E-E9EF-5F5E-9BF51D555AB1}"/>
              </a:ext>
            </a:extLst>
          </p:cNvPr>
          <p:cNvSpPr>
            <a:spLocks noGrp="1"/>
          </p:cNvSpPr>
          <p:nvPr>
            <p:ph type="sldNum" sz="quarter" idx="12"/>
          </p:nvPr>
        </p:nvSpPr>
        <p:spPr/>
        <p:txBody>
          <a:bodyPr/>
          <a:lstStyle/>
          <a:p>
            <a:fld id="{C01389E6-C847-4AD0-B56D-D205B2EAB1EE}" type="slidenum">
              <a:rPr lang="en-US" smtClean="0"/>
              <a:t>31</a:t>
            </a:fld>
            <a:endParaRPr lang="en-US"/>
          </a:p>
        </p:txBody>
      </p:sp>
      <p:pic>
        <p:nvPicPr>
          <p:cNvPr id="7" name="Picture 6">
            <a:extLst>
              <a:ext uri="{FF2B5EF4-FFF2-40B4-BE49-F238E27FC236}">
                <a16:creationId xmlns:a16="http://schemas.microsoft.com/office/drawing/2014/main" id="{7B66A8B2-7EA7-CCF4-DC04-611F87C512AB}"/>
              </a:ext>
            </a:extLst>
          </p:cNvPr>
          <p:cNvPicPr>
            <a:picLocks noChangeAspect="1"/>
          </p:cNvPicPr>
          <p:nvPr/>
        </p:nvPicPr>
        <p:blipFill>
          <a:blip r:embed="rId2"/>
          <a:stretch>
            <a:fillRect/>
          </a:stretch>
        </p:blipFill>
        <p:spPr>
          <a:xfrm>
            <a:off x="975360" y="2186775"/>
            <a:ext cx="5791702" cy="2492801"/>
          </a:xfrm>
          <a:prstGeom prst="rect">
            <a:avLst/>
          </a:prstGeom>
        </p:spPr>
      </p:pic>
    </p:spTree>
    <p:extLst>
      <p:ext uri="{BB962C8B-B14F-4D97-AF65-F5344CB8AC3E}">
        <p14:creationId xmlns:p14="http://schemas.microsoft.com/office/powerpoint/2010/main" val="526294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D5DF-6CB4-446F-EF33-C055BEE988B2}"/>
              </a:ext>
            </a:extLst>
          </p:cNvPr>
          <p:cNvSpPr>
            <a:spLocks noGrp="1"/>
          </p:cNvSpPr>
          <p:nvPr>
            <p:ph type="title"/>
          </p:nvPr>
        </p:nvSpPr>
        <p:spPr>
          <a:xfrm>
            <a:off x="975360" y="142270"/>
            <a:ext cx="10241280" cy="1234440"/>
          </a:xfrm>
        </p:spPr>
        <p:txBody>
          <a:bodyPr/>
          <a:lstStyle/>
          <a:p>
            <a:pPr algn="ctr"/>
            <a:r>
              <a:rPr lang="en-US" dirty="0"/>
              <a:t>Top 3 department id</a:t>
            </a:r>
            <a:endParaRPr lang="en-IN" dirty="0"/>
          </a:p>
        </p:txBody>
      </p:sp>
      <p:sp>
        <p:nvSpPr>
          <p:cNvPr id="3" name="Content Placeholder 2">
            <a:extLst>
              <a:ext uri="{FF2B5EF4-FFF2-40B4-BE49-F238E27FC236}">
                <a16:creationId xmlns:a16="http://schemas.microsoft.com/office/drawing/2014/main" id="{B371684C-AEF1-4D15-FE6F-1A49B0EE3711}"/>
              </a:ext>
            </a:extLst>
          </p:cNvPr>
          <p:cNvSpPr>
            <a:spLocks noGrp="1"/>
          </p:cNvSpPr>
          <p:nvPr>
            <p:ph idx="1"/>
          </p:nvPr>
        </p:nvSpPr>
        <p:spPr>
          <a:xfrm>
            <a:off x="7159592" y="2117822"/>
            <a:ext cx="4057048" cy="3959352"/>
          </a:xfrm>
        </p:spPr>
        <p:txBody>
          <a:bodyPr/>
          <a:lstStyle/>
          <a:p>
            <a:r>
              <a:rPr lang="en-US" dirty="0"/>
              <a:t>The Top 3 Department ID accounted for 55% in the data</a:t>
            </a:r>
          </a:p>
          <a:p>
            <a:r>
              <a:rPr lang="en-US" dirty="0"/>
              <a:t>Hence we bin the data as Top3 and Other.</a:t>
            </a:r>
            <a:endParaRPr lang="en-IN" dirty="0"/>
          </a:p>
        </p:txBody>
      </p:sp>
      <p:pic>
        <p:nvPicPr>
          <p:cNvPr id="5" name="Picture 4">
            <a:extLst>
              <a:ext uri="{FF2B5EF4-FFF2-40B4-BE49-F238E27FC236}">
                <a16:creationId xmlns:a16="http://schemas.microsoft.com/office/drawing/2014/main" id="{5E169E84-2843-93FB-DE88-231B14C82D14}"/>
              </a:ext>
            </a:extLst>
          </p:cNvPr>
          <p:cNvPicPr>
            <a:picLocks noChangeAspect="1"/>
          </p:cNvPicPr>
          <p:nvPr/>
        </p:nvPicPr>
        <p:blipFill>
          <a:blip r:embed="rId2"/>
          <a:stretch>
            <a:fillRect/>
          </a:stretch>
        </p:blipFill>
        <p:spPr>
          <a:xfrm>
            <a:off x="1228124" y="2112264"/>
            <a:ext cx="5524521" cy="2843213"/>
          </a:xfrm>
          <a:prstGeom prst="rect">
            <a:avLst/>
          </a:prstGeom>
        </p:spPr>
      </p:pic>
      <p:sp>
        <p:nvSpPr>
          <p:cNvPr id="6" name="Slide Number Placeholder 5">
            <a:extLst>
              <a:ext uri="{FF2B5EF4-FFF2-40B4-BE49-F238E27FC236}">
                <a16:creationId xmlns:a16="http://schemas.microsoft.com/office/drawing/2014/main" id="{207BD403-6451-CE88-5A08-2742BD9E3C39}"/>
              </a:ext>
            </a:extLst>
          </p:cNvPr>
          <p:cNvSpPr>
            <a:spLocks noGrp="1"/>
          </p:cNvSpPr>
          <p:nvPr>
            <p:ph type="sldNum" sz="quarter" idx="12"/>
          </p:nvPr>
        </p:nvSpPr>
        <p:spPr/>
        <p:txBody>
          <a:bodyPr/>
          <a:lstStyle/>
          <a:p>
            <a:fld id="{C01389E6-C847-4AD0-B56D-D205B2EAB1EE}" type="slidenum">
              <a:rPr lang="en-US" smtClean="0"/>
              <a:t>32</a:t>
            </a:fld>
            <a:endParaRPr lang="en-US"/>
          </a:p>
        </p:txBody>
      </p:sp>
    </p:spTree>
    <p:extLst>
      <p:ext uri="{BB962C8B-B14F-4D97-AF65-F5344CB8AC3E}">
        <p14:creationId xmlns:p14="http://schemas.microsoft.com/office/powerpoint/2010/main" val="1868305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5CA2-167F-7D2E-9E1D-D835F9AA99D8}"/>
              </a:ext>
            </a:extLst>
          </p:cNvPr>
          <p:cNvSpPr>
            <a:spLocks noGrp="1"/>
          </p:cNvSpPr>
          <p:nvPr>
            <p:ph type="title"/>
          </p:nvPr>
        </p:nvSpPr>
        <p:spPr>
          <a:xfrm>
            <a:off x="975360" y="393801"/>
            <a:ext cx="10241280" cy="1234440"/>
          </a:xfrm>
        </p:spPr>
        <p:txBody>
          <a:bodyPr/>
          <a:lstStyle/>
          <a:p>
            <a:pPr algn="ctr"/>
            <a:r>
              <a:rPr lang="en-US" dirty="0"/>
              <a:t>Top 50 Cities</a:t>
            </a:r>
            <a:endParaRPr lang="en-IN" dirty="0"/>
          </a:p>
        </p:txBody>
      </p:sp>
      <p:sp>
        <p:nvSpPr>
          <p:cNvPr id="3" name="Content Placeholder 2">
            <a:extLst>
              <a:ext uri="{FF2B5EF4-FFF2-40B4-BE49-F238E27FC236}">
                <a16:creationId xmlns:a16="http://schemas.microsoft.com/office/drawing/2014/main" id="{DACA8448-C2DE-9868-A6EC-E7C0C4F44C0B}"/>
              </a:ext>
            </a:extLst>
          </p:cNvPr>
          <p:cNvSpPr>
            <a:spLocks noGrp="1"/>
          </p:cNvSpPr>
          <p:nvPr>
            <p:ph idx="1"/>
          </p:nvPr>
        </p:nvSpPr>
        <p:spPr>
          <a:xfrm>
            <a:off x="7411452" y="2103120"/>
            <a:ext cx="4201427" cy="3959352"/>
          </a:xfrm>
        </p:spPr>
        <p:txBody>
          <a:bodyPr/>
          <a:lstStyle/>
          <a:p>
            <a:r>
              <a:rPr lang="en-US" dirty="0"/>
              <a:t>The Top 50 out of 563 cities account for 55% of the total value</a:t>
            </a:r>
          </a:p>
          <a:p>
            <a:r>
              <a:rPr lang="en-US" dirty="0"/>
              <a:t>Hence we bin the data as Top50 and Other </a:t>
            </a:r>
            <a:endParaRPr lang="en-IN" dirty="0"/>
          </a:p>
        </p:txBody>
      </p:sp>
      <p:pic>
        <p:nvPicPr>
          <p:cNvPr id="5" name="Picture 4">
            <a:extLst>
              <a:ext uri="{FF2B5EF4-FFF2-40B4-BE49-F238E27FC236}">
                <a16:creationId xmlns:a16="http://schemas.microsoft.com/office/drawing/2014/main" id="{65605CC4-45DD-77D8-BE27-223AA989728F}"/>
              </a:ext>
            </a:extLst>
          </p:cNvPr>
          <p:cNvPicPr>
            <a:picLocks noChangeAspect="1"/>
          </p:cNvPicPr>
          <p:nvPr/>
        </p:nvPicPr>
        <p:blipFill>
          <a:blip r:embed="rId2"/>
          <a:stretch>
            <a:fillRect/>
          </a:stretch>
        </p:blipFill>
        <p:spPr>
          <a:xfrm>
            <a:off x="1443318" y="2103120"/>
            <a:ext cx="5349704" cy="3528366"/>
          </a:xfrm>
          <a:prstGeom prst="rect">
            <a:avLst/>
          </a:prstGeom>
        </p:spPr>
      </p:pic>
      <p:sp>
        <p:nvSpPr>
          <p:cNvPr id="6" name="Slide Number Placeholder 5">
            <a:extLst>
              <a:ext uri="{FF2B5EF4-FFF2-40B4-BE49-F238E27FC236}">
                <a16:creationId xmlns:a16="http://schemas.microsoft.com/office/drawing/2014/main" id="{E9E05332-ADEB-6EE0-CA19-D6B7A1730073}"/>
              </a:ext>
            </a:extLst>
          </p:cNvPr>
          <p:cNvSpPr>
            <a:spLocks noGrp="1"/>
          </p:cNvSpPr>
          <p:nvPr>
            <p:ph type="sldNum" sz="quarter" idx="12"/>
          </p:nvPr>
        </p:nvSpPr>
        <p:spPr/>
        <p:txBody>
          <a:bodyPr/>
          <a:lstStyle/>
          <a:p>
            <a:fld id="{C01389E6-C847-4AD0-B56D-D205B2EAB1EE}" type="slidenum">
              <a:rPr lang="en-US" smtClean="0"/>
              <a:t>33</a:t>
            </a:fld>
            <a:endParaRPr lang="en-US"/>
          </a:p>
        </p:txBody>
      </p:sp>
    </p:spTree>
    <p:extLst>
      <p:ext uri="{BB962C8B-B14F-4D97-AF65-F5344CB8AC3E}">
        <p14:creationId xmlns:p14="http://schemas.microsoft.com/office/powerpoint/2010/main" val="1186397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493D-B41E-06E2-87AC-00E658C9B388}"/>
              </a:ext>
            </a:extLst>
          </p:cNvPr>
          <p:cNvSpPr>
            <a:spLocks noGrp="1"/>
          </p:cNvSpPr>
          <p:nvPr>
            <p:ph type="title"/>
          </p:nvPr>
        </p:nvSpPr>
        <p:spPr>
          <a:xfrm>
            <a:off x="975360" y="463834"/>
            <a:ext cx="10241280" cy="1234440"/>
          </a:xfrm>
        </p:spPr>
        <p:txBody>
          <a:bodyPr/>
          <a:lstStyle/>
          <a:p>
            <a:pPr algn="ctr"/>
            <a:r>
              <a:rPr lang="en-US" dirty="0"/>
              <a:t>Encoding</a:t>
            </a:r>
            <a:endParaRPr lang="en-IN" dirty="0"/>
          </a:p>
        </p:txBody>
      </p:sp>
      <p:sp>
        <p:nvSpPr>
          <p:cNvPr id="3" name="Content Placeholder 2">
            <a:extLst>
              <a:ext uri="{FF2B5EF4-FFF2-40B4-BE49-F238E27FC236}">
                <a16:creationId xmlns:a16="http://schemas.microsoft.com/office/drawing/2014/main" id="{63B5ABC2-8203-A1AC-C398-3E1C492A7B13}"/>
              </a:ext>
            </a:extLst>
          </p:cNvPr>
          <p:cNvSpPr>
            <a:spLocks noGrp="1"/>
          </p:cNvSpPr>
          <p:nvPr>
            <p:ph idx="1"/>
          </p:nvPr>
        </p:nvSpPr>
        <p:spPr>
          <a:xfrm>
            <a:off x="1371600" y="3711754"/>
            <a:ext cx="10241279" cy="2926928"/>
          </a:xfrm>
        </p:spPr>
        <p:txBody>
          <a:bodyPr/>
          <a:lstStyle/>
          <a:p>
            <a:r>
              <a:rPr lang="en-US" dirty="0"/>
              <a:t>The encoding used for the categorical data is One Hot Encoding or Dummy Encoding where the categories are converted to 1’s and 0’s similar to a truth table.</a:t>
            </a:r>
          </a:p>
          <a:p>
            <a:r>
              <a:rPr lang="en-US" dirty="0"/>
              <a:t>We give the statement ‘Drop first=True’ to make sure there is no collinearity in the data</a:t>
            </a:r>
            <a:endParaRPr lang="en-IN" dirty="0"/>
          </a:p>
        </p:txBody>
      </p:sp>
      <p:pic>
        <p:nvPicPr>
          <p:cNvPr id="5" name="Picture 4">
            <a:extLst>
              <a:ext uri="{FF2B5EF4-FFF2-40B4-BE49-F238E27FC236}">
                <a16:creationId xmlns:a16="http://schemas.microsoft.com/office/drawing/2014/main" id="{8924AF04-5832-0C53-A945-E7799931B1C8}"/>
              </a:ext>
            </a:extLst>
          </p:cNvPr>
          <p:cNvPicPr>
            <a:picLocks noChangeAspect="1"/>
          </p:cNvPicPr>
          <p:nvPr/>
        </p:nvPicPr>
        <p:blipFill>
          <a:blip r:embed="rId2"/>
          <a:stretch>
            <a:fillRect/>
          </a:stretch>
        </p:blipFill>
        <p:spPr>
          <a:xfrm>
            <a:off x="1371600" y="2532888"/>
            <a:ext cx="4592288" cy="950128"/>
          </a:xfrm>
          <a:prstGeom prst="rect">
            <a:avLst/>
          </a:prstGeom>
        </p:spPr>
      </p:pic>
      <p:sp>
        <p:nvSpPr>
          <p:cNvPr id="6" name="Slide Number Placeholder 5">
            <a:extLst>
              <a:ext uri="{FF2B5EF4-FFF2-40B4-BE49-F238E27FC236}">
                <a16:creationId xmlns:a16="http://schemas.microsoft.com/office/drawing/2014/main" id="{A4F1361A-C5BF-F0EC-2D6E-34562A94CA9A}"/>
              </a:ext>
            </a:extLst>
          </p:cNvPr>
          <p:cNvSpPr>
            <a:spLocks noGrp="1"/>
          </p:cNvSpPr>
          <p:nvPr>
            <p:ph type="sldNum" sz="quarter" idx="12"/>
          </p:nvPr>
        </p:nvSpPr>
        <p:spPr/>
        <p:txBody>
          <a:bodyPr/>
          <a:lstStyle/>
          <a:p>
            <a:fld id="{C01389E6-C847-4AD0-B56D-D205B2EAB1EE}" type="slidenum">
              <a:rPr lang="en-US" smtClean="0"/>
              <a:t>34</a:t>
            </a:fld>
            <a:endParaRPr lang="en-US"/>
          </a:p>
        </p:txBody>
      </p:sp>
    </p:spTree>
    <p:extLst>
      <p:ext uri="{BB962C8B-B14F-4D97-AF65-F5344CB8AC3E}">
        <p14:creationId xmlns:p14="http://schemas.microsoft.com/office/powerpoint/2010/main" val="362905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4509-139A-037D-DD32-15831424BAAE}"/>
              </a:ext>
            </a:extLst>
          </p:cNvPr>
          <p:cNvSpPr>
            <a:spLocks noGrp="1"/>
          </p:cNvSpPr>
          <p:nvPr>
            <p:ph type="title"/>
          </p:nvPr>
        </p:nvSpPr>
        <p:spPr/>
        <p:txBody>
          <a:bodyPr/>
          <a:lstStyle/>
          <a:p>
            <a:r>
              <a:rPr lang="en-US" dirty="0"/>
              <a:t>Base model building</a:t>
            </a:r>
            <a:endParaRPr lang="en-IN" dirty="0"/>
          </a:p>
        </p:txBody>
      </p:sp>
      <p:sp>
        <p:nvSpPr>
          <p:cNvPr id="3" name="Content Placeholder 2">
            <a:extLst>
              <a:ext uri="{FF2B5EF4-FFF2-40B4-BE49-F238E27FC236}">
                <a16:creationId xmlns:a16="http://schemas.microsoft.com/office/drawing/2014/main" id="{C4848370-4712-5188-D491-89987F10C76F}"/>
              </a:ext>
            </a:extLst>
          </p:cNvPr>
          <p:cNvSpPr>
            <a:spLocks noGrp="1"/>
          </p:cNvSpPr>
          <p:nvPr>
            <p:ph idx="1"/>
          </p:nvPr>
        </p:nvSpPr>
        <p:spPr/>
        <p:txBody>
          <a:bodyPr/>
          <a:lstStyle/>
          <a:p>
            <a:pPr marL="0" indent="0">
              <a:buNone/>
            </a:pPr>
            <a:r>
              <a:rPr lang="en-US" dirty="0"/>
              <a:t>We have used Logistic Regression classification models as base model and the metrics that we used to validate our model is</a:t>
            </a:r>
          </a:p>
          <a:p>
            <a:pPr lvl="3"/>
            <a:r>
              <a:rPr lang="en-US" sz="2000" dirty="0"/>
              <a:t>Classification report</a:t>
            </a:r>
          </a:p>
          <a:p>
            <a:pPr lvl="3"/>
            <a:r>
              <a:rPr lang="en-US" sz="2000" dirty="0"/>
              <a:t>Accuracy score</a:t>
            </a:r>
          </a:p>
          <a:p>
            <a:pPr lvl="3"/>
            <a:r>
              <a:rPr lang="en-US" sz="2000" dirty="0"/>
              <a:t>AUC score</a:t>
            </a:r>
          </a:p>
          <a:p>
            <a:pPr marL="0" indent="0">
              <a:buNone/>
            </a:pPr>
            <a:r>
              <a:rPr lang="en-US" dirty="0"/>
              <a:t>For binary classification, the AUC score and kappa score are the best validation metrics. Hence, we try to increase the AUC score rather than the accuracy score.</a:t>
            </a:r>
            <a:endParaRPr lang="en-IN" dirty="0"/>
          </a:p>
        </p:txBody>
      </p:sp>
      <p:sp>
        <p:nvSpPr>
          <p:cNvPr id="4" name="Slide Number Placeholder 3">
            <a:extLst>
              <a:ext uri="{FF2B5EF4-FFF2-40B4-BE49-F238E27FC236}">
                <a16:creationId xmlns:a16="http://schemas.microsoft.com/office/drawing/2014/main" id="{07252D57-2C88-F783-B4E2-F906F939B463}"/>
              </a:ext>
            </a:extLst>
          </p:cNvPr>
          <p:cNvSpPr>
            <a:spLocks noGrp="1"/>
          </p:cNvSpPr>
          <p:nvPr>
            <p:ph type="sldNum" sz="quarter" idx="12"/>
          </p:nvPr>
        </p:nvSpPr>
        <p:spPr/>
        <p:txBody>
          <a:bodyPr/>
          <a:lstStyle/>
          <a:p>
            <a:fld id="{C01389E6-C847-4AD0-B56D-D205B2EAB1EE}" type="slidenum">
              <a:rPr lang="en-US" smtClean="0"/>
              <a:t>35</a:t>
            </a:fld>
            <a:endParaRPr lang="en-US"/>
          </a:p>
        </p:txBody>
      </p:sp>
    </p:spTree>
    <p:extLst>
      <p:ext uri="{BB962C8B-B14F-4D97-AF65-F5344CB8AC3E}">
        <p14:creationId xmlns:p14="http://schemas.microsoft.com/office/powerpoint/2010/main" val="3441013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E9C6-9AD5-B03B-226F-71AD38DC0F88}"/>
              </a:ext>
            </a:extLst>
          </p:cNvPr>
          <p:cNvSpPr>
            <a:spLocks noGrp="1"/>
          </p:cNvSpPr>
          <p:nvPr>
            <p:ph type="title"/>
          </p:nvPr>
        </p:nvSpPr>
        <p:spPr>
          <a:xfrm>
            <a:off x="1371600" y="0"/>
            <a:ext cx="10241280" cy="1234440"/>
          </a:xfrm>
        </p:spPr>
        <p:txBody>
          <a:bodyPr/>
          <a:lstStyle/>
          <a:p>
            <a:r>
              <a:rPr lang="en-US" dirty="0"/>
              <a:t>Logistic regression</a:t>
            </a:r>
            <a:endParaRPr lang="en-IN" dirty="0"/>
          </a:p>
        </p:txBody>
      </p:sp>
      <p:sp>
        <p:nvSpPr>
          <p:cNvPr id="3" name="Content Placeholder 2">
            <a:extLst>
              <a:ext uri="{FF2B5EF4-FFF2-40B4-BE49-F238E27FC236}">
                <a16:creationId xmlns:a16="http://schemas.microsoft.com/office/drawing/2014/main" id="{060F4016-88DB-74C6-BA5B-0C1F00860A91}"/>
              </a:ext>
            </a:extLst>
          </p:cNvPr>
          <p:cNvSpPr>
            <a:spLocks noGrp="1"/>
          </p:cNvSpPr>
          <p:nvPr>
            <p:ph idx="1"/>
          </p:nvPr>
        </p:nvSpPr>
        <p:spPr>
          <a:xfrm>
            <a:off x="1371600" y="1524000"/>
            <a:ext cx="10241280" cy="4547616"/>
          </a:xfrm>
        </p:spPr>
        <p:txBody>
          <a:bodyPr>
            <a:normAutofit/>
          </a:bodyPr>
          <a:lstStyle/>
          <a:p>
            <a:pPr marL="0" indent="0">
              <a:buNone/>
            </a:pPr>
            <a:r>
              <a:rPr lang="en-US" dirty="0"/>
              <a:t>We have considered Logistic Regression as a base model. The dependent variable has only two values, so we are using binary logistic regression </a:t>
            </a:r>
          </a:p>
          <a:p>
            <a:pPr marL="0" indent="0">
              <a:buNone/>
            </a:pPr>
            <a:r>
              <a:rPr lang="en-US" dirty="0"/>
              <a:t>The Observed AUC score for the base model was 81.72% hence increasing this value will give us a better model.</a:t>
            </a:r>
          </a:p>
          <a:p>
            <a:pPr marL="0" indent="0">
              <a:buNone/>
            </a:pPr>
            <a:endParaRPr lang="en-IN" dirty="0"/>
          </a:p>
        </p:txBody>
      </p:sp>
      <p:pic>
        <p:nvPicPr>
          <p:cNvPr id="5" name="Picture 4">
            <a:extLst>
              <a:ext uri="{FF2B5EF4-FFF2-40B4-BE49-F238E27FC236}">
                <a16:creationId xmlns:a16="http://schemas.microsoft.com/office/drawing/2014/main" id="{F006170D-ECE5-5B73-BD97-AAE358819CBF}"/>
              </a:ext>
            </a:extLst>
          </p:cNvPr>
          <p:cNvPicPr>
            <a:picLocks noChangeAspect="1"/>
          </p:cNvPicPr>
          <p:nvPr/>
        </p:nvPicPr>
        <p:blipFill>
          <a:blip r:embed="rId2"/>
          <a:stretch>
            <a:fillRect/>
          </a:stretch>
        </p:blipFill>
        <p:spPr>
          <a:xfrm>
            <a:off x="1371600" y="3253559"/>
            <a:ext cx="5189621" cy="3107617"/>
          </a:xfrm>
          <a:prstGeom prst="rect">
            <a:avLst/>
          </a:prstGeom>
        </p:spPr>
      </p:pic>
      <p:pic>
        <p:nvPicPr>
          <p:cNvPr id="7" name="Picture 6">
            <a:extLst>
              <a:ext uri="{FF2B5EF4-FFF2-40B4-BE49-F238E27FC236}">
                <a16:creationId xmlns:a16="http://schemas.microsoft.com/office/drawing/2014/main" id="{17100739-801C-C500-454D-39760D1E0FE4}"/>
              </a:ext>
            </a:extLst>
          </p:cNvPr>
          <p:cNvPicPr>
            <a:picLocks noChangeAspect="1"/>
          </p:cNvPicPr>
          <p:nvPr/>
        </p:nvPicPr>
        <p:blipFill>
          <a:blip r:embed="rId3"/>
          <a:stretch>
            <a:fillRect/>
          </a:stretch>
        </p:blipFill>
        <p:spPr>
          <a:xfrm>
            <a:off x="7034925" y="3253559"/>
            <a:ext cx="3223539" cy="586791"/>
          </a:xfrm>
          <a:prstGeom prst="rect">
            <a:avLst/>
          </a:prstGeom>
        </p:spPr>
      </p:pic>
      <p:sp>
        <p:nvSpPr>
          <p:cNvPr id="8" name="Slide Number Placeholder 7">
            <a:extLst>
              <a:ext uri="{FF2B5EF4-FFF2-40B4-BE49-F238E27FC236}">
                <a16:creationId xmlns:a16="http://schemas.microsoft.com/office/drawing/2014/main" id="{F84D0370-B4D1-37B9-8EAB-B6B1DFE7BB68}"/>
              </a:ext>
            </a:extLst>
          </p:cNvPr>
          <p:cNvSpPr>
            <a:spLocks noGrp="1"/>
          </p:cNvSpPr>
          <p:nvPr>
            <p:ph type="sldNum" sz="quarter" idx="12"/>
          </p:nvPr>
        </p:nvSpPr>
        <p:spPr/>
        <p:txBody>
          <a:bodyPr/>
          <a:lstStyle/>
          <a:p>
            <a:fld id="{C01389E6-C847-4AD0-B56D-D205B2EAB1EE}" type="slidenum">
              <a:rPr lang="en-US" smtClean="0"/>
              <a:t>36</a:t>
            </a:fld>
            <a:endParaRPr lang="en-US"/>
          </a:p>
        </p:txBody>
      </p:sp>
    </p:spTree>
    <p:extLst>
      <p:ext uri="{BB962C8B-B14F-4D97-AF65-F5344CB8AC3E}">
        <p14:creationId xmlns:p14="http://schemas.microsoft.com/office/powerpoint/2010/main" val="1985002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0D2C-DD23-7F79-947D-968D99DF0469}"/>
              </a:ext>
            </a:extLst>
          </p:cNvPr>
          <p:cNvSpPr>
            <a:spLocks noGrp="1"/>
          </p:cNvSpPr>
          <p:nvPr>
            <p:ph type="title"/>
          </p:nvPr>
        </p:nvSpPr>
        <p:spPr>
          <a:xfrm>
            <a:off x="975360" y="391019"/>
            <a:ext cx="10241280" cy="1234440"/>
          </a:xfrm>
        </p:spPr>
        <p:txBody>
          <a:bodyPr/>
          <a:lstStyle/>
          <a:p>
            <a:pPr algn="ctr"/>
            <a:r>
              <a:rPr lang="en-US" dirty="0"/>
              <a:t>Model summary</a:t>
            </a:r>
            <a:endParaRPr lang="en-IN" dirty="0"/>
          </a:p>
        </p:txBody>
      </p:sp>
      <p:sp>
        <p:nvSpPr>
          <p:cNvPr id="3" name="Content Placeholder 2">
            <a:extLst>
              <a:ext uri="{FF2B5EF4-FFF2-40B4-BE49-F238E27FC236}">
                <a16:creationId xmlns:a16="http://schemas.microsoft.com/office/drawing/2014/main" id="{672674C2-DB5B-7CDA-4874-9449D8328D9C}"/>
              </a:ext>
            </a:extLst>
          </p:cNvPr>
          <p:cNvSpPr>
            <a:spLocks noGrp="1"/>
          </p:cNvSpPr>
          <p:nvPr>
            <p:ph idx="1"/>
          </p:nvPr>
        </p:nvSpPr>
        <p:spPr>
          <a:xfrm>
            <a:off x="6962273" y="2103120"/>
            <a:ext cx="4674669" cy="3959352"/>
          </a:xfrm>
        </p:spPr>
        <p:txBody>
          <a:bodyPr/>
          <a:lstStyle/>
          <a:p>
            <a:r>
              <a:rPr lang="en-US" dirty="0"/>
              <a:t>The Table shows the summary of the all the models built along with their accuracy score.</a:t>
            </a:r>
          </a:p>
          <a:p>
            <a:r>
              <a:rPr lang="en-US" dirty="0"/>
              <a:t>From the table we can see that majority of the models lie in the range of 93% to 94%</a:t>
            </a:r>
          </a:p>
          <a:p>
            <a:r>
              <a:rPr lang="en-US" dirty="0"/>
              <a:t>Random Forest gives an accuracy of 94% and Gradient boosting overfits at 100%</a:t>
            </a:r>
            <a:endParaRPr lang="en-IN" dirty="0"/>
          </a:p>
        </p:txBody>
      </p:sp>
      <p:pic>
        <p:nvPicPr>
          <p:cNvPr id="7" name="Picture 6">
            <a:extLst>
              <a:ext uri="{FF2B5EF4-FFF2-40B4-BE49-F238E27FC236}">
                <a16:creationId xmlns:a16="http://schemas.microsoft.com/office/drawing/2014/main" id="{62E97B5A-2142-3C4E-513A-AF73A0547F5D}"/>
              </a:ext>
            </a:extLst>
          </p:cNvPr>
          <p:cNvPicPr>
            <a:picLocks noChangeAspect="1"/>
          </p:cNvPicPr>
          <p:nvPr/>
        </p:nvPicPr>
        <p:blipFill>
          <a:blip r:embed="rId2"/>
          <a:stretch>
            <a:fillRect/>
          </a:stretch>
        </p:blipFill>
        <p:spPr>
          <a:xfrm>
            <a:off x="698493" y="2103119"/>
            <a:ext cx="6158186" cy="2836433"/>
          </a:xfrm>
          <a:prstGeom prst="rect">
            <a:avLst/>
          </a:prstGeom>
        </p:spPr>
      </p:pic>
      <p:sp>
        <p:nvSpPr>
          <p:cNvPr id="8" name="Slide Number Placeholder 7">
            <a:extLst>
              <a:ext uri="{FF2B5EF4-FFF2-40B4-BE49-F238E27FC236}">
                <a16:creationId xmlns:a16="http://schemas.microsoft.com/office/drawing/2014/main" id="{B2274F5B-CD28-151C-A843-1C29FA17E9D3}"/>
              </a:ext>
            </a:extLst>
          </p:cNvPr>
          <p:cNvSpPr>
            <a:spLocks noGrp="1"/>
          </p:cNvSpPr>
          <p:nvPr>
            <p:ph type="sldNum" sz="quarter" idx="12"/>
          </p:nvPr>
        </p:nvSpPr>
        <p:spPr/>
        <p:txBody>
          <a:bodyPr/>
          <a:lstStyle/>
          <a:p>
            <a:fld id="{C01389E6-C847-4AD0-B56D-D205B2EAB1EE}" type="slidenum">
              <a:rPr lang="en-US" smtClean="0"/>
              <a:t>37</a:t>
            </a:fld>
            <a:endParaRPr lang="en-US"/>
          </a:p>
        </p:txBody>
      </p:sp>
    </p:spTree>
    <p:extLst>
      <p:ext uri="{BB962C8B-B14F-4D97-AF65-F5344CB8AC3E}">
        <p14:creationId xmlns:p14="http://schemas.microsoft.com/office/powerpoint/2010/main" val="2950429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9FDC-DEEC-C4FF-BDD4-3BB4158657B0}"/>
              </a:ext>
            </a:extLst>
          </p:cNvPr>
          <p:cNvSpPr>
            <a:spLocks noGrp="1"/>
          </p:cNvSpPr>
          <p:nvPr>
            <p:ph type="title"/>
          </p:nvPr>
        </p:nvSpPr>
        <p:spPr>
          <a:xfrm>
            <a:off x="975360" y="575609"/>
            <a:ext cx="10241280" cy="1234440"/>
          </a:xfrm>
        </p:spPr>
        <p:txBody>
          <a:bodyPr/>
          <a:lstStyle/>
          <a:p>
            <a:pPr algn="ctr"/>
            <a:r>
              <a:rPr lang="en-US" dirty="0"/>
              <a:t>Important features</a:t>
            </a:r>
            <a:endParaRPr lang="en-IN" dirty="0"/>
          </a:p>
        </p:txBody>
      </p:sp>
      <p:sp>
        <p:nvSpPr>
          <p:cNvPr id="3" name="Content Placeholder 2">
            <a:extLst>
              <a:ext uri="{FF2B5EF4-FFF2-40B4-BE49-F238E27FC236}">
                <a16:creationId xmlns:a16="http://schemas.microsoft.com/office/drawing/2014/main" id="{1F12654C-EFD7-9FE2-D0B9-96FBA52683DC}"/>
              </a:ext>
            </a:extLst>
          </p:cNvPr>
          <p:cNvSpPr>
            <a:spLocks noGrp="1"/>
          </p:cNvSpPr>
          <p:nvPr>
            <p:ph idx="1"/>
          </p:nvPr>
        </p:nvSpPr>
        <p:spPr>
          <a:xfrm>
            <a:off x="5316675" y="2161032"/>
            <a:ext cx="6351069" cy="3959352"/>
          </a:xfrm>
        </p:spPr>
        <p:txBody>
          <a:bodyPr/>
          <a:lstStyle/>
          <a:p>
            <a:r>
              <a:rPr lang="en-US" dirty="0"/>
              <a:t>The Graph shows us the important features that contribute to the model where only 13 features are considered to add relevance to the model </a:t>
            </a:r>
          </a:p>
          <a:p>
            <a:r>
              <a:rPr lang="en-US" dirty="0"/>
              <a:t>Only those features are enough to build the model to get similar accuracy.</a:t>
            </a:r>
            <a:endParaRPr lang="en-IN" dirty="0"/>
          </a:p>
        </p:txBody>
      </p:sp>
      <p:pic>
        <p:nvPicPr>
          <p:cNvPr id="9218" name="Picture 2">
            <a:extLst>
              <a:ext uri="{FF2B5EF4-FFF2-40B4-BE49-F238E27FC236}">
                <a16:creationId xmlns:a16="http://schemas.microsoft.com/office/drawing/2014/main" id="{ADEE23A0-D71D-B47E-4B6D-D3714C693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09" y="2161032"/>
            <a:ext cx="4067175" cy="363016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C75F388-DF31-FA74-4D44-9961A46B99BE}"/>
              </a:ext>
            </a:extLst>
          </p:cNvPr>
          <p:cNvSpPr>
            <a:spLocks noGrp="1"/>
          </p:cNvSpPr>
          <p:nvPr>
            <p:ph type="sldNum" sz="quarter" idx="12"/>
          </p:nvPr>
        </p:nvSpPr>
        <p:spPr/>
        <p:txBody>
          <a:bodyPr/>
          <a:lstStyle/>
          <a:p>
            <a:fld id="{C01389E6-C847-4AD0-B56D-D205B2EAB1EE}" type="slidenum">
              <a:rPr lang="en-US" smtClean="0"/>
              <a:t>38</a:t>
            </a:fld>
            <a:endParaRPr lang="en-US"/>
          </a:p>
        </p:txBody>
      </p:sp>
    </p:spTree>
    <p:extLst>
      <p:ext uri="{BB962C8B-B14F-4D97-AF65-F5344CB8AC3E}">
        <p14:creationId xmlns:p14="http://schemas.microsoft.com/office/powerpoint/2010/main" val="76639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3327-1247-6B3F-0B1D-8EA3047625DD}"/>
              </a:ext>
            </a:extLst>
          </p:cNvPr>
          <p:cNvSpPr>
            <a:spLocks noGrp="1"/>
          </p:cNvSpPr>
          <p:nvPr>
            <p:ph type="title"/>
          </p:nvPr>
        </p:nvSpPr>
        <p:spPr>
          <a:xfrm>
            <a:off x="1355962" y="309391"/>
            <a:ext cx="10241280" cy="1234440"/>
          </a:xfrm>
        </p:spPr>
        <p:txBody>
          <a:bodyPr/>
          <a:lstStyle/>
          <a:p>
            <a:pPr algn="ctr"/>
            <a:r>
              <a:rPr lang="en-US" dirty="0"/>
              <a:t>List of important features</a:t>
            </a:r>
            <a:endParaRPr lang="en-IN" dirty="0"/>
          </a:p>
        </p:txBody>
      </p:sp>
      <p:sp>
        <p:nvSpPr>
          <p:cNvPr id="3" name="Content Placeholder 2">
            <a:extLst>
              <a:ext uri="{FF2B5EF4-FFF2-40B4-BE49-F238E27FC236}">
                <a16:creationId xmlns:a16="http://schemas.microsoft.com/office/drawing/2014/main" id="{5553C1FE-8AD6-31F7-46D1-4DFDEDCE42FB}"/>
              </a:ext>
            </a:extLst>
          </p:cNvPr>
          <p:cNvSpPr>
            <a:spLocks noGrp="1"/>
          </p:cNvSpPr>
          <p:nvPr>
            <p:ph idx="1"/>
          </p:nvPr>
        </p:nvSpPr>
        <p:spPr>
          <a:xfrm>
            <a:off x="5887452" y="2103120"/>
            <a:ext cx="5725427" cy="3959352"/>
          </a:xfrm>
        </p:spPr>
        <p:txBody>
          <a:bodyPr>
            <a:normAutofit fontScale="77500" lnSpcReduction="20000"/>
          </a:bodyPr>
          <a:lstStyle/>
          <a:p>
            <a:pPr marL="0" indent="0">
              <a:buNone/>
            </a:pPr>
            <a:r>
              <a:rPr lang="en-US" dirty="0"/>
              <a:t>The list of 13 features are displayed showing us that from the original features only a select few (8) such as</a:t>
            </a:r>
          </a:p>
          <a:p>
            <a:r>
              <a:rPr lang="en-US" dirty="0"/>
              <a:t>Shipping Mode</a:t>
            </a:r>
          </a:p>
          <a:p>
            <a:r>
              <a:rPr lang="en-US" dirty="0"/>
              <a:t>Order Status</a:t>
            </a:r>
          </a:p>
          <a:p>
            <a:r>
              <a:rPr lang="en-US" dirty="0"/>
              <a:t>Type</a:t>
            </a:r>
          </a:p>
          <a:p>
            <a:r>
              <a:rPr lang="en-US" dirty="0"/>
              <a:t>Sales</a:t>
            </a:r>
          </a:p>
          <a:p>
            <a:r>
              <a:rPr lang="en-US" dirty="0"/>
              <a:t>Order Item Total</a:t>
            </a:r>
          </a:p>
          <a:p>
            <a:r>
              <a:rPr lang="en-US" dirty="0"/>
              <a:t>Order Profit Per Order</a:t>
            </a:r>
          </a:p>
          <a:p>
            <a:r>
              <a:rPr lang="en-US" dirty="0"/>
              <a:t>Days for Shipping (real)</a:t>
            </a:r>
          </a:p>
          <a:p>
            <a:r>
              <a:rPr lang="en-US" dirty="0"/>
              <a:t>Days for Shipment (scheduled)</a:t>
            </a:r>
          </a:p>
          <a:p>
            <a:pPr marL="0" indent="0">
              <a:buNone/>
            </a:pPr>
            <a:r>
              <a:rPr lang="en-US" dirty="0"/>
              <a:t>are important to build our model</a:t>
            </a:r>
          </a:p>
          <a:p>
            <a:endParaRPr lang="en-US" dirty="0"/>
          </a:p>
          <a:p>
            <a:pPr marL="0" indent="0">
              <a:buNone/>
            </a:pPr>
            <a:endParaRPr lang="en-IN" dirty="0"/>
          </a:p>
        </p:txBody>
      </p:sp>
      <p:pic>
        <p:nvPicPr>
          <p:cNvPr id="5" name="Picture 4">
            <a:extLst>
              <a:ext uri="{FF2B5EF4-FFF2-40B4-BE49-F238E27FC236}">
                <a16:creationId xmlns:a16="http://schemas.microsoft.com/office/drawing/2014/main" id="{5A3FD293-8F15-48D7-EF91-737C2EEAA0E5}"/>
              </a:ext>
            </a:extLst>
          </p:cNvPr>
          <p:cNvPicPr>
            <a:picLocks noChangeAspect="1"/>
          </p:cNvPicPr>
          <p:nvPr/>
        </p:nvPicPr>
        <p:blipFill>
          <a:blip r:embed="rId2"/>
          <a:stretch>
            <a:fillRect/>
          </a:stretch>
        </p:blipFill>
        <p:spPr>
          <a:xfrm>
            <a:off x="1371600" y="2243987"/>
            <a:ext cx="2991853" cy="3281696"/>
          </a:xfrm>
          <a:prstGeom prst="rect">
            <a:avLst/>
          </a:prstGeom>
        </p:spPr>
      </p:pic>
      <p:sp>
        <p:nvSpPr>
          <p:cNvPr id="6" name="Slide Number Placeholder 5">
            <a:extLst>
              <a:ext uri="{FF2B5EF4-FFF2-40B4-BE49-F238E27FC236}">
                <a16:creationId xmlns:a16="http://schemas.microsoft.com/office/drawing/2014/main" id="{0AB80D22-9974-7B16-32F7-4C0B86AC139E}"/>
              </a:ext>
            </a:extLst>
          </p:cNvPr>
          <p:cNvSpPr>
            <a:spLocks noGrp="1"/>
          </p:cNvSpPr>
          <p:nvPr>
            <p:ph type="sldNum" sz="quarter" idx="12"/>
          </p:nvPr>
        </p:nvSpPr>
        <p:spPr/>
        <p:txBody>
          <a:bodyPr/>
          <a:lstStyle/>
          <a:p>
            <a:fld id="{C01389E6-C847-4AD0-B56D-D205B2EAB1EE}" type="slidenum">
              <a:rPr lang="en-US" smtClean="0"/>
              <a:t>39</a:t>
            </a:fld>
            <a:endParaRPr lang="en-US"/>
          </a:p>
        </p:txBody>
      </p:sp>
    </p:spTree>
    <p:extLst>
      <p:ext uri="{BB962C8B-B14F-4D97-AF65-F5344CB8AC3E}">
        <p14:creationId xmlns:p14="http://schemas.microsoft.com/office/powerpoint/2010/main" val="90965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20E8-3847-CAEF-1799-DE11F8E1CE37}"/>
              </a:ext>
            </a:extLst>
          </p:cNvPr>
          <p:cNvSpPr>
            <a:spLocks noGrp="1"/>
          </p:cNvSpPr>
          <p:nvPr>
            <p:ph type="title"/>
          </p:nvPr>
        </p:nvSpPr>
        <p:spPr/>
        <p:txBody>
          <a:bodyPr/>
          <a:lstStyle/>
          <a:p>
            <a:r>
              <a:rPr lang="en-US" dirty="0"/>
              <a:t>BUSINESS UNDERSTANDING</a:t>
            </a:r>
            <a:endParaRPr lang="en-IN" dirty="0"/>
          </a:p>
        </p:txBody>
      </p:sp>
      <p:sp>
        <p:nvSpPr>
          <p:cNvPr id="3" name="Content Placeholder 2">
            <a:extLst>
              <a:ext uri="{FF2B5EF4-FFF2-40B4-BE49-F238E27FC236}">
                <a16:creationId xmlns:a16="http://schemas.microsoft.com/office/drawing/2014/main" id="{9B7A1EAC-188E-F167-9A32-8FB4A6EEDAAF}"/>
              </a:ext>
            </a:extLst>
          </p:cNvPr>
          <p:cNvSpPr>
            <a:spLocks noGrp="1"/>
          </p:cNvSpPr>
          <p:nvPr>
            <p:ph idx="1"/>
          </p:nvPr>
        </p:nvSpPr>
        <p:spPr/>
        <p:txBody>
          <a:bodyPr>
            <a:normAutofit fontScale="85000" lnSpcReduction="20000"/>
          </a:bodyPr>
          <a:lstStyle/>
          <a:p>
            <a:pPr marL="0" indent="0">
              <a:buNone/>
            </a:pPr>
            <a:r>
              <a:rPr lang="en-US" dirty="0"/>
              <a:t>	When a customer orders a product, they expect it to reach as early as possible as the current trend of the world is all about being instant and quick. Late Delivery is considered bad for the business as it is directly compared with the performance of the company. ML Predictive analysis can schedule the production, supply chain and inventory to help in forecasting product delivery delay which in return increase the customer satisfaction. </a:t>
            </a:r>
          </a:p>
          <a:p>
            <a:pPr marL="0" indent="0">
              <a:buNone/>
            </a:pPr>
            <a:r>
              <a:rPr lang="en-US" dirty="0"/>
              <a:t>	In the modern world of E-commerce, a wide range of products are readily available at customers disposal.  Consequently, the number of orders handled by the E-commerce business holders in a day has sharply increased. Nevertheless, despite all the cutting-edge business models, machine learning techniques it's hard to cope with extensive uncertainty in the number of orders and to maintain on time delivery. </a:t>
            </a:r>
          </a:p>
          <a:p>
            <a:pPr marL="0" indent="0">
              <a:buNone/>
            </a:pPr>
            <a:r>
              <a:rPr lang="en-US" dirty="0"/>
              <a:t>	Nowadays, most of the company’s use Machine learning predictive analysis to predict late orders to overcome the additional expenses incurred. We have performed some. The outcomes of the project are to help to choose the appropriate machine learning model for predicting late order delivery risk.</a:t>
            </a:r>
            <a:endParaRPr lang="en-IN" dirty="0"/>
          </a:p>
        </p:txBody>
      </p:sp>
      <p:sp>
        <p:nvSpPr>
          <p:cNvPr id="4" name="Slide Number Placeholder 3">
            <a:extLst>
              <a:ext uri="{FF2B5EF4-FFF2-40B4-BE49-F238E27FC236}">
                <a16:creationId xmlns:a16="http://schemas.microsoft.com/office/drawing/2014/main" id="{E62CD4C9-8A1A-CA31-2C86-9ACA38402269}"/>
              </a:ext>
            </a:extLst>
          </p:cNvPr>
          <p:cNvSpPr>
            <a:spLocks noGrp="1"/>
          </p:cNvSpPr>
          <p:nvPr>
            <p:ph type="sldNum" sz="quarter" idx="12"/>
          </p:nvPr>
        </p:nvSpPr>
        <p:spPr/>
        <p:txBody>
          <a:bodyPr/>
          <a:lstStyle/>
          <a:p>
            <a:fld id="{C01389E6-C847-4AD0-B56D-D205B2EAB1EE}" type="slidenum">
              <a:rPr lang="en-US" smtClean="0"/>
              <a:t>4</a:t>
            </a:fld>
            <a:endParaRPr lang="en-US"/>
          </a:p>
        </p:txBody>
      </p:sp>
    </p:spTree>
    <p:extLst>
      <p:ext uri="{BB962C8B-B14F-4D97-AF65-F5344CB8AC3E}">
        <p14:creationId xmlns:p14="http://schemas.microsoft.com/office/powerpoint/2010/main" val="3273980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8B7C-A97C-5E31-0CEF-C707433C5978}"/>
              </a:ext>
            </a:extLst>
          </p:cNvPr>
          <p:cNvSpPr>
            <a:spLocks noGrp="1"/>
          </p:cNvSpPr>
          <p:nvPr>
            <p:ph type="title"/>
          </p:nvPr>
        </p:nvSpPr>
        <p:spPr>
          <a:xfrm>
            <a:off x="1371600" y="378840"/>
            <a:ext cx="10241280" cy="1234440"/>
          </a:xfrm>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DA639304-2C5C-EBD4-D912-87A909C30EA8}"/>
              </a:ext>
            </a:extLst>
          </p:cNvPr>
          <p:cNvSpPr>
            <a:spLocks noGrp="1"/>
          </p:cNvSpPr>
          <p:nvPr>
            <p:ph idx="1"/>
          </p:nvPr>
        </p:nvSpPr>
        <p:spPr>
          <a:xfrm>
            <a:off x="1371600" y="2519808"/>
            <a:ext cx="10241280" cy="3959352"/>
          </a:xfrm>
        </p:spPr>
        <p:txBody>
          <a:bodyPr/>
          <a:lstStyle/>
          <a:p>
            <a:r>
              <a:rPr lang="en-US" dirty="0"/>
              <a:t>The Random forest model giving us an accuracy of 94% in both train and test is considered to be a better model.</a:t>
            </a:r>
          </a:p>
          <a:p>
            <a:r>
              <a:rPr lang="en-IN" dirty="0"/>
              <a:t>Hence we choose Random forest as the best model.</a:t>
            </a:r>
          </a:p>
        </p:txBody>
      </p:sp>
      <p:sp>
        <p:nvSpPr>
          <p:cNvPr id="4" name="Slide Number Placeholder 3">
            <a:extLst>
              <a:ext uri="{FF2B5EF4-FFF2-40B4-BE49-F238E27FC236}">
                <a16:creationId xmlns:a16="http://schemas.microsoft.com/office/drawing/2014/main" id="{205B113B-AA4B-B43A-ABE2-BE469F97DB0A}"/>
              </a:ext>
            </a:extLst>
          </p:cNvPr>
          <p:cNvSpPr>
            <a:spLocks noGrp="1"/>
          </p:cNvSpPr>
          <p:nvPr>
            <p:ph type="sldNum" sz="quarter" idx="12"/>
          </p:nvPr>
        </p:nvSpPr>
        <p:spPr/>
        <p:txBody>
          <a:bodyPr/>
          <a:lstStyle/>
          <a:p>
            <a:fld id="{C01389E6-C847-4AD0-B56D-D205B2EAB1EE}" type="slidenum">
              <a:rPr lang="en-US" smtClean="0"/>
              <a:t>40</a:t>
            </a:fld>
            <a:endParaRPr lang="en-US"/>
          </a:p>
        </p:txBody>
      </p:sp>
    </p:spTree>
    <p:extLst>
      <p:ext uri="{BB962C8B-B14F-4D97-AF65-F5344CB8AC3E}">
        <p14:creationId xmlns:p14="http://schemas.microsoft.com/office/powerpoint/2010/main" val="546198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0D426-4CE3-92E3-F70E-E2DE3EF81002}"/>
              </a:ext>
            </a:extLst>
          </p:cNvPr>
          <p:cNvSpPr>
            <a:spLocks noGrp="1"/>
          </p:cNvSpPr>
          <p:nvPr>
            <p:ph type="title"/>
          </p:nvPr>
        </p:nvSpPr>
        <p:spPr>
          <a:xfrm>
            <a:off x="1302152" y="1015257"/>
            <a:ext cx="9966960" cy="2852737"/>
          </a:xfrm>
        </p:spPr>
        <p:txBody>
          <a:bodyPr/>
          <a:lstStyle/>
          <a:p>
            <a:pPr algn="ctr"/>
            <a:r>
              <a:rPr lang="en-US" dirty="0"/>
              <a:t>Thank you</a:t>
            </a:r>
            <a:endParaRPr lang="en-IN" dirty="0"/>
          </a:p>
        </p:txBody>
      </p:sp>
      <p:sp>
        <p:nvSpPr>
          <p:cNvPr id="3" name="Slide Number Placeholder 2">
            <a:extLst>
              <a:ext uri="{FF2B5EF4-FFF2-40B4-BE49-F238E27FC236}">
                <a16:creationId xmlns:a16="http://schemas.microsoft.com/office/drawing/2014/main" id="{F71A3785-B56C-4467-42A0-624A4F8AD1A5}"/>
              </a:ext>
            </a:extLst>
          </p:cNvPr>
          <p:cNvSpPr>
            <a:spLocks noGrp="1"/>
          </p:cNvSpPr>
          <p:nvPr>
            <p:ph type="sldNum" sz="quarter" idx="12"/>
          </p:nvPr>
        </p:nvSpPr>
        <p:spPr/>
        <p:txBody>
          <a:bodyPr/>
          <a:lstStyle/>
          <a:p>
            <a:fld id="{C01389E6-C847-4AD0-B56D-D205B2EAB1EE}" type="slidenum">
              <a:rPr lang="en-US" smtClean="0"/>
              <a:t>41</a:t>
            </a:fld>
            <a:endParaRPr lang="en-US"/>
          </a:p>
        </p:txBody>
      </p:sp>
    </p:spTree>
    <p:extLst>
      <p:ext uri="{BB962C8B-B14F-4D97-AF65-F5344CB8AC3E}">
        <p14:creationId xmlns:p14="http://schemas.microsoft.com/office/powerpoint/2010/main" val="71816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7D0C-77F0-3508-A3C2-E0A4E3E5BCBA}"/>
              </a:ext>
            </a:extLst>
          </p:cNvPr>
          <p:cNvSpPr>
            <a:spLocks noGrp="1"/>
          </p:cNvSpPr>
          <p:nvPr>
            <p:ph type="title"/>
          </p:nvPr>
        </p:nvSpPr>
        <p:spPr>
          <a:xfrm>
            <a:off x="1296955" y="273014"/>
            <a:ext cx="10241280" cy="809337"/>
          </a:xfrm>
        </p:spPr>
        <p:txBody>
          <a:bodyPr/>
          <a:lstStyle/>
          <a:p>
            <a:r>
              <a:rPr lang="en-US" dirty="0"/>
              <a:t>DATA DESCRIPTION</a:t>
            </a:r>
            <a:endParaRPr lang="en-IN" dirty="0"/>
          </a:p>
        </p:txBody>
      </p:sp>
      <p:graphicFrame>
        <p:nvGraphicFramePr>
          <p:cNvPr id="4" name="Table 4">
            <a:extLst>
              <a:ext uri="{FF2B5EF4-FFF2-40B4-BE49-F238E27FC236}">
                <a16:creationId xmlns:a16="http://schemas.microsoft.com/office/drawing/2014/main" id="{904A4938-5170-230D-F718-42EC64D2FA06}"/>
              </a:ext>
            </a:extLst>
          </p:cNvPr>
          <p:cNvGraphicFramePr>
            <a:graphicFrameLocks noGrp="1"/>
          </p:cNvGraphicFramePr>
          <p:nvPr>
            <p:ph idx="1"/>
            <p:extLst>
              <p:ext uri="{D42A27DB-BD31-4B8C-83A1-F6EECF244321}">
                <p14:modId xmlns:p14="http://schemas.microsoft.com/office/powerpoint/2010/main" val="887786287"/>
              </p:ext>
            </p:extLst>
          </p:nvPr>
        </p:nvGraphicFramePr>
        <p:xfrm>
          <a:off x="1296955" y="1082351"/>
          <a:ext cx="10240962" cy="4937760"/>
        </p:xfrm>
        <a:graphic>
          <a:graphicData uri="http://schemas.openxmlformats.org/drawingml/2006/table">
            <a:tbl>
              <a:tblPr firstRow="1" bandRow="1">
                <a:tableStyleId>{5C22544A-7EE6-4342-B048-85BDC9FD1C3A}</a:tableStyleId>
              </a:tblPr>
              <a:tblGrid>
                <a:gridCol w="2825866">
                  <a:extLst>
                    <a:ext uri="{9D8B030D-6E8A-4147-A177-3AD203B41FA5}">
                      <a16:colId xmlns:a16="http://schemas.microsoft.com/office/drawing/2014/main" val="4251457535"/>
                    </a:ext>
                  </a:extLst>
                </a:gridCol>
                <a:gridCol w="7415096">
                  <a:extLst>
                    <a:ext uri="{9D8B030D-6E8A-4147-A177-3AD203B41FA5}">
                      <a16:colId xmlns:a16="http://schemas.microsoft.com/office/drawing/2014/main" val="2789556449"/>
                    </a:ext>
                  </a:extLst>
                </a:gridCol>
              </a:tblGrid>
              <a:tr h="304109">
                <a:tc>
                  <a:txBody>
                    <a:bodyPr/>
                    <a:lstStyle/>
                    <a:p>
                      <a:r>
                        <a:rPr lang="en-US" dirty="0"/>
                        <a:t>FIELDS</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2466522971"/>
                  </a:ext>
                </a:extLst>
              </a:tr>
              <a:tr h="304109">
                <a:tc>
                  <a:txBody>
                    <a:bodyPr/>
                    <a:lstStyle/>
                    <a:p>
                      <a:r>
                        <a:rPr lang="en-IN" dirty="0"/>
                        <a:t>Type </a:t>
                      </a:r>
                    </a:p>
                  </a:txBody>
                  <a:tcPr/>
                </a:tc>
                <a:tc>
                  <a:txBody>
                    <a:bodyPr/>
                    <a:lstStyle/>
                    <a:p>
                      <a:r>
                        <a:rPr lang="en-US" dirty="0"/>
                        <a:t>Type of transportation mode (</a:t>
                      </a:r>
                      <a:r>
                        <a:rPr lang="en-IN" dirty="0"/>
                        <a:t>DEBIT, TRANSFER, CASH, PAYMENT)</a:t>
                      </a:r>
                    </a:p>
                  </a:txBody>
                  <a:tcPr/>
                </a:tc>
                <a:extLst>
                  <a:ext uri="{0D108BD9-81ED-4DB2-BD59-A6C34878D82A}">
                    <a16:rowId xmlns:a16="http://schemas.microsoft.com/office/drawing/2014/main" val="2627373311"/>
                  </a:ext>
                </a:extLst>
              </a:tr>
              <a:tr h="304109">
                <a:tc>
                  <a:txBody>
                    <a:bodyPr/>
                    <a:lstStyle/>
                    <a:p>
                      <a:r>
                        <a:rPr lang="en-US" dirty="0"/>
                        <a:t>Days for shipping (real)</a:t>
                      </a:r>
                      <a:endParaRPr lang="en-IN" dirty="0"/>
                    </a:p>
                  </a:txBody>
                  <a:tcPr/>
                </a:tc>
                <a:tc>
                  <a:txBody>
                    <a:bodyPr/>
                    <a:lstStyle/>
                    <a:p>
                      <a:r>
                        <a:rPr lang="en-US" dirty="0"/>
                        <a:t>Actual shipping days of the product</a:t>
                      </a:r>
                      <a:endParaRPr lang="en-IN" dirty="0"/>
                    </a:p>
                  </a:txBody>
                  <a:tcPr/>
                </a:tc>
                <a:extLst>
                  <a:ext uri="{0D108BD9-81ED-4DB2-BD59-A6C34878D82A}">
                    <a16:rowId xmlns:a16="http://schemas.microsoft.com/office/drawing/2014/main" val="3546970500"/>
                  </a:ext>
                </a:extLst>
              </a:tr>
              <a:tr h="532190">
                <a:tc>
                  <a:txBody>
                    <a:bodyPr/>
                    <a:lstStyle/>
                    <a:p>
                      <a:r>
                        <a:rPr lang="en-US" dirty="0"/>
                        <a:t>Days for shipping (scheduled)</a:t>
                      </a:r>
                      <a:endParaRPr lang="en-IN" dirty="0"/>
                    </a:p>
                  </a:txBody>
                  <a:tcPr/>
                </a:tc>
                <a:tc>
                  <a:txBody>
                    <a:bodyPr/>
                    <a:lstStyle/>
                    <a:p>
                      <a:r>
                        <a:rPr lang="en-US" dirty="0"/>
                        <a:t>Days of scheduled delivery of the purchased product</a:t>
                      </a:r>
                      <a:endParaRPr lang="en-IN" dirty="0"/>
                    </a:p>
                  </a:txBody>
                  <a:tcPr/>
                </a:tc>
                <a:extLst>
                  <a:ext uri="{0D108BD9-81ED-4DB2-BD59-A6C34878D82A}">
                    <a16:rowId xmlns:a16="http://schemas.microsoft.com/office/drawing/2014/main" val="2760401108"/>
                  </a:ext>
                </a:extLst>
              </a:tr>
              <a:tr h="304109">
                <a:tc>
                  <a:txBody>
                    <a:bodyPr/>
                    <a:lstStyle/>
                    <a:p>
                      <a:r>
                        <a:rPr lang="en-US" dirty="0"/>
                        <a:t>Benefit per order</a:t>
                      </a:r>
                      <a:endParaRPr lang="en-IN" dirty="0"/>
                    </a:p>
                  </a:txBody>
                  <a:tcPr/>
                </a:tc>
                <a:tc>
                  <a:txBody>
                    <a:bodyPr/>
                    <a:lstStyle/>
                    <a:p>
                      <a:r>
                        <a:rPr lang="en-US" dirty="0"/>
                        <a:t>Earnings per order placed</a:t>
                      </a:r>
                      <a:endParaRPr lang="en-IN" dirty="0"/>
                    </a:p>
                  </a:txBody>
                  <a:tcPr/>
                </a:tc>
                <a:extLst>
                  <a:ext uri="{0D108BD9-81ED-4DB2-BD59-A6C34878D82A}">
                    <a16:rowId xmlns:a16="http://schemas.microsoft.com/office/drawing/2014/main" val="340887270"/>
                  </a:ext>
                </a:extLst>
              </a:tr>
              <a:tr h="304109">
                <a:tc>
                  <a:txBody>
                    <a:bodyPr/>
                    <a:lstStyle/>
                    <a:p>
                      <a:r>
                        <a:rPr lang="en-US" dirty="0"/>
                        <a:t>Sales per customer</a:t>
                      </a:r>
                      <a:endParaRPr lang="en-IN" dirty="0"/>
                    </a:p>
                  </a:txBody>
                  <a:tcPr/>
                </a:tc>
                <a:tc>
                  <a:txBody>
                    <a:bodyPr/>
                    <a:lstStyle/>
                    <a:p>
                      <a:r>
                        <a:rPr lang="en-US" dirty="0"/>
                        <a:t>Total sales per customer</a:t>
                      </a:r>
                      <a:endParaRPr lang="en-IN" dirty="0"/>
                    </a:p>
                  </a:txBody>
                  <a:tcPr/>
                </a:tc>
                <a:extLst>
                  <a:ext uri="{0D108BD9-81ED-4DB2-BD59-A6C34878D82A}">
                    <a16:rowId xmlns:a16="http://schemas.microsoft.com/office/drawing/2014/main" val="2829780323"/>
                  </a:ext>
                </a:extLst>
              </a:tr>
              <a:tr h="532190">
                <a:tc>
                  <a:txBody>
                    <a:bodyPr/>
                    <a:lstStyle/>
                    <a:p>
                      <a:r>
                        <a:rPr lang="en-US" dirty="0"/>
                        <a:t>Delivery status</a:t>
                      </a:r>
                      <a:endParaRPr lang="en-IN" dirty="0"/>
                    </a:p>
                  </a:txBody>
                  <a:tcPr/>
                </a:tc>
                <a:tc>
                  <a:txBody>
                    <a:bodyPr/>
                    <a:lstStyle/>
                    <a:p>
                      <a:r>
                        <a:rPr lang="en-US" dirty="0"/>
                        <a:t>Delivery status of order : Advance shipping, Late delivery, Shipping Canceled, Shipping on time</a:t>
                      </a:r>
                      <a:endParaRPr lang="en-IN" dirty="0"/>
                    </a:p>
                  </a:txBody>
                  <a:tcPr/>
                </a:tc>
                <a:extLst>
                  <a:ext uri="{0D108BD9-81ED-4DB2-BD59-A6C34878D82A}">
                    <a16:rowId xmlns:a16="http://schemas.microsoft.com/office/drawing/2014/main" val="706419493"/>
                  </a:ext>
                </a:extLst>
              </a:tr>
              <a:tr h="304109">
                <a:tc>
                  <a:txBody>
                    <a:bodyPr/>
                    <a:lstStyle/>
                    <a:p>
                      <a:r>
                        <a:rPr lang="en-US" dirty="0"/>
                        <a:t>Category ID</a:t>
                      </a:r>
                      <a:endParaRPr lang="en-IN" dirty="0"/>
                    </a:p>
                  </a:txBody>
                  <a:tcPr/>
                </a:tc>
                <a:tc>
                  <a:txBody>
                    <a:bodyPr/>
                    <a:lstStyle/>
                    <a:p>
                      <a:r>
                        <a:rPr lang="en-US" dirty="0"/>
                        <a:t>Product category code</a:t>
                      </a:r>
                      <a:endParaRPr lang="en-IN" dirty="0"/>
                    </a:p>
                  </a:txBody>
                  <a:tcPr/>
                </a:tc>
                <a:extLst>
                  <a:ext uri="{0D108BD9-81ED-4DB2-BD59-A6C34878D82A}">
                    <a16:rowId xmlns:a16="http://schemas.microsoft.com/office/drawing/2014/main" val="3212095566"/>
                  </a:ext>
                </a:extLst>
              </a:tr>
              <a:tr h="304109">
                <a:tc>
                  <a:txBody>
                    <a:bodyPr/>
                    <a:lstStyle/>
                    <a:p>
                      <a:r>
                        <a:rPr lang="en-US" dirty="0"/>
                        <a:t>Category Name</a:t>
                      </a:r>
                      <a:endParaRPr lang="en-IN" dirty="0"/>
                    </a:p>
                  </a:txBody>
                  <a:tcPr/>
                </a:tc>
                <a:tc>
                  <a:txBody>
                    <a:bodyPr/>
                    <a:lstStyle/>
                    <a:p>
                      <a:r>
                        <a:rPr lang="en-US" dirty="0"/>
                        <a:t>Description of the product category</a:t>
                      </a:r>
                      <a:endParaRPr lang="en-IN" dirty="0"/>
                    </a:p>
                  </a:txBody>
                  <a:tcPr/>
                </a:tc>
                <a:extLst>
                  <a:ext uri="{0D108BD9-81ED-4DB2-BD59-A6C34878D82A}">
                    <a16:rowId xmlns:a16="http://schemas.microsoft.com/office/drawing/2014/main" val="348271411"/>
                  </a:ext>
                </a:extLst>
              </a:tr>
              <a:tr h="304109">
                <a:tc>
                  <a:txBody>
                    <a:bodyPr/>
                    <a:lstStyle/>
                    <a:p>
                      <a:r>
                        <a:rPr lang="en-IN" dirty="0"/>
                        <a:t>Customer city</a:t>
                      </a:r>
                    </a:p>
                  </a:txBody>
                  <a:tcPr/>
                </a:tc>
                <a:tc>
                  <a:txBody>
                    <a:bodyPr/>
                    <a:lstStyle/>
                    <a:p>
                      <a:r>
                        <a:rPr lang="en-US" dirty="0"/>
                        <a:t>City where the customer made the purchase</a:t>
                      </a:r>
                      <a:endParaRPr lang="en-IN" dirty="0"/>
                    </a:p>
                  </a:txBody>
                  <a:tcPr/>
                </a:tc>
                <a:extLst>
                  <a:ext uri="{0D108BD9-81ED-4DB2-BD59-A6C34878D82A}">
                    <a16:rowId xmlns:a16="http://schemas.microsoft.com/office/drawing/2014/main" val="1852611728"/>
                  </a:ext>
                </a:extLst>
              </a:tr>
              <a:tr h="304109">
                <a:tc>
                  <a:txBody>
                    <a:bodyPr/>
                    <a:lstStyle/>
                    <a:p>
                      <a:r>
                        <a:rPr lang="en-US" dirty="0"/>
                        <a:t>Customer Country</a:t>
                      </a:r>
                      <a:endParaRPr lang="en-IN" dirty="0"/>
                    </a:p>
                  </a:txBody>
                  <a:tcPr/>
                </a:tc>
                <a:tc>
                  <a:txBody>
                    <a:bodyPr/>
                    <a:lstStyle/>
                    <a:p>
                      <a:r>
                        <a:rPr lang="en-US" dirty="0"/>
                        <a:t>Country where the customer made the purchase</a:t>
                      </a:r>
                      <a:endParaRPr lang="en-IN" dirty="0"/>
                    </a:p>
                  </a:txBody>
                  <a:tcPr/>
                </a:tc>
                <a:extLst>
                  <a:ext uri="{0D108BD9-81ED-4DB2-BD59-A6C34878D82A}">
                    <a16:rowId xmlns:a16="http://schemas.microsoft.com/office/drawing/2014/main" val="424299046"/>
                  </a:ext>
                </a:extLst>
              </a:tr>
              <a:tr h="304109">
                <a:tc>
                  <a:txBody>
                    <a:bodyPr/>
                    <a:lstStyle/>
                    <a:p>
                      <a:r>
                        <a:rPr lang="en-US" dirty="0"/>
                        <a:t>Customer Email</a:t>
                      </a:r>
                      <a:endParaRPr lang="en-IN" dirty="0"/>
                    </a:p>
                  </a:txBody>
                  <a:tcPr/>
                </a:tc>
                <a:tc>
                  <a:txBody>
                    <a:bodyPr/>
                    <a:lstStyle/>
                    <a:p>
                      <a:r>
                        <a:rPr lang="en-US" dirty="0"/>
                        <a:t>Customer’s Email ID</a:t>
                      </a:r>
                      <a:endParaRPr lang="en-IN" dirty="0"/>
                    </a:p>
                  </a:txBody>
                  <a:tcPr/>
                </a:tc>
                <a:extLst>
                  <a:ext uri="{0D108BD9-81ED-4DB2-BD59-A6C34878D82A}">
                    <a16:rowId xmlns:a16="http://schemas.microsoft.com/office/drawing/2014/main" val="944341762"/>
                  </a:ext>
                </a:extLst>
              </a:tr>
            </a:tbl>
          </a:graphicData>
        </a:graphic>
      </p:graphicFrame>
      <p:sp>
        <p:nvSpPr>
          <p:cNvPr id="3" name="Slide Number Placeholder 2">
            <a:extLst>
              <a:ext uri="{FF2B5EF4-FFF2-40B4-BE49-F238E27FC236}">
                <a16:creationId xmlns:a16="http://schemas.microsoft.com/office/drawing/2014/main" id="{EE219275-9933-31EA-D1A0-0456D9D35BF9}"/>
              </a:ext>
            </a:extLst>
          </p:cNvPr>
          <p:cNvSpPr>
            <a:spLocks noGrp="1"/>
          </p:cNvSpPr>
          <p:nvPr>
            <p:ph type="sldNum" sz="quarter" idx="12"/>
          </p:nvPr>
        </p:nvSpPr>
        <p:spPr/>
        <p:txBody>
          <a:bodyPr/>
          <a:lstStyle/>
          <a:p>
            <a:fld id="{C01389E6-C847-4AD0-B56D-D205B2EAB1EE}" type="slidenum">
              <a:rPr lang="en-US" smtClean="0"/>
              <a:t>5</a:t>
            </a:fld>
            <a:endParaRPr lang="en-US"/>
          </a:p>
        </p:txBody>
      </p:sp>
    </p:spTree>
    <p:extLst>
      <p:ext uri="{BB962C8B-B14F-4D97-AF65-F5344CB8AC3E}">
        <p14:creationId xmlns:p14="http://schemas.microsoft.com/office/powerpoint/2010/main" val="92766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33E2-D508-0B3F-B286-679D46674E99}"/>
              </a:ext>
            </a:extLst>
          </p:cNvPr>
          <p:cNvSpPr>
            <a:spLocks noGrp="1"/>
          </p:cNvSpPr>
          <p:nvPr>
            <p:ph type="title"/>
          </p:nvPr>
        </p:nvSpPr>
        <p:spPr>
          <a:xfrm>
            <a:off x="1371282" y="0"/>
            <a:ext cx="10241280" cy="697370"/>
          </a:xfrm>
        </p:spPr>
        <p:txBody>
          <a:bodyPr/>
          <a:lstStyle/>
          <a:p>
            <a:r>
              <a:rPr lang="en-US" dirty="0"/>
              <a:t>DESCRIPTION</a:t>
            </a:r>
            <a:endParaRPr lang="en-IN" dirty="0"/>
          </a:p>
        </p:txBody>
      </p:sp>
      <p:graphicFrame>
        <p:nvGraphicFramePr>
          <p:cNvPr id="7" name="Table 7">
            <a:extLst>
              <a:ext uri="{FF2B5EF4-FFF2-40B4-BE49-F238E27FC236}">
                <a16:creationId xmlns:a16="http://schemas.microsoft.com/office/drawing/2014/main" id="{455817D6-CD8B-709C-895C-9FC8ACCCC24C}"/>
              </a:ext>
            </a:extLst>
          </p:cNvPr>
          <p:cNvGraphicFramePr>
            <a:graphicFrameLocks noGrp="1"/>
          </p:cNvGraphicFramePr>
          <p:nvPr>
            <p:ph idx="1"/>
            <p:extLst>
              <p:ext uri="{D42A27DB-BD31-4B8C-83A1-F6EECF244321}">
                <p14:modId xmlns:p14="http://schemas.microsoft.com/office/powerpoint/2010/main" val="331685982"/>
              </p:ext>
            </p:extLst>
          </p:nvPr>
        </p:nvGraphicFramePr>
        <p:xfrm>
          <a:off x="1371600" y="846311"/>
          <a:ext cx="10240962" cy="5461000"/>
        </p:xfrm>
        <a:graphic>
          <a:graphicData uri="http://schemas.openxmlformats.org/drawingml/2006/table">
            <a:tbl>
              <a:tblPr firstRow="1" bandRow="1">
                <a:tableStyleId>{5C22544A-7EE6-4342-B048-85BDC9FD1C3A}</a:tableStyleId>
              </a:tblPr>
              <a:tblGrid>
                <a:gridCol w="3306417">
                  <a:extLst>
                    <a:ext uri="{9D8B030D-6E8A-4147-A177-3AD203B41FA5}">
                      <a16:colId xmlns:a16="http://schemas.microsoft.com/office/drawing/2014/main" val="287684424"/>
                    </a:ext>
                  </a:extLst>
                </a:gridCol>
                <a:gridCol w="6934545">
                  <a:extLst>
                    <a:ext uri="{9D8B030D-6E8A-4147-A177-3AD203B41FA5}">
                      <a16:colId xmlns:a16="http://schemas.microsoft.com/office/drawing/2014/main" val="2046364722"/>
                    </a:ext>
                  </a:extLst>
                </a:gridCol>
              </a:tblGrid>
              <a:tr h="370840">
                <a:tc>
                  <a:txBody>
                    <a:bodyPr/>
                    <a:lstStyle/>
                    <a:p>
                      <a:r>
                        <a:rPr lang="en-US" dirty="0"/>
                        <a:t>Fields</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3869043089"/>
                  </a:ext>
                </a:extLst>
              </a:tr>
              <a:tr h="370840">
                <a:tc>
                  <a:txBody>
                    <a:bodyPr/>
                    <a:lstStyle/>
                    <a:p>
                      <a:r>
                        <a:rPr lang="en-US" dirty="0"/>
                        <a:t>Customer </a:t>
                      </a:r>
                      <a:r>
                        <a:rPr lang="en-US" dirty="0" err="1"/>
                        <a:t>Fname</a:t>
                      </a:r>
                      <a:endParaRPr lang="en-IN" dirty="0"/>
                    </a:p>
                  </a:txBody>
                  <a:tcPr/>
                </a:tc>
                <a:tc>
                  <a:txBody>
                    <a:bodyPr/>
                    <a:lstStyle/>
                    <a:p>
                      <a:r>
                        <a:rPr lang="en-US" dirty="0"/>
                        <a:t>Customer’s Email ID</a:t>
                      </a:r>
                      <a:endParaRPr lang="en-IN" dirty="0"/>
                    </a:p>
                  </a:txBody>
                  <a:tcPr/>
                </a:tc>
                <a:extLst>
                  <a:ext uri="{0D108BD9-81ED-4DB2-BD59-A6C34878D82A}">
                    <a16:rowId xmlns:a16="http://schemas.microsoft.com/office/drawing/2014/main" val="3697453976"/>
                  </a:ext>
                </a:extLst>
              </a:tr>
              <a:tr h="370840">
                <a:tc>
                  <a:txBody>
                    <a:bodyPr/>
                    <a:lstStyle/>
                    <a:p>
                      <a:r>
                        <a:rPr lang="en-US" dirty="0"/>
                        <a:t>Customer ID</a:t>
                      </a:r>
                      <a:endParaRPr lang="en-IN" dirty="0"/>
                    </a:p>
                  </a:txBody>
                  <a:tcPr/>
                </a:tc>
                <a:tc>
                  <a:txBody>
                    <a:bodyPr/>
                    <a:lstStyle/>
                    <a:p>
                      <a:r>
                        <a:rPr lang="en-US" dirty="0"/>
                        <a:t>Customer’s Id</a:t>
                      </a:r>
                      <a:endParaRPr lang="en-IN" dirty="0"/>
                    </a:p>
                  </a:txBody>
                  <a:tcPr/>
                </a:tc>
                <a:extLst>
                  <a:ext uri="{0D108BD9-81ED-4DB2-BD59-A6C34878D82A}">
                    <a16:rowId xmlns:a16="http://schemas.microsoft.com/office/drawing/2014/main" val="2253979123"/>
                  </a:ext>
                </a:extLst>
              </a:tr>
              <a:tr h="370840">
                <a:tc>
                  <a:txBody>
                    <a:bodyPr/>
                    <a:lstStyle/>
                    <a:p>
                      <a:r>
                        <a:rPr lang="en-US" dirty="0"/>
                        <a:t>Customer </a:t>
                      </a:r>
                      <a:r>
                        <a:rPr lang="en-US" dirty="0" err="1"/>
                        <a:t>Lname</a:t>
                      </a:r>
                      <a:endParaRPr lang="en-IN" dirty="0"/>
                    </a:p>
                  </a:txBody>
                  <a:tcPr/>
                </a:tc>
                <a:tc>
                  <a:txBody>
                    <a:bodyPr/>
                    <a:lstStyle/>
                    <a:p>
                      <a:r>
                        <a:rPr lang="en-US" dirty="0"/>
                        <a:t>Customer’s Last name</a:t>
                      </a:r>
                      <a:endParaRPr lang="en-IN" dirty="0"/>
                    </a:p>
                  </a:txBody>
                  <a:tcPr/>
                </a:tc>
                <a:extLst>
                  <a:ext uri="{0D108BD9-81ED-4DB2-BD59-A6C34878D82A}">
                    <a16:rowId xmlns:a16="http://schemas.microsoft.com/office/drawing/2014/main" val="905337337"/>
                  </a:ext>
                </a:extLst>
              </a:tr>
              <a:tr h="370840">
                <a:tc>
                  <a:txBody>
                    <a:bodyPr/>
                    <a:lstStyle/>
                    <a:p>
                      <a:r>
                        <a:rPr lang="en-US" dirty="0"/>
                        <a:t>Customer Password</a:t>
                      </a:r>
                      <a:endParaRPr lang="en-IN" dirty="0"/>
                    </a:p>
                  </a:txBody>
                  <a:tcPr/>
                </a:tc>
                <a:tc>
                  <a:txBody>
                    <a:bodyPr/>
                    <a:lstStyle/>
                    <a:p>
                      <a:r>
                        <a:rPr lang="en-US" dirty="0"/>
                        <a:t>Masked customer key</a:t>
                      </a:r>
                      <a:endParaRPr lang="en-IN" dirty="0"/>
                    </a:p>
                  </a:txBody>
                  <a:tcPr/>
                </a:tc>
                <a:extLst>
                  <a:ext uri="{0D108BD9-81ED-4DB2-BD59-A6C34878D82A}">
                    <a16:rowId xmlns:a16="http://schemas.microsoft.com/office/drawing/2014/main" val="1032066642"/>
                  </a:ext>
                </a:extLst>
              </a:tr>
              <a:tr h="370840">
                <a:tc>
                  <a:txBody>
                    <a:bodyPr/>
                    <a:lstStyle/>
                    <a:p>
                      <a:r>
                        <a:rPr lang="en-US" dirty="0"/>
                        <a:t>Customer segment</a:t>
                      </a:r>
                      <a:endParaRPr lang="en-IN" dirty="0"/>
                    </a:p>
                  </a:txBody>
                  <a:tcPr/>
                </a:tc>
                <a:tc>
                  <a:txBody>
                    <a:bodyPr/>
                    <a:lstStyle/>
                    <a:p>
                      <a:r>
                        <a:rPr lang="en-US" dirty="0"/>
                        <a:t>Types of customer (</a:t>
                      </a:r>
                      <a:r>
                        <a:rPr lang="en-IN" dirty="0"/>
                        <a:t>Consumer, Home Office, Corporate)</a:t>
                      </a:r>
                    </a:p>
                  </a:txBody>
                  <a:tcPr/>
                </a:tc>
                <a:extLst>
                  <a:ext uri="{0D108BD9-81ED-4DB2-BD59-A6C34878D82A}">
                    <a16:rowId xmlns:a16="http://schemas.microsoft.com/office/drawing/2014/main" val="344975252"/>
                  </a:ext>
                </a:extLst>
              </a:tr>
              <a:tr h="370840">
                <a:tc>
                  <a:txBody>
                    <a:bodyPr/>
                    <a:lstStyle/>
                    <a:p>
                      <a:r>
                        <a:rPr lang="en-US" dirty="0"/>
                        <a:t>Customer state</a:t>
                      </a:r>
                      <a:endParaRPr lang="en-IN" dirty="0"/>
                    </a:p>
                  </a:txBody>
                  <a:tcPr/>
                </a:tc>
                <a:tc>
                  <a:txBody>
                    <a:bodyPr/>
                    <a:lstStyle/>
                    <a:p>
                      <a:r>
                        <a:rPr lang="en-US" dirty="0"/>
                        <a:t>State to which the store where the purchase is registered belong</a:t>
                      </a:r>
                      <a:endParaRPr lang="en-IN" dirty="0"/>
                    </a:p>
                  </a:txBody>
                  <a:tcPr/>
                </a:tc>
                <a:extLst>
                  <a:ext uri="{0D108BD9-81ED-4DB2-BD59-A6C34878D82A}">
                    <a16:rowId xmlns:a16="http://schemas.microsoft.com/office/drawing/2014/main" val="3121337780"/>
                  </a:ext>
                </a:extLst>
              </a:tr>
              <a:tr h="370840">
                <a:tc>
                  <a:txBody>
                    <a:bodyPr/>
                    <a:lstStyle/>
                    <a:p>
                      <a:r>
                        <a:rPr lang="en-US" dirty="0"/>
                        <a:t>Customer street</a:t>
                      </a:r>
                      <a:endParaRPr lang="en-IN" dirty="0"/>
                    </a:p>
                  </a:txBody>
                  <a:tcPr/>
                </a:tc>
                <a:tc>
                  <a:txBody>
                    <a:bodyPr/>
                    <a:lstStyle/>
                    <a:p>
                      <a:r>
                        <a:rPr lang="en-US" dirty="0"/>
                        <a:t>Street to which the store where the purchase is registered belong</a:t>
                      </a:r>
                      <a:endParaRPr lang="en-IN" dirty="0"/>
                    </a:p>
                  </a:txBody>
                  <a:tcPr/>
                </a:tc>
                <a:extLst>
                  <a:ext uri="{0D108BD9-81ED-4DB2-BD59-A6C34878D82A}">
                    <a16:rowId xmlns:a16="http://schemas.microsoft.com/office/drawing/2014/main" val="1154931094"/>
                  </a:ext>
                </a:extLst>
              </a:tr>
              <a:tr h="370840">
                <a:tc>
                  <a:txBody>
                    <a:bodyPr/>
                    <a:lstStyle/>
                    <a:p>
                      <a:r>
                        <a:rPr lang="en-US" dirty="0"/>
                        <a:t>Customer </a:t>
                      </a:r>
                      <a:r>
                        <a:rPr lang="en-US" dirty="0" err="1"/>
                        <a:t>zipcode</a:t>
                      </a:r>
                      <a:endParaRPr lang="en-IN" dirty="0"/>
                    </a:p>
                  </a:txBody>
                  <a:tcPr/>
                </a:tc>
                <a:tc>
                  <a:txBody>
                    <a:bodyPr/>
                    <a:lstStyle/>
                    <a:p>
                      <a:r>
                        <a:rPr lang="en-US" dirty="0"/>
                        <a:t>Customer </a:t>
                      </a:r>
                      <a:r>
                        <a:rPr lang="en-US" dirty="0" err="1"/>
                        <a:t>zipcode</a:t>
                      </a:r>
                      <a:endParaRPr lang="en-IN" dirty="0"/>
                    </a:p>
                  </a:txBody>
                  <a:tcPr/>
                </a:tc>
                <a:extLst>
                  <a:ext uri="{0D108BD9-81ED-4DB2-BD59-A6C34878D82A}">
                    <a16:rowId xmlns:a16="http://schemas.microsoft.com/office/drawing/2014/main" val="255568365"/>
                  </a:ext>
                </a:extLst>
              </a:tr>
              <a:tr h="370840">
                <a:tc>
                  <a:txBody>
                    <a:bodyPr/>
                    <a:lstStyle/>
                    <a:p>
                      <a:r>
                        <a:rPr lang="en-US" dirty="0"/>
                        <a:t>Department ID</a:t>
                      </a:r>
                      <a:endParaRPr lang="en-IN" dirty="0"/>
                    </a:p>
                  </a:txBody>
                  <a:tcPr/>
                </a:tc>
                <a:tc>
                  <a:txBody>
                    <a:bodyPr/>
                    <a:lstStyle/>
                    <a:p>
                      <a:r>
                        <a:rPr lang="en-US" dirty="0"/>
                        <a:t>Department code of the store</a:t>
                      </a:r>
                      <a:endParaRPr lang="en-IN" dirty="0"/>
                    </a:p>
                  </a:txBody>
                  <a:tcPr/>
                </a:tc>
                <a:extLst>
                  <a:ext uri="{0D108BD9-81ED-4DB2-BD59-A6C34878D82A}">
                    <a16:rowId xmlns:a16="http://schemas.microsoft.com/office/drawing/2014/main" val="3707880567"/>
                  </a:ext>
                </a:extLst>
              </a:tr>
              <a:tr h="370840">
                <a:tc>
                  <a:txBody>
                    <a:bodyPr/>
                    <a:lstStyle/>
                    <a:p>
                      <a:r>
                        <a:rPr lang="en-US" dirty="0"/>
                        <a:t>Department Name</a:t>
                      </a:r>
                      <a:endParaRPr lang="en-IN" dirty="0"/>
                    </a:p>
                  </a:txBody>
                  <a:tcPr/>
                </a:tc>
                <a:tc>
                  <a:txBody>
                    <a:bodyPr/>
                    <a:lstStyle/>
                    <a:p>
                      <a:r>
                        <a:rPr lang="en-US" dirty="0"/>
                        <a:t>Department name of the store</a:t>
                      </a:r>
                      <a:endParaRPr lang="en-IN" dirty="0"/>
                    </a:p>
                  </a:txBody>
                  <a:tcPr/>
                </a:tc>
                <a:extLst>
                  <a:ext uri="{0D108BD9-81ED-4DB2-BD59-A6C34878D82A}">
                    <a16:rowId xmlns:a16="http://schemas.microsoft.com/office/drawing/2014/main" val="2499523352"/>
                  </a:ext>
                </a:extLst>
              </a:tr>
              <a:tr h="370840">
                <a:tc>
                  <a:txBody>
                    <a:bodyPr/>
                    <a:lstStyle/>
                    <a:p>
                      <a:r>
                        <a:rPr lang="en-US" dirty="0"/>
                        <a:t>Latitude</a:t>
                      </a:r>
                      <a:endParaRPr lang="en-IN" dirty="0"/>
                    </a:p>
                  </a:txBody>
                  <a:tcPr/>
                </a:tc>
                <a:tc>
                  <a:txBody>
                    <a:bodyPr/>
                    <a:lstStyle/>
                    <a:p>
                      <a:r>
                        <a:rPr lang="en-US" dirty="0"/>
                        <a:t>Latitude corresponding to location of store</a:t>
                      </a:r>
                      <a:endParaRPr lang="en-IN" dirty="0"/>
                    </a:p>
                  </a:txBody>
                  <a:tcPr/>
                </a:tc>
                <a:extLst>
                  <a:ext uri="{0D108BD9-81ED-4DB2-BD59-A6C34878D82A}">
                    <a16:rowId xmlns:a16="http://schemas.microsoft.com/office/drawing/2014/main" val="2179603194"/>
                  </a:ext>
                </a:extLst>
              </a:tr>
              <a:tr h="370840">
                <a:tc>
                  <a:txBody>
                    <a:bodyPr/>
                    <a:lstStyle/>
                    <a:p>
                      <a:r>
                        <a:rPr lang="en-US" dirty="0"/>
                        <a:t>Longitude</a:t>
                      </a:r>
                      <a:endParaRPr lang="en-IN" dirty="0"/>
                    </a:p>
                  </a:txBody>
                  <a:tcPr/>
                </a:tc>
                <a:tc>
                  <a:txBody>
                    <a:bodyPr/>
                    <a:lstStyle/>
                    <a:p>
                      <a:r>
                        <a:rPr lang="en-US" dirty="0"/>
                        <a:t>Longitude corresponding to location of store</a:t>
                      </a:r>
                      <a:endParaRPr lang="en-IN" dirty="0"/>
                    </a:p>
                  </a:txBody>
                  <a:tcPr/>
                </a:tc>
                <a:extLst>
                  <a:ext uri="{0D108BD9-81ED-4DB2-BD59-A6C34878D82A}">
                    <a16:rowId xmlns:a16="http://schemas.microsoft.com/office/drawing/2014/main" val="3608359651"/>
                  </a:ext>
                </a:extLst>
              </a:tr>
              <a:tr h="370840">
                <a:tc>
                  <a:txBody>
                    <a:bodyPr/>
                    <a:lstStyle/>
                    <a:p>
                      <a:r>
                        <a:rPr lang="en-US" dirty="0"/>
                        <a:t>Market </a:t>
                      </a:r>
                      <a:endParaRPr lang="en-IN" dirty="0"/>
                    </a:p>
                  </a:txBody>
                  <a:tcPr/>
                </a:tc>
                <a:tc>
                  <a:txBody>
                    <a:bodyPr/>
                    <a:lstStyle/>
                    <a:p>
                      <a:r>
                        <a:rPr lang="en-US" dirty="0"/>
                        <a:t>Market to where the order is delivered (</a:t>
                      </a:r>
                      <a:r>
                        <a:rPr lang="en-IN" dirty="0"/>
                        <a:t>Pacific Asia, USCA, Africa, Europe, LATAM</a:t>
                      </a:r>
                      <a:r>
                        <a:rPr lang="en-US" dirty="0"/>
                        <a:t>)</a:t>
                      </a:r>
                      <a:endParaRPr lang="en-IN" dirty="0"/>
                    </a:p>
                  </a:txBody>
                  <a:tcPr/>
                </a:tc>
                <a:extLst>
                  <a:ext uri="{0D108BD9-81ED-4DB2-BD59-A6C34878D82A}">
                    <a16:rowId xmlns:a16="http://schemas.microsoft.com/office/drawing/2014/main" val="3266311823"/>
                  </a:ext>
                </a:extLst>
              </a:tr>
            </a:tbl>
          </a:graphicData>
        </a:graphic>
      </p:graphicFrame>
      <p:sp>
        <p:nvSpPr>
          <p:cNvPr id="3" name="Slide Number Placeholder 2">
            <a:extLst>
              <a:ext uri="{FF2B5EF4-FFF2-40B4-BE49-F238E27FC236}">
                <a16:creationId xmlns:a16="http://schemas.microsoft.com/office/drawing/2014/main" id="{F9806828-18BF-27B6-5B93-176569D69A6E}"/>
              </a:ext>
            </a:extLst>
          </p:cNvPr>
          <p:cNvSpPr>
            <a:spLocks noGrp="1"/>
          </p:cNvSpPr>
          <p:nvPr>
            <p:ph type="sldNum" sz="quarter" idx="12"/>
          </p:nvPr>
        </p:nvSpPr>
        <p:spPr/>
        <p:txBody>
          <a:bodyPr/>
          <a:lstStyle/>
          <a:p>
            <a:fld id="{C01389E6-C847-4AD0-B56D-D205B2EAB1EE}" type="slidenum">
              <a:rPr lang="en-US" smtClean="0"/>
              <a:t>6</a:t>
            </a:fld>
            <a:endParaRPr lang="en-US"/>
          </a:p>
        </p:txBody>
      </p:sp>
    </p:spTree>
    <p:extLst>
      <p:ext uri="{BB962C8B-B14F-4D97-AF65-F5344CB8AC3E}">
        <p14:creationId xmlns:p14="http://schemas.microsoft.com/office/powerpoint/2010/main" val="250587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BEC5-87C3-9656-2AED-B80A51516241}"/>
              </a:ext>
            </a:extLst>
          </p:cNvPr>
          <p:cNvSpPr>
            <a:spLocks noGrp="1"/>
          </p:cNvSpPr>
          <p:nvPr>
            <p:ph type="title"/>
          </p:nvPr>
        </p:nvSpPr>
        <p:spPr>
          <a:xfrm>
            <a:off x="1371600" y="442026"/>
            <a:ext cx="10241280" cy="688715"/>
          </a:xfrm>
        </p:spPr>
        <p:txBody>
          <a:bodyPr/>
          <a:lstStyle/>
          <a:p>
            <a:r>
              <a:rPr lang="en-US" dirty="0"/>
              <a:t>description</a:t>
            </a:r>
            <a:endParaRPr lang="en-IN" dirty="0"/>
          </a:p>
        </p:txBody>
      </p:sp>
      <p:graphicFrame>
        <p:nvGraphicFramePr>
          <p:cNvPr id="4" name="Table 4">
            <a:extLst>
              <a:ext uri="{FF2B5EF4-FFF2-40B4-BE49-F238E27FC236}">
                <a16:creationId xmlns:a16="http://schemas.microsoft.com/office/drawing/2014/main" id="{B37F975C-9943-351A-F7E0-38952385A0B8}"/>
              </a:ext>
            </a:extLst>
          </p:cNvPr>
          <p:cNvGraphicFramePr>
            <a:graphicFrameLocks noGrp="1"/>
          </p:cNvGraphicFramePr>
          <p:nvPr>
            <p:ph idx="1"/>
            <p:extLst>
              <p:ext uri="{D42A27DB-BD31-4B8C-83A1-F6EECF244321}">
                <p14:modId xmlns:p14="http://schemas.microsoft.com/office/powerpoint/2010/main" val="614001756"/>
              </p:ext>
            </p:extLst>
          </p:nvPr>
        </p:nvGraphicFramePr>
        <p:xfrm>
          <a:off x="1371600" y="1130741"/>
          <a:ext cx="10240962" cy="5191760"/>
        </p:xfrm>
        <a:graphic>
          <a:graphicData uri="http://schemas.openxmlformats.org/drawingml/2006/table">
            <a:tbl>
              <a:tblPr firstRow="1" bandRow="1">
                <a:tableStyleId>{5C22544A-7EE6-4342-B048-85BDC9FD1C3A}</a:tableStyleId>
              </a:tblPr>
              <a:tblGrid>
                <a:gridCol w="3677478">
                  <a:extLst>
                    <a:ext uri="{9D8B030D-6E8A-4147-A177-3AD203B41FA5}">
                      <a16:colId xmlns:a16="http://schemas.microsoft.com/office/drawing/2014/main" val="2690920887"/>
                    </a:ext>
                  </a:extLst>
                </a:gridCol>
                <a:gridCol w="6563484">
                  <a:extLst>
                    <a:ext uri="{9D8B030D-6E8A-4147-A177-3AD203B41FA5}">
                      <a16:colId xmlns:a16="http://schemas.microsoft.com/office/drawing/2014/main" val="2987473273"/>
                    </a:ext>
                  </a:extLst>
                </a:gridCol>
              </a:tblGrid>
              <a:tr h="370840">
                <a:tc>
                  <a:txBody>
                    <a:bodyPr/>
                    <a:lstStyle/>
                    <a:p>
                      <a:r>
                        <a:rPr lang="en-US" dirty="0"/>
                        <a:t>Fields</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3893861887"/>
                  </a:ext>
                </a:extLst>
              </a:tr>
              <a:tr h="370840">
                <a:tc>
                  <a:txBody>
                    <a:bodyPr/>
                    <a:lstStyle/>
                    <a:p>
                      <a:r>
                        <a:rPr lang="en-US" dirty="0"/>
                        <a:t>Order city</a:t>
                      </a:r>
                      <a:endParaRPr lang="en-IN" dirty="0"/>
                    </a:p>
                  </a:txBody>
                  <a:tcPr/>
                </a:tc>
                <a:tc>
                  <a:txBody>
                    <a:bodyPr/>
                    <a:lstStyle/>
                    <a:p>
                      <a:r>
                        <a:rPr lang="en-US" dirty="0"/>
                        <a:t>Destination city of the order</a:t>
                      </a:r>
                      <a:endParaRPr lang="en-IN" dirty="0"/>
                    </a:p>
                  </a:txBody>
                  <a:tcPr/>
                </a:tc>
                <a:extLst>
                  <a:ext uri="{0D108BD9-81ED-4DB2-BD59-A6C34878D82A}">
                    <a16:rowId xmlns:a16="http://schemas.microsoft.com/office/drawing/2014/main" val="3281041817"/>
                  </a:ext>
                </a:extLst>
              </a:tr>
              <a:tr h="370840">
                <a:tc>
                  <a:txBody>
                    <a:bodyPr/>
                    <a:lstStyle/>
                    <a:p>
                      <a:r>
                        <a:rPr lang="en-US" dirty="0"/>
                        <a:t>Order country</a:t>
                      </a:r>
                      <a:endParaRPr lang="en-IN" dirty="0"/>
                    </a:p>
                  </a:txBody>
                  <a:tcPr/>
                </a:tc>
                <a:tc>
                  <a:txBody>
                    <a:bodyPr/>
                    <a:lstStyle/>
                    <a:p>
                      <a:r>
                        <a:rPr lang="en-US" dirty="0"/>
                        <a:t>Destination country of the order</a:t>
                      </a:r>
                      <a:endParaRPr lang="en-IN" dirty="0"/>
                    </a:p>
                  </a:txBody>
                  <a:tcPr/>
                </a:tc>
                <a:extLst>
                  <a:ext uri="{0D108BD9-81ED-4DB2-BD59-A6C34878D82A}">
                    <a16:rowId xmlns:a16="http://schemas.microsoft.com/office/drawing/2014/main" val="2998229343"/>
                  </a:ext>
                </a:extLst>
              </a:tr>
              <a:tr h="370840">
                <a:tc>
                  <a:txBody>
                    <a:bodyPr/>
                    <a:lstStyle/>
                    <a:p>
                      <a:r>
                        <a:rPr lang="en-US" dirty="0"/>
                        <a:t>Order Customer ID</a:t>
                      </a:r>
                      <a:endParaRPr lang="en-IN" dirty="0"/>
                    </a:p>
                  </a:txBody>
                  <a:tcPr/>
                </a:tc>
                <a:tc>
                  <a:txBody>
                    <a:bodyPr/>
                    <a:lstStyle/>
                    <a:p>
                      <a:r>
                        <a:rPr lang="en-US" dirty="0"/>
                        <a:t>Customer order code</a:t>
                      </a:r>
                      <a:endParaRPr lang="en-IN" dirty="0"/>
                    </a:p>
                  </a:txBody>
                  <a:tcPr/>
                </a:tc>
                <a:extLst>
                  <a:ext uri="{0D108BD9-81ED-4DB2-BD59-A6C34878D82A}">
                    <a16:rowId xmlns:a16="http://schemas.microsoft.com/office/drawing/2014/main" val="1048958821"/>
                  </a:ext>
                </a:extLst>
              </a:tr>
              <a:tr h="370840">
                <a:tc>
                  <a:txBody>
                    <a:bodyPr/>
                    <a:lstStyle/>
                    <a:p>
                      <a:r>
                        <a:rPr lang="en-US" dirty="0"/>
                        <a:t>Order date (</a:t>
                      </a:r>
                      <a:r>
                        <a:rPr lang="en-US" dirty="0" err="1"/>
                        <a:t>DateOrder</a:t>
                      </a:r>
                      <a:r>
                        <a:rPr lang="en-US" dirty="0"/>
                        <a:t>)</a:t>
                      </a:r>
                      <a:endParaRPr lang="en-IN" dirty="0"/>
                    </a:p>
                  </a:txBody>
                  <a:tcPr/>
                </a:tc>
                <a:tc>
                  <a:txBody>
                    <a:bodyPr/>
                    <a:lstStyle/>
                    <a:p>
                      <a:r>
                        <a:rPr lang="en-US" dirty="0"/>
                        <a:t>Date on which the order is made</a:t>
                      </a:r>
                      <a:endParaRPr lang="en-IN" dirty="0"/>
                    </a:p>
                  </a:txBody>
                  <a:tcPr/>
                </a:tc>
                <a:extLst>
                  <a:ext uri="{0D108BD9-81ED-4DB2-BD59-A6C34878D82A}">
                    <a16:rowId xmlns:a16="http://schemas.microsoft.com/office/drawing/2014/main" val="4044017370"/>
                  </a:ext>
                </a:extLst>
              </a:tr>
              <a:tr h="370840">
                <a:tc>
                  <a:txBody>
                    <a:bodyPr/>
                    <a:lstStyle/>
                    <a:p>
                      <a:r>
                        <a:rPr lang="en-US" dirty="0"/>
                        <a:t>Order ID</a:t>
                      </a:r>
                      <a:endParaRPr lang="en-IN" dirty="0"/>
                    </a:p>
                  </a:txBody>
                  <a:tcPr/>
                </a:tc>
                <a:tc>
                  <a:txBody>
                    <a:bodyPr/>
                    <a:lstStyle/>
                    <a:p>
                      <a:r>
                        <a:rPr lang="en-US" dirty="0"/>
                        <a:t>Order Code</a:t>
                      </a:r>
                      <a:endParaRPr lang="en-IN" dirty="0"/>
                    </a:p>
                  </a:txBody>
                  <a:tcPr/>
                </a:tc>
                <a:extLst>
                  <a:ext uri="{0D108BD9-81ED-4DB2-BD59-A6C34878D82A}">
                    <a16:rowId xmlns:a16="http://schemas.microsoft.com/office/drawing/2014/main" val="2562900655"/>
                  </a:ext>
                </a:extLst>
              </a:tr>
              <a:tr h="370840">
                <a:tc>
                  <a:txBody>
                    <a:bodyPr/>
                    <a:lstStyle/>
                    <a:p>
                      <a:r>
                        <a:rPr lang="en-US" dirty="0"/>
                        <a:t>Order Item </a:t>
                      </a:r>
                      <a:r>
                        <a:rPr lang="en-US" dirty="0" err="1"/>
                        <a:t>cardprod</a:t>
                      </a:r>
                      <a:r>
                        <a:rPr lang="en-US" dirty="0"/>
                        <a:t> ID</a:t>
                      </a:r>
                      <a:endParaRPr lang="en-IN" dirty="0"/>
                    </a:p>
                  </a:txBody>
                  <a:tcPr/>
                </a:tc>
                <a:tc>
                  <a:txBody>
                    <a:bodyPr/>
                    <a:lstStyle/>
                    <a:p>
                      <a:r>
                        <a:rPr lang="en-US" dirty="0"/>
                        <a:t>Product code generated through the REID reader</a:t>
                      </a:r>
                      <a:endParaRPr lang="en-IN" dirty="0"/>
                    </a:p>
                  </a:txBody>
                  <a:tcPr/>
                </a:tc>
                <a:extLst>
                  <a:ext uri="{0D108BD9-81ED-4DB2-BD59-A6C34878D82A}">
                    <a16:rowId xmlns:a16="http://schemas.microsoft.com/office/drawing/2014/main" val="1082546672"/>
                  </a:ext>
                </a:extLst>
              </a:tr>
              <a:tr h="370840">
                <a:tc>
                  <a:txBody>
                    <a:bodyPr/>
                    <a:lstStyle/>
                    <a:p>
                      <a:r>
                        <a:rPr lang="en-US" dirty="0"/>
                        <a:t>Order Item Discount</a:t>
                      </a:r>
                      <a:endParaRPr lang="en-IN" dirty="0"/>
                    </a:p>
                  </a:txBody>
                  <a:tcPr/>
                </a:tc>
                <a:tc>
                  <a:txBody>
                    <a:bodyPr/>
                    <a:lstStyle/>
                    <a:p>
                      <a:r>
                        <a:rPr lang="en-US" dirty="0"/>
                        <a:t>Order item discount value</a:t>
                      </a:r>
                      <a:endParaRPr lang="en-IN" dirty="0"/>
                    </a:p>
                  </a:txBody>
                  <a:tcPr/>
                </a:tc>
                <a:extLst>
                  <a:ext uri="{0D108BD9-81ED-4DB2-BD59-A6C34878D82A}">
                    <a16:rowId xmlns:a16="http://schemas.microsoft.com/office/drawing/2014/main" val="49580176"/>
                  </a:ext>
                </a:extLst>
              </a:tr>
              <a:tr h="370840">
                <a:tc>
                  <a:txBody>
                    <a:bodyPr/>
                    <a:lstStyle/>
                    <a:p>
                      <a:r>
                        <a:rPr lang="en-US" dirty="0"/>
                        <a:t>Order Item Discount Rate</a:t>
                      </a:r>
                      <a:endParaRPr lang="en-IN" dirty="0"/>
                    </a:p>
                  </a:txBody>
                  <a:tcPr/>
                </a:tc>
                <a:tc>
                  <a:txBody>
                    <a:bodyPr/>
                    <a:lstStyle/>
                    <a:p>
                      <a:r>
                        <a:rPr lang="en-US" dirty="0"/>
                        <a:t>Order item discount percentage</a:t>
                      </a:r>
                      <a:endParaRPr lang="en-IN" dirty="0"/>
                    </a:p>
                  </a:txBody>
                  <a:tcPr/>
                </a:tc>
                <a:extLst>
                  <a:ext uri="{0D108BD9-81ED-4DB2-BD59-A6C34878D82A}">
                    <a16:rowId xmlns:a16="http://schemas.microsoft.com/office/drawing/2014/main" val="2963544194"/>
                  </a:ext>
                </a:extLst>
              </a:tr>
              <a:tr h="370840">
                <a:tc>
                  <a:txBody>
                    <a:bodyPr/>
                    <a:lstStyle/>
                    <a:p>
                      <a:r>
                        <a:rPr lang="en-IN" dirty="0"/>
                        <a:t>Order Item ID</a:t>
                      </a:r>
                    </a:p>
                  </a:txBody>
                  <a:tcPr/>
                </a:tc>
                <a:tc>
                  <a:txBody>
                    <a:bodyPr/>
                    <a:lstStyle/>
                    <a:p>
                      <a:r>
                        <a:rPr lang="en-IN" dirty="0"/>
                        <a:t>Order item code</a:t>
                      </a:r>
                    </a:p>
                  </a:txBody>
                  <a:tcPr/>
                </a:tc>
                <a:extLst>
                  <a:ext uri="{0D108BD9-81ED-4DB2-BD59-A6C34878D82A}">
                    <a16:rowId xmlns:a16="http://schemas.microsoft.com/office/drawing/2014/main" val="1740346773"/>
                  </a:ext>
                </a:extLst>
              </a:tr>
              <a:tr h="370840">
                <a:tc>
                  <a:txBody>
                    <a:bodyPr/>
                    <a:lstStyle/>
                    <a:p>
                      <a:r>
                        <a:rPr lang="en-IN" dirty="0"/>
                        <a:t>Order Item Product Price </a:t>
                      </a:r>
                    </a:p>
                  </a:txBody>
                  <a:tcPr/>
                </a:tc>
                <a:tc>
                  <a:txBody>
                    <a:bodyPr/>
                    <a:lstStyle/>
                    <a:p>
                      <a:r>
                        <a:rPr lang="en-US" dirty="0"/>
                        <a:t>Price of products without discount </a:t>
                      </a:r>
                      <a:endParaRPr lang="en-IN" dirty="0"/>
                    </a:p>
                  </a:txBody>
                  <a:tcPr/>
                </a:tc>
                <a:extLst>
                  <a:ext uri="{0D108BD9-81ED-4DB2-BD59-A6C34878D82A}">
                    <a16:rowId xmlns:a16="http://schemas.microsoft.com/office/drawing/2014/main" val="4177391011"/>
                  </a:ext>
                </a:extLst>
              </a:tr>
              <a:tr h="370840">
                <a:tc>
                  <a:txBody>
                    <a:bodyPr/>
                    <a:lstStyle/>
                    <a:p>
                      <a:r>
                        <a:rPr lang="en-IN" dirty="0"/>
                        <a:t>Order Item Profit Ratio</a:t>
                      </a:r>
                    </a:p>
                  </a:txBody>
                  <a:tcPr/>
                </a:tc>
                <a:tc>
                  <a:txBody>
                    <a:bodyPr/>
                    <a:lstStyle/>
                    <a:p>
                      <a:r>
                        <a:rPr lang="en-IN" dirty="0"/>
                        <a:t>Order Item Profit ratio</a:t>
                      </a:r>
                    </a:p>
                  </a:txBody>
                  <a:tcPr/>
                </a:tc>
                <a:extLst>
                  <a:ext uri="{0D108BD9-81ED-4DB2-BD59-A6C34878D82A}">
                    <a16:rowId xmlns:a16="http://schemas.microsoft.com/office/drawing/2014/main" val="1436264732"/>
                  </a:ext>
                </a:extLst>
              </a:tr>
              <a:tr h="370840">
                <a:tc>
                  <a:txBody>
                    <a:bodyPr/>
                    <a:lstStyle/>
                    <a:p>
                      <a:r>
                        <a:rPr lang="en-IN" dirty="0"/>
                        <a:t>Order Item Quantity</a:t>
                      </a:r>
                    </a:p>
                  </a:txBody>
                  <a:tcPr/>
                </a:tc>
                <a:tc>
                  <a:txBody>
                    <a:bodyPr/>
                    <a:lstStyle/>
                    <a:p>
                      <a:r>
                        <a:rPr lang="en-US" dirty="0"/>
                        <a:t>Number of products per order</a:t>
                      </a:r>
                      <a:endParaRPr lang="en-IN" dirty="0"/>
                    </a:p>
                  </a:txBody>
                  <a:tcPr/>
                </a:tc>
                <a:extLst>
                  <a:ext uri="{0D108BD9-81ED-4DB2-BD59-A6C34878D82A}">
                    <a16:rowId xmlns:a16="http://schemas.microsoft.com/office/drawing/2014/main" val="893310713"/>
                  </a:ext>
                </a:extLst>
              </a:tr>
              <a:tr h="370840">
                <a:tc>
                  <a:txBody>
                    <a:bodyPr/>
                    <a:lstStyle/>
                    <a:p>
                      <a:r>
                        <a:rPr lang="en-IN" dirty="0"/>
                        <a:t>Sales</a:t>
                      </a:r>
                    </a:p>
                  </a:txBody>
                  <a:tcPr/>
                </a:tc>
                <a:tc>
                  <a:txBody>
                    <a:bodyPr/>
                    <a:lstStyle/>
                    <a:p>
                      <a:r>
                        <a:rPr lang="en-IN" dirty="0"/>
                        <a:t>Value in sales</a:t>
                      </a:r>
                    </a:p>
                  </a:txBody>
                  <a:tcPr/>
                </a:tc>
                <a:extLst>
                  <a:ext uri="{0D108BD9-81ED-4DB2-BD59-A6C34878D82A}">
                    <a16:rowId xmlns:a16="http://schemas.microsoft.com/office/drawing/2014/main" val="459381728"/>
                  </a:ext>
                </a:extLst>
              </a:tr>
            </a:tbl>
          </a:graphicData>
        </a:graphic>
      </p:graphicFrame>
      <p:sp>
        <p:nvSpPr>
          <p:cNvPr id="3" name="Slide Number Placeholder 2">
            <a:extLst>
              <a:ext uri="{FF2B5EF4-FFF2-40B4-BE49-F238E27FC236}">
                <a16:creationId xmlns:a16="http://schemas.microsoft.com/office/drawing/2014/main" id="{AE71648A-0FC2-BE30-653C-82F2F0B5BB91}"/>
              </a:ext>
            </a:extLst>
          </p:cNvPr>
          <p:cNvSpPr>
            <a:spLocks noGrp="1"/>
          </p:cNvSpPr>
          <p:nvPr>
            <p:ph type="sldNum" sz="quarter" idx="12"/>
          </p:nvPr>
        </p:nvSpPr>
        <p:spPr/>
        <p:txBody>
          <a:bodyPr/>
          <a:lstStyle/>
          <a:p>
            <a:fld id="{C01389E6-C847-4AD0-B56D-D205B2EAB1EE}" type="slidenum">
              <a:rPr lang="en-US" smtClean="0"/>
              <a:t>7</a:t>
            </a:fld>
            <a:endParaRPr lang="en-US"/>
          </a:p>
        </p:txBody>
      </p:sp>
    </p:spTree>
    <p:extLst>
      <p:ext uri="{BB962C8B-B14F-4D97-AF65-F5344CB8AC3E}">
        <p14:creationId xmlns:p14="http://schemas.microsoft.com/office/powerpoint/2010/main" val="318243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6798C-BA96-3338-490B-952AA9B8D62A}"/>
              </a:ext>
            </a:extLst>
          </p:cNvPr>
          <p:cNvSpPr>
            <a:spLocks noGrp="1"/>
          </p:cNvSpPr>
          <p:nvPr>
            <p:ph type="title"/>
          </p:nvPr>
        </p:nvSpPr>
        <p:spPr>
          <a:xfrm>
            <a:off x="1371600" y="194071"/>
            <a:ext cx="10241280" cy="542942"/>
          </a:xfrm>
        </p:spPr>
        <p:txBody>
          <a:bodyPr>
            <a:normAutofit fontScale="90000"/>
          </a:bodyPr>
          <a:lstStyle/>
          <a:p>
            <a:r>
              <a:rPr lang="en-US" dirty="0"/>
              <a:t>description</a:t>
            </a:r>
            <a:endParaRPr lang="en-IN" dirty="0"/>
          </a:p>
        </p:txBody>
      </p:sp>
      <p:graphicFrame>
        <p:nvGraphicFramePr>
          <p:cNvPr id="4" name="Table 4">
            <a:extLst>
              <a:ext uri="{FF2B5EF4-FFF2-40B4-BE49-F238E27FC236}">
                <a16:creationId xmlns:a16="http://schemas.microsoft.com/office/drawing/2014/main" id="{D36FE9A4-AB11-EFE2-AB4E-0C560AE5571F}"/>
              </a:ext>
            </a:extLst>
          </p:cNvPr>
          <p:cNvGraphicFramePr>
            <a:graphicFrameLocks noGrp="1"/>
          </p:cNvGraphicFramePr>
          <p:nvPr>
            <p:ph idx="1"/>
            <p:extLst>
              <p:ext uri="{D42A27DB-BD31-4B8C-83A1-F6EECF244321}">
                <p14:modId xmlns:p14="http://schemas.microsoft.com/office/powerpoint/2010/main" val="450857011"/>
              </p:ext>
            </p:extLst>
          </p:nvPr>
        </p:nvGraphicFramePr>
        <p:xfrm>
          <a:off x="1371600" y="865350"/>
          <a:ext cx="10240962" cy="5461000"/>
        </p:xfrm>
        <a:graphic>
          <a:graphicData uri="http://schemas.openxmlformats.org/drawingml/2006/table">
            <a:tbl>
              <a:tblPr firstRow="1" bandRow="1">
                <a:tableStyleId>{5C22544A-7EE6-4342-B048-85BDC9FD1C3A}</a:tableStyleId>
              </a:tblPr>
              <a:tblGrid>
                <a:gridCol w="3902765">
                  <a:extLst>
                    <a:ext uri="{9D8B030D-6E8A-4147-A177-3AD203B41FA5}">
                      <a16:colId xmlns:a16="http://schemas.microsoft.com/office/drawing/2014/main" val="3876061726"/>
                    </a:ext>
                  </a:extLst>
                </a:gridCol>
                <a:gridCol w="6338197">
                  <a:extLst>
                    <a:ext uri="{9D8B030D-6E8A-4147-A177-3AD203B41FA5}">
                      <a16:colId xmlns:a16="http://schemas.microsoft.com/office/drawing/2014/main" val="1310221845"/>
                    </a:ext>
                  </a:extLst>
                </a:gridCol>
              </a:tblGrid>
              <a:tr h="370840">
                <a:tc>
                  <a:txBody>
                    <a:bodyPr/>
                    <a:lstStyle/>
                    <a:p>
                      <a:r>
                        <a:rPr lang="en-US" dirty="0"/>
                        <a:t>Fields</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466843741"/>
                  </a:ext>
                </a:extLst>
              </a:tr>
              <a:tr h="370840">
                <a:tc>
                  <a:txBody>
                    <a:bodyPr/>
                    <a:lstStyle/>
                    <a:p>
                      <a:r>
                        <a:rPr lang="en-IN" dirty="0"/>
                        <a:t>Order Item Total</a:t>
                      </a:r>
                    </a:p>
                  </a:txBody>
                  <a:tcPr/>
                </a:tc>
                <a:tc>
                  <a:txBody>
                    <a:bodyPr/>
                    <a:lstStyle/>
                    <a:p>
                      <a:r>
                        <a:rPr lang="en-IN" dirty="0"/>
                        <a:t>Total amount per order</a:t>
                      </a:r>
                    </a:p>
                  </a:txBody>
                  <a:tcPr/>
                </a:tc>
                <a:extLst>
                  <a:ext uri="{0D108BD9-81ED-4DB2-BD59-A6C34878D82A}">
                    <a16:rowId xmlns:a16="http://schemas.microsoft.com/office/drawing/2014/main" val="685024206"/>
                  </a:ext>
                </a:extLst>
              </a:tr>
              <a:tr h="370840">
                <a:tc>
                  <a:txBody>
                    <a:bodyPr/>
                    <a:lstStyle/>
                    <a:p>
                      <a:r>
                        <a:rPr lang="en-IN" dirty="0"/>
                        <a:t>Order Profit Per Order</a:t>
                      </a:r>
                    </a:p>
                  </a:txBody>
                  <a:tcPr/>
                </a:tc>
                <a:tc>
                  <a:txBody>
                    <a:bodyPr/>
                    <a:lstStyle/>
                    <a:p>
                      <a:r>
                        <a:rPr lang="en-IN" dirty="0"/>
                        <a:t>Order Profit Per Order</a:t>
                      </a:r>
                    </a:p>
                  </a:txBody>
                  <a:tcPr/>
                </a:tc>
                <a:extLst>
                  <a:ext uri="{0D108BD9-81ED-4DB2-BD59-A6C34878D82A}">
                    <a16:rowId xmlns:a16="http://schemas.microsoft.com/office/drawing/2014/main" val="1272220582"/>
                  </a:ext>
                </a:extLst>
              </a:tr>
              <a:tr h="370840">
                <a:tc>
                  <a:txBody>
                    <a:bodyPr/>
                    <a:lstStyle/>
                    <a:p>
                      <a:r>
                        <a:rPr lang="en-IN" dirty="0"/>
                        <a:t>Order Region</a:t>
                      </a:r>
                    </a:p>
                  </a:txBody>
                  <a:tcPr/>
                </a:tc>
                <a:tc>
                  <a:txBody>
                    <a:bodyPr/>
                    <a:lstStyle/>
                    <a:p>
                      <a:r>
                        <a:rPr lang="en-US" dirty="0"/>
                        <a:t>Region of the world where the order is delivered</a:t>
                      </a:r>
                      <a:endParaRPr lang="en-IN" dirty="0"/>
                    </a:p>
                  </a:txBody>
                  <a:tcPr/>
                </a:tc>
                <a:extLst>
                  <a:ext uri="{0D108BD9-81ED-4DB2-BD59-A6C34878D82A}">
                    <a16:rowId xmlns:a16="http://schemas.microsoft.com/office/drawing/2014/main" val="2586654765"/>
                  </a:ext>
                </a:extLst>
              </a:tr>
              <a:tr h="370840">
                <a:tc>
                  <a:txBody>
                    <a:bodyPr/>
                    <a:lstStyle/>
                    <a:p>
                      <a:r>
                        <a:rPr lang="en-IN" dirty="0"/>
                        <a:t>Order State </a:t>
                      </a:r>
                    </a:p>
                  </a:txBody>
                  <a:tcPr/>
                </a:tc>
                <a:tc>
                  <a:txBody>
                    <a:bodyPr/>
                    <a:lstStyle/>
                    <a:p>
                      <a:r>
                        <a:rPr lang="en-US" dirty="0"/>
                        <a:t>State of the region where the order is delivered </a:t>
                      </a:r>
                      <a:endParaRPr lang="en-IN" dirty="0"/>
                    </a:p>
                  </a:txBody>
                  <a:tcPr/>
                </a:tc>
                <a:extLst>
                  <a:ext uri="{0D108BD9-81ED-4DB2-BD59-A6C34878D82A}">
                    <a16:rowId xmlns:a16="http://schemas.microsoft.com/office/drawing/2014/main" val="1817201641"/>
                  </a:ext>
                </a:extLst>
              </a:tr>
              <a:tr h="370840">
                <a:tc>
                  <a:txBody>
                    <a:bodyPr/>
                    <a:lstStyle/>
                    <a:p>
                      <a:r>
                        <a:rPr lang="en-IN" dirty="0"/>
                        <a:t>Order Status </a:t>
                      </a:r>
                    </a:p>
                  </a:txBody>
                  <a:tcPr/>
                </a:tc>
                <a:tc>
                  <a:txBody>
                    <a:bodyPr/>
                    <a:lstStyle/>
                    <a:p>
                      <a:r>
                        <a:rPr lang="en-US" dirty="0"/>
                        <a:t>Status of the order</a:t>
                      </a:r>
                      <a:endParaRPr lang="en-IN" dirty="0"/>
                    </a:p>
                  </a:txBody>
                  <a:tcPr/>
                </a:tc>
                <a:extLst>
                  <a:ext uri="{0D108BD9-81ED-4DB2-BD59-A6C34878D82A}">
                    <a16:rowId xmlns:a16="http://schemas.microsoft.com/office/drawing/2014/main" val="3872416991"/>
                  </a:ext>
                </a:extLst>
              </a:tr>
              <a:tr h="370840">
                <a:tc>
                  <a:txBody>
                    <a:bodyPr/>
                    <a:lstStyle/>
                    <a:p>
                      <a:r>
                        <a:rPr lang="en-IN" dirty="0"/>
                        <a:t>Product Card Id</a:t>
                      </a:r>
                    </a:p>
                  </a:txBody>
                  <a:tcPr/>
                </a:tc>
                <a:tc>
                  <a:txBody>
                    <a:bodyPr/>
                    <a:lstStyle/>
                    <a:p>
                      <a:r>
                        <a:rPr lang="en-IN" dirty="0"/>
                        <a:t>Product Code</a:t>
                      </a:r>
                    </a:p>
                  </a:txBody>
                  <a:tcPr/>
                </a:tc>
                <a:extLst>
                  <a:ext uri="{0D108BD9-81ED-4DB2-BD59-A6C34878D82A}">
                    <a16:rowId xmlns:a16="http://schemas.microsoft.com/office/drawing/2014/main" val="3665371733"/>
                  </a:ext>
                </a:extLst>
              </a:tr>
              <a:tr h="370840">
                <a:tc>
                  <a:txBody>
                    <a:bodyPr/>
                    <a:lstStyle/>
                    <a:p>
                      <a:r>
                        <a:rPr lang="en-IN" dirty="0"/>
                        <a:t>Product Category Id</a:t>
                      </a:r>
                    </a:p>
                  </a:txBody>
                  <a:tcPr/>
                </a:tc>
                <a:tc>
                  <a:txBody>
                    <a:bodyPr/>
                    <a:lstStyle/>
                    <a:p>
                      <a:r>
                        <a:rPr lang="en-IN" dirty="0"/>
                        <a:t>Product category code</a:t>
                      </a:r>
                    </a:p>
                  </a:txBody>
                  <a:tcPr/>
                </a:tc>
                <a:extLst>
                  <a:ext uri="{0D108BD9-81ED-4DB2-BD59-A6C34878D82A}">
                    <a16:rowId xmlns:a16="http://schemas.microsoft.com/office/drawing/2014/main" val="3116136643"/>
                  </a:ext>
                </a:extLst>
              </a:tr>
              <a:tr h="370840">
                <a:tc>
                  <a:txBody>
                    <a:bodyPr/>
                    <a:lstStyle/>
                    <a:p>
                      <a:r>
                        <a:rPr lang="en-IN" dirty="0"/>
                        <a:t>Product Description</a:t>
                      </a:r>
                    </a:p>
                  </a:txBody>
                  <a:tcPr/>
                </a:tc>
                <a:tc>
                  <a:txBody>
                    <a:bodyPr/>
                    <a:lstStyle/>
                    <a:p>
                      <a:r>
                        <a:rPr lang="en-IN" dirty="0"/>
                        <a:t>Product Description</a:t>
                      </a:r>
                    </a:p>
                  </a:txBody>
                  <a:tcPr/>
                </a:tc>
                <a:extLst>
                  <a:ext uri="{0D108BD9-81ED-4DB2-BD59-A6C34878D82A}">
                    <a16:rowId xmlns:a16="http://schemas.microsoft.com/office/drawing/2014/main" val="2608653236"/>
                  </a:ext>
                </a:extLst>
              </a:tr>
              <a:tr h="370840">
                <a:tc>
                  <a:txBody>
                    <a:bodyPr/>
                    <a:lstStyle/>
                    <a:p>
                      <a:r>
                        <a:rPr lang="en-IN" dirty="0"/>
                        <a:t>Product Name</a:t>
                      </a:r>
                    </a:p>
                  </a:txBody>
                  <a:tcPr/>
                </a:tc>
                <a:tc>
                  <a:txBody>
                    <a:bodyPr/>
                    <a:lstStyle/>
                    <a:p>
                      <a:r>
                        <a:rPr lang="en-IN" dirty="0"/>
                        <a:t>Product Name</a:t>
                      </a:r>
                    </a:p>
                  </a:txBody>
                  <a:tcPr/>
                </a:tc>
                <a:extLst>
                  <a:ext uri="{0D108BD9-81ED-4DB2-BD59-A6C34878D82A}">
                    <a16:rowId xmlns:a16="http://schemas.microsoft.com/office/drawing/2014/main" val="3092528881"/>
                  </a:ext>
                </a:extLst>
              </a:tr>
              <a:tr h="370840">
                <a:tc>
                  <a:txBody>
                    <a:bodyPr/>
                    <a:lstStyle/>
                    <a:p>
                      <a:r>
                        <a:rPr lang="en-IN" dirty="0"/>
                        <a:t>Product Price </a:t>
                      </a:r>
                    </a:p>
                  </a:txBody>
                  <a:tcPr/>
                </a:tc>
                <a:tc>
                  <a:txBody>
                    <a:bodyPr/>
                    <a:lstStyle/>
                    <a:p>
                      <a:r>
                        <a:rPr lang="en-IN" dirty="0"/>
                        <a:t>Product Price </a:t>
                      </a:r>
                    </a:p>
                  </a:txBody>
                  <a:tcPr/>
                </a:tc>
                <a:extLst>
                  <a:ext uri="{0D108BD9-81ED-4DB2-BD59-A6C34878D82A}">
                    <a16:rowId xmlns:a16="http://schemas.microsoft.com/office/drawing/2014/main" val="16793533"/>
                  </a:ext>
                </a:extLst>
              </a:tr>
              <a:tr h="370840">
                <a:tc>
                  <a:txBody>
                    <a:bodyPr/>
                    <a:lstStyle/>
                    <a:p>
                      <a:r>
                        <a:rPr lang="en-IN" dirty="0"/>
                        <a:t>Product Status</a:t>
                      </a:r>
                    </a:p>
                  </a:txBody>
                  <a:tcPr/>
                </a:tc>
                <a:tc>
                  <a:txBody>
                    <a:bodyPr/>
                    <a:lstStyle/>
                    <a:p>
                      <a:r>
                        <a:rPr lang="en-US" dirty="0"/>
                        <a:t>Status of the product stock</a:t>
                      </a:r>
                      <a:endParaRPr lang="en-IN" dirty="0"/>
                    </a:p>
                  </a:txBody>
                  <a:tcPr/>
                </a:tc>
                <a:extLst>
                  <a:ext uri="{0D108BD9-81ED-4DB2-BD59-A6C34878D82A}">
                    <a16:rowId xmlns:a16="http://schemas.microsoft.com/office/drawing/2014/main" val="3833506790"/>
                  </a:ext>
                </a:extLst>
              </a:tr>
              <a:tr h="370840">
                <a:tc>
                  <a:txBody>
                    <a:bodyPr/>
                    <a:lstStyle/>
                    <a:p>
                      <a:r>
                        <a:rPr lang="en-IN" dirty="0"/>
                        <a:t>Shipping Date (</a:t>
                      </a:r>
                      <a:r>
                        <a:rPr lang="en-IN" dirty="0" err="1"/>
                        <a:t>DateOrders</a:t>
                      </a:r>
                      <a:r>
                        <a:rPr lang="en-IN" dirty="0"/>
                        <a:t>) </a:t>
                      </a:r>
                    </a:p>
                  </a:txBody>
                  <a:tcPr/>
                </a:tc>
                <a:tc>
                  <a:txBody>
                    <a:bodyPr/>
                    <a:lstStyle/>
                    <a:p>
                      <a:r>
                        <a:rPr lang="en-US" dirty="0"/>
                        <a:t>Exact date and time of shipment </a:t>
                      </a:r>
                      <a:endParaRPr lang="en-IN" dirty="0"/>
                    </a:p>
                  </a:txBody>
                  <a:tcPr/>
                </a:tc>
                <a:extLst>
                  <a:ext uri="{0D108BD9-81ED-4DB2-BD59-A6C34878D82A}">
                    <a16:rowId xmlns:a16="http://schemas.microsoft.com/office/drawing/2014/main" val="1736209520"/>
                  </a:ext>
                </a:extLst>
              </a:tr>
              <a:tr h="370840">
                <a:tc>
                  <a:txBody>
                    <a:bodyPr/>
                    <a:lstStyle/>
                    <a:p>
                      <a:r>
                        <a:rPr lang="en-IN" dirty="0"/>
                        <a:t>Shipping Mode </a:t>
                      </a:r>
                    </a:p>
                  </a:txBody>
                  <a:tcPr/>
                </a:tc>
                <a:tc>
                  <a:txBody>
                    <a:bodyPr/>
                    <a:lstStyle/>
                    <a:p>
                      <a:r>
                        <a:rPr lang="en-US" dirty="0"/>
                        <a:t>Modes of shipping (</a:t>
                      </a:r>
                      <a:r>
                        <a:rPr lang="en-IN" dirty="0"/>
                        <a:t>Standard Class, First Class, Second Class, Same Day</a:t>
                      </a:r>
                      <a:r>
                        <a:rPr lang="en-US" dirty="0"/>
                        <a:t>)</a:t>
                      </a:r>
                      <a:endParaRPr lang="en-IN" dirty="0"/>
                    </a:p>
                  </a:txBody>
                  <a:tcPr/>
                </a:tc>
                <a:extLst>
                  <a:ext uri="{0D108BD9-81ED-4DB2-BD59-A6C34878D82A}">
                    <a16:rowId xmlns:a16="http://schemas.microsoft.com/office/drawing/2014/main" val="875348056"/>
                  </a:ext>
                </a:extLst>
              </a:tr>
            </a:tbl>
          </a:graphicData>
        </a:graphic>
      </p:graphicFrame>
      <p:sp>
        <p:nvSpPr>
          <p:cNvPr id="3" name="Slide Number Placeholder 2">
            <a:extLst>
              <a:ext uri="{FF2B5EF4-FFF2-40B4-BE49-F238E27FC236}">
                <a16:creationId xmlns:a16="http://schemas.microsoft.com/office/drawing/2014/main" id="{9E31CE0A-3D26-30FC-7AFA-8DEF5C056AB6}"/>
              </a:ext>
            </a:extLst>
          </p:cNvPr>
          <p:cNvSpPr>
            <a:spLocks noGrp="1"/>
          </p:cNvSpPr>
          <p:nvPr>
            <p:ph type="sldNum" sz="quarter" idx="12"/>
          </p:nvPr>
        </p:nvSpPr>
        <p:spPr/>
        <p:txBody>
          <a:bodyPr/>
          <a:lstStyle/>
          <a:p>
            <a:fld id="{C01389E6-C847-4AD0-B56D-D205B2EAB1EE}" type="slidenum">
              <a:rPr lang="en-US" smtClean="0"/>
              <a:t>8</a:t>
            </a:fld>
            <a:endParaRPr lang="en-US"/>
          </a:p>
        </p:txBody>
      </p:sp>
    </p:spTree>
    <p:extLst>
      <p:ext uri="{BB962C8B-B14F-4D97-AF65-F5344CB8AC3E}">
        <p14:creationId xmlns:p14="http://schemas.microsoft.com/office/powerpoint/2010/main" val="87413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A2721-A68B-882A-427F-3CEE3943D2FE}"/>
              </a:ext>
            </a:extLst>
          </p:cNvPr>
          <p:cNvSpPr>
            <a:spLocks noGrp="1"/>
          </p:cNvSpPr>
          <p:nvPr>
            <p:ph type="title"/>
          </p:nvPr>
        </p:nvSpPr>
        <p:spPr/>
        <p:txBody>
          <a:bodyPr/>
          <a:lstStyle/>
          <a:p>
            <a:r>
              <a:rPr lang="en-US" dirty="0"/>
              <a:t>Variable categorization</a:t>
            </a:r>
            <a:endParaRPr lang="en-IN" dirty="0"/>
          </a:p>
        </p:txBody>
      </p:sp>
      <p:sp>
        <p:nvSpPr>
          <p:cNvPr id="3" name="Content Placeholder 2">
            <a:extLst>
              <a:ext uri="{FF2B5EF4-FFF2-40B4-BE49-F238E27FC236}">
                <a16:creationId xmlns:a16="http://schemas.microsoft.com/office/drawing/2014/main" id="{3F37E273-D0DF-C869-C483-F772A44F795F}"/>
              </a:ext>
            </a:extLst>
          </p:cNvPr>
          <p:cNvSpPr>
            <a:spLocks noGrp="1"/>
          </p:cNvSpPr>
          <p:nvPr>
            <p:ph idx="1"/>
          </p:nvPr>
        </p:nvSpPr>
        <p:spPr/>
        <p:txBody>
          <a:bodyPr/>
          <a:lstStyle/>
          <a:p>
            <a:pPr marL="0" indent="0">
              <a:buNone/>
            </a:pPr>
            <a:r>
              <a:rPr lang="en-IN" dirty="0"/>
              <a:t>1. Independent variables:</a:t>
            </a:r>
          </a:p>
          <a:p>
            <a:pPr marL="0" indent="0">
              <a:buNone/>
            </a:pPr>
            <a:r>
              <a:rPr lang="en-IN" dirty="0"/>
              <a:t> 	 Numerical column: 28 </a:t>
            </a:r>
          </a:p>
          <a:p>
            <a:pPr marL="0" indent="0">
              <a:buNone/>
            </a:pPr>
            <a:r>
              <a:rPr lang="en-IN" dirty="0"/>
              <a:t>	 Categorical column: 23 </a:t>
            </a:r>
          </a:p>
          <a:p>
            <a:pPr marL="0" indent="0">
              <a:buNone/>
            </a:pPr>
            <a:r>
              <a:rPr lang="en-IN" dirty="0"/>
              <a:t> 2. Target variable: </a:t>
            </a:r>
          </a:p>
          <a:p>
            <a:pPr marL="0" indent="0">
              <a:buNone/>
            </a:pPr>
            <a:r>
              <a:rPr lang="en-IN" dirty="0"/>
              <a:t>	 Categorical (encoded) - 1 </a:t>
            </a:r>
          </a:p>
          <a:p>
            <a:pPr marL="0" indent="0">
              <a:buNone/>
            </a:pPr>
            <a:r>
              <a:rPr lang="en-IN" dirty="0"/>
              <a:t> 3. Total columns: 53</a:t>
            </a:r>
          </a:p>
        </p:txBody>
      </p:sp>
      <p:sp>
        <p:nvSpPr>
          <p:cNvPr id="4" name="Slide Number Placeholder 3">
            <a:extLst>
              <a:ext uri="{FF2B5EF4-FFF2-40B4-BE49-F238E27FC236}">
                <a16:creationId xmlns:a16="http://schemas.microsoft.com/office/drawing/2014/main" id="{943ED0CE-316A-E1DB-1FB6-3695AD218949}"/>
              </a:ext>
            </a:extLst>
          </p:cNvPr>
          <p:cNvSpPr>
            <a:spLocks noGrp="1"/>
          </p:cNvSpPr>
          <p:nvPr>
            <p:ph type="sldNum" sz="quarter" idx="12"/>
          </p:nvPr>
        </p:nvSpPr>
        <p:spPr/>
        <p:txBody>
          <a:bodyPr/>
          <a:lstStyle/>
          <a:p>
            <a:fld id="{C01389E6-C847-4AD0-B56D-D205B2EAB1EE}" type="slidenum">
              <a:rPr lang="en-US" smtClean="0"/>
              <a:t>9</a:t>
            </a:fld>
            <a:endParaRPr lang="en-US"/>
          </a:p>
        </p:txBody>
      </p:sp>
    </p:spTree>
    <p:extLst>
      <p:ext uri="{BB962C8B-B14F-4D97-AF65-F5344CB8AC3E}">
        <p14:creationId xmlns:p14="http://schemas.microsoft.com/office/powerpoint/2010/main" val="1854118919"/>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Gradient rise</Template>
  <TotalTime>1573</TotalTime>
  <Words>1886</Words>
  <Application>Microsoft Office PowerPoint</Application>
  <PresentationFormat>Widescreen</PresentationFormat>
  <Paragraphs>274</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Avenir Next LT Pro</vt:lpstr>
      <vt:lpstr>Avenir Next LT Pro Light</vt:lpstr>
      <vt:lpstr>Calibri</vt:lpstr>
      <vt:lpstr>Times New Roman</vt:lpstr>
      <vt:lpstr>GradientRiseVTI</vt:lpstr>
      <vt:lpstr>FINAL PRESENTATION GROUP - 11</vt:lpstr>
      <vt:lpstr>PowerPoint Presentation</vt:lpstr>
      <vt:lpstr>PROBLEM STATEMENT</vt:lpstr>
      <vt:lpstr>BUSINESS UNDERSTANDING</vt:lpstr>
      <vt:lpstr>DATA DESCRIPTION</vt:lpstr>
      <vt:lpstr>DESCRIPTION</vt:lpstr>
      <vt:lpstr>description</vt:lpstr>
      <vt:lpstr>description</vt:lpstr>
      <vt:lpstr>Variable categorization</vt:lpstr>
      <vt:lpstr>Preprocessing Data</vt:lpstr>
      <vt:lpstr>Distribution of numeric variabels</vt:lpstr>
      <vt:lpstr>Outliers of numeric variables</vt:lpstr>
      <vt:lpstr>Visualization in categorical variables</vt:lpstr>
      <vt:lpstr>Redundant features</vt:lpstr>
      <vt:lpstr>Null value Detection</vt:lpstr>
      <vt:lpstr>Univariate analysis of numerical variables</vt:lpstr>
      <vt:lpstr>Bivariant analysis of numerical variable</vt:lpstr>
      <vt:lpstr>Inferences</vt:lpstr>
      <vt:lpstr>Top 20 order countries where deliveries were late</vt:lpstr>
      <vt:lpstr>Top 10 Categories that were always delivered late</vt:lpstr>
      <vt:lpstr>Deliveries according to shipping mode</vt:lpstr>
      <vt:lpstr>Scheduled shipment</vt:lpstr>
      <vt:lpstr>Actual shipping</vt:lpstr>
      <vt:lpstr>Same day delivery</vt:lpstr>
      <vt:lpstr>1 day shipments</vt:lpstr>
      <vt:lpstr>2day delivery scheduled </vt:lpstr>
      <vt:lpstr>PowerPoint Presentation</vt:lpstr>
      <vt:lpstr>Top 5 categories</vt:lpstr>
      <vt:lpstr>Top 2 states</vt:lpstr>
      <vt:lpstr>Quantity</vt:lpstr>
      <vt:lpstr>Top 5 order country</vt:lpstr>
      <vt:lpstr>Top 3 department id</vt:lpstr>
      <vt:lpstr>Top 50 Cities</vt:lpstr>
      <vt:lpstr>Encoding</vt:lpstr>
      <vt:lpstr>Base model building</vt:lpstr>
      <vt:lpstr>Logistic regression</vt:lpstr>
      <vt:lpstr>Model summary</vt:lpstr>
      <vt:lpstr>Important features</vt:lpstr>
      <vt:lpstr>List of important features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PRESENTATION GROUP 11</dc:title>
  <dc:creator>MADHURANYA S</dc:creator>
  <cp:lastModifiedBy>MADHURANYA S</cp:lastModifiedBy>
  <cp:revision>11</cp:revision>
  <dcterms:created xsi:type="dcterms:W3CDTF">2022-12-08T18:06:13Z</dcterms:created>
  <dcterms:modified xsi:type="dcterms:W3CDTF">2023-03-19T03:12:32Z</dcterms:modified>
</cp:coreProperties>
</file>