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6"/>
  </p:notesMasterIdLst>
  <p:sldIdLst>
    <p:sldId id="268" r:id="rId2"/>
    <p:sldId id="269" r:id="rId3"/>
    <p:sldId id="270" r:id="rId4"/>
    <p:sldId id="257" r:id="rId5"/>
    <p:sldId id="272" r:id="rId6"/>
    <p:sldId id="258" r:id="rId7"/>
    <p:sldId id="259" r:id="rId8"/>
    <p:sldId id="260" r:id="rId9"/>
    <p:sldId id="261" r:id="rId10"/>
    <p:sldId id="262" r:id="rId11"/>
    <p:sldId id="271" r:id="rId12"/>
    <p:sldId id="265" r:id="rId13"/>
    <p:sldId id="266" r:id="rId14"/>
    <p:sldId id="267" r:id="rId15"/>
  </p:sldIdLst>
  <p:sldSz cx="12192000" cy="6858000"/>
  <p:notesSz cx="7010400" cy="9296400"/>
  <p:embeddedFontLst>
    <p:embeddedFont>
      <p:font typeface="Arial Black" panose="020B0A04020102020204" pitchFamily="34" charset="0"/>
      <p:regular r:id="rId17"/>
      <p:bold r:id="rId18"/>
    </p:embeddedFont>
    <p:embeddedFont>
      <p:font typeface="Calibri" panose="020F0502020204030204" pitchFamily="34" charset="0"/>
      <p:regular r:id="rId19"/>
      <p:bold r:id="rId20"/>
      <p:italic r:id="rId21"/>
      <p:boldItalic r:id="rId22"/>
    </p:embeddedFont>
    <p:embeddedFont>
      <p:font typeface="Verdana" panose="020B0604030504040204" pitchFamily="34"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B18549E-4D55-40BC-B54E-ADFD4515F92C}">
  <a:tblStyle styleId="{1B18549E-4D55-40BC-B54E-ADFD4515F92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658" y="6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038475" cy="46513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970338" y="0"/>
            <a:ext cx="3038475" cy="46513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01675" y="4416425"/>
            <a:ext cx="5607050" cy="4183063"/>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829675"/>
            <a:ext cx="3038475" cy="465138"/>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970338" y="8829675"/>
            <a:ext cx="3038475" cy="465138"/>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2:notes"/>
          <p:cNvSpPr txBox="1">
            <a:spLocks noGrp="1"/>
          </p:cNvSpPr>
          <p:nvPr>
            <p:ph type="body" idx="1"/>
          </p:nvPr>
        </p:nvSpPr>
        <p:spPr>
          <a:xfrm>
            <a:off x="701675" y="4416425"/>
            <a:ext cx="5607050" cy="4183063"/>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6" name="Google Shape;76;p2: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6:notes"/>
          <p:cNvSpPr txBox="1">
            <a:spLocks noGrp="1"/>
          </p:cNvSpPr>
          <p:nvPr>
            <p:ph type="body" idx="1"/>
          </p:nvPr>
        </p:nvSpPr>
        <p:spPr>
          <a:xfrm>
            <a:off x="701675" y="4416425"/>
            <a:ext cx="5607050" cy="4183063"/>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2" name="Google Shape;152;p6: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d9a1d9cdec_0_0: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d9a1d9cdec_0_0:notes"/>
          <p:cNvSpPr txBox="1">
            <a:spLocks noGrp="1"/>
          </p:cNvSpPr>
          <p:nvPr>
            <p:ph type="body" idx="1"/>
          </p:nvPr>
        </p:nvSpPr>
        <p:spPr>
          <a:xfrm>
            <a:off x="701675" y="4416425"/>
            <a:ext cx="5607000" cy="41832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1" name="Google Shape;171;gd9a1d9cdec_0_0:notes"/>
          <p:cNvSpPr txBox="1">
            <a:spLocks noGrp="1"/>
          </p:cNvSpPr>
          <p:nvPr>
            <p:ph type="sldNum" idx="12"/>
          </p:nvPr>
        </p:nvSpPr>
        <p:spPr>
          <a:xfrm>
            <a:off x="3970338" y="8829675"/>
            <a:ext cx="3038400" cy="4650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12</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9:notes"/>
          <p:cNvSpPr txBox="1">
            <a:spLocks noGrp="1"/>
          </p:cNvSpPr>
          <p:nvPr>
            <p:ph type="body" idx="1"/>
          </p:nvPr>
        </p:nvSpPr>
        <p:spPr>
          <a:xfrm>
            <a:off x="701675" y="4416425"/>
            <a:ext cx="5607050" cy="4183063"/>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2" name="Google Shape;192;p9: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d409bcf868_1_19: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d409bcf868_1_19:notes"/>
          <p:cNvSpPr txBox="1">
            <a:spLocks noGrp="1"/>
          </p:cNvSpPr>
          <p:nvPr>
            <p:ph type="body" idx="1"/>
          </p:nvPr>
        </p:nvSpPr>
        <p:spPr>
          <a:xfrm>
            <a:off x="701675" y="4416425"/>
            <a:ext cx="5607000" cy="41832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2" name="Google Shape;202;gd409bcf868_1_19:notes"/>
          <p:cNvSpPr txBox="1">
            <a:spLocks noGrp="1"/>
          </p:cNvSpPr>
          <p:nvPr>
            <p:ph type="sldNum" idx="12"/>
          </p:nvPr>
        </p:nvSpPr>
        <p:spPr>
          <a:xfrm>
            <a:off x="3970338" y="8829675"/>
            <a:ext cx="3038400" cy="4650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14</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2:notes"/>
          <p:cNvSpPr txBox="1">
            <a:spLocks noGrp="1"/>
          </p:cNvSpPr>
          <p:nvPr>
            <p:ph type="body" idx="1"/>
          </p:nvPr>
        </p:nvSpPr>
        <p:spPr>
          <a:xfrm>
            <a:off x="701675" y="4416425"/>
            <a:ext cx="5607050" cy="4183063"/>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6" name="Google Shape;76;p2: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1190783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2:notes"/>
          <p:cNvSpPr txBox="1">
            <a:spLocks noGrp="1"/>
          </p:cNvSpPr>
          <p:nvPr>
            <p:ph type="body" idx="1"/>
          </p:nvPr>
        </p:nvSpPr>
        <p:spPr>
          <a:xfrm>
            <a:off x="701675" y="4416425"/>
            <a:ext cx="5607050" cy="4183063"/>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6" name="Google Shape;76;p2: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4:notes"/>
          <p:cNvSpPr txBox="1">
            <a:spLocks noGrp="1"/>
          </p:cNvSpPr>
          <p:nvPr>
            <p:ph type="body" idx="1"/>
          </p:nvPr>
        </p:nvSpPr>
        <p:spPr>
          <a:xfrm>
            <a:off x="701675" y="4416425"/>
            <a:ext cx="5607050" cy="4183063"/>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91" name="Google Shape;91;p4: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3:notes"/>
          <p:cNvSpPr txBox="1">
            <a:spLocks noGrp="1"/>
          </p:cNvSpPr>
          <p:nvPr>
            <p:ph type="body" idx="1"/>
          </p:nvPr>
        </p:nvSpPr>
        <p:spPr>
          <a:xfrm>
            <a:off x="701675" y="4416425"/>
            <a:ext cx="5607050" cy="4183063"/>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3" name="Google Shape;83;p3: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d409bcf868_0_137: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d409bcf868_0_137:notes"/>
          <p:cNvSpPr txBox="1">
            <a:spLocks noGrp="1"/>
          </p:cNvSpPr>
          <p:nvPr>
            <p:ph type="body" idx="1"/>
          </p:nvPr>
        </p:nvSpPr>
        <p:spPr>
          <a:xfrm>
            <a:off x="701675" y="4416425"/>
            <a:ext cx="5607000" cy="41832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5" name="Google Shape;95;gd409bcf868_0_137:notes"/>
          <p:cNvSpPr txBox="1">
            <a:spLocks noGrp="1"/>
          </p:cNvSpPr>
          <p:nvPr>
            <p:ph type="sldNum" idx="12"/>
          </p:nvPr>
        </p:nvSpPr>
        <p:spPr>
          <a:xfrm>
            <a:off x="3970338" y="8829675"/>
            <a:ext cx="3038400" cy="4650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7</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4:notes"/>
          <p:cNvSpPr txBox="1">
            <a:spLocks noGrp="1"/>
          </p:cNvSpPr>
          <p:nvPr>
            <p:ph type="body" idx="1"/>
          </p:nvPr>
        </p:nvSpPr>
        <p:spPr>
          <a:xfrm>
            <a:off x="701675" y="4416425"/>
            <a:ext cx="5607050" cy="4183063"/>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4: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d9a1d9cdec_0_12: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d9a1d9cdec_0_12:notes"/>
          <p:cNvSpPr txBox="1">
            <a:spLocks noGrp="1"/>
          </p:cNvSpPr>
          <p:nvPr>
            <p:ph type="body" idx="1"/>
          </p:nvPr>
        </p:nvSpPr>
        <p:spPr>
          <a:xfrm>
            <a:off x="701675" y="4416425"/>
            <a:ext cx="5607000" cy="41832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8" name="Google Shape;118;gd9a1d9cdec_0_12:notes"/>
          <p:cNvSpPr txBox="1">
            <a:spLocks noGrp="1"/>
          </p:cNvSpPr>
          <p:nvPr>
            <p:ph type="sldNum" idx="12"/>
          </p:nvPr>
        </p:nvSpPr>
        <p:spPr>
          <a:xfrm>
            <a:off x="3970338" y="8829675"/>
            <a:ext cx="3038400" cy="4650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9</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5:notes"/>
          <p:cNvSpPr txBox="1">
            <a:spLocks noGrp="1"/>
          </p:cNvSpPr>
          <p:nvPr>
            <p:ph type="body" idx="1"/>
          </p:nvPr>
        </p:nvSpPr>
        <p:spPr>
          <a:xfrm>
            <a:off x="701675" y="4416425"/>
            <a:ext cx="5607050" cy="4183063"/>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5" name="Google Shape;135;p5: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8"/>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49"/>
        <p:cNvGrpSpPr/>
        <p:nvPr/>
      </p:nvGrpSpPr>
      <p:grpSpPr>
        <a:xfrm>
          <a:off x="0" y="0"/>
          <a:ext cx="0" cy="0"/>
          <a:chOff x="0" y="0"/>
          <a:chExt cx="0" cy="0"/>
        </a:xfrm>
      </p:grpSpPr>
      <p:sp>
        <p:nvSpPr>
          <p:cNvPr id="50" name="Google Shape;50;p12"/>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12"/>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2" name="Google Shape;52;p12"/>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3" name="Google Shape;53;p12"/>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4" name="Google Shape;54;p12"/>
          <p:cNvSpPr txBox="1">
            <a:spLocks noGrp="1"/>
          </p:cNvSpPr>
          <p:nvPr>
            <p:ph type="body" idx="4"/>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3"/>
          <p:cNvSpPr txBox="1">
            <a:spLocks noGrp="1"/>
          </p:cNvSpPr>
          <p:nvPr>
            <p:ph type="body" idx="1"/>
          </p:nvPr>
        </p:nvSpPr>
        <p:spPr>
          <a:xfrm>
            <a:off x="609480" y="1604520"/>
            <a:ext cx="35330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8" name="Google Shape;58;p13"/>
          <p:cNvSpPr txBox="1">
            <a:spLocks noGrp="1"/>
          </p:cNvSpPr>
          <p:nvPr>
            <p:ph type="body" idx="2"/>
          </p:nvPr>
        </p:nvSpPr>
        <p:spPr>
          <a:xfrm>
            <a:off x="4319640" y="1604520"/>
            <a:ext cx="35330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3"/>
          </p:nvPr>
        </p:nvSpPr>
        <p:spPr>
          <a:xfrm>
            <a:off x="8029800" y="1604520"/>
            <a:ext cx="35330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0" name="Google Shape;60;p13"/>
          <p:cNvSpPr txBox="1">
            <a:spLocks noGrp="1"/>
          </p:cNvSpPr>
          <p:nvPr>
            <p:ph type="body" idx="4"/>
          </p:nvPr>
        </p:nvSpPr>
        <p:spPr>
          <a:xfrm>
            <a:off x="609480" y="3682080"/>
            <a:ext cx="35330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3"/>
          <p:cNvSpPr txBox="1">
            <a:spLocks noGrp="1"/>
          </p:cNvSpPr>
          <p:nvPr>
            <p:ph type="body" idx="5"/>
          </p:nvPr>
        </p:nvSpPr>
        <p:spPr>
          <a:xfrm>
            <a:off x="4319640" y="3682080"/>
            <a:ext cx="35330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2" name="Google Shape;62;p13"/>
          <p:cNvSpPr txBox="1">
            <a:spLocks noGrp="1"/>
          </p:cNvSpPr>
          <p:nvPr>
            <p:ph type="body" idx="6"/>
          </p:nvPr>
        </p:nvSpPr>
        <p:spPr>
          <a:xfrm>
            <a:off x="8029800" y="3682080"/>
            <a:ext cx="35330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278346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19"/>
        <p:cNvGrpSpPr/>
        <p:nvPr/>
      </p:nvGrpSpPr>
      <p:grpSpPr>
        <a:xfrm>
          <a:off x="0" y="0"/>
          <a:ext cx="0" cy="0"/>
          <a:chOff x="0" y="0"/>
          <a:chExt cx="0" cy="0"/>
        </a:xfrm>
      </p:grpSpPr>
      <p:sp>
        <p:nvSpPr>
          <p:cNvPr id="20" name="Google Shape;20;p4"/>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 name="Google Shape;21;p4"/>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22"/>
        <p:cNvGrpSpPr/>
        <p:nvPr/>
      </p:nvGrpSpPr>
      <p:grpSpPr>
        <a:xfrm>
          <a:off x="0" y="0"/>
          <a:ext cx="0" cy="0"/>
          <a:chOff x="0" y="0"/>
          <a:chExt cx="0" cy="0"/>
        </a:xfrm>
      </p:grpSpPr>
      <p:sp>
        <p:nvSpPr>
          <p:cNvPr id="23" name="Google Shape;23;p5"/>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 name="Google Shape;24;p5"/>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5" name="Google Shape;25;p5"/>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28"/>
        <p:cNvGrpSpPr/>
        <p:nvPr/>
      </p:nvGrpSpPr>
      <p:grpSpPr>
        <a:xfrm>
          <a:off x="0" y="0"/>
          <a:ext cx="0" cy="0"/>
          <a:chOff x="0" y="0"/>
          <a:chExt cx="0" cy="0"/>
        </a:xfrm>
      </p:grpSpPr>
      <p:sp>
        <p:nvSpPr>
          <p:cNvPr id="29" name="Google Shape;29;p7"/>
          <p:cNvSpPr txBox="1">
            <a:spLocks noGrp="1"/>
          </p:cNvSpPr>
          <p:nvPr>
            <p:ph type="subTitle" idx="1"/>
          </p:nvPr>
        </p:nvSpPr>
        <p:spPr>
          <a:xfrm>
            <a:off x="609480" y="273600"/>
            <a:ext cx="10972440" cy="5307840"/>
          </a:xfrm>
          <a:prstGeom prst="rect">
            <a:avLst/>
          </a:prstGeom>
          <a:noFill/>
          <a:ln>
            <a:noFill/>
          </a:ln>
        </p:spPr>
        <p:txBody>
          <a:bodyPr spcFirstLastPara="1" wrap="square" lIns="0" tIns="0" rIns="0" bIns="0" anchor="ctr" anchorCtr="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30"/>
        <p:cNvGrpSpPr/>
        <p:nvPr/>
      </p:nvGrpSpPr>
      <p:grpSpPr>
        <a:xfrm>
          <a:off x="0" y="0"/>
          <a:ext cx="0" cy="0"/>
          <a:chOff x="0" y="0"/>
          <a:chExt cx="0" cy="0"/>
        </a:xfrm>
      </p:grpSpPr>
      <p:sp>
        <p:nvSpPr>
          <p:cNvPr id="31" name="Google Shape;31;p8"/>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8"/>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8"/>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4" name="Google Shape;34;p8"/>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35"/>
        <p:cNvGrpSpPr/>
        <p:nvPr/>
      </p:nvGrpSpPr>
      <p:grpSpPr>
        <a:xfrm>
          <a:off x="0" y="0"/>
          <a:ext cx="0" cy="0"/>
          <a:chOff x="0" y="0"/>
          <a:chExt cx="0" cy="0"/>
        </a:xfrm>
      </p:grpSpPr>
      <p:sp>
        <p:nvSpPr>
          <p:cNvPr id="36" name="Google Shape;36;p9"/>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 name="Google Shape;37;p9"/>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8" name="Google Shape;38;p9"/>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9" name="Google Shape;39;p9"/>
          <p:cNvSpPr txBox="1">
            <a:spLocks noGrp="1"/>
          </p:cNvSpPr>
          <p:nvPr>
            <p:ph type="body" idx="3"/>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40"/>
        <p:cNvGrpSpPr/>
        <p:nvPr/>
      </p:nvGrpSpPr>
      <p:grpSpPr>
        <a:xfrm>
          <a:off x="0" y="0"/>
          <a:ext cx="0" cy="0"/>
          <a:chOff x="0" y="0"/>
          <a:chExt cx="0" cy="0"/>
        </a:xfrm>
      </p:grpSpPr>
      <p:sp>
        <p:nvSpPr>
          <p:cNvPr id="41" name="Google Shape;41;p10"/>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0"/>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3" name="Google Shape;43;p10"/>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10"/>
          <p:cNvSpPr txBox="1">
            <a:spLocks noGrp="1"/>
          </p:cNvSpPr>
          <p:nvPr>
            <p:ph type="body" idx="3"/>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45"/>
        <p:cNvGrpSpPr/>
        <p:nvPr/>
      </p:nvGrpSpPr>
      <p:grpSpPr>
        <a:xfrm>
          <a:off x="0" y="0"/>
          <a:ext cx="0" cy="0"/>
          <a:chOff x="0" y="0"/>
          <a:chExt cx="0" cy="0"/>
        </a:xfrm>
      </p:grpSpPr>
      <p:sp>
        <p:nvSpPr>
          <p:cNvPr id="46" name="Google Shape;46;p11"/>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11"/>
          <p:cNvSpPr txBox="1">
            <a:spLocks noGrp="1"/>
          </p:cNvSpPr>
          <p:nvPr>
            <p:ph type="body" idx="1"/>
          </p:nvPr>
        </p:nvSpPr>
        <p:spPr>
          <a:xfrm>
            <a:off x="609480" y="1604520"/>
            <a:ext cx="109724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8" name="Google Shape;48;p11"/>
          <p:cNvSpPr txBox="1">
            <a:spLocks noGrp="1"/>
          </p:cNvSpPr>
          <p:nvPr>
            <p:ph type="body" idx="2"/>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dt" idx="10"/>
          </p:nvPr>
        </p:nvSpPr>
        <p:spPr>
          <a:xfrm>
            <a:off x="838080" y="6356520"/>
            <a:ext cx="2742840" cy="36468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8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1" name="Google Shape;11;p1"/>
          <p:cNvSpPr txBox="1">
            <a:spLocks noGrp="1"/>
          </p:cNvSpPr>
          <p:nvPr>
            <p:ph type="ftr" idx="11"/>
          </p:nvPr>
        </p:nvSpPr>
        <p:spPr>
          <a:xfrm>
            <a:off x="4038480" y="6356520"/>
            <a:ext cx="4114440" cy="36468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8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2" name="Google Shape;12;p1"/>
          <p:cNvSpPr txBox="1">
            <a:spLocks noGrp="1"/>
          </p:cNvSpPr>
          <p:nvPr>
            <p:ph type="sldNum" idx="12"/>
          </p:nvPr>
        </p:nvSpPr>
        <p:spPr>
          <a:xfrm>
            <a:off x="8610480" y="6356520"/>
            <a:ext cx="2742840" cy="36468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buNone/>
              <a:defRPr sz="1200" b="0" i="0" u="none" strike="noStrike" cap="none">
                <a:solidFill>
                  <a:srgbClr val="8B8B8B"/>
                </a:solidFill>
                <a:latin typeface="Calibri"/>
                <a:ea typeface="Calibri"/>
                <a:cs typeface="Calibri"/>
                <a:sym typeface="Calibri"/>
              </a:defRPr>
            </a:lvl1pPr>
            <a:lvl2pPr marL="0" marR="0" lvl="1" indent="0" algn="r" rtl="0">
              <a:lnSpc>
                <a:spcPct val="100000"/>
              </a:lnSpc>
              <a:spcBef>
                <a:spcPts val="0"/>
              </a:spcBef>
              <a:buNone/>
              <a:defRPr sz="1200" b="0" i="0" u="none" strike="noStrike" cap="none">
                <a:solidFill>
                  <a:srgbClr val="8B8B8B"/>
                </a:solidFill>
                <a:latin typeface="Calibri"/>
                <a:ea typeface="Calibri"/>
                <a:cs typeface="Calibri"/>
                <a:sym typeface="Calibri"/>
              </a:defRPr>
            </a:lvl2pPr>
            <a:lvl3pPr marL="0" marR="0" lvl="2" indent="0" algn="r" rtl="0">
              <a:lnSpc>
                <a:spcPct val="100000"/>
              </a:lnSpc>
              <a:spcBef>
                <a:spcPts val="0"/>
              </a:spcBef>
              <a:buNone/>
              <a:defRPr sz="1200" b="0" i="0" u="none" strike="noStrike" cap="none">
                <a:solidFill>
                  <a:srgbClr val="8B8B8B"/>
                </a:solidFill>
                <a:latin typeface="Calibri"/>
                <a:ea typeface="Calibri"/>
                <a:cs typeface="Calibri"/>
                <a:sym typeface="Calibri"/>
              </a:defRPr>
            </a:lvl3pPr>
            <a:lvl4pPr marL="0" marR="0" lvl="3" indent="0" algn="r" rtl="0">
              <a:lnSpc>
                <a:spcPct val="100000"/>
              </a:lnSpc>
              <a:spcBef>
                <a:spcPts val="0"/>
              </a:spcBef>
              <a:buNone/>
              <a:defRPr sz="1200" b="0" i="0" u="none" strike="noStrike" cap="none">
                <a:solidFill>
                  <a:srgbClr val="8B8B8B"/>
                </a:solidFill>
                <a:latin typeface="Calibri"/>
                <a:ea typeface="Calibri"/>
                <a:cs typeface="Calibri"/>
                <a:sym typeface="Calibri"/>
              </a:defRPr>
            </a:lvl4pPr>
            <a:lvl5pPr marL="0" marR="0" lvl="4" indent="0" algn="r" rtl="0">
              <a:lnSpc>
                <a:spcPct val="100000"/>
              </a:lnSpc>
              <a:spcBef>
                <a:spcPts val="0"/>
              </a:spcBef>
              <a:buNone/>
              <a:defRPr sz="1200" b="0" i="0" u="none" strike="noStrike" cap="none">
                <a:solidFill>
                  <a:srgbClr val="8B8B8B"/>
                </a:solidFill>
                <a:latin typeface="Calibri"/>
                <a:ea typeface="Calibri"/>
                <a:cs typeface="Calibri"/>
                <a:sym typeface="Calibri"/>
              </a:defRPr>
            </a:lvl5pPr>
            <a:lvl6pPr marL="0" marR="0" lvl="5" indent="0" algn="r" rtl="0">
              <a:lnSpc>
                <a:spcPct val="100000"/>
              </a:lnSpc>
              <a:spcBef>
                <a:spcPts val="0"/>
              </a:spcBef>
              <a:buNone/>
              <a:defRPr sz="1200" b="0" i="0" u="none" strike="noStrike" cap="none">
                <a:solidFill>
                  <a:srgbClr val="8B8B8B"/>
                </a:solidFill>
                <a:latin typeface="Calibri"/>
                <a:ea typeface="Calibri"/>
                <a:cs typeface="Calibri"/>
                <a:sym typeface="Calibri"/>
              </a:defRPr>
            </a:lvl6pPr>
            <a:lvl7pPr marL="0" marR="0" lvl="6" indent="0" algn="r" rtl="0">
              <a:lnSpc>
                <a:spcPct val="100000"/>
              </a:lnSpc>
              <a:spcBef>
                <a:spcPts val="0"/>
              </a:spcBef>
              <a:buNone/>
              <a:defRPr sz="1200" b="0" i="0" u="none" strike="noStrike" cap="none">
                <a:solidFill>
                  <a:srgbClr val="8B8B8B"/>
                </a:solidFill>
                <a:latin typeface="Calibri"/>
                <a:ea typeface="Calibri"/>
                <a:cs typeface="Calibri"/>
                <a:sym typeface="Calibri"/>
              </a:defRPr>
            </a:lvl7pPr>
            <a:lvl8pPr marL="0" marR="0" lvl="7" indent="0" algn="r" rtl="0">
              <a:lnSpc>
                <a:spcPct val="100000"/>
              </a:lnSpc>
              <a:spcBef>
                <a:spcPts val="0"/>
              </a:spcBef>
              <a:buNone/>
              <a:defRPr sz="1200" b="0" i="0" u="none" strike="noStrike" cap="none">
                <a:solidFill>
                  <a:srgbClr val="8B8B8B"/>
                </a:solidFill>
                <a:latin typeface="Calibri"/>
                <a:ea typeface="Calibri"/>
                <a:cs typeface="Calibri"/>
                <a:sym typeface="Calibri"/>
              </a:defRPr>
            </a:lvl8pPr>
            <a:lvl9pPr marL="0" marR="0" lvl="8" indent="0" algn="r" rtl="0">
              <a:lnSpc>
                <a:spcPct val="100000"/>
              </a:lnSpc>
              <a:spcBef>
                <a:spcPts val="0"/>
              </a:spcBef>
              <a:buNone/>
              <a:defRPr sz="1200" b="0" i="0" u="none" strike="noStrike" cap="none">
                <a:solidFill>
                  <a:srgbClr val="8B8B8B"/>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solidFill>
                <a:schemeClr val="dk1"/>
              </a:solidFill>
              <a:latin typeface="Times New Roman"/>
              <a:ea typeface="Times New Roman"/>
              <a:cs typeface="Times New Roman"/>
              <a:sym typeface="Times New Roman"/>
            </a:endParaRPr>
          </a:p>
        </p:txBody>
      </p:sp>
      <p:sp>
        <p:nvSpPr>
          <p:cNvPr id="13" name="Google Shape;13;p1"/>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4" name="Google Shape;14;p1"/>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10.jp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1">
            <a:extLst>
              <a:ext uri="{FF2B5EF4-FFF2-40B4-BE49-F238E27FC236}">
                <a16:creationId xmlns:a16="http://schemas.microsoft.com/office/drawing/2014/main" id="{7495B9A5-D4E4-43B4-96FE-984DD8A2054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332917" y="4469887"/>
            <a:ext cx="1526165" cy="13999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2">
            <a:extLst>
              <a:ext uri="{FF2B5EF4-FFF2-40B4-BE49-F238E27FC236}">
                <a16:creationId xmlns:a16="http://schemas.microsoft.com/office/drawing/2014/main" id="{226E3D5D-6620-4759-A578-2A0506C8E95F}"/>
              </a:ext>
            </a:extLst>
          </p:cNvPr>
          <p:cNvSpPr>
            <a:spLocks noChangeArrowheads="1"/>
          </p:cNvSpPr>
          <p:nvPr/>
        </p:nvSpPr>
        <p:spPr bwMode="auto">
          <a:xfrm>
            <a:off x="2215662" y="390061"/>
            <a:ext cx="7728438" cy="354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a:spcAft>
                <a:spcPts val="716"/>
              </a:spcAft>
            </a:pPr>
            <a:r>
              <a:rPr lang="en-US" sz="1600" b="1" dirty="0">
                <a:solidFill>
                  <a:schemeClr val="dk1"/>
                </a:solidFill>
                <a:latin typeface="Times New Roman" panose="02020603050405020304" pitchFamily="18" charset="0"/>
                <a:ea typeface="Times New Roman"/>
                <a:cs typeface="Times New Roman" panose="02020603050405020304" pitchFamily="18" charset="0"/>
                <a:sym typeface="Times New Roman"/>
              </a:rPr>
              <a:t>SMART ATTENDANCE SYSTEM USING COMPUTER VISION</a:t>
            </a:r>
            <a:endParaRPr lang="en-US" altLang="en-US" sz="1600" b="1" dirty="0">
              <a:latin typeface="Times New Roman" panose="02020603050405020304" pitchFamily="18" charset="0"/>
            </a:endParaRPr>
          </a:p>
        </p:txBody>
      </p:sp>
      <p:sp>
        <p:nvSpPr>
          <p:cNvPr id="1028" name="Rectangle 3">
            <a:extLst>
              <a:ext uri="{FF2B5EF4-FFF2-40B4-BE49-F238E27FC236}">
                <a16:creationId xmlns:a16="http://schemas.microsoft.com/office/drawing/2014/main" id="{F8B40D38-9917-4C7C-820C-0363F3FCF1C8}"/>
              </a:ext>
            </a:extLst>
          </p:cNvPr>
          <p:cNvSpPr>
            <a:spLocks noChangeArrowheads="1"/>
          </p:cNvSpPr>
          <p:nvPr/>
        </p:nvSpPr>
        <p:spPr bwMode="auto">
          <a:xfrm>
            <a:off x="3789485" y="744686"/>
            <a:ext cx="4528038" cy="354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a:spcBef>
                <a:spcPts val="716"/>
              </a:spcBef>
              <a:spcAft>
                <a:spcPts val="145"/>
              </a:spcAft>
            </a:pPr>
            <a:r>
              <a:rPr lang="en-US" altLang="en-US" sz="1000" b="1" dirty="0">
                <a:latin typeface="Times New Roman" panose="02020603050405020304" pitchFamily="18" charset="0"/>
              </a:rPr>
              <a:t>A Project Report submitted to</a:t>
            </a:r>
          </a:p>
          <a:p>
            <a:pPr algn="ctr">
              <a:spcAft>
                <a:spcPts val="1432"/>
              </a:spcAft>
            </a:pPr>
            <a:r>
              <a:rPr lang="en-US" altLang="en-US" sz="1200" b="1" dirty="0">
                <a:latin typeface="Times New Roman" panose="02020603050405020304" pitchFamily="18" charset="0"/>
              </a:rPr>
              <a:t>Jawaharlal Nehru Technological University, Hyderabad.</a:t>
            </a:r>
          </a:p>
        </p:txBody>
      </p:sp>
      <p:sp>
        <p:nvSpPr>
          <p:cNvPr id="1029" name="Rectangle 4">
            <a:extLst>
              <a:ext uri="{FF2B5EF4-FFF2-40B4-BE49-F238E27FC236}">
                <a16:creationId xmlns:a16="http://schemas.microsoft.com/office/drawing/2014/main" id="{909DB217-25CD-4D0B-8F76-D2562562C036}"/>
              </a:ext>
            </a:extLst>
          </p:cNvPr>
          <p:cNvSpPr>
            <a:spLocks noChangeArrowheads="1"/>
          </p:cNvSpPr>
          <p:nvPr/>
        </p:nvSpPr>
        <p:spPr bwMode="auto">
          <a:xfrm>
            <a:off x="3578469" y="1249773"/>
            <a:ext cx="5222631" cy="4788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a:spcBef>
                <a:spcPts val="1432"/>
              </a:spcBef>
              <a:spcAft>
                <a:spcPts val="145"/>
              </a:spcAft>
            </a:pPr>
            <a:r>
              <a:rPr lang="en-US" altLang="en-US" sz="1200" dirty="0">
                <a:latin typeface="Times New Roman" panose="02020603050405020304" pitchFamily="18" charset="0"/>
              </a:rPr>
              <a:t>In partial fulfillment for the requirement for the award of </a:t>
            </a:r>
            <a:r>
              <a:rPr lang="en-US" altLang="en-US" sz="1200" dirty="0" err="1">
                <a:latin typeface="Times New Roman" panose="02020603050405020304" pitchFamily="18" charset="0"/>
              </a:rPr>
              <a:t>B.Tech</a:t>
            </a:r>
            <a:r>
              <a:rPr lang="en-US" altLang="en-US" sz="1200" dirty="0">
                <a:latin typeface="Times New Roman" panose="02020603050405020304" pitchFamily="18" charset="0"/>
              </a:rPr>
              <a:t> Degree in Computer Science and Engineering</a:t>
            </a:r>
          </a:p>
        </p:txBody>
      </p:sp>
      <p:sp>
        <p:nvSpPr>
          <p:cNvPr id="1030" name="Rectangle 5">
            <a:extLst>
              <a:ext uri="{FF2B5EF4-FFF2-40B4-BE49-F238E27FC236}">
                <a16:creationId xmlns:a16="http://schemas.microsoft.com/office/drawing/2014/main" id="{B06718ED-EE01-498C-B273-FF5008113A85}"/>
              </a:ext>
            </a:extLst>
          </p:cNvPr>
          <p:cNvSpPr>
            <a:spLocks noChangeArrowheads="1"/>
          </p:cNvSpPr>
          <p:nvPr/>
        </p:nvSpPr>
        <p:spPr bwMode="auto">
          <a:xfrm>
            <a:off x="4722452" y="1802558"/>
            <a:ext cx="2744932" cy="1626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a:spcAft>
                <a:spcPts val="1432"/>
              </a:spcAft>
            </a:pPr>
            <a:r>
              <a:rPr lang="en-US" altLang="en-US" sz="1150" b="1" dirty="0">
                <a:latin typeface="Times New Roman" panose="02020603050405020304" pitchFamily="18" charset="0"/>
              </a:rPr>
              <a:t>By</a:t>
            </a:r>
          </a:p>
          <a:p>
            <a:pPr algn="ctr">
              <a:spcAft>
                <a:spcPts val="1432"/>
              </a:spcAft>
            </a:pPr>
            <a:r>
              <a:rPr lang="en-US" altLang="en-US" sz="1200" b="1" dirty="0">
                <a:latin typeface="Times New Roman" panose="02020603050405020304" pitchFamily="18" charset="0"/>
              </a:rPr>
              <a:t>S . Vishnu Priya 	17641A0558</a:t>
            </a:r>
          </a:p>
          <a:p>
            <a:pPr algn="ctr">
              <a:spcAft>
                <a:spcPts val="1432"/>
              </a:spcAft>
            </a:pPr>
            <a:r>
              <a:rPr lang="en-US" altLang="en-US" sz="1200" b="1" dirty="0">
                <a:latin typeface="Times New Roman" panose="02020603050405020304" pitchFamily="18" charset="0"/>
              </a:rPr>
              <a:t>T . Bindumathi 	17641A0519</a:t>
            </a:r>
          </a:p>
          <a:p>
            <a:pPr algn="ctr">
              <a:spcAft>
                <a:spcPts val="1432"/>
              </a:spcAft>
            </a:pPr>
            <a:r>
              <a:rPr lang="en-US" altLang="en-US" sz="1200" b="1" dirty="0">
                <a:latin typeface="Times New Roman" panose="02020603050405020304" pitchFamily="18" charset="0"/>
              </a:rPr>
              <a:t>A .Sridhar Reddy	17641A0513</a:t>
            </a:r>
          </a:p>
          <a:p>
            <a:pPr algn="ctr">
              <a:spcAft>
                <a:spcPts val="1432"/>
              </a:spcAft>
            </a:pPr>
            <a:r>
              <a:rPr lang="en-US" altLang="en-US" sz="1200" b="1" dirty="0">
                <a:latin typeface="Times New Roman" panose="02020603050405020304" pitchFamily="18" charset="0"/>
              </a:rPr>
              <a:t>A . Chandu 		17641A0533</a:t>
            </a:r>
          </a:p>
          <a:p>
            <a:pPr algn="ctr">
              <a:spcAft>
                <a:spcPts val="1432"/>
              </a:spcAft>
            </a:pPr>
            <a:endParaRPr lang="en-US" altLang="en-US" sz="1150" b="1" dirty="0">
              <a:latin typeface="Times New Roman" panose="02020603050405020304" pitchFamily="18" charset="0"/>
            </a:endParaRPr>
          </a:p>
          <a:p>
            <a:pPr algn="ctr">
              <a:spcAft>
                <a:spcPts val="1432"/>
              </a:spcAft>
            </a:pPr>
            <a:endParaRPr lang="en-US" altLang="en-US" sz="1150" b="1" dirty="0">
              <a:latin typeface="Times New Roman" panose="02020603050405020304" pitchFamily="18" charset="0"/>
            </a:endParaRPr>
          </a:p>
          <a:p>
            <a:pPr algn="ctr">
              <a:spcAft>
                <a:spcPts val="1432"/>
              </a:spcAft>
            </a:pPr>
            <a:endParaRPr lang="en-US" altLang="en-US" sz="818" b="1" dirty="0">
              <a:latin typeface="Times New Roman" panose="02020603050405020304" pitchFamily="18" charset="0"/>
            </a:endParaRPr>
          </a:p>
          <a:p>
            <a:pPr algn="ctr">
              <a:spcAft>
                <a:spcPts val="1432"/>
              </a:spcAft>
            </a:pPr>
            <a:endParaRPr lang="en-US" altLang="en-US" sz="818" b="1" dirty="0">
              <a:latin typeface="Times New Roman" panose="02020603050405020304" pitchFamily="18" charset="0"/>
            </a:endParaRPr>
          </a:p>
          <a:p>
            <a:pPr algn="ctr">
              <a:spcAft>
                <a:spcPts val="1432"/>
              </a:spcAft>
            </a:pPr>
            <a:endParaRPr lang="en-US" altLang="en-US" sz="818" b="1" dirty="0">
              <a:latin typeface="Times New Roman" panose="02020603050405020304" pitchFamily="18" charset="0"/>
            </a:endParaRPr>
          </a:p>
        </p:txBody>
      </p:sp>
      <p:sp>
        <p:nvSpPr>
          <p:cNvPr id="1031" name="Rectangle 6">
            <a:extLst>
              <a:ext uri="{FF2B5EF4-FFF2-40B4-BE49-F238E27FC236}">
                <a16:creationId xmlns:a16="http://schemas.microsoft.com/office/drawing/2014/main" id="{9A1E0D4A-72A6-48CE-AB2A-F307E35C8CCB}"/>
              </a:ext>
            </a:extLst>
          </p:cNvPr>
          <p:cNvSpPr>
            <a:spLocks noChangeArrowheads="1"/>
          </p:cNvSpPr>
          <p:nvPr/>
        </p:nvSpPr>
        <p:spPr bwMode="auto">
          <a:xfrm>
            <a:off x="5252705" y="3711587"/>
            <a:ext cx="1526165" cy="65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a:spcBef>
                <a:spcPts val="1432"/>
              </a:spcBef>
              <a:spcAft>
                <a:spcPts val="1287"/>
              </a:spcAft>
            </a:pPr>
            <a:r>
              <a:rPr lang="en-US" altLang="en-US" sz="1150" dirty="0">
                <a:latin typeface="Times New Roman" panose="02020603050405020304" pitchFamily="18" charset="0"/>
              </a:rPr>
              <a:t>Under the guidance of </a:t>
            </a:r>
            <a:r>
              <a:rPr lang="en-US" altLang="en-US" sz="1200" b="1" dirty="0">
                <a:latin typeface="Times New Roman" panose="02020603050405020304" pitchFamily="18" charset="0"/>
              </a:rPr>
              <a:t>Mr. Shekar</a:t>
            </a:r>
            <a:r>
              <a:rPr lang="en-US" altLang="en-US" sz="1200" dirty="0">
                <a:latin typeface="Times New Roman" panose="02020603050405020304" pitchFamily="18" charset="0"/>
              </a:rPr>
              <a:t>,      </a:t>
            </a:r>
            <a:r>
              <a:rPr lang="en-US" altLang="en-US" sz="1200" b="1" dirty="0">
                <a:latin typeface="Times New Roman" panose="02020603050405020304" pitchFamily="18" charset="0"/>
              </a:rPr>
              <a:t>Assistant Professor</a:t>
            </a:r>
          </a:p>
          <a:p>
            <a:pPr algn="ctr">
              <a:spcBef>
                <a:spcPts val="1432"/>
              </a:spcBef>
              <a:spcAft>
                <a:spcPts val="1287"/>
              </a:spcAft>
            </a:pPr>
            <a:endParaRPr lang="en-US" altLang="en-US" sz="818" dirty="0">
              <a:latin typeface="Times New Roman" panose="02020603050405020304" pitchFamily="18" charset="0"/>
            </a:endParaRPr>
          </a:p>
        </p:txBody>
      </p:sp>
      <p:sp>
        <p:nvSpPr>
          <p:cNvPr id="1032" name="Rectangle 7">
            <a:extLst>
              <a:ext uri="{FF2B5EF4-FFF2-40B4-BE49-F238E27FC236}">
                <a16:creationId xmlns:a16="http://schemas.microsoft.com/office/drawing/2014/main" id="{EDDC06D0-5E1D-4878-A8C7-328FAD5F6F39}"/>
              </a:ext>
            </a:extLst>
          </p:cNvPr>
          <p:cNvSpPr>
            <a:spLocks noChangeArrowheads="1"/>
          </p:cNvSpPr>
          <p:nvPr/>
        </p:nvSpPr>
        <p:spPr bwMode="auto">
          <a:xfrm>
            <a:off x="3877408" y="5973389"/>
            <a:ext cx="4730261" cy="735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a:spcBef>
                <a:spcPts val="1858"/>
              </a:spcBef>
            </a:pPr>
            <a:r>
              <a:rPr lang="en-US" altLang="en-US" sz="1200" b="1" dirty="0">
                <a:latin typeface="Times New Roman" panose="02020603050405020304" pitchFamily="18" charset="0"/>
              </a:rPr>
              <a:t>DEPARTMENT OF COMPUTER SCIENCE &amp; ENGINEERING VAAGDEVI COLLEGE OF ENGINEERING</a:t>
            </a:r>
          </a:p>
          <a:p>
            <a:pPr algn="ctr">
              <a:spcAft>
                <a:spcPts val="145"/>
              </a:spcAft>
            </a:pPr>
            <a:r>
              <a:rPr lang="en-US" altLang="en-US" sz="900" b="1" dirty="0">
                <a:latin typeface="Times New Roman" panose="02020603050405020304" pitchFamily="18" charset="0"/>
              </a:rPr>
              <a:t>(UGC Autonomous, Accredited by NBA, Accredited by NAAC with “A”)</a:t>
            </a:r>
          </a:p>
          <a:p>
            <a:pPr algn="ctr" eaLnBrk="1" hangingPunct="1"/>
            <a:r>
              <a:rPr lang="en-US" altLang="en-US" sz="900" dirty="0">
                <a:latin typeface="Verdana" panose="020B0604030504040204" pitchFamily="34" charset="0"/>
              </a:rPr>
              <a:t>Warangal - 506001</a:t>
            </a:r>
          </a:p>
        </p:txBody>
      </p:sp>
      <p:sp>
        <p:nvSpPr>
          <p:cNvPr id="1033" name="Rectangle 8">
            <a:extLst>
              <a:ext uri="{FF2B5EF4-FFF2-40B4-BE49-F238E27FC236}">
                <a16:creationId xmlns:a16="http://schemas.microsoft.com/office/drawing/2014/main" id="{228CFB5C-9174-49F6-91D4-011FDA90D2C9}"/>
              </a:ext>
            </a:extLst>
          </p:cNvPr>
          <p:cNvSpPr>
            <a:spLocks noChangeArrowheads="1"/>
          </p:cNvSpPr>
          <p:nvPr/>
        </p:nvSpPr>
        <p:spPr bwMode="auto">
          <a:xfrm>
            <a:off x="6079765" y="6349279"/>
            <a:ext cx="32472" cy="68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r>
              <a:rPr lang="en-US" altLang="en-US" sz="614">
                <a:latin typeface="Verdana" panose="020B0604030504040204" pitchFamily="34" charset="0"/>
              </a:rPr>
              <a:t>i</a:t>
            </a:r>
          </a:p>
        </p:txBody>
      </p:sp>
    </p:spTree>
    <p:extLst>
      <p:ext uri="{BB962C8B-B14F-4D97-AF65-F5344CB8AC3E}">
        <p14:creationId xmlns:p14="http://schemas.microsoft.com/office/powerpoint/2010/main" val="6979690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0"/>
          <p:cNvSpPr/>
          <p:nvPr/>
        </p:nvSpPr>
        <p:spPr>
          <a:xfrm>
            <a:off x="198625" y="1895125"/>
            <a:ext cx="12000600" cy="4762500"/>
          </a:xfrm>
          <a:prstGeom prst="rect">
            <a:avLst/>
          </a:prstGeom>
          <a:noFill/>
          <a:ln w="9525" cap="flat" cmpd="sng">
            <a:solidFill>
              <a:schemeClr val="accent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0"/>
          <p:cNvSpPr/>
          <p:nvPr/>
        </p:nvSpPr>
        <p:spPr>
          <a:xfrm>
            <a:off x="415087" y="157667"/>
            <a:ext cx="11601510" cy="323640"/>
          </a:xfrm>
          <a:prstGeom prst="rect">
            <a:avLst/>
          </a:prstGeom>
          <a:noFill/>
          <a:ln>
            <a:noFill/>
          </a:ln>
        </p:spPr>
        <p:txBody>
          <a:bodyPr spcFirstLastPara="1" wrap="square" lIns="90000" tIns="45000" rIns="90000" bIns="45000" anchor="t" anchorCtr="0">
            <a:noAutofit/>
          </a:bodyPr>
          <a:lstStyle/>
          <a:p>
            <a:pPr marL="0" lvl="0" indent="0" algn="l" rtl="0">
              <a:lnSpc>
                <a:spcPct val="90000"/>
              </a:lnSpc>
              <a:spcBef>
                <a:spcPts val="0"/>
              </a:spcBef>
              <a:spcAft>
                <a:spcPts val="0"/>
              </a:spcAft>
              <a:buClr>
                <a:schemeClr val="dk1"/>
              </a:buClr>
              <a:buFont typeface="Arial"/>
              <a:buNone/>
            </a:pPr>
            <a:r>
              <a:rPr lang="en-US" sz="1200" dirty="0">
                <a:solidFill>
                  <a:schemeClr val="accent1"/>
                </a:solidFill>
                <a:latin typeface="Arial Black"/>
                <a:ea typeface="Arial Black"/>
                <a:cs typeface="Arial Black"/>
                <a:sym typeface="Arial Black"/>
              </a:rPr>
              <a:t>Team No:	T26	Name of the project: Smart Attendance System using Computer Vision</a:t>
            </a:r>
            <a:br>
              <a:rPr lang="en-US" sz="1200" dirty="0">
                <a:solidFill>
                  <a:schemeClr val="dk1"/>
                </a:solidFill>
              </a:rPr>
            </a:br>
            <a:endParaRPr sz="1200" b="0" strike="noStrike" dirty="0">
              <a:solidFill>
                <a:schemeClr val="dk1"/>
              </a:solidFill>
              <a:latin typeface="Arial"/>
              <a:ea typeface="Arial"/>
              <a:cs typeface="Arial"/>
              <a:sym typeface="Arial"/>
            </a:endParaRPr>
          </a:p>
        </p:txBody>
      </p:sp>
      <p:sp>
        <p:nvSpPr>
          <p:cNvPr id="139" name="Google Shape;139;p20"/>
          <p:cNvSpPr/>
          <p:nvPr/>
        </p:nvSpPr>
        <p:spPr>
          <a:xfrm>
            <a:off x="198625" y="445775"/>
            <a:ext cx="11852700" cy="1039800"/>
          </a:xfrm>
          <a:prstGeom prst="rect">
            <a:avLst/>
          </a:prstGeom>
          <a:solidFill>
            <a:srgbClr val="D9D9D9"/>
          </a:solidFill>
          <a:ln w="9525" cap="flat" cmpd="sng">
            <a:solidFill>
              <a:srgbClr val="FFFFFF"/>
            </a:solidFill>
            <a:prstDash val="solid"/>
            <a:miter lim="8000"/>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400">
                <a:solidFill>
                  <a:schemeClr val="dk1"/>
                </a:solidFill>
                <a:latin typeface="Arial"/>
                <a:ea typeface="Arial"/>
                <a:cs typeface="Arial"/>
                <a:sym typeface="Arial"/>
              </a:rPr>
              <a:t>Implementation of Module-3 : </a:t>
            </a:r>
            <a:r>
              <a:rPr lang="en-US">
                <a:solidFill>
                  <a:schemeClr val="dk1"/>
                </a:solidFill>
              </a:rPr>
              <a:t>Attendance Reports</a:t>
            </a:r>
            <a:endParaRPr/>
          </a:p>
          <a:p>
            <a:pPr marL="0" marR="0" lvl="0" indent="0" algn="l" rtl="0">
              <a:spcBef>
                <a:spcPts val="0"/>
              </a:spcBef>
              <a:spcAft>
                <a:spcPts val="0"/>
              </a:spcAft>
              <a:buNone/>
            </a:pPr>
            <a:r>
              <a:rPr lang="en-US" sz="1400">
                <a:solidFill>
                  <a:schemeClr val="dk1"/>
                </a:solidFill>
                <a:latin typeface="Arial"/>
                <a:ea typeface="Arial"/>
                <a:cs typeface="Arial"/>
                <a:sym typeface="Arial"/>
              </a:rPr>
              <a:t>Software Environment Used : pycharm</a:t>
            </a:r>
            <a:endParaRPr sz="1400">
              <a:solidFill>
                <a:schemeClr val="dk1"/>
              </a:solidFill>
              <a:latin typeface="Arial"/>
              <a:ea typeface="Arial"/>
              <a:cs typeface="Arial"/>
              <a:sym typeface="Arial"/>
            </a:endParaRPr>
          </a:p>
          <a:p>
            <a:pPr marL="0" marR="0" lvl="0" indent="0" algn="l" rtl="0">
              <a:spcBef>
                <a:spcPts val="0"/>
              </a:spcBef>
              <a:spcAft>
                <a:spcPts val="0"/>
              </a:spcAft>
              <a:buNone/>
            </a:pPr>
            <a:r>
              <a:rPr lang="en-US" sz="1400">
                <a:solidFill>
                  <a:schemeClr val="dk1"/>
                </a:solidFill>
                <a:latin typeface="Arial"/>
                <a:ea typeface="Arial"/>
                <a:cs typeface="Arial"/>
                <a:sym typeface="Arial"/>
              </a:rPr>
              <a:t>Major Functions used : open</a:t>
            </a:r>
            <a:r>
              <a:rPr lang="en-US">
                <a:solidFill>
                  <a:schemeClr val="dk1"/>
                </a:solidFill>
              </a:rPr>
              <a:t>pyxl library functions</a:t>
            </a:r>
            <a:endParaRPr sz="1400">
              <a:solidFill>
                <a:schemeClr val="dk1"/>
              </a:solidFill>
              <a:latin typeface="Arial"/>
              <a:ea typeface="Arial"/>
              <a:cs typeface="Arial"/>
              <a:sym typeface="Arial"/>
            </a:endParaRPr>
          </a:p>
          <a:p>
            <a:pPr marL="0" marR="0" lvl="0" indent="0" algn="l" rtl="0">
              <a:spcBef>
                <a:spcPts val="0"/>
              </a:spcBef>
              <a:spcAft>
                <a:spcPts val="0"/>
              </a:spcAft>
              <a:buNone/>
            </a:pPr>
            <a:r>
              <a:rPr lang="en-US" sz="1400">
                <a:solidFill>
                  <a:schemeClr val="dk1"/>
                </a:solidFill>
                <a:latin typeface="Arial"/>
                <a:ea typeface="Arial"/>
                <a:cs typeface="Arial"/>
                <a:sym typeface="Arial"/>
              </a:rPr>
              <a:t>Number of lines of code :  </a:t>
            </a:r>
            <a:r>
              <a:rPr lang="en-US">
                <a:solidFill>
                  <a:schemeClr val="dk1"/>
                </a:solidFill>
              </a:rPr>
              <a:t>40</a:t>
            </a:r>
            <a:endParaRPr/>
          </a:p>
          <a:p>
            <a:pPr marL="0" marR="0" lvl="0" indent="0" algn="l" rtl="0">
              <a:spcBef>
                <a:spcPts val="0"/>
              </a:spcBef>
              <a:spcAft>
                <a:spcPts val="0"/>
              </a:spcAft>
              <a:buNone/>
            </a:pPr>
            <a:endParaRPr/>
          </a:p>
        </p:txBody>
      </p:sp>
      <p:sp>
        <p:nvSpPr>
          <p:cNvPr id="141" name="Google Shape;141;p20"/>
          <p:cNvSpPr/>
          <p:nvPr/>
        </p:nvSpPr>
        <p:spPr>
          <a:xfrm>
            <a:off x="198627" y="1895133"/>
            <a:ext cx="6981792" cy="2860868"/>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n-US" sz="1500" b="0" strike="noStrike" dirty="0">
                <a:solidFill>
                  <a:srgbClr val="404040"/>
                </a:solidFill>
                <a:latin typeface="Calibri"/>
                <a:ea typeface="Calibri"/>
                <a:cs typeface="Calibri"/>
                <a:sym typeface="Calibri"/>
              </a:rPr>
              <a:t>Test cases for Module 3:</a:t>
            </a:r>
            <a:endParaRPr dirty="0"/>
          </a:p>
          <a:p>
            <a:pPr marL="0" marR="0" lvl="0" indent="0" algn="l" rtl="0">
              <a:lnSpc>
                <a:spcPct val="100000"/>
              </a:lnSpc>
              <a:spcBef>
                <a:spcPts val="0"/>
              </a:spcBef>
              <a:spcAft>
                <a:spcPts val="0"/>
              </a:spcAft>
              <a:buNone/>
            </a:pPr>
            <a:r>
              <a:rPr lang="en-US" sz="1500" dirty="0">
                <a:solidFill>
                  <a:srgbClr val="404040"/>
                </a:solidFill>
                <a:latin typeface="Calibri"/>
                <a:ea typeface="Calibri"/>
                <a:cs typeface="Calibri"/>
                <a:sym typeface="Calibri"/>
              </a:rPr>
              <a:t>Test case1: Excel Sheet</a:t>
            </a:r>
            <a:endParaRPr dirty="0"/>
          </a:p>
          <a:p>
            <a:pPr marL="0" marR="0" lvl="0" indent="0" algn="l" rtl="0">
              <a:lnSpc>
                <a:spcPct val="100000"/>
              </a:lnSpc>
              <a:spcBef>
                <a:spcPts val="0"/>
              </a:spcBef>
              <a:spcAft>
                <a:spcPts val="0"/>
              </a:spcAft>
              <a:buNone/>
            </a:pPr>
            <a:r>
              <a:rPr lang="en-US" sz="1500" dirty="0">
                <a:solidFill>
                  <a:srgbClr val="404040"/>
                </a:solidFill>
                <a:latin typeface="Calibri"/>
                <a:ea typeface="Calibri"/>
                <a:cs typeface="Calibri"/>
                <a:sym typeface="Calibri"/>
              </a:rPr>
              <a:t>Input: </a:t>
            </a:r>
            <a:endParaRPr dirty="0"/>
          </a:p>
          <a:p>
            <a:pPr marL="0" marR="0" lvl="0" indent="0" algn="l" rtl="0">
              <a:lnSpc>
                <a:spcPct val="100000"/>
              </a:lnSpc>
              <a:spcBef>
                <a:spcPts val="0"/>
              </a:spcBef>
              <a:spcAft>
                <a:spcPts val="0"/>
              </a:spcAft>
              <a:buNone/>
            </a:pPr>
            <a:endParaRPr sz="1500" dirty="0">
              <a:solidFill>
                <a:srgbClr val="404040"/>
              </a:solidFill>
              <a:latin typeface="Calibri"/>
              <a:ea typeface="Calibri"/>
              <a:cs typeface="Calibri"/>
              <a:sym typeface="Calibri"/>
            </a:endParaRPr>
          </a:p>
          <a:p>
            <a:pPr marL="0" marR="0" lvl="0" indent="0" algn="l" rtl="0">
              <a:lnSpc>
                <a:spcPct val="100000"/>
              </a:lnSpc>
              <a:spcBef>
                <a:spcPts val="0"/>
              </a:spcBef>
              <a:spcAft>
                <a:spcPts val="0"/>
              </a:spcAft>
              <a:buNone/>
            </a:pPr>
            <a:endParaRPr sz="1500" dirty="0">
              <a:solidFill>
                <a:srgbClr val="404040"/>
              </a:solidFill>
              <a:latin typeface="Calibri"/>
              <a:ea typeface="Calibri"/>
              <a:cs typeface="Calibri"/>
              <a:sym typeface="Calibri"/>
            </a:endParaRPr>
          </a:p>
          <a:p>
            <a:pPr marL="0" marR="0" lvl="0" indent="0" algn="l" rtl="0">
              <a:lnSpc>
                <a:spcPct val="100000"/>
              </a:lnSpc>
              <a:spcBef>
                <a:spcPts val="0"/>
              </a:spcBef>
              <a:spcAft>
                <a:spcPts val="0"/>
              </a:spcAft>
              <a:buNone/>
            </a:pPr>
            <a:endParaRPr sz="1500" dirty="0">
              <a:solidFill>
                <a:srgbClr val="404040"/>
              </a:solidFill>
              <a:latin typeface="Calibri"/>
              <a:ea typeface="Calibri"/>
              <a:cs typeface="Calibri"/>
              <a:sym typeface="Calibri"/>
            </a:endParaRPr>
          </a:p>
          <a:p>
            <a:pPr marL="0" marR="0" lvl="0" indent="0" algn="l" rtl="0">
              <a:lnSpc>
                <a:spcPct val="100000"/>
              </a:lnSpc>
              <a:spcBef>
                <a:spcPts val="0"/>
              </a:spcBef>
              <a:spcAft>
                <a:spcPts val="0"/>
              </a:spcAft>
              <a:buNone/>
            </a:pPr>
            <a:endParaRPr sz="1500" dirty="0">
              <a:solidFill>
                <a:srgbClr val="404040"/>
              </a:solidFill>
              <a:latin typeface="Calibri"/>
              <a:ea typeface="Calibri"/>
              <a:cs typeface="Calibri"/>
              <a:sym typeface="Calibri"/>
            </a:endParaRPr>
          </a:p>
          <a:p>
            <a:pPr marL="0" marR="0" lvl="0" indent="0" algn="l" rtl="0">
              <a:lnSpc>
                <a:spcPct val="100000"/>
              </a:lnSpc>
              <a:spcBef>
                <a:spcPts val="0"/>
              </a:spcBef>
              <a:spcAft>
                <a:spcPts val="0"/>
              </a:spcAft>
              <a:buNone/>
            </a:pPr>
            <a:endParaRPr sz="1500" dirty="0">
              <a:solidFill>
                <a:srgbClr val="404040"/>
              </a:solidFill>
              <a:latin typeface="Calibri"/>
              <a:ea typeface="Calibri"/>
              <a:cs typeface="Calibri"/>
              <a:sym typeface="Calibri"/>
            </a:endParaRPr>
          </a:p>
          <a:p>
            <a:pPr marL="0" marR="0" lvl="0" indent="0" algn="l" rtl="0">
              <a:lnSpc>
                <a:spcPct val="100000"/>
              </a:lnSpc>
              <a:spcBef>
                <a:spcPts val="0"/>
              </a:spcBef>
              <a:spcAft>
                <a:spcPts val="0"/>
              </a:spcAft>
              <a:buNone/>
            </a:pPr>
            <a:endParaRPr sz="1500" dirty="0">
              <a:solidFill>
                <a:srgbClr val="404040"/>
              </a:solidFill>
              <a:latin typeface="Calibri"/>
              <a:ea typeface="Calibri"/>
              <a:cs typeface="Calibri"/>
              <a:sym typeface="Calibri"/>
            </a:endParaRPr>
          </a:p>
          <a:p>
            <a:pPr marL="0" marR="0" lvl="0" indent="0" algn="l" rtl="0">
              <a:lnSpc>
                <a:spcPct val="100000"/>
              </a:lnSpc>
              <a:spcBef>
                <a:spcPts val="0"/>
              </a:spcBef>
              <a:spcAft>
                <a:spcPts val="0"/>
              </a:spcAft>
              <a:buNone/>
            </a:pPr>
            <a:endParaRPr sz="1500" dirty="0">
              <a:solidFill>
                <a:srgbClr val="404040"/>
              </a:solidFill>
              <a:latin typeface="Calibri"/>
              <a:ea typeface="Calibri"/>
              <a:cs typeface="Calibri"/>
              <a:sym typeface="Calibri"/>
            </a:endParaRPr>
          </a:p>
          <a:p>
            <a:pPr marL="0" marR="0" lvl="0" indent="0" algn="l" rtl="0">
              <a:lnSpc>
                <a:spcPct val="100000"/>
              </a:lnSpc>
              <a:spcBef>
                <a:spcPts val="0"/>
              </a:spcBef>
              <a:spcAft>
                <a:spcPts val="0"/>
              </a:spcAft>
              <a:buNone/>
            </a:pPr>
            <a:endParaRPr sz="1500" dirty="0">
              <a:solidFill>
                <a:srgbClr val="404040"/>
              </a:solidFill>
              <a:latin typeface="Calibri"/>
              <a:ea typeface="Calibri"/>
              <a:cs typeface="Calibri"/>
              <a:sym typeface="Calibri"/>
            </a:endParaRPr>
          </a:p>
          <a:p>
            <a:pPr marL="0" marR="0" lvl="0" indent="0" algn="l" rtl="0">
              <a:lnSpc>
                <a:spcPct val="100000"/>
              </a:lnSpc>
              <a:spcBef>
                <a:spcPts val="0"/>
              </a:spcBef>
              <a:spcAft>
                <a:spcPts val="0"/>
              </a:spcAft>
              <a:buNone/>
            </a:pPr>
            <a:endParaRPr dirty="0"/>
          </a:p>
        </p:txBody>
      </p:sp>
      <p:sp>
        <p:nvSpPr>
          <p:cNvPr id="142" name="Google Shape;142;p20"/>
          <p:cNvSpPr txBox="1"/>
          <p:nvPr/>
        </p:nvSpPr>
        <p:spPr>
          <a:xfrm flipH="1">
            <a:off x="267425" y="4400400"/>
            <a:ext cx="1738200" cy="5388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500">
                <a:solidFill>
                  <a:schemeClr val="dk1"/>
                </a:solidFill>
                <a:latin typeface="Calibri"/>
                <a:ea typeface="Calibri"/>
                <a:cs typeface="Calibri"/>
                <a:sym typeface="Calibri"/>
              </a:rPr>
              <a:t>Test case2:</a:t>
            </a:r>
            <a:endParaRPr/>
          </a:p>
          <a:p>
            <a:pPr marL="0" marR="0" lvl="0" indent="0" algn="l" rtl="0">
              <a:spcBef>
                <a:spcPts val="0"/>
              </a:spcBef>
              <a:spcAft>
                <a:spcPts val="0"/>
              </a:spcAft>
              <a:buNone/>
            </a:pPr>
            <a:r>
              <a:rPr lang="en-US"/>
              <a:t>Input:</a:t>
            </a:r>
            <a:endParaRPr/>
          </a:p>
        </p:txBody>
      </p:sp>
      <p:sp>
        <p:nvSpPr>
          <p:cNvPr id="144" name="Google Shape;144;p20"/>
          <p:cNvSpPr txBox="1"/>
          <p:nvPr/>
        </p:nvSpPr>
        <p:spPr>
          <a:xfrm>
            <a:off x="7848425" y="2160950"/>
            <a:ext cx="2511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dirty="0"/>
              <a:t> Output:</a:t>
            </a:r>
            <a:endParaRPr dirty="0"/>
          </a:p>
        </p:txBody>
      </p:sp>
      <p:sp>
        <p:nvSpPr>
          <p:cNvPr id="148" name="Google Shape;148;p20"/>
          <p:cNvSpPr txBox="1"/>
          <p:nvPr/>
        </p:nvSpPr>
        <p:spPr>
          <a:xfrm>
            <a:off x="7645000" y="4387138"/>
            <a:ext cx="2511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dirty="0"/>
              <a:t>      Output:</a:t>
            </a:r>
            <a:endParaRPr dirty="0"/>
          </a:p>
        </p:txBody>
      </p:sp>
      <p:pic>
        <p:nvPicPr>
          <p:cNvPr id="6" name="Picture 5">
            <a:extLst>
              <a:ext uri="{FF2B5EF4-FFF2-40B4-BE49-F238E27FC236}">
                <a16:creationId xmlns:a16="http://schemas.microsoft.com/office/drawing/2014/main" id="{A222BE04-4C2D-42B3-B75D-5B6971A95ADE}"/>
              </a:ext>
            </a:extLst>
          </p:cNvPr>
          <p:cNvPicPr>
            <a:picLocks noChangeAspect="1"/>
          </p:cNvPicPr>
          <p:nvPr/>
        </p:nvPicPr>
        <p:blipFill>
          <a:blip r:embed="rId3"/>
          <a:stretch>
            <a:fillRect/>
          </a:stretch>
        </p:blipFill>
        <p:spPr>
          <a:xfrm>
            <a:off x="1452373" y="2387738"/>
            <a:ext cx="4953691" cy="1942801"/>
          </a:xfrm>
          <a:prstGeom prst="rect">
            <a:avLst/>
          </a:prstGeom>
        </p:spPr>
      </p:pic>
      <p:pic>
        <p:nvPicPr>
          <p:cNvPr id="8" name="Picture 7">
            <a:extLst>
              <a:ext uri="{FF2B5EF4-FFF2-40B4-BE49-F238E27FC236}">
                <a16:creationId xmlns:a16="http://schemas.microsoft.com/office/drawing/2014/main" id="{7A12EC49-8156-480C-BB4C-BCD8F6202EBC}"/>
              </a:ext>
            </a:extLst>
          </p:cNvPr>
          <p:cNvPicPr>
            <a:picLocks noChangeAspect="1"/>
          </p:cNvPicPr>
          <p:nvPr/>
        </p:nvPicPr>
        <p:blipFill>
          <a:blip r:embed="rId4"/>
          <a:stretch>
            <a:fillRect/>
          </a:stretch>
        </p:blipFill>
        <p:spPr>
          <a:xfrm>
            <a:off x="1452373" y="4540121"/>
            <a:ext cx="5048955" cy="2134466"/>
          </a:xfrm>
          <a:prstGeom prst="rect">
            <a:avLst/>
          </a:prstGeom>
        </p:spPr>
      </p:pic>
      <p:pic>
        <p:nvPicPr>
          <p:cNvPr id="4" name="Picture 3">
            <a:extLst>
              <a:ext uri="{FF2B5EF4-FFF2-40B4-BE49-F238E27FC236}">
                <a16:creationId xmlns:a16="http://schemas.microsoft.com/office/drawing/2014/main" id="{DD92AE8F-BE5D-4D3E-80D2-9CB9D2EA1C55}"/>
              </a:ext>
            </a:extLst>
          </p:cNvPr>
          <p:cNvPicPr>
            <a:picLocks noChangeAspect="1"/>
          </p:cNvPicPr>
          <p:nvPr/>
        </p:nvPicPr>
        <p:blipFill>
          <a:blip r:embed="rId5"/>
          <a:stretch>
            <a:fillRect/>
          </a:stretch>
        </p:blipFill>
        <p:spPr>
          <a:xfrm>
            <a:off x="8283564" y="2475899"/>
            <a:ext cx="2219635" cy="1800476"/>
          </a:xfrm>
          <a:prstGeom prst="rect">
            <a:avLst/>
          </a:prstGeom>
        </p:spPr>
      </p:pic>
      <p:pic>
        <p:nvPicPr>
          <p:cNvPr id="7" name="Picture 6">
            <a:extLst>
              <a:ext uri="{FF2B5EF4-FFF2-40B4-BE49-F238E27FC236}">
                <a16:creationId xmlns:a16="http://schemas.microsoft.com/office/drawing/2014/main" id="{32B62EAB-1B20-4D08-9BD2-DA9C2FD75DB5}"/>
              </a:ext>
            </a:extLst>
          </p:cNvPr>
          <p:cNvPicPr>
            <a:picLocks noChangeAspect="1"/>
          </p:cNvPicPr>
          <p:nvPr/>
        </p:nvPicPr>
        <p:blipFill>
          <a:blip r:embed="rId6"/>
          <a:stretch>
            <a:fillRect/>
          </a:stretch>
        </p:blipFill>
        <p:spPr>
          <a:xfrm>
            <a:off x="8420899" y="4787338"/>
            <a:ext cx="2200582" cy="1781424"/>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1"/>
          <p:cNvSpPr/>
          <p:nvPr/>
        </p:nvSpPr>
        <p:spPr>
          <a:xfrm>
            <a:off x="267419" y="1052423"/>
            <a:ext cx="11783903" cy="5563338"/>
          </a:xfrm>
          <a:prstGeom prst="rect">
            <a:avLst/>
          </a:prstGeom>
          <a:noFill/>
          <a:ln w="9525" cap="flat" cmpd="sng">
            <a:solidFill>
              <a:schemeClr val="accent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1"/>
          <p:cNvSpPr/>
          <p:nvPr/>
        </p:nvSpPr>
        <p:spPr>
          <a:xfrm>
            <a:off x="232913" y="477249"/>
            <a:ext cx="11852695" cy="394019"/>
          </a:xfrm>
          <a:prstGeom prst="rect">
            <a:avLst/>
          </a:prstGeom>
          <a:solidFill>
            <a:srgbClr val="D9D9D9"/>
          </a:solidFill>
          <a:ln w="9525" cap="flat" cmpd="sng">
            <a:solidFill>
              <a:srgbClr val="FFFFFF"/>
            </a:solidFill>
            <a:prstDash val="solid"/>
            <a:miter lim="8000"/>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500">
                <a:solidFill>
                  <a:schemeClr val="dk1"/>
                </a:solidFill>
                <a:latin typeface="Arial"/>
                <a:ea typeface="Arial"/>
                <a:cs typeface="Arial"/>
                <a:sym typeface="Arial"/>
              </a:rPr>
              <a:t>Integration &amp; Deployment</a:t>
            </a:r>
            <a:endParaRPr/>
          </a:p>
          <a:p>
            <a:pPr marL="0" marR="0" lvl="0" indent="0" algn="ctr" rtl="0">
              <a:spcBef>
                <a:spcPts val="0"/>
              </a:spcBef>
              <a:spcAft>
                <a:spcPts val="0"/>
              </a:spcAft>
              <a:buNone/>
            </a:pPr>
            <a:endParaRPr sz="1500">
              <a:solidFill>
                <a:schemeClr val="dk1"/>
              </a:solidFill>
              <a:latin typeface="Arial"/>
              <a:ea typeface="Arial"/>
              <a:cs typeface="Arial"/>
              <a:sym typeface="Arial"/>
            </a:endParaRPr>
          </a:p>
          <a:p>
            <a:pPr marL="0" marR="0" lvl="0" indent="0" algn="ctr" rtl="0">
              <a:spcBef>
                <a:spcPts val="0"/>
              </a:spcBef>
              <a:spcAft>
                <a:spcPts val="0"/>
              </a:spcAft>
              <a:buNone/>
            </a:pPr>
            <a:endParaRPr sz="1500">
              <a:solidFill>
                <a:schemeClr val="dk1"/>
              </a:solidFill>
              <a:latin typeface="Arial"/>
              <a:ea typeface="Arial"/>
              <a:cs typeface="Arial"/>
              <a:sym typeface="Arial"/>
            </a:endParaRPr>
          </a:p>
          <a:p>
            <a:pPr marL="0" marR="0" lvl="0" indent="0" algn="ctr" rtl="0">
              <a:spcBef>
                <a:spcPts val="0"/>
              </a:spcBef>
              <a:spcAft>
                <a:spcPts val="0"/>
              </a:spcAft>
              <a:buNone/>
            </a:pPr>
            <a:endParaRPr sz="1500">
              <a:solidFill>
                <a:schemeClr val="dk1"/>
              </a:solidFill>
              <a:latin typeface="Arial"/>
              <a:ea typeface="Arial"/>
              <a:cs typeface="Arial"/>
              <a:sym typeface="Arial"/>
            </a:endParaRPr>
          </a:p>
          <a:p>
            <a:pPr marL="0" marR="0" lvl="0" indent="0" algn="ctr" rtl="0">
              <a:spcBef>
                <a:spcPts val="0"/>
              </a:spcBef>
              <a:spcAft>
                <a:spcPts val="0"/>
              </a:spcAft>
              <a:buNone/>
            </a:pPr>
            <a:endParaRPr sz="1500">
              <a:solidFill>
                <a:schemeClr val="dk1"/>
              </a:solidFill>
              <a:latin typeface="Arial"/>
              <a:ea typeface="Arial"/>
              <a:cs typeface="Arial"/>
              <a:sym typeface="Arial"/>
            </a:endParaRPr>
          </a:p>
        </p:txBody>
      </p:sp>
      <p:sp>
        <p:nvSpPr>
          <p:cNvPr id="157" name="Google Shape;157;p21"/>
          <p:cNvSpPr/>
          <p:nvPr/>
        </p:nvSpPr>
        <p:spPr>
          <a:xfrm>
            <a:off x="415087" y="1190851"/>
            <a:ext cx="9376027" cy="4784471"/>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endParaRPr sz="1500" b="0" strike="noStrike">
              <a:solidFill>
                <a:srgbClr val="404040"/>
              </a:solidFill>
              <a:latin typeface="Calibri"/>
              <a:ea typeface="Calibri"/>
              <a:cs typeface="Calibri"/>
              <a:sym typeface="Calibri"/>
            </a:endParaRPr>
          </a:p>
          <a:p>
            <a:pPr marL="0" marR="0" lvl="0" indent="0" algn="l" rtl="0">
              <a:lnSpc>
                <a:spcPct val="100000"/>
              </a:lnSpc>
              <a:spcBef>
                <a:spcPts val="0"/>
              </a:spcBef>
              <a:spcAft>
                <a:spcPts val="0"/>
              </a:spcAft>
              <a:buNone/>
            </a:pPr>
            <a:endParaRPr sz="1500">
              <a:solidFill>
                <a:srgbClr val="404040"/>
              </a:solidFill>
              <a:latin typeface="Calibri"/>
              <a:ea typeface="Calibri"/>
              <a:cs typeface="Calibri"/>
              <a:sym typeface="Calibri"/>
            </a:endParaRPr>
          </a:p>
          <a:p>
            <a:pPr marL="0" marR="0" lvl="0" indent="0" algn="l" rtl="0">
              <a:lnSpc>
                <a:spcPct val="100000"/>
              </a:lnSpc>
              <a:spcBef>
                <a:spcPts val="0"/>
              </a:spcBef>
              <a:spcAft>
                <a:spcPts val="0"/>
              </a:spcAft>
              <a:buNone/>
            </a:pPr>
            <a:r>
              <a:rPr lang="en-US" sz="2500" u="sng">
                <a:solidFill>
                  <a:srgbClr val="404040"/>
                </a:solidFill>
              </a:rPr>
              <a:t>Technical challenges faced / Issues addressed</a:t>
            </a:r>
            <a:endParaRPr sz="1500" u="sng"/>
          </a:p>
          <a:p>
            <a:pPr marL="0" marR="0" lvl="0" indent="0" algn="l" rtl="0">
              <a:lnSpc>
                <a:spcPct val="100000"/>
              </a:lnSpc>
              <a:spcBef>
                <a:spcPts val="0"/>
              </a:spcBef>
              <a:spcAft>
                <a:spcPts val="0"/>
              </a:spcAft>
              <a:buNone/>
            </a:pPr>
            <a:endParaRPr sz="1600" u="sng">
              <a:solidFill>
                <a:srgbClr val="404040"/>
              </a:solidFill>
              <a:latin typeface="Calibri"/>
              <a:ea typeface="Calibri"/>
              <a:cs typeface="Calibri"/>
              <a:sym typeface="Calibri"/>
            </a:endParaRPr>
          </a:p>
          <a:p>
            <a:pPr marL="457200" marR="0" lvl="0" indent="-349250" algn="l" rtl="0">
              <a:lnSpc>
                <a:spcPct val="150000"/>
              </a:lnSpc>
              <a:spcBef>
                <a:spcPts val="0"/>
              </a:spcBef>
              <a:spcAft>
                <a:spcPts val="0"/>
              </a:spcAft>
              <a:buClr>
                <a:schemeClr val="dk1"/>
              </a:buClr>
              <a:buSzPts val="1900"/>
              <a:buFont typeface="Times New Roman"/>
              <a:buChar char="●"/>
            </a:pPr>
            <a:r>
              <a:rPr lang="en-US" sz="1900">
                <a:solidFill>
                  <a:schemeClr val="dk1"/>
                </a:solidFill>
                <a:latin typeface="Arial"/>
                <a:ea typeface="Arial"/>
                <a:cs typeface="Arial"/>
                <a:sym typeface="Arial"/>
              </a:rPr>
              <a:t>The inability of detect faces from a faraway distance.</a:t>
            </a:r>
            <a:endParaRPr sz="1900"/>
          </a:p>
          <a:p>
            <a:pPr marL="457200" marR="0" lvl="0" indent="-349250" algn="l" rtl="0">
              <a:lnSpc>
                <a:spcPct val="150000"/>
              </a:lnSpc>
              <a:spcBef>
                <a:spcPts val="0"/>
              </a:spcBef>
              <a:spcAft>
                <a:spcPts val="0"/>
              </a:spcAft>
              <a:buClr>
                <a:schemeClr val="dk1"/>
              </a:buClr>
              <a:buSzPts val="1900"/>
              <a:buFont typeface="Times New Roman"/>
              <a:buChar char="●"/>
            </a:pPr>
            <a:r>
              <a:rPr lang="en-US" sz="1900">
                <a:solidFill>
                  <a:schemeClr val="dk1"/>
                </a:solidFill>
                <a:latin typeface="Arial"/>
                <a:ea typeface="Arial"/>
                <a:cs typeface="Arial"/>
                <a:sym typeface="Arial"/>
              </a:rPr>
              <a:t>The inability to detect in dim lightings</a:t>
            </a:r>
            <a:r>
              <a:rPr lang="en-US" sz="1900">
                <a:solidFill>
                  <a:schemeClr val="dk1"/>
                </a:solidFill>
              </a:rPr>
              <a:t> because gray scale images are used</a:t>
            </a:r>
            <a:r>
              <a:rPr lang="en-US" sz="1900">
                <a:solidFill>
                  <a:schemeClr val="dk1"/>
                </a:solidFill>
                <a:latin typeface="Arial"/>
                <a:ea typeface="Arial"/>
                <a:cs typeface="Arial"/>
                <a:sym typeface="Arial"/>
              </a:rPr>
              <a:t>.</a:t>
            </a:r>
            <a:endParaRPr sz="1900"/>
          </a:p>
          <a:p>
            <a:pPr marL="457200" marR="0" lvl="0" indent="-349250" algn="l" rtl="0">
              <a:lnSpc>
                <a:spcPct val="150000"/>
              </a:lnSpc>
              <a:spcBef>
                <a:spcPts val="0"/>
              </a:spcBef>
              <a:spcAft>
                <a:spcPts val="0"/>
              </a:spcAft>
              <a:buClr>
                <a:schemeClr val="dk1"/>
              </a:buClr>
              <a:buSzPts val="1900"/>
              <a:buFont typeface="Times New Roman"/>
              <a:buChar char="●"/>
            </a:pPr>
            <a:r>
              <a:rPr lang="en-US" sz="1900">
                <a:solidFill>
                  <a:schemeClr val="dk1"/>
                </a:solidFill>
              </a:rPr>
              <a:t>Low p</a:t>
            </a:r>
            <a:r>
              <a:rPr lang="en-US" sz="1900">
                <a:solidFill>
                  <a:schemeClr val="dk1"/>
                </a:solidFill>
                <a:latin typeface="Arial"/>
                <a:ea typeface="Arial"/>
                <a:cs typeface="Arial"/>
                <a:sym typeface="Arial"/>
              </a:rPr>
              <a:t>erformance in case of large number of students.</a:t>
            </a:r>
            <a:endParaRPr sz="1900">
              <a:solidFill>
                <a:schemeClr val="dk1"/>
              </a:solidFill>
              <a:latin typeface="Arial"/>
              <a:ea typeface="Arial"/>
              <a:cs typeface="Arial"/>
              <a:sym typeface="Arial"/>
            </a:endParaRPr>
          </a:p>
          <a:p>
            <a:pPr marL="285750" marR="0" lvl="0" indent="-190500" algn="l" rtl="0">
              <a:lnSpc>
                <a:spcPct val="100000"/>
              </a:lnSpc>
              <a:spcBef>
                <a:spcPts val="0"/>
              </a:spcBef>
              <a:spcAft>
                <a:spcPts val="0"/>
              </a:spcAft>
              <a:buClr>
                <a:schemeClr val="dk1"/>
              </a:buClr>
              <a:buSzPts val="1500"/>
              <a:buFont typeface="Arial"/>
              <a:buNone/>
            </a:pPr>
            <a:endParaRPr sz="1800">
              <a:solidFill>
                <a:srgbClr val="404040"/>
              </a:solidFill>
              <a:latin typeface="Calibri"/>
              <a:ea typeface="Calibri"/>
              <a:cs typeface="Calibri"/>
              <a:sym typeface="Calibri"/>
            </a:endParaRPr>
          </a:p>
          <a:p>
            <a:pPr marL="0" marR="0" lvl="0" indent="0" algn="l" rtl="0">
              <a:lnSpc>
                <a:spcPct val="100000"/>
              </a:lnSpc>
              <a:spcBef>
                <a:spcPts val="0"/>
              </a:spcBef>
              <a:spcAft>
                <a:spcPts val="0"/>
              </a:spcAft>
              <a:buNone/>
            </a:pPr>
            <a:endParaRPr sz="1500">
              <a:solidFill>
                <a:srgbClr val="404040"/>
              </a:solidFill>
              <a:latin typeface="Calibri"/>
              <a:ea typeface="Calibri"/>
              <a:cs typeface="Calibri"/>
              <a:sym typeface="Calibri"/>
            </a:endParaRPr>
          </a:p>
          <a:p>
            <a:pPr marL="0" marR="0" lvl="0" indent="0" algn="l" rtl="0">
              <a:lnSpc>
                <a:spcPct val="100000"/>
              </a:lnSpc>
              <a:spcBef>
                <a:spcPts val="0"/>
              </a:spcBef>
              <a:spcAft>
                <a:spcPts val="0"/>
              </a:spcAft>
              <a:buNone/>
            </a:pPr>
            <a:endParaRPr sz="1500">
              <a:solidFill>
                <a:srgbClr val="404040"/>
              </a:solidFill>
              <a:latin typeface="Calibri"/>
              <a:ea typeface="Calibri"/>
              <a:cs typeface="Calibri"/>
              <a:sym typeface="Calibri"/>
            </a:endParaRPr>
          </a:p>
          <a:p>
            <a:pPr marL="0" marR="0" lvl="0" indent="0" algn="l" rtl="0">
              <a:lnSpc>
                <a:spcPct val="100000"/>
              </a:lnSpc>
              <a:spcBef>
                <a:spcPts val="0"/>
              </a:spcBef>
              <a:spcAft>
                <a:spcPts val="0"/>
              </a:spcAft>
              <a:buNone/>
            </a:pPr>
            <a:endParaRPr sz="1500">
              <a:solidFill>
                <a:srgbClr val="404040"/>
              </a:solidFill>
              <a:latin typeface="Calibri"/>
              <a:ea typeface="Calibri"/>
              <a:cs typeface="Calibri"/>
              <a:sym typeface="Calibri"/>
            </a:endParaRPr>
          </a:p>
        </p:txBody>
      </p:sp>
      <p:sp>
        <p:nvSpPr>
          <p:cNvPr id="158" name="Google Shape;158;p21"/>
          <p:cNvSpPr/>
          <p:nvPr/>
        </p:nvSpPr>
        <p:spPr>
          <a:xfrm>
            <a:off x="415087" y="157667"/>
            <a:ext cx="11601600" cy="323700"/>
          </a:xfrm>
          <a:prstGeom prst="rect">
            <a:avLst/>
          </a:prstGeom>
          <a:noFill/>
          <a:ln>
            <a:noFill/>
          </a:ln>
        </p:spPr>
        <p:txBody>
          <a:bodyPr spcFirstLastPara="1" wrap="square" lIns="90000" tIns="45000" rIns="90000" bIns="45000" anchor="t" anchorCtr="0">
            <a:noAutofit/>
          </a:bodyPr>
          <a:lstStyle/>
          <a:p>
            <a:pPr marL="0" marR="0" lvl="0" indent="0" algn="l" rtl="0">
              <a:lnSpc>
                <a:spcPct val="90000"/>
              </a:lnSpc>
              <a:spcBef>
                <a:spcPts val="0"/>
              </a:spcBef>
              <a:spcAft>
                <a:spcPts val="0"/>
              </a:spcAft>
              <a:buNone/>
            </a:pPr>
            <a:r>
              <a:rPr lang="en-US" sz="1200" b="1" dirty="0">
                <a:solidFill>
                  <a:schemeClr val="accent1"/>
                </a:solidFill>
              </a:rPr>
              <a:t>Team No : T26 </a:t>
            </a:r>
            <a:r>
              <a:rPr lang="en-US" sz="1200" b="0" strike="noStrike" dirty="0">
                <a:solidFill>
                  <a:srgbClr val="4472C4"/>
                </a:solidFill>
                <a:latin typeface="Arial Black"/>
                <a:ea typeface="Arial Black"/>
                <a:cs typeface="Arial Black"/>
                <a:sym typeface="Arial Black"/>
              </a:rPr>
              <a:t>	Name of the project: </a:t>
            </a:r>
            <a:r>
              <a:rPr lang="en-US" sz="1200" dirty="0">
                <a:solidFill>
                  <a:srgbClr val="4472C4"/>
                </a:solidFill>
                <a:latin typeface="Arial Black"/>
                <a:ea typeface="Arial Black"/>
                <a:cs typeface="Arial Black"/>
                <a:sym typeface="Arial Black"/>
              </a:rPr>
              <a:t>Smart Attendance System using Computer Vision</a:t>
            </a:r>
            <a:br>
              <a:rPr lang="en-US" sz="1200" dirty="0">
                <a:solidFill>
                  <a:schemeClr val="dk1"/>
                </a:solidFill>
                <a:latin typeface="Arial"/>
                <a:ea typeface="Arial"/>
                <a:cs typeface="Arial"/>
                <a:sym typeface="Arial"/>
              </a:rPr>
            </a:br>
            <a:endParaRPr sz="1200" b="0" strike="noStrike" dirty="0">
              <a:solidFill>
                <a:schemeClr val="dk1"/>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3"/>
          <p:cNvSpPr/>
          <p:nvPr/>
        </p:nvSpPr>
        <p:spPr>
          <a:xfrm>
            <a:off x="415087" y="157667"/>
            <a:ext cx="11601600" cy="323700"/>
          </a:xfrm>
          <a:prstGeom prst="rect">
            <a:avLst/>
          </a:prstGeom>
          <a:noFill/>
          <a:ln>
            <a:noFill/>
          </a:ln>
        </p:spPr>
        <p:txBody>
          <a:bodyPr spcFirstLastPara="1" wrap="square" lIns="90000" tIns="45000" rIns="90000" bIns="45000" anchor="t" anchorCtr="0">
            <a:noAutofit/>
          </a:bodyPr>
          <a:lstStyle/>
          <a:p>
            <a:pPr marL="0" lvl="0" indent="0" algn="l" rtl="0">
              <a:lnSpc>
                <a:spcPct val="90000"/>
              </a:lnSpc>
              <a:spcBef>
                <a:spcPts val="0"/>
              </a:spcBef>
              <a:spcAft>
                <a:spcPts val="0"/>
              </a:spcAft>
              <a:buClr>
                <a:schemeClr val="dk1"/>
              </a:buClr>
              <a:buFont typeface="Arial"/>
              <a:buNone/>
            </a:pPr>
            <a:r>
              <a:rPr lang="en-US" sz="1200" b="1" dirty="0">
                <a:solidFill>
                  <a:schemeClr val="accent1"/>
                </a:solidFill>
              </a:rPr>
              <a:t>Team No : T26 </a:t>
            </a:r>
            <a:r>
              <a:rPr lang="en-US" sz="1200" dirty="0">
                <a:solidFill>
                  <a:schemeClr val="accent1"/>
                </a:solidFill>
                <a:latin typeface="Arial Black"/>
                <a:ea typeface="Arial Black"/>
                <a:cs typeface="Arial Black"/>
                <a:sym typeface="Arial Black"/>
              </a:rPr>
              <a:t>	Name of the project: Smart Attendance System using Computer Vision</a:t>
            </a:r>
            <a:br>
              <a:rPr lang="en-US" sz="1200" dirty="0">
                <a:solidFill>
                  <a:schemeClr val="dk1"/>
                </a:solidFill>
              </a:rPr>
            </a:br>
            <a:endParaRPr sz="1200" b="0" strike="noStrike" dirty="0">
              <a:solidFill>
                <a:schemeClr val="dk1"/>
              </a:solidFill>
              <a:latin typeface="Arial"/>
              <a:ea typeface="Arial"/>
              <a:cs typeface="Arial"/>
              <a:sym typeface="Arial"/>
            </a:endParaRPr>
          </a:p>
        </p:txBody>
      </p:sp>
      <p:sp>
        <p:nvSpPr>
          <p:cNvPr id="174" name="Google Shape;174;p23"/>
          <p:cNvSpPr/>
          <p:nvPr/>
        </p:nvSpPr>
        <p:spPr>
          <a:xfrm>
            <a:off x="163902" y="494981"/>
            <a:ext cx="11852700" cy="393900"/>
          </a:xfrm>
          <a:prstGeom prst="rect">
            <a:avLst/>
          </a:prstGeom>
          <a:solidFill>
            <a:srgbClr val="D9D9D9"/>
          </a:solidFill>
          <a:ln w="9525" cap="flat" cmpd="sng">
            <a:solidFill>
              <a:srgbClr val="FFFFFF"/>
            </a:solidFill>
            <a:prstDash val="solid"/>
            <a:miter lim="8000"/>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500" u="sng">
                <a:solidFill>
                  <a:schemeClr val="dk1"/>
                </a:solidFill>
              </a:rPr>
              <a:t>Confusion Matrix for Accuracy</a:t>
            </a:r>
            <a:r>
              <a:rPr lang="en-US" sz="1500">
                <a:solidFill>
                  <a:schemeClr val="dk1"/>
                </a:solidFill>
              </a:rPr>
              <a:t> </a:t>
            </a:r>
            <a:r>
              <a:rPr lang="en-US" sz="1500" b="1">
                <a:solidFill>
                  <a:schemeClr val="dk1"/>
                </a:solidFill>
              </a:rPr>
              <a:t>:</a:t>
            </a:r>
            <a:r>
              <a:rPr lang="en-US" sz="1500">
                <a:solidFill>
                  <a:schemeClr val="dk1"/>
                </a:solidFill>
              </a:rPr>
              <a:t> Accuracy = (TP+TN)/ (TP+TN+FP+FN)</a:t>
            </a:r>
            <a:endParaRPr/>
          </a:p>
          <a:p>
            <a:pPr marL="0" marR="0" lvl="0" indent="0" algn="ctr" rtl="0">
              <a:spcBef>
                <a:spcPts val="0"/>
              </a:spcBef>
              <a:spcAft>
                <a:spcPts val="0"/>
              </a:spcAft>
              <a:buNone/>
            </a:pPr>
            <a:endParaRPr sz="1500">
              <a:solidFill>
                <a:schemeClr val="dk1"/>
              </a:solidFill>
              <a:latin typeface="Arial"/>
              <a:ea typeface="Arial"/>
              <a:cs typeface="Arial"/>
              <a:sym typeface="Arial"/>
            </a:endParaRPr>
          </a:p>
          <a:p>
            <a:pPr marL="0" marR="0" lvl="0" indent="0" algn="ctr" rtl="0">
              <a:spcBef>
                <a:spcPts val="0"/>
              </a:spcBef>
              <a:spcAft>
                <a:spcPts val="0"/>
              </a:spcAft>
              <a:buNone/>
            </a:pPr>
            <a:endParaRPr sz="1500">
              <a:solidFill>
                <a:schemeClr val="dk1"/>
              </a:solidFill>
              <a:latin typeface="Arial"/>
              <a:ea typeface="Arial"/>
              <a:cs typeface="Arial"/>
              <a:sym typeface="Arial"/>
            </a:endParaRPr>
          </a:p>
          <a:p>
            <a:pPr marL="0" marR="0" lvl="0" indent="0" algn="ctr" rtl="0">
              <a:spcBef>
                <a:spcPts val="0"/>
              </a:spcBef>
              <a:spcAft>
                <a:spcPts val="0"/>
              </a:spcAft>
              <a:buNone/>
            </a:pPr>
            <a:endParaRPr sz="1500">
              <a:solidFill>
                <a:schemeClr val="dk1"/>
              </a:solidFill>
              <a:latin typeface="Arial"/>
              <a:ea typeface="Arial"/>
              <a:cs typeface="Arial"/>
              <a:sym typeface="Arial"/>
            </a:endParaRPr>
          </a:p>
          <a:p>
            <a:pPr marL="0" marR="0" lvl="0" indent="0" algn="ctr" rtl="0">
              <a:spcBef>
                <a:spcPts val="0"/>
              </a:spcBef>
              <a:spcAft>
                <a:spcPts val="0"/>
              </a:spcAft>
              <a:buNone/>
            </a:pPr>
            <a:endParaRPr sz="1500">
              <a:solidFill>
                <a:schemeClr val="dk1"/>
              </a:solidFill>
              <a:latin typeface="Arial"/>
              <a:ea typeface="Arial"/>
              <a:cs typeface="Arial"/>
              <a:sym typeface="Arial"/>
            </a:endParaRPr>
          </a:p>
        </p:txBody>
      </p:sp>
      <p:graphicFrame>
        <p:nvGraphicFramePr>
          <p:cNvPr id="175" name="Google Shape;175;p23"/>
          <p:cNvGraphicFramePr/>
          <p:nvPr>
            <p:extLst>
              <p:ext uri="{D42A27DB-BD31-4B8C-83A1-F6EECF244321}">
                <p14:modId xmlns:p14="http://schemas.microsoft.com/office/powerpoint/2010/main" val="3378327635"/>
              </p:ext>
            </p:extLst>
          </p:nvPr>
        </p:nvGraphicFramePr>
        <p:xfrm>
          <a:off x="815625" y="1715738"/>
          <a:ext cx="10287000" cy="3565890"/>
        </p:xfrm>
        <a:graphic>
          <a:graphicData uri="http://schemas.openxmlformats.org/drawingml/2006/table">
            <a:tbl>
              <a:tblPr>
                <a:noFill/>
                <a:tableStyleId>{1B18549E-4D55-40BC-B54E-ADFD4515F92C}</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143000">
                  <a:extLst>
                    <a:ext uri="{9D8B030D-6E8A-4147-A177-3AD203B41FA5}">
                      <a16:colId xmlns:a16="http://schemas.microsoft.com/office/drawing/2014/main" val="20002"/>
                    </a:ext>
                  </a:extLst>
                </a:gridCol>
                <a:gridCol w="1143000">
                  <a:extLst>
                    <a:ext uri="{9D8B030D-6E8A-4147-A177-3AD203B41FA5}">
                      <a16:colId xmlns:a16="http://schemas.microsoft.com/office/drawing/2014/main" val="20003"/>
                    </a:ext>
                  </a:extLst>
                </a:gridCol>
                <a:gridCol w="1143000">
                  <a:extLst>
                    <a:ext uri="{9D8B030D-6E8A-4147-A177-3AD203B41FA5}">
                      <a16:colId xmlns:a16="http://schemas.microsoft.com/office/drawing/2014/main" val="20004"/>
                    </a:ext>
                  </a:extLst>
                </a:gridCol>
                <a:gridCol w="1143000">
                  <a:extLst>
                    <a:ext uri="{9D8B030D-6E8A-4147-A177-3AD203B41FA5}">
                      <a16:colId xmlns:a16="http://schemas.microsoft.com/office/drawing/2014/main" val="20005"/>
                    </a:ext>
                  </a:extLst>
                </a:gridCol>
                <a:gridCol w="1143000">
                  <a:extLst>
                    <a:ext uri="{9D8B030D-6E8A-4147-A177-3AD203B41FA5}">
                      <a16:colId xmlns:a16="http://schemas.microsoft.com/office/drawing/2014/main" val="20006"/>
                    </a:ext>
                  </a:extLst>
                </a:gridCol>
                <a:gridCol w="1143000">
                  <a:extLst>
                    <a:ext uri="{9D8B030D-6E8A-4147-A177-3AD203B41FA5}">
                      <a16:colId xmlns:a16="http://schemas.microsoft.com/office/drawing/2014/main" val="20007"/>
                    </a:ext>
                  </a:extLst>
                </a:gridCol>
                <a:gridCol w="1143000">
                  <a:extLst>
                    <a:ext uri="{9D8B030D-6E8A-4147-A177-3AD203B41FA5}">
                      <a16:colId xmlns:a16="http://schemas.microsoft.com/office/drawing/2014/main" val="20008"/>
                    </a:ext>
                  </a:extLst>
                </a:gridCol>
              </a:tblGrid>
              <a:tr h="381000">
                <a:tc>
                  <a:txBody>
                    <a:bodyPr/>
                    <a:lstStyle/>
                    <a:p>
                      <a:pPr marL="0" lvl="0" indent="0" algn="l" rtl="0">
                        <a:spcBef>
                          <a:spcPts val="0"/>
                        </a:spcBef>
                        <a:spcAft>
                          <a:spcPts val="0"/>
                        </a:spcAft>
                        <a:buNone/>
                      </a:pPr>
                      <a:r>
                        <a:rPr lang="en-US" b="1">
                          <a:latin typeface="Times New Roman"/>
                          <a:ea typeface="Times New Roman"/>
                          <a:cs typeface="Times New Roman"/>
                          <a:sym typeface="Times New Roman"/>
                        </a:rPr>
                        <a:t>P/T Roll nos</a:t>
                      </a:r>
                      <a:endParaRPr b="1">
                        <a:latin typeface="Times New Roman"/>
                        <a:ea typeface="Times New Roman"/>
                        <a:cs typeface="Times New Roman"/>
                        <a:sym typeface="Times New Roman"/>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US" b="1" dirty="0"/>
                        <a:t>513</a:t>
                      </a:r>
                      <a:endParaRPr b="1" dirty="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US" b="1" dirty="0"/>
                        <a:t>519</a:t>
                      </a:r>
                      <a:endParaRPr b="1" dirty="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US" b="1" dirty="0"/>
                        <a:t>533</a:t>
                      </a:r>
                      <a:endParaRPr b="1" dirty="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US" b="1" dirty="0"/>
                        <a:t>543</a:t>
                      </a:r>
                      <a:endParaRPr b="1" dirty="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US" b="1" dirty="0"/>
                        <a:t>558</a:t>
                      </a:r>
                      <a:endParaRPr b="1" dirty="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US" b="1" dirty="0"/>
                        <a:t>512</a:t>
                      </a:r>
                      <a:endParaRPr b="1" dirty="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US" b="1" dirty="0"/>
                        <a:t>524</a:t>
                      </a:r>
                      <a:endParaRPr b="1" dirty="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US" b="1" dirty="0"/>
                        <a:t>555</a:t>
                      </a:r>
                      <a:endParaRPr b="1" dirty="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en-US" b="1" dirty="0"/>
                        <a:t>513</a:t>
                      </a:r>
                      <a:endParaRPr b="1" dirty="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US"/>
                        <a:t>2</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B6D7A8"/>
                    </a:solidFill>
                  </a:tcPr>
                </a:tc>
                <a:tc>
                  <a:txBody>
                    <a:bodyPr/>
                    <a:lstStyle/>
                    <a:p>
                      <a:pPr marL="0" lvl="0" indent="0" algn="ctr" rtl="0">
                        <a:spcBef>
                          <a:spcPts val="0"/>
                        </a:spcBef>
                        <a:spcAft>
                          <a:spcPts val="0"/>
                        </a:spcAft>
                        <a:buNone/>
                      </a:pP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B6D7A8"/>
                    </a:solidFill>
                  </a:tcPr>
                </a:tc>
                <a:tc>
                  <a:txBody>
                    <a:bodyPr/>
                    <a:lstStyle/>
                    <a:p>
                      <a:pPr marL="0" lvl="0" indent="0" algn="ctr" rtl="0">
                        <a:spcBef>
                          <a:spcPts val="0"/>
                        </a:spcBef>
                        <a:spcAft>
                          <a:spcPts val="0"/>
                        </a:spcAft>
                        <a:buNone/>
                      </a:pP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B6D7A8"/>
                    </a:solidFill>
                  </a:tcPr>
                </a:tc>
                <a:tc>
                  <a:txBody>
                    <a:bodyPr/>
                    <a:lstStyle/>
                    <a:p>
                      <a:pPr marL="0" lvl="0" indent="0" algn="ctr" rtl="0">
                        <a:spcBef>
                          <a:spcPts val="0"/>
                        </a:spcBef>
                        <a:spcAft>
                          <a:spcPts val="0"/>
                        </a:spcAft>
                        <a:buNone/>
                      </a:pP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B6D7A8"/>
                    </a:solidFill>
                  </a:tcPr>
                </a:tc>
                <a:tc>
                  <a:txBody>
                    <a:bodyPr/>
                    <a:lstStyle/>
                    <a:p>
                      <a:pPr marL="0" lvl="0" indent="0" algn="ctr" rtl="0">
                        <a:spcBef>
                          <a:spcPts val="0"/>
                        </a:spcBef>
                        <a:spcAft>
                          <a:spcPts val="0"/>
                        </a:spcAft>
                        <a:buNone/>
                      </a:pP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B6D7A8"/>
                    </a:solidFill>
                  </a:tcPr>
                </a:tc>
                <a:tc>
                  <a:txBody>
                    <a:bodyPr/>
                    <a:lstStyle/>
                    <a:p>
                      <a:pPr marL="0" lvl="0" indent="0" algn="ctr" rtl="0">
                        <a:spcBef>
                          <a:spcPts val="0"/>
                        </a:spcBef>
                        <a:spcAft>
                          <a:spcPts val="0"/>
                        </a:spcAft>
                        <a:buNone/>
                      </a:pP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B6D7A8"/>
                    </a:solidFill>
                  </a:tcPr>
                </a:tc>
                <a:tc>
                  <a:txBody>
                    <a:bodyPr/>
                    <a:lstStyle/>
                    <a:p>
                      <a:pPr marL="0" lvl="0" indent="0" algn="ctr" rtl="0">
                        <a:spcBef>
                          <a:spcPts val="0"/>
                        </a:spcBef>
                        <a:spcAft>
                          <a:spcPts val="0"/>
                        </a:spcAft>
                        <a:buNone/>
                      </a:pP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B6D7A8"/>
                    </a:solidFill>
                  </a:tcPr>
                </a:tc>
                <a:extLst>
                  <a:ext uri="{0D108BD9-81ED-4DB2-BD59-A6C34878D82A}">
                    <a16:rowId xmlns:a16="http://schemas.microsoft.com/office/drawing/2014/main" val="10001"/>
                  </a:ext>
                </a:extLst>
              </a:tr>
              <a:tr h="381000">
                <a:tc>
                  <a:txBody>
                    <a:bodyPr/>
                    <a:lstStyle/>
                    <a:p>
                      <a:pPr marL="0" lvl="0" indent="0" algn="ctr" rtl="0">
                        <a:spcBef>
                          <a:spcPts val="0"/>
                        </a:spcBef>
                        <a:spcAft>
                          <a:spcPts val="0"/>
                        </a:spcAft>
                        <a:buNone/>
                      </a:pPr>
                      <a:r>
                        <a:rPr lang="en-US" b="1" dirty="0"/>
                        <a:t>519</a:t>
                      </a:r>
                      <a:endParaRPr b="1" dirty="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B6D7A8"/>
                    </a:solidFill>
                  </a:tcPr>
                </a:tc>
                <a:tc>
                  <a:txBody>
                    <a:bodyPr/>
                    <a:lstStyle/>
                    <a:p>
                      <a:pPr marL="0" lvl="0" indent="0" algn="ctr" rtl="0">
                        <a:spcBef>
                          <a:spcPts val="0"/>
                        </a:spcBef>
                        <a:spcAft>
                          <a:spcPts val="0"/>
                        </a:spcAft>
                        <a:buNone/>
                      </a:pPr>
                      <a:r>
                        <a:rPr lang="en-US"/>
                        <a:t>3</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381000">
                <a:tc>
                  <a:txBody>
                    <a:bodyPr/>
                    <a:lstStyle/>
                    <a:p>
                      <a:pPr marL="0" lvl="0" indent="0" algn="ctr" rtl="0">
                        <a:spcBef>
                          <a:spcPts val="0"/>
                        </a:spcBef>
                        <a:spcAft>
                          <a:spcPts val="0"/>
                        </a:spcAft>
                        <a:buNone/>
                      </a:pPr>
                      <a:r>
                        <a:rPr lang="en-US" b="1" dirty="0"/>
                        <a:t>533</a:t>
                      </a:r>
                      <a:endParaRPr b="1" dirty="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B6D7A8"/>
                    </a:solidFill>
                  </a:tcPr>
                </a:tc>
                <a:tc>
                  <a:txBody>
                    <a:bodyPr/>
                    <a:lstStyle/>
                    <a:p>
                      <a:pPr marL="0" lvl="0" indent="0" algn="ctr" rtl="0">
                        <a:spcBef>
                          <a:spcPts val="0"/>
                        </a:spcBef>
                        <a:spcAft>
                          <a:spcPts val="0"/>
                        </a:spcAft>
                        <a:buNone/>
                      </a:pP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US"/>
                        <a:t>2</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US"/>
                        <a:t>2</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381000">
                <a:tc>
                  <a:txBody>
                    <a:bodyPr/>
                    <a:lstStyle/>
                    <a:p>
                      <a:pPr marL="0" lvl="0" indent="0" algn="ctr" rtl="0">
                        <a:spcBef>
                          <a:spcPts val="0"/>
                        </a:spcBef>
                        <a:spcAft>
                          <a:spcPts val="0"/>
                        </a:spcAft>
                        <a:buNone/>
                      </a:pPr>
                      <a:r>
                        <a:rPr lang="en-US" b="1" dirty="0"/>
                        <a:t>543</a:t>
                      </a:r>
                      <a:endParaRPr b="1" dirty="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B6D7A8"/>
                    </a:solidFill>
                  </a:tcPr>
                </a:tc>
                <a:tc>
                  <a:txBody>
                    <a:bodyPr/>
                    <a:lstStyle/>
                    <a:p>
                      <a:pPr marL="0" lvl="0" indent="0" algn="ctr" rtl="0">
                        <a:spcBef>
                          <a:spcPts val="0"/>
                        </a:spcBef>
                        <a:spcAft>
                          <a:spcPts val="0"/>
                        </a:spcAft>
                        <a:buNone/>
                      </a:pP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US"/>
                        <a:t>1</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r h="381000">
                <a:tc>
                  <a:txBody>
                    <a:bodyPr/>
                    <a:lstStyle/>
                    <a:p>
                      <a:pPr marL="0" lvl="0" indent="0" algn="ctr" rtl="0">
                        <a:spcBef>
                          <a:spcPts val="0"/>
                        </a:spcBef>
                        <a:spcAft>
                          <a:spcPts val="0"/>
                        </a:spcAft>
                        <a:buNone/>
                      </a:pPr>
                      <a:r>
                        <a:rPr lang="en-US" b="1" dirty="0"/>
                        <a:t>558</a:t>
                      </a:r>
                      <a:endParaRPr b="1" dirty="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B6D7A8"/>
                    </a:solidFill>
                  </a:tcPr>
                </a:tc>
                <a:tc>
                  <a:txBody>
                    <a:bodyPr/>
                    <a:lstStyle/>
                    <a:p>
                      <a:pPr marL="0" lvl="0" indent="0" algn="ctr" rtl="0">
                        <a:spcBef>
                          <a:spcPts val="0"/>
                        </a:spcBef>
                        <a:spcAft>
                          <a:spcPts val="0"/>
                        </a:spcAft>
                        <a:buNone/>
                      </a:pP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US"/>
                        <a:t>1</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US"/>
                        <a:t>1</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US"/>
                        <a:t>1</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US"/>
                        <a:t>1</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5"/>
                  </a:ext>
                </a:extLst>
              </a:tr>
              <a:tr h="381000">
                <a:tc>
                  <a:txBody>
                    <a:bodyPr/>
                    <a:lstStyle/>
                    <a:p>
                      <a:pPr marL="0" lvl="0" indent="0" algn="ctr" rtl="0">
                        <a:spcBef>
                          <a:spcPts val="0"/>
                        </a:spcBef>
                        <a:spcAft>
                          <a:spcPts val="0"/>
                        </a:spcAft>
                        <a:buNone/>
                      </a:pPr>
                      <a:r>
                        <a:rPr lang="en-US" b="1" dirty="0"/>
                        <a:t>512</a:t>
                      </a:r>
                      <a:endParaRPr b="1" dirty="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B6D7A8"/>
                    </a:solidFill>
                  </a:tcPr>
                </a:tc>
                <a:tc>
                  <a:txBody>
                    <a:bodyPr/>
                    <a:lstStyle/>
                    <a:p>
                      <a:pPr marL="0" lvl="0" indent="0" algn="ctr" rtl="0">
                        <a:spcBef>
                          <a:spcPts val="0"/>
                        </a:spcBef>
                        <a:spcAft>
                          <a:spcPts val="0"/>
                        </a:spcAft>
                        <a:buNone/>
                      </a:pP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US"/>
                        <a:t>3</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6"/>
                  </a:ext>
                </a:extLst>
              </a:tr>
              <a:tr h="381000">
                <a:tc>
                  <a:txBody>
                    <a:bodyPr/>
                    <a:lstStyle/>
                    <a:p>
                      <a:pPr marL="0" lvl="0" indent="0" algn="ctr" rtl="0">
                        <a:spcBef>
                          <a:spcPts val="0"/>
                        </a:spcBef>
                        <a:spcAft>
                          <a:spcPts val="0"/>
                        </a:spcAft>
                        <a:buNone/>
                      </a:pPr>
                      <a:r>
                        <a:rPr lang="en-US" b="1" dirty="0"/>
                        <a:t>524</a:t>
                      </a:r>
                      <a:endParaRPr b="1" dirty="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US"/>
                        <a:t>1</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B6D7A8"/>
                    </a:solidFill>
                  </a:tcPr>
                </a:tc>
                <a:tc>
                  <a:txBody>
                    <a:bodyPr/>
                    <a:lstStyle/>
                    <a:p>
                      <a:pPr marL="0" lvl="0" indent="0" algn="ctr" rtl="0">
                        <a:spcBef>
                          <a:spcPts val="0"/>
                        </a:spcBef>
                        <a:spcAft>
                          <a:spcPts val="0"/>
                        </a:spcAft>
                        <a:buNone/>
                      </a:pP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US"/>
                        <a:t>3</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7"/>
                  </a:ext>
                </a:extLst>
              </a:tr>
              <a:tr h="381000">
                <a:tc>
                  <a:txBody>
                    <a:bodyPr/>
                    <a:lstStyle/>
                    <a:p>
                      <a:pPr marL="0" lvl="0" indent="0" algn="ctr" rtl="0">
                        <a:spcBef>
                          <a:spcPts val="0"/>
                        </a:spcBef>
                        <a:spcAft>
                          <a:spcPts val="0"/>
                        </a:spcAft>
                        <a:buNone/>
                      </a:pPr>
                      <a:r>
                        <a:rPr lang="en-US" b="1" dirty="0"/>
                        <a:t>555</a:t>
                      </a:r>
                      <a:endParaRPr b="1" dirty="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B6D7A8"/>
                    </a:solidFill>
                  </a:tcPr>
                </a:tc>
                <a:tc>
                  <a:txBody>
                    <a:bodyPr/>
                    <a:lstStyle/>
                    <a:p>
                      <a:pPr marL="0" lvl="0" indent="0" algn="ctr" rtl="0">
                        <a:spcBef>
                          <a:spcPts val="0"/>
                        </a:spcBef>
                        <a:spcAft>
                          <a:spcPts val="0"/>
                        </a:spcAft>
                        <a:buNone/>
                      </a:pP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US"/>
                        <a:t>1</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US" dirty="0"/>
                        <a:t>2</a:t>
                      </a:r>
                      <a:endParaRPr dirty="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8"/>
                  </a:ext>
                </a:extLst>
              </a:tr>
            </a:tbl>
          </a:graphicData>
        </a:graphic>
      </p:graphicFrame>
      <p:sp>
        <p:nvSpPr>
          <p:cNvPr id="176" name="Google Shape;176;p23"/>
          <p:cNvSpPr txBox="1"/>
          <p:nvPr/>
        </p:nvSpPr>
        <p:spPr>
          <a:xfrm>
            <a:off x="342225" y="958200"/>
            <a:ext cx="11347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t>On performing the accuracy test on 24 sample test images on 8 classes of images , the following is the confusion matrix</a:t>
            </a:r>
            <a:endParaRPr/>
          </a:p>
        </p:txBody>
      </p:sp>
      <p:graphicFrame>
        <p:nvGraphicFramePr>
          <p:cNvPr id="177" name="Google Shape;177;p23"/>
          <p:cNvGraphicFramePr/>
          <p:nvPr/>
        </p:nvGraphicFramePr>
        <p:xfrm>
          <a:off x="815625" y="5406400"/>
          <a:ext cx="10287000" cy="822930"/>
        </p:xfrm>
        <a:graphic>
          <a:graphicData uri="http://schemas.openxmlformats.org/drawingml/2006/table">
            <a:tbl>
              <a:tblPr>
                <a:noFill/>
                <a:tableStyleId>{1B18549E-4D55-40BC-B54E-ADFD4515F92C}</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143000">
                  <a:extLst>
                    <a:ext uri="{9D8B030D-6E8A-4147-A177-3AD203B41FA5}">
                      <a16:colId xmlns:a16="http://schemas.microsoft.com/office/drawing/2014/main" val="20002"/>
                    </a:ext>
                  </a:extLst>
                </a:gridCol>
                <a:gridCol w="1143000">
                  <a:extLst>
                    <a:ext uri="{9D8B030D-6E8A-4147-A177-3AD203B41FA5}">
                      <a16:colId xmlns:a16="http://schemas.microsoft.com/office/drawing/2014/main" val="20003"/>
                    </a:ext>
                  </a:extLst>
                </a:gridCol>
                <a:gridCol w="1143000">
                  <a:extLst>
                    <a:ext uri="{9D8B030D-6E8A-4147-A177-3AD203B41FA5}">
                      <a16:colId xmlns:a16="http://schemas.microsoft.com/office/drawing/2014/main" val="20004"/>
                    </a:ext>
                  </a:extLst>
                </a:gridCol>
                <a:gridCol w="1143000">
                  <a:extLst>
                    <a:ext uri="{9D8B030D-6E8A-4147-A177-3AD203B41FA5}">
                      <a16:colId xmlns:a16="http://schemas.microsoft.com/office/drawing/2014/main" val="20005"/>
                    </a:ext>
                  </a:extLst>
                </a:gridCol>
                <a:gridCol w="1143000">
                  <a:extLst>
                    <a:ext uri="{9D8B030D-6E8A-4147-A177-3AD203B41FA5}">
                      <a16:colId xmlns:a16="http://schemas.microsoft.com/office/drawing/2014/main" val="20006"/>
                    </a:ext>
                  </a:extLst>
                </a:gridCol>
                <a:gridCol w="1143000">
                  <a:extLst>
                    <a:ext uri="{9D8B030D-6E8A-4147-A177-3AD203B41FA5}">
                      <a16:colId xmlns:a16="http://schemas.microsoft.com/office/drawing/2014/main" val="20007"/>
                    </a:ext>
                  </a:extLst>
                </a:gridCol>
                <a:gridCol w="1143000">
                  <a:extLst>
                    <a:ext uri="{9D8B030D-6E8A-4147-A177-3AD203B41FA5}">
                      <a16:colId xmlns:a16="http://schemas.microsoft.com/office/drawing/2014/main" val="20008"/>
                    </a:ext>
                  </a:extLst>
                </a:gridCol>
              </a:tblGrid>
              <a:tr h="822925">
                <a:tc>
                  <a:txBody>
                    <a:bodyPr/>
                    <a:lstStyle/>
                    <a:p>
                      <a:pPr marL="0" lvl="0" indent="0" algn="ctr" rtl="0">
                        <a:spcBef>
                          <a:spcPts val="0"/>
                        </a:spcBef>
                        <a:spcAft>
                          <a:spcPts val="0"/>
                        </a:spcAft>
                        <a:buNone/>
                      </a:pPr>
                      <a:r>
                        <a:rPr lang="en-US" b="1"/>
                        <a:t>Accuracy</a:t>
                      </a:r>
                      <a:endParaRPr b="1"/>
                    </a:p>
                    <a:p>
                      <a:pPr marL="0" lvl="0" indent="0" algn="ctr" rtl="0">
                        <a:spcBef>
                          <a:spcPts val="0"/>
                        </a:spcBef>
                        <a:spcAft>
                          <a:spcPts val="0"/>
                        </a:spcAft>
                        <a:buNone/>
                      </a:pPr>
                      <a:r>
                        <a:rPr lang="en-US" b="1"/>
                        <a:t>(for each class) </a:t>
                      </a:r>
                      <a:endParaRPr b="1"/>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a:t>(2+21)/24=</a:t>
                      </a:r>
                      <a:endParaRPr/>
                    </a:p>
                    <a:p>
                      <a:pPr marL="0" lvl="0" indent="0" algn="ctr" rtl="0">
                        <a:spcBef>
                          <a:spcPts val="0"/>
                        </a:spcBef>
                        <a:spcAft>
                          <a:spcPts val="0"/>
                        </a:spcAft>
                        <a:buNone/>
                      </a:pPr>
                      <a:r>
                        <a:rPr lang="en-US"/>
                        <a:t>95.83</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a:t>100</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a:t>(2+19)/24 =</a:t>
                      </a:r>
                      <a:endParaRPr/>
                    </a:p>
                    <a:p>
                      <a:pPr marL="0" lvl="0" indent="0" algn="ctr" rtl="0">
                        <a:spcBef>
                          <a:spcPts val="0"/>
                        </a:spcBef>
                        <a:spcAft>
                          <a:spcPts val="0"/>
                        </a:spcAft>
                        <a:buNone/>
                      </a:pPr>
                      <a:r>
                        <a:rPr lang="en-US"/>
                        <a:t>87.5</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a:t>(1+21)/24=</a:t>
                      </a:r>
                      <a:endParaRPr/>
                    </a:p>
                    <a:p>
                      <a:pPr marL="0" lvl="0" indent="0" algn="ctr" rtl="0">
                        <a:spcBef>
                          <a:spcPts val="0"/>
                        </a:spcBef>
                        <a:spcAft>
                          <a:spcPts val="0"/>
                        </a:spcAft>
                        <a:buNone/>
                      </a:pPr>
                      <a:r>
                        <a:rPr lang="en-US"/>
                        <a:t>91.66</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a:t>(1+18)/24=</a:t>
                      </a:r>
                      <a:endParaRPr/>
                    </a:p>
                    <a:p>
                      <a:pPr marL="0" lvl="0" indent="0" algn="ctr" rtl="0">
                        <a:spcBef>
                          <a:spcPts val="0"/>
                        </a:spcBef>
                        <a:spcAft>
                          <a:spcPts val="0"/>
                        </a:spcAft>
                        <a:buNone/>
                      </a:pPr>
                      <a:r>
                        <a:rPr lang="en-US"/>
                        <a:t>79.16</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a:t>100</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a:t>100</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a:t>(2+20)/24=</a:t>
                      </a:r>
                      <a:endParaRPr/>
                    </a:p>
                    <a:p>
                      <a:pPr marL="0" lvl="0" indent="0" algn="ctr" rtl="0">
                        <a:spcBef>
                          <a:spcPts val="0"/>
                        </a:spcBef>
                        <a:spcAft>
                          <a:spcPts val="0"/>
                        </a:spcAft>
                        <a:buNone/>
                      </a:pPr>
                      <a:r>
                        <a:rPr lang="en-US"/>
                        <a:t>91.66</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
        <p:nvSpPr>
          <p:cNvPr id="178" name="Google Shape;178;p23"/>
          <p:cNvSpPr txBox="1"/>
          <p:nvPr/>
        </p:nvSpPr>
        <p:spPr>
          <a:xfrm>
            <a:off x="815625" y="6300875"/>
            <a:ext cx="10287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t>Avg accuracy = (95.83+100 +87.5+91.66+79.16+100+100+91.66) /8 = 93.22%</a:t>
            </a:r>
            <a:endParaRPr/>
          </a:p>
        </p:txBody>
      </p:sp>
      <p:sp>
        <p:nvSpPr>
          <p:cNvPr id="179" name="Google Shape;179;p23"/>
          <p:cNvSpPr txBox="1"/>
          <p:nvPr/>
        </p:nvSpPr>
        <p:spPr>
          <a:xfrm>
            <a:off x="11207375" y="2007325"/>
            <a:ext cx="9030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t>False Positives</a:t>
            </a:r>
            <a:endParaRPr/>
          </a:p>
        </p:txBody>
      </p:sp>
      <p:sp>
        <p:nvSpPr>
          <p:cNvPr id="180" name="Google Shape;180;p23"/>
          <p:cNvSpPr txBox="1"/>
          <p:nvPr/>
        </p:nvSpPr>
        <p:spPr>
          <a:xfrm>
            <a:off x="11207375" y="3061775"/>
            <a:ext cx="9846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t>True Negatives</a:t>
            </a:r>
            <a:endParaRPr/>
          </a:p>
        </p:txBody>
      </p:sp>
      <p:sp>
        <p:nvSpPr>
          <p:cNvPr id="181" name="Google Shape;181;p23"/>
          <p:cNvSpPr txBox="1"/>
          <p:nvPr/>
        </p:nvSpPr>
        <p:spPr>
          <a:xfrm>
            <a:off x="535800" y="1358400"/>
            <a:ext cx="1772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t>TRUE CLASS</a:t>
            </a:r>
            <a:endParaRPr/>
          </a:p>
        </p:txBody>
      </p:sp>
      <p:sp>
        <p:nvSpPr>
          <p:cNvPr id="182" name="Google Shape;182;p23"/>
          <p:cNvSpPr txBox="1"/>
          <p:nvPr/>
        </p:nvSpPr>
        <p:spPr>
          <a:xfrm rot="-5400000">
            <a:off x="-325775" y="2456599"/>
            <a:ext cx="1881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t>PREDICTED CLASS</a:t>
            </a:r>
            <a:endParaRPr/>
          </a:p>
        </p:txBody>
      </p:sp>
      <p:cxnSp>
        <p:nvCxnSpPr>
          <p:cNvPr id="183" name="Google Shape;183;p23"/>
          <p:cNvCxnSpPr/>
          <p:nvPr/>
        </p:nvCxnSpPr>
        <p:spPr>
          <a:xfrm>
            <a:off x="609325" y="4424525"/>
            <a:ext cx="11700" cy="559800"/>
          </a:xfrm>
          <a:prstGeom prst="straightConnector1">
            <a:avLst/>
          </a:prstGeom>
          <a:noFill/>
          <a:ln w="9525" cap="flat" cmpd="sng">
            <a:solidFill>
              <a:schemeClr val="dk2"/>
            </a:solidFill>
            <a:prstDash val="solid"/>
            <a:round/>
            <a:headEnd type="none" w="med" len="med"/>
            <a:tailEnd type="triangle" w="med" len="med"/>
          </a:ln>
        </p:spPr>
      </p:cxnSp>
      <p:cxnSp>
        <p:nvCxnSpPr>
          <p:cNvPr id="184" name="Google Shape;184;p23"/>
          <p:cNvCxnSpPr/>
          <p:nvPr/>
        </p:nvCxnSpPr>
        <p:spPr>
          <a:xfrm flipH="1">
            <a:off x="617100" y="4424525"/>
            <a:ext cx="1691100" cy="23400"/>
          </a:xfrm>
          <a:prstGeom prst="straightConnector1">
            <a:avLst/>
          </a:prstGeom>
          <a:noFill/>
          <a:ln w="9525" cap="flat" cmpd="sng">
            <a:solidFill>
              <a:schemeClr val="dk2"/>
            </a:solidFill>
            <a:prstDash val="solid"/>
            <a:round/>
            <a:headEnd type="none" w="med" len="med"/>
            <a:tailEnd type="none" w="med" len="med"/>
          </a:ln>
        </p:spPr>
      </p:cxnSp>
      <p:sp>
        <p:nvSpPr>
          <p:cNvPr id="185" name="Google Shape;185;p23"/>
          <p:cNvSpPr txBox="1"/>
          <p:nvPr/>
        </p:nvSpPr>
        <p:spPr>
          <a:xfrm>
            <a:off x="0" y="5021200"/>
            <a:ext cx="7455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t>False Negatives</a:t>
            </a:r>
            <a:endParaRPr/>
          </a:p>
        </p:txBody>
      </p:sp>
      <p:cxnSp>
        <p:nvCxnSpPr>
          <p:cNvPr id="186" name="Google Shape;186;p23"/>
          <p:cNvCxnSpPr/>
          <p:nvPr/>
        </p:nvCxnSpPr>
        <p:spPr>
          <a:xfrm rot="10800000" flipH="1">
            <a:off x="2833075" y="1440675"/>
            <a:ext cx="11700" cy="921300"/>
          </a:xfrm>
          <a:prstGeom prst="straightConnector1">
            <a:avLst/>
          </a:prstGeom>
          <a:noFill/>
          <a:ln w="9525" cap="flat" cmpd="sng">
            <a:solidFill>
              <a:schemeClr val="dk2"/>
            </a:solidFill>
            <a:prstDash val="solid"/>
            <a:round/>
            <a:headEnd type="none" w="med" len="med"/>
            <a:tailEnd type="none" w="med" len="med"/>
          </a:ln>
        </p:spPr>
      </p:cxnSp>
      <p:cxnSp>
        <p:nvCxnSpPr>
          <p:cNvPr id="187" name="Google Shape;187;p23"/>
          <p:cNvCxnSpPr/>
          <p:nvPr/>
        </p:nvCxnSpPr>
        <p:spPr>
          <a:xfrm>
            <a:off x="2856400" y="1452250"/>
            <a:ext cx="1107900" cy="0"/>
          </a:xfrm>
          <a:prstGeom prst="straightConnector1">
            <a:avLst/>
          </a:prstGeom>
          <a:noFill/>
          <a:ln w="9525" cap="flat" cmpd="sng">
            <a:solidFill>
              <a:schemeClr val="dk2"/>
            </a:solidFill>
            <a:prstDash val="solid"/>
            <a:round/>
            <a:headEnd type="none" w="med" len="med"/>
            <a:tailEnd type="triangle" w="med" len="med"/>
          </a:ln>
        </p:spPr>
      </p:cxnSp>
      <p:sp>
        <p:nvSpPr>
          <p:cNvPr id="188" name="Google Shape;188;p23"/>
          <p:cNvSpPr txBox="1"/>
          <p:nvPr/>
        </p:nvSpPr>
        <p:spPr>
          <a:xfrm>
            <a:off x="3975925" y="1252150"/>
            <a:ext cx="1411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t>True Positives</a:t>
            </a:r>
            <a:endParaRPr/>
          </a:p>
        </p:txBody>
      </p:sp>
      <p:sp>
        <p:nvSpPr>
          <p:cNvPr id="189" name="Google Shape;189;p23"/>
          <p:cNvSpPr/>
          <p:nvPr/>
        </p:nvSpPr>
        <p:spPr>
          <a:xfrm>
            <a:off x="11169275" y="2636643"/>
            <a:ext cx="304975" cy="2530250"/>
          </a:xfrm>
          <a:custGeom>
            <a:avLst/>
            <a:gdLst/>
            <a:ahLst/>
            <a:cxnLst/>
            <a:rect l="l" t="t" r="r" b="b"/>
            <a:pathLst>
              <a:path w="12199" h="101210" extrusionOk="0">
                <a:moveTo>
                  <a:pt x="465" y="316"/>
                </a:moveTo>
                <a:cubicBezTo>
                  <a:pt x="2838" y="-80"/>
                  <a:pt x="6855" y="-158"/>
                  <a:pt x="7439" y="2176"/>
                </a:cubicBezTo>
                <a:cubicBezTo>
                  <a:pt x="9831" y="11745"/>
                  <a:pt x="863" y="21899"/>
                  <a:pt x="3255" y="31468"/>
                </a:cubicBezTo>
                <a:cubicBezTo>
                  <a:pt x="4083" y="34779"/>
                  <a:pt x="6711" y="37846"/>
                  <a:pt x="9764" y="39372"/>
                </a:cubicBezTo>
                <a:cubicBezTo>
                  <a:pt x="10572" y="39776"/>
                  <a:pt x="12308" y="39890"/>
                  <a:pt x="12089" y="40767"/>
                </a:cubicBezTo>
                <a:cubicBezTo>
                  <a:pt x="9493" y="51149"/>
                  <a:pt x="4409" y="61890"/>
                  <a:pt x="6509" y="72384"/>
                </a:cubicBezTo>
                <a:cubicBezTo>
                  <a:pt x="7815" y="78911"/>
                  <a:pt x="12309" y="85453"/>
                  <a:pt x="10694" y="91911"/>
                </a:cubicBezTo>
                <a:cubicBezTo>
                  <a:pt x="9548" y="96494"/>
                  <a:pt x="4724" y="101210"/>
                  <a:pt x="0" y="101210"/>
                </a:cubicBezTo>
              </a:path>
            </a:pathLst>
          </a:custGeom>
          <a:noFill/>
          <a:ln w="9525" cap="flat" cmpd="sng">
            <a:solidFill>
              <a:schemeClr val="dk1"/>
            </a:solidFill>
            <a:prstDash val="solid"/>
            <a:round/>
            <a:headEnd type="none" w="med" len="med"/>
            <a:tailEnd type="none" w="med" len="med"/>
          </a:ln>
        </p:spPr>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4"/>
          <p:cNvSpPr/>
          <p:nvPr/>
        </p:nvSpPr>
        <p:spPr>
          <a:xfrm>
            <a:off x="267419" y="1052423"/>
            <a:ext cx="11783903" cy="5563338"/>
          </a:xfrm>
          <a:prstGeom prst="rect">
            <a:avLst/>
          </a:prstGeom>
          <a:noFill/>
          <a:ln w="9525" cap="flat" cmpd="sng">
            <a:solidFill>
              <a:schemeClr val="accent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4"/>
          <p:cNvSpPr/>
          <p:nvPr/>
        </p:nvSpPr>
        <p:spPr>
          <a:xfrm>
            <a:off x="232913" y="477249"/>
            <a:ext cx="11852695" cy="394019"/>
          </a:xfrm>
          <a:prstGeom prst="rect">
            <a:avLst/>
          </a:prstGeom>
          <a:solidFill>
            <a:srgbClr val="D9D9D9"/>
          </a:solidFill>
          <a:ln w="9525" cap="flat" cmpd="sng">
            <a:solidFill>
              <a:srgbClr val="FFFFFF"/>
            </a:solidFill>
            <a:prstDash val="solid"/>
            <a:miter lim="8000"/>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500">
                <a:solidFill>
                  <a:schemeClr val="dk1"/>
                </a:solidFill>
                <a:latin typeface="Arial"/>
                <a:ea typeface="Arial"/>
                <a:cs typeface="Arial"/>
                <a:sym typeface="Arial"/>
              </a:rPr>
              <a:t>Conclusion &amp; Future scope</a:t>
            </a:r>
            <a:endParaRPr/>
          </a:p>
          <a:p>
            <a:pPr marL="0" marR="0" lvl="0" indent="0" algn="ctr" rtl="0">
              <a:spcBef>
                <a:spcPts val="0"/>
              </a:spcBef>
              <a:spcAft>
                <a:spcPts val="0"/>
              </a:spcAft>
              <a:buNone/>
            </a:pPr>
            <a:endParaRPr sz="1500">
              <a:solidFill>
                <a:schemeClr val="dk1"/>
              </a:solidFill>
              <a:latin typeface="Arial"/>
              <a:ea typeface="Arial"/>
              <a:cs typeface="Arial"/>
              <a:sym typeface="Arial"/>
            </a:endParaRPr>
          </a:p>
          <a:p>
            <a:pPr marL="0" marR="0" lvl="0" indent="0" algn="ctr" rtl="0">
              <a:spcBef>
                <a:spcPts val="0"/>
              </a:spcBef>
              <a:spcAft>
                <a:spcPts val="0"/>
              </a:spcAft>
              <a:buNone/>
            </a:pPr>
            <a:endParaRPr sz="1500">
              <a:solidFill>
                <a:schemeClr val="dk1"/>
              </a:solidFill>
              <a:latin typeface="Arial"/>
              <a:ea typeface="Arial"/>
              <a:cs typeface="Arial"/>
              <a:sym typeface="Arial"/>
            </a:endParaRPr>
          </a:p>
          <a:p>
            <a:pPr marL="0" marR="0" lvl="0" indent="0" algn="ctr" rtl="0">
              <a:spcBef>
                <a:spcPts val="0"/>
              </a:spcBef>
              <a:spcAft>
                <a:spcPts val="0"/>
              </a:spcAft>
              <a:buNone/>
            </a:pPr>
            <a:endParaRPr sz="1500">
              <a:solidFill>
                <a:schemeClr val="dk1"/>
              </a:solidFill>
              <a:latin typeface="Arial"/>
              <a:ea typeface="Arial"/>
              <a:cs typeface="Arial"/>
              <a:sym typeface="Arial"/>
            </a:endParaRPr>
          </a:p>
          <a:p>
            <a:pPr marL="0" marR="0" lvl="0" indent="0" algn="ctr" rtl="0">
              <a:spcBef>
                <a:spcPts val="0"/>
              </a:spcBef>
              <a:spcAft>
                <a:spcPts val="0"/>
              </a:spcAft>
              <a:buNone/>
            </a:pPr>
            <a:endParaRPr sz="1500">
              <a:solidFill>
                <a:schemeClr val="dk1"/>
              </a:solidFill>
              <a:latin typeface="Arial"/>
              <a:ea typeface="Arial"/>
              <a:cs typeface="Arial"/>
              <a:sym typeface="Arial"/>
            </a:endParaRPr>
          </a:p>
        </p:txBody>
      </p:sp>
      <p:sp>
        <p:nvSpPr>
          <p:cNvPr id="197" name="Google Shape;197;p24"/>
          <p:cNvSpPr txBox="1"/>
          <p:nvPr/>
        </p:nvSpPr>
        <p:spPr>
          <a:xfrm>
            <a:off x="415087" y="1190850"/>
            <a:ext cx="11509500" cy="4991700"/>
          </a:xfrm>
          <a:prstGeom prst="rect">
            <a:avLst/>
          </a:prstGeom>
          <a:noFill/>
          <a:ln>
            <a:noFill/>
          </a:ln>
        </p:spPr>
        <p:txBody>
          <a:bodyPr spcFirstLastPara="1" wrap="square" lIns="91425" tIns="45700" rIns="91425" bIns="45700" anchor="t" anchorCtr="0">
            <a:spAutoFit/>
          </a:bodyPr>
          <a:lstStyle/>
          <a:p>
            <a:pPr marL="285750" marR="0" lvl="0" indent="-171450" algn="l" rtl="0">
              <a:spcBef>
                <a:spcPts val="0"/>
              </a:spcBef>
              <a:spcAft>
                <a:spcPts val="0"/>
              </a:spcAft>
              <a:buClr>
                <a:schemeClr val="dk1"/>
              </a:buClr>
              <a:buSzPts val="1800"/>
              <a:buFont typeface="Arial"/>
              <a:buNone/>
            </a:pPr>
            <a:endParaRPr sz="1800" dirty="0">
              <a:solidFill>
                <a:schemeClr val="dk1"/>
              </a:solidFill>
              <a:latin typeface="Arial"/>
              <a:ea typeface="Arial"/>
              <a:cs typeface="Arial"/>
              <a:sym typeface="Arial"/>
            </a:endParaRPr>
          </a:p>
          <a:p>
            <a:pPr marL="0" marR="0" lvl="0" indent="0" algn="l" rtl="0">
              <a:spcBef>
                <a:spcPts val="0"/>
              </a:spcBef>
              <a:spcAft>
                <a:spcPts val="0"/>
              </a:spcAft>
              <a:buNone/>
            </a:pPr>
            <a:endParaRPr sz="1800" dirty="0">
              <a:solidFill>
                <a:schemeClr val="dk1"/>
              </a:solidFill>
              <a:latin typeface="Arial"/>
              <a:ea typeface="Arial"/>
              <a:cs typeface="Arial"/>
              <a:sym typeface="Arial"/>
            </a:endParaRPr>
          </a:p>
          <a:p>
            <a:pPr marL="0" marR="0" lvl="0" indent="0" algn="l" rtl="0">
              <a:spcBef>
                <a:spcPts val="0"/>
              </a:spcBef>
              <a:spcAft>
                <a:spcPts val="0"/>
              </a:spcAft>
              <a:buNone/>
            </a:pPr>
            <a:r>
              <a:rPr lang="en-US" sz="1800" u="sng" dirty="0">
                <a:solidFill>
                  <a:schemeClr val="dk1"/>
                </a:solidFill>
                <a:latin typeface="Times New Roman"/>
                <a:ea typeface="Times New Roman"/>
                <a:cs typeface="Times New Roman"/>
                <a:sym typeface="Times New Roman"/>
              </a:rPr>
              <a:t>Conclusion:</a:t>
            </a:r>
            <a:endParaRPr sz="1800" u="sng"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1800" u="sng" dirty="0">
              <a:solidFill>
                <a:schemeClr val="dk1"/>
              </a:solidFill>
              <a:latin typeface="Times New Roman"/>
              <a:ea typeface="Times New Roman"/>
              <a:cs typeface="Times New Roman"/>
              <a:sym typeface="Times New Roman"/>
            </a:endParaRPr>
          </a:p>
          <a:p>
            <a:pPr marL="0" lvl="0" indent="457200" algn="l" rtl="0">
              <a:lnSpc>
                <a:spcPct val="115000"/>
              </a:lnSpc>
              <a:spcBef>
                <a:spcPts val="0"/>
              </a:spcBef>
              <a:spcAft>
                <a:spcPts val="0"/>
              </a:spcAft>
              <a:buSzPts val="1100"/>
              <a:buNone/>
            </a:pPr>
            <a:r>
              <a:rPr lang="en-US" sz="1800" dirty="0">
                <a:solidFill>
                  <a:schemeClr val="dk1"/>
                </a:solidFill>
                <a:latin typeface="Times New Roman"/>
                <a:ea typeface="Times New Roman"/>
                <a:cs typeface="Times New Roman"/>
                <a:sym typeface="Times New Roman"/>
              </a:rPr>
              <a:t>Maintaining the attendance is essential in every foundation for checking the performance of students as well as employee in terms of attendance percentage. The task to compute the attendance percentage becomes a major task as manual computation produces errors. So we would like to build a system which is both cost and time efficient and demands minimum voluntary action by the users for both taking attendance and making attendance reports in just one click.</a:t>
            </a:r>
            <a:endParaRPr sz="1800" dirty="0">
              <a:solidFill>
                <a:schemeClr val="dk1"/>
              </a:solidFill>
              <a:latin typeface="Times New Roman"/>
              <a:ea typeface="Times New Roman"/>
              <a:cs typeface="Times New Roman"/>
              <a:sym typeface="Times New Roman"/>
            </a:endParaRPr>
          </a:p>
          <a:p>
            <a:pPr marL="0" marR="0" lvl="0" indent="0" algn="l" rtl="0">
              <a:spcBef>
                <a:spcPts val="1200"/>
              </a:spcBef>
              <a:spcAft>
                <a:spcPts val="0"/>
              </a:spcAft>
              <a:buNone/>
            </a:pPr>
            <a:r>
              <a:rPr lang="en-US" sz="1800" u="sng" dirty="0">
                <a:solidFill>
                  <a:schemeClr val="dk1"/>
                </a:solidFill>
                <a:latin typeface="Times New Roman"/>
                <a:ea typeface="Times New Roman"/>
                <a:cs typeface="Times New Roman"/>
                <a:sym typeface="Times New Roman"/>
              </a:rPr>
              <a:t>Future Scope:</a:t>
            </a:r>
            <a:endParaRPr sz="1800" u="sng"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1800" u="sng" dirty="0">
              <a:solidFill>
                <a:schemeClr val="dk1"/>
              </a:solidFill>
              <a:latin typeface="Times New Roman"/>
              <a:ea typeface="Times New Roman"/>
              <a:cs typeface="Times New Roman"/>
              <a:sym typeface="Times New Roman"/>
            </a:endParaRPr>
          </a:p>
          <a:p>
            <a:pPr marL="0" lvl="0" indent="457200" algn="just" rtl="0">
              <a:lnSpc>
                <a:spcPct val="115000"/>
              </a:lnSpc>
              <a:spcBef>
                <a:spcPts val="0"/>
              </a:spcBef>
              <a:spcAft>
                <a:spcPts val="0"/>
              </a:spcAft>
              <a:buClr>
                <a:schemeClr val="dk1"/>
              </a:buClr>
              <a:buFont typeface="Arial"/>
              <a:buNone/>
            </a:pPr>
            <a:r>
              <a:rPr lang="en-US" sz="1800" dirty="0">
                <a:solidFill>
                  <a:schemeClr val="dk1"/>
                </a:solidFill>
                <a:latin typeface="Times New Roman"/>
                <a:ea typeface="Times New Roman"/>
                <a:cs typeface="Times New Roman"/>
                <a:sym typeface="Times New Roman"/>
              </a:rPr>
              <a:t>The algorithm will be tested with multiple students in the scene and also captured faces at different angles in the scene. The algorithm delivers good results but there is room to improve the algorithm performance in case of large numbers of students and also in case of faces captured in a dark environment, and detect multiple faces at a time. The efficiency of the algorithm also can be increased further so there is also a room for future work in this area. This system can be enhanced further in terms of achieving more efficiency by ease of analysis of patterns in the data.</a:t>
            </a:r>
            <a:endParaRPr sz="1800"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dirty="0"/>
          </a:p>
        </p:txBody>
      </p:sp>
      <p:sp>
        <p:nvSpPr>
          <p:cNvPr id="198" name="Google Shape;198;p24"/>
          <p:cNvSpPr/>
          <p:nvPr/>
        </p:nvSpPr>
        <p:spPr>
          <a:xfrm>
            <a:off x="415087" y="157667"/>
            <a:ext cx="11601600" cy="323700"/>
          </a:xfrm>
          <a:prstGeom prst="rect">
            <a:avLst/>
          </a:prstGeom>
          <a:noFill/>
          <a:ln>
            <a:noFill/>
          </a:ln>
        </p:spPr>
        <p:txBody>
          <a:bodyPr spcFirstLastPara="1" wrap="square" lIns="90000" tIns="45000" rIns="90000" bIns="45000" anchor="t" anchorCtr="0">
            <a:noAutofit/>
          </a:bodyPr>
          <a:lstStyle/>
          <a:p>
            <a:pPr marL="0" marR="0" lvl="0" indent="0" algn="l" rtl="0">
              <a:lnSpc>
                <a:spcPct val="90000"/>
              </a:lnSpc>
              <a:spcBef>
                <a:spcPts val="0"/>
              </a:spcBef>
              <a:spcAft>
                <a:spcPts val="0"/>
              </a:spcAft>
              <a:buNone/>
            </a:pPr>
            <a:r>
              <a:rPr lang="en-US" sz="1200" b="0" strike="noStrike" dirty="0">
                <a:solidFill>
                  <a:srgbClr val="4472C4"/>
                </a:solidFill>
                <a:latin typeface="Arial Black"/>
                <a:ea typeface="Arial Black"/>
                <a:cs typeface="Arial Black"/>
                <a:sym typeface="Arial Black"/>
              </a:rPr>
              <a:t>Team No:	T26	Name of the project: </a:t>
            </a:r>
            <a:r>
              <a:rPr lang="en-US" sz="1200" dirty="0">
                <a:solidFill>
                  <a:srgbClr val="4472C4"/>
                </a:solidFill>
                <a:latin typeface="Arial Black"/>
                <a:ea typeface="Arial Black"/>
                <a:cs typeface="Arial Black"/>
                <a:sym typeface="Arial Black"/>
              </a:rPr>
              <a:t>Smart Attendance System using Computer Vision</a:t>
            </a:r>
            <a:br>
              <a:rPr lang="en-US" sz="1200" dirty="0">
                <a:solidFill>
                  <a:schemeClr val="dk1"/>
                </a:solidFill>
                <a:latin typeface="Arial"/>
                <a:ea typeface="Arial"/>
                <a:cs typeface="Arial"/>
                <a:sym typeface="Arial"/>
              </a:rPr>
            </a:br>
            <a:endParaRPr sz="1200" b="0" strike="noStrike" dirty="0">
              <a:solidFill>
                <a:schemeClr val="dk1"/>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pic>
        <p:nvPicPr>
          <p:cNvPr id="204" name="Google Shape;204;p25"/>
          <p:cNvPicPr preferRelativeResize="0"/>
          <p:nvPr/>
        </p:nvPicPr>
        <p:blipFill rotWithShape="1">
          <a:blip r:embed="rId3">
            <a:alphaModFix/>
          </a:blip>
          <a:srcRect b="6611"/>
          <a:stretch/>
        </p:blipFill>
        <p:spPr>
          <a:xfrm>
            <a:off x="0" y="-3"/>
            <a:ext cx="12192000" cy="685800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9" name="Google Shape;79;p15"/>
          <p:cNvSpPr/>
          <p:nvPr/>
        </p:nvSpPr>
        <p:spPr>
          <a:xfrm>
            <a:off x="202666" y="1077218"/>
            <a:ext cx="11910197" cy="4703563"/>
          </a:xfrm>
          <a:prstGeom prst="rect">
            <a:avLst/>
          </a:prstGeom>
          <a:solidFill>
            <a:schemeClr val="lt1"/>
          </a:solidFill>
          <a:ln w="9525" cap="flat" cmpd="sng">
            <a:solidFill>
              <a:schemeClr val="dk1"/>
            </a:solidFill>
            <a:prstDash val="solid"/>
            <a:miter lim="8000"/>
            <a:headEnd type="none" w="sm" len="sm"/>
            <a:tailEnd type="none" w="sm" len="sm"/>
          </a:ln>
        </p:spPr>
        <p:txBody>
          <a:bodyPr spcFirstLastPara="1" wrap="square" lIns="90000" tIns="45000" rIns="90000" bIns="45000" anchor="ctr" anchorCtr="0">
            <a:noAutofit/>
          </a:bodyPr>
          <a:lstStyle/>
          <a:p>
            <a:pPr algn="l"/>
            <a:r>
              <a:rPr lang="en-US" sz="1600" b="1"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Abstract: </a:t>
            </a:r>
            <a:r>
              <a:rPr lang="en-US" sz="1800" b="0" i="0" dirty="0">
                <a:solidFill>
                  <a:srgbClr val="222222"/>
                </a:solidFill>
                <a:effectLst/>
                <a:latin typeface="Arial" panose="020B0604020202020204" pitchFamily="34" charset="0"/>
              </a:rPr>
              <a:t>The conventional attendance system requires manual marking of attendance, which is a time consuming process and hence is inefficient. So to digitalize the system, we have proposed an</a:t>
            </a:r>
          </a:p>
          <a:p>
            <a:pPr algn="l"/>
            <a:r>
              <a:rPr lang="en-US" sz="1800" b="0" i="0" dirty="0">
                <a:solidFill>
                  <a:srgbClr val="222222"/>
                </a:solidFill>
                <a:effectLst/>
                <a:latin typeface="Arial" panose="020B0604020202020204" pitchFamily="34" charset="0"/>
              </a:rPr>
              <a:t>automated student attendance system based on face recognition. Face is the representation of one’s</a:t>
            </a:r>
          </a:p>
          <a:p>
            <a:pPr algn="l"/>
            <a:r>
              <a:rPr lang="en-US" sz="1800" b="0" i="0" dirty="0">
                <a:solidFill>
                  <a:srgbClr val="222222"/>
                </a:solidFill>
                <a:effectLst/>
                <a:latin typeface="Arial" panose="020B0604020202020204" pitchFamily="34" charset="0"/>
              </a:rPr>
              <a:t>identity. Face recognition systems are very useful and powerful in applications especially in</a:t>
            </a:r>
          </a:p>
          <a:p>
            <a:pPr algn="l"/>
            <a:r>
              <a:rPr lang="en-US" sz="1800" b="0" i="0" dirty="0">
                <a:solidFill>
                  <a:srgbClr val="222222"/>
                </a:solidFill>
                <a:effectLst/>
                <a:latin typeface="Arial" panose="020B0604020202020204" pitchFamily="34" charset="0"/>
              </a:rPr>
              <a:t>security control systems in airports and crime investigations.</a:t>
            </a:r>
          </a:p>
          <a:p>
            <a:pPr algn="l"/>
            <a:endParaRPr lang="en-US" sz="1800" b="0" i="0" dirty="0">
              <a:solidFill>
                <a:srgbClr val="222222"/>
              </a:solidFill>
              <a:effectLst/>
              <a:latin typeface="Arial" panose="020B0604020202020204" pitchFamily="34" charset="0"/>
            </a:endParaRPr>
          </a:p>
          <a:p>
            <a:pPr algn="l"/>
            <a:r>
              <a:rPr lang="en-US" sz="1800" b="0" i="0" dirty="0">
                <a:solidFill>
                  <a:srgbClr val="222222"/>
                </a:solidFill>
                <a:effectLst/>
                <a:latin typeface="Arial" panose="020B0604020202020204" pitchFamily="34" charset="0"/>
              </a:rPr>
              <a:t>In our proposed approach, firstly, attendance marking is performed by activating the camera</a:t>
            </a:r>
          </a:p>
          <a:p>
            <a:pPr algn="l"/>
            <a:r>
              <a:rPr lang="en-US" sz="1800" b="0" i="0" dirty="0">
                <a:solidFill>
                  <a:srgbClr val="222222"/>
                </a:solidFill>
                <a:effectLst/>
                <a:latin typeface="Arial" panose="020B0604020202020204" pitchFamily="34" charset="0"/>
              </a:rPr>
              <a:t>through a user friendly interface. The system is built by five modules - Student Registration</a:t>
            </a:r>
          </a:p>
          <a:p>
            <a:pPr algn="l"/>
            <a:r>
              <a:rPr lang="en-US" sz="1800" b="0" i="0" dirty="0">
                <a:solidFill>
                  <a:srgbClr val="222222"/>
                </a:solidFill>
                <a:effectLst/>
                <a:latin typeface="Arial" panose="020B0604020202020204" pitchFamily="34" charset="0"/>
              </a:rPr>
              <a:t>(creating datasets and storing in a database), Training the model with the datasets, Face detection</a:t>
            </a:r>
          </a:p>
          <a:p>
            <a:pPr algn="l"/>
            <a:r>
              <a:rPr lang="en-US" sz="1800" b="0" i="0" dirty="0">
                <a:solidFill>
                  <a:srgbClr val="222222"/>
                </a:solidFill>
                <a:effectLst/>
                <a:latin typeface="Arial" panose="020B0604020202020204" pitchFamily="34" charset="0"/>
              </a:rPr>
              <a:t>and Recognition, Automatic Attendance Marking and Attendance Report Generation. The system is</a:t>
            </a:r>
          </a:p>
          <a:p>
            <a:pPr algn="l"/>
            <a:r>
              <a:rPr lang="en-US" sz="1800" b="0" i="0" dirty="0">
                <a:solidFill>
                  <a:srgbClr val="222222"/>
                </a:solidFill>
                <a:effectLst/>
                <a:latin typeface="Arial" panose="020B0604020202020204" pitchFamily="34" charset="0"/>
              </a:rPr>
              <a:t>built using OpenCV, Python and modules like </a:t>
            </a:r>
            <a:r>
              <a:rPr lang="en-US" sz="1800" b="0" i="0" dirty="0" err="1">
                <a:solidFill>
                  <a:srgbClr val="222222"/>
                </a:solidFill>
                <a:effectLst/>
                <a:latin typeface="Arial" panose="020B0604020202020204" pitchFamily="34" charset="0"/>
              </a:rPr>
              <a:t>tkinter</a:t>
            </a:r>
            <a:r>
              <a:rPr lang="en-US" sz="1800" b="0" i="0" dirty="0">
                <a:solidFill>
                  <a:srgbClr val="222222"/>
                </a:solidFill>
                <a:effectLst/>
                <a:latin typeface="Arial" panose="020B0604020202020204" pitchFamily="34" charset="0"/>
              </a:rPr>
              <a:t> for UI, </a:t>
            </a:r>
            <a:r>
              <a:rPr lang="en-US" sz="1800" b="0" i="0" dirty="0" err="1">
                <a:solidFill>
                  <a:srgbClr val="222222"/>
                </a:solidFill>
                <a:effectLst/>
                <a:latin typeface="Arial" panose="020B0604020202020204" pitchFamily="34" charset="0"/>
              </a:rPr>
              <a:t>openpyxl</a:t>
            </a:r>
            <a:r>
              <a:rPr lang="en-US" sz="1800" b="0" i="0" dirty="0">
                <a:solidFill>
                  <a:srgbClr val="222222"/>
                </a:solidFill>
                <a:effectLst/>
                <a:latin typeface="Arial" panose="020B0604020202020204" pitchFamily="34" charset="0"/>
              </a:rPr>
              <a:t> for automating excel, </a:t>
            </a:r>
            <a:r>
              <a:rPr lang="en-US" sz="1800" b="0" i="0" dirty="0" err="1">
                <a:solidFill>
                  <a:srgbClr val="222222"/>
                </a:solidFill>
                <a:effectLst/>
                <a:latin typeface="Arial" panose="020B0604020202020204" pitchFamily="34" charset="0"/>
              </a:rPr>
              <a:t>sqlite</a:t>
            </a:r>
            <a:endParaRPr lang="en-US" sz="1800" b="0" i="0" dirty="0">
              <a:solidFill>
                <a:srgbClr val="222222"/>
              </a:solidFill>
              <a:effectLst/>
              <a:latin typeface="Arial" panose="020B0604020202020204" pitchFamily="34" charset="0"/>
            </a:endParaRPr>
          </a:p>
          <a:p>
            <a:pPr algn="l"/>
            <a:r>
              <a:rPr lang="en-US" sz="1800" b="0" i="0" dirty="0">
                <a:solidFill>
                  <a:srgbClr val="222222"/>
                </a:solidFill>
                <a:effectLst/>
                <a:latin typeface="Arial" panose="020B0604020202020204" pitchFamily="34" charset="0"/>
              </a:rPr>
              <a:t>database for storing datasets etc.,</a:t>
            </a:r>
          </a:p>
          <a:p>
            <a:pPr algn="l"/>
            <a:endParaRPr lang="en-US" sz="1800" b="0" i="0" dirty="0">
              <a:solidFill>
                <a:srgbClr val="222222"/>
              </a:solidFill>
              <a:effectLst/>
              <a:latin typeface="Arial" panose="020B0604020202020204" pitchFamily="34" charset="0"/>
            </a:endParaRPr>
          </a:p>
          <a:p>
            <a:pPr algn="l"/>
            <a:r>
              <a:rPr lang="en-US" sz="1800" b="0" i="0" dirty="0">
                <a:solidFill>
                  <a:srgbClr val="222222"/>
                </a:solidFill>
                <a:effectLst/>
                <a:latin typeface="Arial" panose="020B0604020202020204" pitchFamily="34" charset="0"/>
              </a:rPr>
              <a:t>The core of the project which is the face recognition can be used in many other applications where</a:t>
            </a:r>
          </a:p>
          <a:p>
            <a:pPr algn="l"/>
            <a:r>
              <a:rPr lang="en-US" sz="1800" b="0" i="0" dirty="0">
                <a:solidFill>
                  <a:srgbClr val="222222"/>
                </a:solidFill>
                <a:effectLst/>
                <a:latin typeface="Arial" panose="020B0604020202020204" pitchFamily="34" charset="0"/>
              </a:rPr>
              <a:t>face recognition is used for authentication.</a:t>
            </a:r>
          </a:p>
          <a:p>
            <a:pPr marL="0" marR="0" indent="457200">
              <a:lnSpc>
                <a:spcPct val="150000"/>
              </a:lnSpc>
              <a:spcBef>
                <a:spcPts val="0"/>
              </a:spcBef>
              <a:spcAft>
                <a:spcPts val="0"/>
              </a:spcAft>
            </a:pPr>
            <a:endParaRPr sz="1500" b="1"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endParaRPr>
          </a:p>
        </p:txBody>
      </p:sp>
      <p:sp>
        <p:nvSpPr>
          <p:cNvPr id="2" name="TextBox 1">
            <a:extLst>
              <a:ext uri="{FF2B5EF4-FFF2-40B4-BE49-F238E27FC236}">
                <a16:creationId xmlns:a16="http://schemas.microsoft.com/office/drawing/2014/main" id="{149B2B35-0C71-4A30-B3AC-BAF2AD3EE517}"/>
              </a:ext>
            </a:extLst>
          </p:cNvPr>
          <p:cNvSpPr txBox="1"/>
          <p:nvPr/>
        </p:nvSpPr>
        <p:spPr>
          <a:xfrm flipH="1">
            <a:off x="298934" y="196948"/>
            <a:ext cx="11717662" cy="307777"/>
          </a:xfrm>
          <a:prstGeom prst="rect">
            <a:avLst/>
          </a:prstGeom>
          <a:noFill/>
        </p:spPr>
        <p:txBody>
          <a:bodyPr wrap="square" rtlCol="0">
            <a:spAutoFit/>
          </a:bodyPr>
          <a:lstStyle/>
          <a:p>
            <a:r>
              <a:rPr lang="en-US" b="1" dirty="0">
                <a:solidFill>
                  <a:schemeClr val="accent1"/>
                </a:solidFill>
              </a:rPr>
              <a:t>Team No : T26			Name of the project:      SMART ATTENDANCE SYSTEM USING COMPUTER VISION </a:t>
            </a:r>
          </a:p>
        </p:txBody>
      </p:sp>
    </p:spTree>
    <p:extLst>
      <p:ext uri="{BB962C8B-B14F-4D97-AF65-F5344CB8AC3E}">
        <p14:creationId xmlns:p14="http://schemas.microsoft.com/office/powerpoint/2010/main" val="11377181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9" name="Google Shape;79;p15"/>
          <p:cNvSpPr/>
          <p:nvPr/>
        </p:nvSpPr>
        <p:spPr>
          <a:xfrm>
            <a:off x="106400" y="564699"/>
            <a:ext cx="11910197" cy="3229824"/>
          </a:xfrm>
          <a:prstGeom prst="rect">
            <a:avLst/>
          </a:prstGeom>
          <a:solidFill>
            <a:schemeClr val="lt1"/>
          </a:solidFill>
          <a:ln w="9525" cap="flat" cmpd="sng">
            <a:solidFill>
              <a:schemeClr val="dk1"/>
            </a:solidFill>
            <a:prstDash val="solid"/>
            <a:miter lim="8000"/>
            <a:headEnd type="none" w="sm" len="sm"/>
            <a:tailEnd type="none" w="sm" len="sm"/>
          </a:ln>
        </p:spPr>
        <p:txBody>
          <a:bodyPr spcFirstLastPara="1" wrap="square" lIns="90000" tIns="45000" rIns="90000" bIns="45000" anchor="ctr" anchorCtr="0">
            <a:noAutofit/>
          </a:bodyPr>
          <a:lstStyle/>
          <a:p>
            <a:pPr marL="0" marR="0" indent="457200">
              <a:lnSpc>
                <a:spcPct val="150000"/>
              </a:lnSpc>
              <a:spcBef>
                <a:spcPts val="0"/>
              </a:spcBef>
              <a:spcAft>
                <a:spcPts val="0"/>
              </a:spcAft>
            </a:pPr>
            <a:r>
              <a:rPr lang="en-US" sz="1600" b="1" dirty="0">
                <a:solidFill>
                  <a:schemeClr val="dk1"/>
                </a:solidFill>
                <a:latin typeface="Times New Roman" panose="02020603050405020304" pitchFamily="18" charset="0"/>
                <a:ea typeface="Times New Roman"/>
                <a:cs typeface="Times New Roman" panose="02020603050405020304" pitchFamily="18" charset="0"/>
                <a:sym typeface="Times New Roman"/>
              </a:rPr>
              <a:t>Proble</a:t>
            </a:r>
            <a:r>
              <a:rPr lang="en-US" sz="1600" b="1"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m Statement:</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ea typeface="Times New Roman" panose="02020603050405020304" pitchFamily="18" charset="0"/>
                <a:cs typeface="Times New Roman" panose="02020603050405020304" pitchFamily="18" charset="0"/>
              </a:rPr>
              <a:t>Maintaining attendance is essential in every foundation for checking the performance of students as well as employees. Each organization has its own technique. Traditionally a student's attendance is taken physically on the attendance register or sheet, given by the student  in class. These stamping techniques are repetitive and tedious. An automatic attendance management system using biometrics would provide the needed solution. The results showed improved performance over the manual attendance management system. Biometric Based techniques have emerged as the most promising option for recognizing individuals in recent years since, instead of authenticating people and granting them access to physical and virtual domains.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t>
            </a:r>
          </a:p>
          <a:p>
            <a:pPr lvl="0">
              <a:lnSpc>
                <a:spcPct val="150000"/>
              </a:lnSpc>
            </a:pPr>
            <a:endParaRPr sz="1500" b="1"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endParaRPr>
          </a:p>
        </p:txBody>
      </p:sp>
      <p:sp>
        <p:nvSpPr>
          <p:cNvPr id="80" name="Google Shape;80;p15"/>
          <p:cNvSpPr/>
          <p:nvPr/>
        </p:nvSpPr>
        <p:spPr>
          <a:xfrm>
            <a:off x="106400" y="4149969"/>
            <a:ext cx="11910197" cy="2708030"/>
          </a:xfrm>
          <a:prstGeom prst="rect">
            <a:avLst/>
          </a:prstGeom>
          <a:solidFill>
            <a:schemeClr val="lt1"/>
          </a:solidFill>
          <a:ln w="9525" cap="flat" cmpd="sng">
            <a:solidFill>
              <a:schemeClr val="dk1"/>
            </a:solidFill>
            <a:prstDash val="solid"/>
            <a:miter lim="8000"/>
            <a:headEnd type="none" w="sm" len="sm"/>
            <a:tailEnd type="none" w="sm" len="sm"/>
          </a:ln>
        </p:spPr>
        <p:txBody>
          <a:bodyPr spcFirstLastPara="1" wrap="square" lIns="90000" tIns="45000" rIns="90000" bIns="45000" anchor="ctr" anchorCtr="0">
            <a:noAutofit/>
          </a:bodyPr>
          <a:lstStyle/>
          <a:p>
            <a:pPr algn="just">
              <a:lnSpc>
                <a:spcPct val="150000"/>
              </a:lnSpc>
            </a:pPr>
            <a:r>
              <a:rPr lang="en-US" sz="1600" b="1" i="0" u="none" strike="noStrike" cap="none" dirty="0">
                <a:solidFill>
                  <a:schemeClr val="dk1"/>
                </a:solidFill>
                <a:latin typeface="Times New Roman"/>
                <a:ea typeface="Times New Roman"/>
                <a:cs typeface="Times New Roman"/>
                <a:sym typeface="Times New Roman"/>
              </a:rPr>
              <a:t>Project Scope:</a:t>
            </a:r>
            <a:r>
              <a:rPr lang="en-US" sz="2000" dirty="0">
                <a:effectLst/>
                <a:latin typeface="Times New Roman" panose="02020603050405020304" pitchFamily="18" charset="0"/>
                <a:ea typeface="Times New Roman" panose="02020603050405020304" pitchFamily="18" charset="0"/>
              </a:rPr>
              <a:t> </a:t>
            </a:r>
            <a:r>
              <a:rPr lang="en-US" sz="1800" dirty="0">
                <a:latin typeface="Times New Roman" panose="02020603050405020304" pitchFamily="18" charset="0"/>
                <a:ea typeface="Times New Roman" panose="02020603050405020304" pitchFamily="18" charset="0"/>
              </a:rPr>
              <a:t>The algorithm will be tested with multiple students in the scene and also captured faces at different angles in the scene. The algorithm delivers good results but there is room to improve the algorithm performance in case of large numbers of students and also in case of faces captured in a dark environment, and detect multiple faces at a time. The efficiency of the algorithm also can be increased further so there is also a room for future work in this area. This system can be enhanced further in terms of achieving more efficiency by ease of analysis of patterns in the data.</a:t>
            </a:r>
            <a:endParaRPr sz="1500" b="0" i="0" u="none" strike="noStrike" cap="none" dirty="0">
              <a:solidFill>
                <a:schemeClr val="dk1"/>
              </a:solidFill>
              <a:latin typeface="Arial"/>
              <a:ea typeface="Arial"/>
              <a:cs typeface="Arial"/>
              <a:sym typeface="Arial"/>
            </a:endParaRPr>
          </a:p>
        </p:txBody>
      </p:sp>
      <p:sp>
        <p:nvSpPr>
          <p:cNvPr id="2" name="TextBox 1">
            <a:extLst>
              <a:ext uri="{FF2B5EF4-FFF2-40B4-BE49-F238E27FC236}">
                <a16:creationId xmlns:a16="http://schemas.microsoft.com/office/drawing/2014/main" id="{149B2B35-0C71-4A30-B3AC-BAF2AD3EE517}"/>
              </a:ext>
            </a:extLst>
          </p:cNvPr>
          <p:cNvSpPr txBox="1"/>
          <p:nvPr/>
        </p:nvSpPr>
        <p:spPr>
          <a:xfrm flipH="1">
            <a:off x="298934" y="196948"/>
            <a:ext cx="11717662" cy="307777"/>
          </a:xfrm>
          <a:prstGeom prst="rect">
            <a:avLst/>
          </a:prstGeom>
          <a:noFill/>
        </p:spPr>
        <p:txBody>
          <a:bodyPr wrap="square" rtlCol="0">
            <a:spAutoFit/>
          </a:bodyPr>
          <a:lstStyle/>
          <a:p>
            <a:r>
              <a:rPr lang="en-US" b="1" dirty="0">
                <a:solidFill>
                  <a:schemeClr val="accent1"/>
                </a:solidFill>
              </a:rPr>
              <a:t>Team No : T26			Name of the project:      SMART ATTENDANCE SYSTEM USING COMPUTER VISION </a:t>
            </a:r>
          </a:p>
        </p:txBody>
      </p:sp>
    </p:spTree>
    <p:extLst>
      <p:ext uri="{BB962C8B-B14F-4D97-AF65-F5344CB8AC3E}">
        <p14:creationId xmlns:p14="http://schemas.microsoft.com/office/powerpoint/2010/main" val="39004778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5"/>
          <p:cNvSpPr/>
          <p:nvPr/>
        </p:nvSpPr>
        <p:spPr>
          <a:xfrm>
            <a:off x="415087" y="157667"/>
            <a:ext cx="11601510" cy="323640"/>
          </a:xfrm>
          <a:prstGeom prst="rect">
            <a:avLst/>
          </a:prstGeom>
          <a:noFill/>
          <a:ln>
            <a:noFill/>
          </a:ln>
        </p:spPr>
        <p:txBody>
          <a:bodyPr spcFirstLastPara="1" wrap="square" lIns="90000" tIns="45000" rIns="90000" bIns="45000" anchor="t" anchorCtr="0">
            <a:noAutofit/>
          </a:bodyPr>
          <a:lstStyle/>
          <a:p>
            <a:pPr marL="0" marR="0" lvl="0" indent="0" rtl="0">
              <a:lnSpc>
                <a:spcPct val="90000"/>
              </a:lnSpc>
              <a:spcBef>
                <a:spcPts val="0"/>
              </a:spcBef>
              <a:spcAft>
                <a:spcPts val="0"/>
              </a:spcAft>
              <a:buNone/>
            </a:pPr>
            <a:r>
              <a:rPr lang="en-US" sz="1200" dirty="0">
                <a:solidFill>
                  <a:srgbClr val="4472C4"/>
                </a:solidFill>
                <a:latin typeface="Arial Black"/>
                <a:ea typeface="Arial Black"/>
                <a:cs typeface="Arial Black"/>
                <a:sym typeface="Arial Black"/>
              </a:rPr>
              <a:t>Team No:</a:t>
            </a:r>
            <a:r>
              <a:rPr lang="en-US" sz="1200" b="0" strike="noStrike" dirty="0">
                <a:solidFill>
                  <a:srgbClr val="4472C4"/>
                </a:solidFill>
                <a:latin typeface="Arial Black"/>
                <a:ea typeface="Arial Black"/>
                <a:cs typeface="Arial Black"/>
                <a:sym typeface="Arial Black"/>
              </a:rPr>
              <a:t>	</a:t>
            </a:r>
            <a:r>
              <a:rPr lang="en-US" sz="1200" b="1" dirty="0">
                <a:solidFill>
                  <a:schemeClr val="accent1">
                    <a:lumMod val="75000"/>
                  </a:schemeClr>
                </a:solidFill>
                <a:latin typeface="Arial Black"/>
                <a:ea typeface="Arial Black"/>
                <a:cs typeface="Arial Black"/>
                <a:sym typeface="Arial Black"/>
              </a:rPr>
              <a:t>T26</a:t>
            </a:r>
            <a:r>
              <a:rPr lang="en-US" sz="1200" b="0" strike="noStrike" dirty="0">
                <a:solidFill>
                  <a:srgbClr val="4472C4"/>
                </a:solidFill>
                <a:latin typeface="Arial Black"/>
                <a:ea typeface="Arial Black"/>
                <a:cs typeface="Arial Black"/>
                <a:sym typeface="Arial Black"/>
              </a:rPr>
              <a:t>	Name of the project: </a:t>
            </a:r>
            <a:r>
              <a:rPr lang="en-US" sz="1200" dirty="0">
                <a:solidFill>
                  <a:srgbClr val="31538F"/>
                </a:solidFill>
                <a:latin typeface="Arial Black"/>
                <a:ea typeface="Arial Black"/>
                <a:cs typeface="Arial Black"/>
                <a:sym typeface="Arial Black"/>
              </a:rPr>
              <a:t>Smart Attendance System using Computer Vision</a:t>
            </a:r>
            <a:br>
              <a:rPr lang="en-US" sz="1200" dirty="0">
                <a:solidFill>
                  <a:schemeClr val="dk1"/>
                </a:solidFill>
                <a:latin typeface="Arial"/>
                <a:ea typeface="Arial"/>
                <a:cs typeface="Arial"/>
                <a:sym typeface="Arial"/>
              </a:rPr>
            </a:br>
            <a:endParaRPr sz="1200" b="0" strike="noStrike" dirty="0">
              <a:solidFill>
                <a:schemeClr val="dk1"/>
              </a:solidFill>
              <a:latin typeface="Arial"/>
              <a:ea typeface="Arial"/>
              <a:cs typeface="Arial"/>
              <a:sym typeface="Arial"/>
            </a:endParaRPr>
          </a:p>
        </p:txBody>
      </p:sp>
      <p:sp>
        <p:nvSpPr>
          <p:cNvPr id="79" name="Google Shape;79;p15"/>
          <p:cNvSpPr/>
          <p:nvPr/>
        </p:nvSpPr>
        <p:spPr>
          <a:xfrm>
            <a:off x="415075" y="814250"/>
            <a:ext cx="6084600" cy="4032900"/>
          </a:xfrm>
          <a:prstGeom prst="rect">
            <a:avLst/>
          </a:prstGeom>
          <a:solidFill>
            <a:srgbClr val="D9D9D9"/>
          </a:solidFill>
          <a:ln w="9525" cap="flat" cmpd="sng">
            <a:solidFill>
              <a:srgbClr val="FFFFFF"/>
            </a:solidFill>
            <a:prstDash val="solid"/>
            <a:miter lim="8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u="sng" dirty="0">
                <a:solidFill>
                  <a:schemeClr val="dk1"/>
                </a:solidFill>
                <a:latin typeface="Arial"/>
                <a:ea typeface="Arial"/>
                <a:cs typeface="Arial"/>
                <a:sym typeface="Arial"/>
              </a:rPr>
              <a:t>Project Objective: </a:t>
            </a:r>
            <a:endParaRPr sz="1800" u="sng" dirty="0">
              <a:solidFill>
                <a:schemeClr val="dk1"/>
              </a:solidFill>
              <a:latin typeface="Arial"/>
              <a:ea typeface="Arial"/>
              <a:cs typeface="Arial"/>
              <a:sym typeface="Arial"/>
            </a:endParaRPr>
          </a:p>
          <a:p>
            <a:pPr marL="0" marR="0" lvl="0" indent="0" algn="l" rtl="0">
              <a:spcBef>
                <a:spcPts val="0"/>
              </a:spcBef>
              <a:spcAft>
                <a:spcPts val="0"/>
              </a:spcAft>
              <a:buNone/>
            </a:pPr>
            <a:endParaRPr sz="1800" dirty="0">
              <a:solidFill>
                <a:schemeClr val="dk1"/>
              </a:solidFill>
            </a:endParaRPr>
          </a:p>
          <a:p>
            <a:pPr marL="0" marR="0" lvl="0" indent="0" algn="l" rtl="0">
              <a:spcBef>
                <a:spcPts val="0"/>
              </a:spcBef>
              <a:spcAft>
                <a:spcPts val="0"/>
              </a:spcAft>
              <a:buNone/>
            </a:pPr>
            <a:r>
              <a:rPr lang="en-US" sz="1800" dirty="0">
                <a:solidFill>
                  <a:schemeClr val="dk1"/>
                </a:solidFill>
                <a:latin typeface="Times New Roman"/>
                <a:ea typeface="Times New Roman"/>
                <a:cs typeface="Times New Roman"/>
                <a:sym typeface="Times New Roman"/>
              </a:rPr>
              <a:t>The main goal and objective of this Smart Attendance System using Computer Vision is to present face recognition in a real time environment to see and mark the attendance of their students and employees on a daily basis to keep track of their presence with the help of a database and generate attendance reports.</a:t>
            </a:r>
            <a:endParaRPr sz="1800" dirty="0">
              <a:solidFill>
                <a:schemeClr val="dk1"/>
              </a:solidFill>
              <a:latin typeface="Times New Roman"/>
              <a:ea typeface="Times New Roman"/>
              <a:cs typeface="Times New Roman"/>
              <a:sym typeface="Times New Roman"/>
            </a:endParaRPr>
          </a:p>
          <a:p>
            <a:pPr marL="0" marR="0" lvl="0" indent="457200" algn="l" rtl="0">
              <a:spcBef>
                <a:spcPts val="0"/>
              </a:spcBef>
              <a:spcAft>
                <a:spcPts val="0"/>
              </a:spcAft>
              <a:buNone/>
            </a:pPr>
            <a:r>
              <a:rPr lang="en-US" sz="1800" dirty="0">
                <a:solidFill>
                  <a:schemeClr val="dk1"/>
                </a:solidFill>
                <a:latin typeface="Times New Roman"/>
                <a:ea typeface="Times New Roman"/>
                <a:cs typeface="Times New Roman"/>
                <a:sym typeface="Times New Roman"/>
              </a:rPr>
              <a:t>The main motive behind developing this system is to eliminate all the drawbacks, which were associated with manual attendance systems. The drawbacks ranging from wastage of time and paper, till the proxy issues arising in a class, are eliminated. </a:t>
            </a:r>
          </a:p>
          <a:p>
            <a:pPr marL="0" marR="0" lvl="0" indent="457200" algn="l" rtl="0">
              <a:spcBef>
                <a:spcPts val="0"/>
              </a:spcBef>
              <a:spcAft>
                <a:spcPts val="0"/>
              </a:spcAft>
              <a:buNone/>
            </a:pPr>
            <a:endParaRPr sz="1800" b="1"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1800" dirty="0">
              <a:solidFill>
                <a:schemeClr val="dk1"/>
              </a:solidFill>
              <a:latin typeface="Times New Roman"/>
              <a:ea typeface="Times New Roman"/>
              <a:cs typeface="Times New Roman"/>
              <a:sym typeface="Times New Roman"/>
            </a:endParaRPr>
          </a:p>
        </p:txBody>
      </p:sp>
      <p:pic>
        <p:nvPicPr>
          <p:cNvPr id="80" name="Google Shape;80;p15"/>
          <p:cNvPicPr preferRelativeResize="0"/>
          <p:nvPr/>
        </p:nvPicPr>
        <p:blipFill rotWithShape="1">
          <a:blip r:embed="rId3">
            <a:alphaModFix/>
          </a:blip>
          <a:srcRect/>
          <a:stretch/>
        </p:blipFill>
        <p:spPr>
          <a:xfrm>
            <a:off x="7819575" y="324148"/>
            <a:ext cx="3781550" cy="62097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7"/>
          <p:cNvSpPr/>
          <p:nvPr/>
        </p:nvSpPr>
        <p:spPr>
          <a:xfrm>
            <a:off x="112225" y="471499"/>
            <a:ext cx="7012475" cy="1633525"/>
          </a:xfrm>
          <a:prstGeom prst="rect">
            <a:avLst/>
          </a:prstGeom>
          <a:solidFill>
            <a:srgbClr val="D9D9D9"/>
          </a:solidFill>
          <a:ln w="9525" cap="flat" cmpd="sng">
            <a:solidFill>
              <a:srgbClr val="FFFFFF"/>
            </a:solidFill>
            <a:prstDash val="solid"/>
            <a:miter lim="8000"/>
            <a:headEnd type="none" w="sm" len="sm"/>
            <a:tailEnd type="none" w="sm" len="sm"/>
          </a:ln>
        </p:spPr>
        <p:txBody>
          <a:bodyPr spcFirstLastPara="1" wrap="square" lIns="91425" tIns="45700" rIns="91425" bIns="45700" anchor="t" anchorCtr="0">
            <a:noAutofit/>
          </a:bodyPr>
          <a:lstStyle/>
          <a:p>
            <a:pPr marR="0" lvl="0" algn="l" rtl="0">
              <a:lnSpc>
                <a:spcPct val="150000"/>
              </a:lnSpc>
              <a:spcBef>
                <a:spcPts val="0"/>
              </a:spcBef>
              <a:spcAft>
                <a:spcPts val="0"/>
              </a:spcAft>
              <a:buClr>
                <a:srgbClr val="000000"/>
              </a:buClr>
              <a:buSzPts val="1400"/>
            </a:pPr>
            <a:r>
              <a:rPr lang="en-US" sz="1700" b="1"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Software/ Hardware Requirements</a:t>
            </a:r>
            <a:endParaRPr lang="pt-BR" sz="1600" dirty="0">
              <a:latin typeface="Times New Roman" panose="02020603050405020304" pitchFamily="18" charset="0"/>
              <a:cs typeface="Times New Roman" panose="02020603050405020304" pitchFamily="18" charset="0"/>
            </a:endParaRPr>
          </a:p>
          <a:p>
            <a:pPr lvl="0"/>
            <a:r>
              <a:rPr lang="en-US" sz="1600" dirty="0">
                <a:latin typeface="Times New Roman" panose="02020603050405020304" pitchFamily="18" charset="0"/>
                <a:cs typeface="Times New Roman" panose="02020603050405020304" pitchFamily="18" charset="0"/>
              </a:rPr>
              <a:t>a. Python </a:t>
            </a:r>
          </a:p>
          <a:p>
            <a:pPr lvl="0"/>
            <a:r>
              <a:rPr lang="en-US" sz="1600" dirty="0">
                <a:latin typeface="Times New Roman" panose="02020603050405020304" pitchFamily="18" charset="0"/>
                <a:cs typeface="Times New Roman" panose="02020603050405020304" pitchFamily="18" charset="0"/>
              </a:rPr>
              <a:t>b. </a:t>
            </a:r>
            <a:r>
              <a:rPr lang="en-US" sz="1600" dirty="0" err="1">
                <a:latin typeface="Times New Roman" panose="02020603050405020304" pitchFamily="18" charset="0"/>
                <a:cs typeface="Times New Roman" panose="02020603050405020304" pitchFamily="18" charset="0"/>
              </a:rPr>
              <a:t>OpenCV</a:t>
            </a:r>
            <a:r>
              <a:rPr lang="en-US" sz="1600" dirty="0">
                <a:latin typeface="Times New Roman" panose="02020603050405020304" pitchFamily="18" charset="0"/>
                <a:cs typeface="Times New Roman" panose="02020603050405020304" pitchFamily="18" charset="0"/>
              </a:rPr>
              <a:t> framework </a:t>
            </a:r>
          </a:p>
          <a:p>
            <a:pPr lvl="0"/>
            <a:r>
              <a:rPr lang="en-US" sz="1600" dirty="0">
                <a:latin typeface="Times New Roman" panose="02020603050405020304" pitchFamily="18" charset="0"/>
                <a:cs typeface="Times New Roman" panose="02020603050405020304" pitchFamily="18" charset="0"/>
              </a:rPr>
              <a:t>c. MS Excel and </a:t>
            </a:r>
            <a:r>
              <a:rPr lang="en-US" sz="1600" dirty="0" err="1">
                <a:latin typeface="Times New Roman" panose="02020603050405020304" pitchFamily="18" charset="0"/>
                <a:cs typeface="Times New Roman" panose="02020603050405020304" pitchFamily="18" charset="0"/>
              </a:rPr>
              <a:t>openpyxl</a:t>
            </a:r>
            <a:r>
              <a:rPr lang="en-US" sz="1600" dirty="0">
                <a:latin typeface="Times New Roman" panose="02020603050405020304" pitchFamily="18" charset="0"/>
                <a:cs typeface="Times New Roman" panose="02020603050405020304" pitchFamily="18" charset="0"/>
              </a:rPr>
              <a:t> library </a:t>
            </a:r>
          </a:p>
          <a:p>
            <a:pPr lvl="0"/>
            <a:r>
              <a:rPr lang="en-US" sz="1600" dirty="0">
                <a:latin typeface="Times New Roman" panose="02020603050405020304" pitchFamily="18" charset="0"/>
                <a:cs typeface="Times New Roman" panose="02020603050405020304" pitchFamily="18" charset="0"/>
              </a:rPr>
              <a:t>d. SQLlite3 </a:t>
            </a:r>
            <a:br>
              <a:rPr lang="en-US" sz="1500" b="0" i="0" u="none" strike="noStrike" cap="none" dirty="0">
                <a:solidFill>
                  <a:srgbClr val="000000"/>
                </a:solidFill>
                <a:latin typeface="Times New Roman" panose="02020603050405020304" pitchFamily="18" charset="0"/>
                <a:cs typeface="Times New Roman" panose="02020603050405020304" pitchFamily="18" charset="0"/>
                <a:sym typeface="Arial"/>
              </a:rPr>
            </a:br>
            <a:r>
              <a:rPr lang="en-US" sz="1200" b="0" i="0" u="none" strike="noStrike" cap="none" dirty="0">
                <a:solidFill>
                  <a:srgbClr val="000000"/>
                </a:solidFill>
                <a:latin typeface="Times New Roman" panose="02020603050405020304" pitchFamily="18" charset="0"/>
                <a:cs typeface="Times New Roman" panose="02020603050405020304" pitchFamily="18" charset="0"/>
                <a:sym typeface="Arial"/>
              </a:rPr>
              <a:t> </a:t>
            </a:r>
            <a:endParaRPr sz="1200" b="0" i="0" u="none" strike="noStrike" cap="none" dirty="0">
              <a:solidFill>
                <a:schemeClr val="dk1"/>
              </a:solidFill>
              <a:latin typeface="Times New Roman" panose="02020603050405020304" pitchFamily="18" charset="0"/>
              <a:cs typeface="Times New Roman" panose="02020603050405020304" pitchFamily="18" charset="0"/>
              <a:sym typeface="Arial"/>
            </a:endParaRPr>
          </a:p>
        </p:txBody>
      </p:sp>
      <p:sp>
        <p:nvSpPr>
          <p:cNvPr id="94" name="Google Shape;94;p17"/>
          <p:cNvSpPr/>
          <p:nvPr/>
        </p:nvSpPr>
        <p:spPr>
          <a:xfrm>
            <a:off x="295245" y="51396"/>
            <a:ext cx="11601510" cy="323640"/>
          </a:xfrm>
          <a:prstGeom prst="rect">
            <a:avLst/>
          </a:prstGeom>
          <a:noFill/>
          <a:ln>
            <a:noFill/>
          </a:ln>
        </p:spPr>
        <p:txBody>
          <a:bodyPr spcFirstLastPara="1" wrap="square" lIns="90000" tIns="45000" rIns="90000" bIns="45000" anchor="t" anchorCtr="0">
            <a:noAutofit/>
          </a:bodyPr>
          <a:lstStyle/>
          <a:p>
            <a:pPr lvl="0">
              <a:lnSpc>
                <a:spcPct val="90000"/>
              </a:lnSpc>
            </a:pPr>
            <a:r>
              <a:rPr lang="en-US" sz="1600" b="1" i="0" u="none" strike="noStrike" cap="none" dirty="0">
                <a:solidFill>
                  <a:srgbClr val="4472C4"/>
                </a:solidFill>
                <a:latin typeface="Times New Roman" panose="02020603050405020304" pitchFamily="18" charset="0"/>
                <a:ea typeface="Arial Black"/>
                <a:cs typeface="Times New Roman" panose="02020603050405020304" pitchFamily="18" charset="0"/>
                <a:sym typeface="Arial Black"/>
              </a:rPr>
              <a:t>Team No: </a:t>
            </a:r>
            <a:r>
              <a:rPr lang="en-US" sz="1600" b="1" dirty="0">
                <a:solidFill>
                  <a:srgbClr val="4472C4"/>
                </a:solidFill>
                <a:latin typeface="Times New Roman" panose="02020603050405020304" pitchFamily="18" charset="0"/>
                <a:ea typeface="Arial Black"/>
                <a:cs typeface="Times New Roman" panose="02020603050405020304" pitchFamily="18" charset="0"/>
                <a:sym typeface="Arial Black"/>
              </a:rPr>
              <a:t>T26</a:t>
            </a:r>
            <a:r>
              <a:rPr lang="en-US" sz="1600" b="1" i="0" u="none" strike="noStrike" cap="none" dirty="0">
                <a:solidFill>
                  <a:srgbClr val="4472C4"/>
                </a:solidFill>
                <a:latin typeface="Times New Roman" panose="02020603050405020304" pitchFamily="18" charset="0"/>
                <a:ea typeface="Arial Black"/>
                <a:cs typeface="Times New Roman" panose="02020603050405020304" pitchFamily="18" charset="0"/>
                <a:sym typeface="Arial Black"/>
              </a:rPr>
              <a:t>	         Name of the project: </a:t>
            </a:r>
            <a:r>
              <a:rPr lang="en-US" sz="1600" b="1" dirty="0">
                <a:solidFill>
                  <a:srgbClr val="4472C4"/>
                </a:solidFill>
                <a:latin typeface="Times New Roman" panose="02020603050405020304" pitchFamily="18" charset="0"/>
                <a:ea typeface="Arial Black"/>
                <a:cs typeface="Times New Roman" panose="02020603050405020304" pitchFamily="18" charset="0"/>
                <a:sym typeface="Arial Black"/>
              </a:rPr>
              <a:t>SMART ATTENDANCE SYSTEM USING COMPUTER VISION </a:t>
            </a:r>
            <a:endParaRPr sz="1600" b="1" i="0" u="none" strike="noStrike" cap="none" dirty="0">
              <a:solidFill>
                <a:schemeClr val="dk1"/>
              </a:solidFill>
              <a:latin typeface="Times New Roman" panose="02020603050405020304" pitchFamily="18" charset="0"/>
              <a:ea typeface="Arial Black"/>
              <a:cs typeface="Times New Roman" panose="02020603050405020304" pitchFamily="18" charset="0"/>
              <a:sym typeface="Arial Black"/>
            </a:endParaRPr>
          </a:p>
        </p:txBody>
      </p:sp>
      <p:sp>
        <p:nvSpPr>
          <p:cNvPr id="95" name="Google Shape;95;p17"/>
          <p:cNvSpPr/>
          <p:nvPr/>
        </p:nvSpPr>
        <p:spPr>
          <a:xfrm>
            <a:off x="112225" y="2297950"/>
            <a:ext cx="7012475" cy="4402383"/>
          </a:xfrm>
          <a:prstGeom prst="rect">
            <a:avLst/>
          </a:prstGeom>
          <a:solidFill>
            <a:srgbClr val="D9D9D9"/>
          </a:solidFill>
          <a:ln w="9525" cap="flat" cmpd="sng">
            <a:solidFill>
              <a:srgbClr val="FFFFFF"/>
            </a:solidFill>
            <a:prstDash val="solid"/>
            <a:miter lim="8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500"/>
              <a:buFont typeface="Arial"/>
              <a:buNone/>
            </a:pPr>
            <a:r>
              <a:rPr lang="en-US" sz="1600" b="1" i="0" u="none" strike="noStrike" cap="none" dirty="0">
                <a:solidFill>
                  <a:schemeClr val="dk1"/>
                </a:solidFill>
                <a:latin typeface="Times New Roman"/>
                <a:ea typeface="Times New Roman"/>
                <a:cs typeface="Times New Roman"/>
                <a:sym typeface="Times New Roman"/>
              </a:rPr>
              <a:t>Application Areas</a:t>
            </a:r>
            <a:r>
              <a:rPr lang="en-US" sz="1600" i="0" u="none" strike="noStrike" cap="none" dirty="0">
                <a:solidFill>
                  <a:schemeClr val="dk1"/>
                </a:solidFill>
                <a:latin typeface="Times New Roman"/>
                <a:ea typeface="Times New Roman"/>
                <a:cs typeface="Times New Roman"/>
                <a:sym typeface="Times New Roman"/>
              </a:rPr>
              <a:t>:</a:t>
            </a:r>
          </a:p>
          <a:p>
            <a:pPr marR="0" lvl="0" algn="l" rtl="0">
              <a:lnSpc>
                <a:spcPct val="100000"/>
              </a:lnSpc>
              <a:spcBef>
                <a:spcPts val="0"/>
              </a:spcBef>
              <a:spcAft>
                <a:spcPts val="0"/>
              </a:spcAft>
              <a:buClr>
                <a:srgbClr val="000000"/>
              </a:buClr>
              <a:buSzPts val="1500"/>
            </a:pPr>
            <a:r>
              <a:rPr lang="en-US" sz="1400" dirty="0">
                <a:latin typeface="Times New Roman" panose="02020603050405020304" pitchFamily="18" charset="0"/>
                <a:cs typeface="Times New Roman" panose="02020603050405020304" pitchFamily="18" charset="0"/>
              </a:rPr>
              <a:t> </a:t>
            </a:r>
          </a:p>
          <a:p>
            <a:pPr marL="285750" marR="0" lvl="0" indent="-285750" algn="l" rtl="0">
              <a:lnSpc>
                <a:spcPct val="100000"/>
              </a:lnSpc>
              <a:spcBef>
                <a:spcPts val="0"/>
              </a:spcBef>
              <a:spcAft>
                <a:spcPts val="0"/>
              </a:spcAft>
              <a:buClr>
                <a:srgbClr val="000000"/>
              </a:buClr>
              <a:buSzPts val="150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Can be embedded in educational systems </a:t>
            </a:r>
          </a:p>
          <a:p>
            <a:pPr marL="285750" marR="0" lvl="0" indent="-285750" algn="l" rtl="0">
              <a:lnSpc>
                <a:spcPct val="100000"/>
              </a:lnSpc>
              <a:spcBef>
                <a:spcPts val="0"/>
              </a:spcBef>
              <a:spcAft>
                <a:spcPts val="0"/>
              </a:spcAft>
              <a:buClr>
                <a:srgbClr val="000000"/>
              </a:buClr>
              <a:buSzPts val="150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Can be used in residential areas for security purpose</a:t>
            </a:r>
          </a:p>
          <a:p>
            <a:pPr marL="285750" marR="0" lvl="0" indent="-285750" algn="l" rtl="0">
              <a:lnSpc>
                <a:spcPct val="100000"/>
              </a:lnSpc>
              <a:spcBef>
                <a:spcPts val="0"/>
              </a:spcBef>
              <a:spcAft>
                <a:spcPts val="0"/>
              </a:spcAft>
              <a:buClr>
                <a:srgbClr val="000000"/>
              </a:buClr>
              <a:buSzPts val="150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Can be used by employees in daily basis to keep track of their presence</a:t>
            </a:r>
          </a:p>
          <a:p>
            <a:pPr marR="0" lvl="0" algn="l" rtl="0">
              <a:lnSpc>
                <a:spcPct val="100000"/>
              </a:lnSpc>
              <a:spcBef>
                <a:spcPts val="0"/>
              </a:spcBef>
              <a:spcAft>
                <a:spcPts val="0"/>
              </a:spcAft>
              <a:buClr>
                <a:srgbClr val="000000"/>
              </a:buClr>
              <a:buSzPts val="1500"/>
            </a:pPr>
            <a:endParaRPr lang="en-US" sz="1600" dirty="0">
              <a:solidFill>
                <a:schemeClr val="dk1"/>
              </a:solidFill>
              <a:latin typeface="Times New Roman" panose="02020603050405020304" pitchFamily="18" charset="0"/>
              <a:cs typeface="Times New Roman" panose="02020603050405020304" pitchFamily="18" charset="0"/>
            </a:endParaRPr>
          </a:p>
          <a:p>
            <a:pPr marL="285750" marR="0" lvl="0" indent="-285750" algn="l" rtl="0">
              <a:lnSpc>
                <a:spcPct val="100000"/>
              </a:lnSpc>
              <a:spcBef>
                <a:spcPts val="0"/>
              </a:spcBef>
              <a:spcAft>
                <a:spcPts val="0"/>
              </a:spcAft>
              <a:buClr>
                <a:srgbClr val="000000"/>
              </a:buClr>
              <a:buSzPts val="1500"/>
              <a:buFont typeface="Arial" panose="020B0604020202020204" pitchFamily="34" charset="0"/>
              <a:buChar char="•"/>
            </a:pPr>
            <a:endParaRPr lang="en-US" sz="1400" b="0" i="0" u="none" strike="noStrike" cap="none" dirty="0">
              <a:solidFill>
                <a:schemeClr val="dk1"/>
              </a:solidFill>
              <a:latin typeface="Times New Roman" panose="02020603050405020304" pitchFamily="18" charset="0"/>
              <a:cs typeface="Times New Roman" panose="02020603050405020304" pitchFamily="18" charset="0"/>
              <a:sym typeface="Arial"/>
            </a:endParaRPr>
          </a:p>
          <a:p>
            <a:pPr lvl="0" algn="just">
              <a:lnSpc>
                <a:spcPct val="150000"/>
              </a:lnSpc>
              <a:buSzPts val="1400"/>
            </a:pPr>
            <a:endParaRPr lang="en-US" sz="1600" b="1" i="0" u="none" strike="noStrike" cap="none" dirty="0">
              <a:solidFill>
                <a:schemeClr val="dk1"/>
              </a:solidFill>
              <a:latin typeface="+mn-lt"/>
              <a:ea typeface="Times New Roman"/>
              <a:cs typeface="Times New Roman"/>
              <a:sym typeface="Times New Roman"/>
            </a:endParaRPr>
          </a:p>
        </p:txBody>
      </p:sp>
    </p:spTree>
    <p:extLst>
      <p:ext uri="{BB962C8B-B14F-4D97-AF65-F5344CB8AC3E}">
        <p14:creationId xmlns:p14="http://schemas.microsoft.com/office/powerpoint/2010/main" val="451968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6"/>
          <p:cNvSpPr/>
          <p:nvPr/>
        </p:nvSpPr>
        <p:spPr>
          <a:xfrm>
            <a:off x="201750" y="1734900"/>
            <a:ext cx="11923500" cy="4799400"/>
          </a:xfrm>
          <a:prstGeom prst="rect">
            <a:avLst/>
          </a:prstGeom>
          <a:noFill/>
          <a:ln w="9525" cap="flat" cmpd="sng">
            <a:solidFill>
              <a:schemeClr val="accent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6"/>
          <p:cNvSpPr/>
          <p:nvPr/>
        </p:nvSpPr>
        <p:spPr>
          <a:xfrm>
            <a:off x="415075" y="1816998"/>
            <a:ext cx="11601600" cy="7833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n-US" sz="1500" b="0" strike="noStrike">
                <a:solidFill>
                  <a:srgbClr val="404040"/>
                </a:solidFill>
                <a:latin typeface="Calibri"/>
                <a:ea typeface="Calibri"/>
                <a:cs typeface="Calibri"/>
                <a:sym typeface="Calibri"/>
              </a:rPr>
              <a:t>Test cases for Module 1:</a:t>
            </a:r>
            <a:endParaRPr/>
          </a:p>
          <a:p>
            <a:pPr marL="0" marR="0" lvl="0" indent="0" algn="l" rtl="0">
              <a:lnSpc>
                <a:spcPct val="100000"/>
              </a:lnSpc>
              <a:spcBef>
                <a:spcPts val="0"/>
              </a:spcBef>
              <a:spcAft>
                <a:spcPts val="0"/>
              </a:spcAft>
              <a:buNone/>
            </a:pPr>
            <a:r>
              <a:rPr lang="en-US" sz="1500">
                <a:solidFill>
                  <a:srgbClr val="404040"/>
                </a:solidFill>
                <a:latin typeface="Calibri"/>
                <a:ea typeface="Calibri"/>
                <a:cs typeface="Calibri"/>
                <a:sym typeface="Calibri"/>
              </a:rPr>
              <a:t>Input: </a:t>
            </a:r>
            <a:endParaRPr/>
          </a:p>
        </p:txBody>
      </p:sp>
      <p:sp>
        <p:nvSpPr>
          <p:cNvPr id="87" name="Google Shape;87;p16"/>
          <p:cNvSpPr/>
          <p:nvPr/>
        </p:nvSpPr>
        <p:spPr>
          <a:xfrm>
            <a:off x="415087" y="157667"/>
            <a:ext cx="11601510" cy="323640"/>
          </a:xfrm>
          <a:prstGeom prst="rect">
            <a:avLst/>
          </a:prstGeom>
          <a:noFill/>
          <a:ln>
            <a:noFill/>
          </a:ln>
        </p:spPr>
        <p:txBody>
          <a:bodyPr spcFirstLastPara="1" wrap="square" lIns="90000" tIns="45000" rIns="90000" bIns="45000" anchor="t" anchorCtr="0">
            <a:noAutofit/>
          </a:bodyPr>
          <a:lstStyle/>
          <a:p>
            <a:pPr marL="0" marR="0" lvl="0" indent="0" algn="l" rtl="0">
              <a:lnSpc>
                <a:spcPct val="90000"/>
              </a:lnSpc>
              <a:spcBef>
                <a:spcPts val="0"/>
              </a:spcBef>
              <a:spcAft>
                <a:spcPts val="0"/>
              </a:spcAft>
              <a:buNone/>
            </a:pPr>
            <a:r>
              <a:rPr lang="en-US" sz="1200" dirty="0">
                <a:solidFill>
                  <a:srgbClr val="4472C4"/>
                </a:solidFill>
                <a:latin typeface="Arial Black"/>
                <a:ea typeface="Arial Black"/>
                <a:cs typeface="Arial Black"/>
                <a:sym typeface="Arial Black"/>
              </a:rPr>
              <a:t>Team No</a:t>
            </a:r>
            <a:r>
              <a:rPr lang="en-US" sz="1200" b="0" strike="noStrike" dirty="0">
                <a:solidFill>
                  <a:srgbClr val="4472C4"/>
                </a:solidFill>
                <a:latin typeface="Arial Black"/>
                <a:ea typeface="Arial Black"/>
                <a:cs typeface="Arial Black"/>
                <a:sym typeface="Arial Black"/>
              </a:rPr>
              <a:t>:	T26	Name of the project: </a:t>
            </a:r>
            <a:r>
              <a:rPr lang="en-US" sz="1200" dirty="0">
                <a:solidFill>
                  <a:srgbClr val="4472C4"/>
                </a:solidFill>
                <a:latin typeface="Arial Black"/>
                <a:ea typeface="Arial Black"/>
                <a:cs typeface="Arial Black"/>
                <a:sym typeface="Arial Black"/>
              </a:rPr>
              <a:t>Smart Attendance System using Computer Vision</a:t>
            </a:r>
            <a:br>
              <a:rPr lang="en-US" sz="1200" dirty="0">
                <a:solidFill>
                  <a:schemeClr val="dk1"/>
                </a:solidFill>
                <a:latin typeface="Arial"/>
                <a:ea typeface="Arial"/>
                <a:cs typeface="Arial"/>
                <a:sym typeface="Arial"/>
              </a:rPr>
            </a:br>
            <a:endParaRPr sz="1200" b="0" strike="noStrike" dirty="0">
              <a:solidFill>
                <a:schemeClr val="dk1"/>
              </a:solidFill>
              <a:latin typeface="Arial"/>
              <a:ea typeface="Arial"/>
              <a:cs typeface="Arial"/>
              <a:sym typeface="Arial"/>
            </a:endParaRPr>
          </a:p>
        </p:txBody>
      </p:sp>
      <p:sp>
        <p:nvSpPr>
          <p:cNvPr id="88" name="Google Shape;88;p16"/>
          <p:cNvSpPr/>
          <p:nvPr/>
        </p:nvSpPr>
        <p:spPr>
          <a:xfrm>
            <a:off x="163900" y="481301"/>
            <a:ext cx="11852700" cy="1184400"/>
          </a:xfrm>
          <a:prstGeom prst="rect">
            <a:avLst/>
          </a:prstGeom>
          <a:solidFill>
            <a:srgbClr val="D9D9D9"/>
          </a:solidFill>
          <a:ln w="9525" cap="flat" cmpd="sng">
            <a:solidFill>
              <a:srgbClr val="FFFFFF"/>
            </a:solidFill>
            <a:prstDash val="solid"/>
            <a:miter lim="8000"/>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400" dirty="0">
                <a:solidFill>
                  <a:schemeClr val="dk1"/>
                </a:solidFill>
                <a:latin typeface="Arial"/>
                <a:ea typeface="Arial"/>
                <a:cs typeface="Arial"/>
                <a:sym typeface="Arial"/>
              </a:rPr>
              <a:t>Implementation of Module-1 : </a:t>
            </a:r>
            <a:r>
              <a:rPr lang="en-US" dirty="0">
                <a:solidFill>
                  <a:schemeClr val="dk1"/>
                </a:solidFill>
              </a:rPr>
              <a:t>Student Registration</a:t>
            </a:r>
            <a:endParaRPr dirty="0"/>
          </a:p>
          <a:p>
            <a:pPr marL="0" marR="0" lvl="0" indent="0" algn="l" rtl="0">
              <a:spcBef>
                <a:spcPts val="0"/>
              </a:spcBef>
              <a:spcAft>
                <a:spcPts val="0"/>
              </a:spcAft>
              <a:buNone/>
            </a:pPr>
            <a:r>
              <a:rPr lang="en-US" sz="1400" dirty="0">
                <a:solidFill>
                  <a:schemeClr val="dk1"/>
                </a:solidFill>
                <a:latin typeface="Arial"/>
                <a:ea typeface="Arial"/>
                <a:cs typeface="Arial"/>
                <a:sym typeface="Arial"/>
              </a:rPr>
              <a:t>Software Environment Used : </a:t>
            </a:r>
            <a:r>
              <a:rPr lang="en-US" sz="1400" dirty="0" err="1">
                <a:solidFill>
                  <a:schemeClr val="dk1"/>
                </a:solidFill>
                <a:latin typeface="Arial"/>
                <a:ea typeface="Arial"/>
                <a:cs typeface="Arial"/>
                <a:sym typeface="Arial"/>
              </a:rPr>
              <a:t>pycharm</a:t>
            </a:r>
            <a:endParaRPr sz="1400" dirty="0">
              <a:solidFill>
                <a:schemeClr val="dk1"/>
              </a:solidFill>
              <a:latin typeface="Arial"/>
              <a:ea typeface="Arial"/>
              <a:cs typeface="Arial"/>
              <a:sym typeface="Arial"/>
            </a:endParaRPr>
          </a:p>
          <a:p>
            <a:pPr marL="0" marR="0" lvl="0" indent="0" algn="l" rtl="0">
              <a:spcBef>
                <a:spcPts val="0"/>
              </a:spcBef>
              <a:spcAft>
                <a:spcPts val="0"/>
              </a:spcAft>
              <a:buNone/>
            </a:pPr>
            <a:r>
              <a:rPr lang="en-US" dirty="0">
                <a:solidFill>
                  <a:schemeClr val="dk1"/>
                </a:solidFill>
              </a:rPr>
              <a:t>Sub-modules: </a:t>
            </a:r>
            <a:r>
              <a:rPr lang="en-US" dirty="0" err="1">
                <a:solidFill>
                  <a:schemeClr val="dk1"/>
                </a:solidFill>
              </a:rPr>
              <a:t>datasetCreator</a:t>
            </a:r>
            <a:r>
              <a:rPr lang="en-US" dirty="0">
                <a:solidFill>
                  <a:schemeClr val="dk1"/>
                </a:solidFill>
              </a:rPr>
              <a:t>, trainer, UI</a:t>
            </a:r>
            <a:endParaRPr dirty="0">
              <a:solidFill>
                <a:schemeClr val="dk1"/>
              </a:solidFill>
            </a:endParaRPr>
          </a:p>
          <a:p>
            <a:pPr marL="0" marR="0" lvl="0" indent="0" algn="l" rtl="0">
              <a:spcBef>
                <a:spcPts val="0"/>
              </a:spcBef>
              <a:spcAft>
                <a:spcPts val="0"/>
              </a:spcAft>
              <a:buNone/>
            </a:pPr>
            <a:r>
              <a:rPr lang="en-US" sz="1400" dirty="0">
                <a:solidFill>
                  <a:schemeClr val="dk1"/>
                </a:solidFill>
                <a:latin typeface="Arial"/>
                <a:ea typeface="Arial"/>
                <a:cs typeface="Arial"/>
                <a:sym typeface="Arial"/>
              </a:rPr>
              <a:t>Major Functions used : </a:t>
            </a:r>
            <a:r>
              <a:rPr lang="en-US" dirty="0" err="1">
                <a:solidFill>
                  <a:schemeClr val="dk1"/>
                </a:solidFill>
              </a:rPr>
              <a:t>cascadeclassifier</a:t>
            </a:r>
            <a:r>
              <a:rPr lang="en-US" dirty="0">
                <a:solidFill>
                  <a:schemeClr val="dk1"/>
                </a:solidFill>
              </a:rPr>
              <a:t>, </a:t>
            </a:r>
            <a:r>
              <a:rPr lang="en-US" dirty="0" err="1">
                <a:solidFill>
                  <a:schemeClr val="dk1"/>
                </a:solidFill>
              </a:rPr>
              <a:t>detectMultiScale</a:t>
            </a:r>
            <a:endParaRPr dirty="0">
              <a:solidFill>
                <a:schemeClr val="dk1"/>
              </a:solidFill>
            </a:endParaRPr>
          </a:p>
          <a:p>
            <a:pPr marL="0" marR="0" lvl="0" indent="0" algn="l" rtl="0">
              <a:spcBef>
                <a:spcPts val="0"/>
              </a:spcBef>
              <a:spcAft>
                <a:spcPts val="0"/>
              </a:spcAft>
              <a:buNone/>
            </a:pPr>
            <a:r>
              <a:rPr lang="en-US" sz="1400" dirty="0">
                <a:solidFill>
                  <a:schemeClr val="dk1"/>
                </a:solidFill>
                <a:latin typeface="Arial"/>
                <a:ea typeface="Arial"/>
                <a:cs typeface="Arial"/>
                <a:sym typeface="Arial"/>
              </a:rPr>
              <a:t>Number of lines of code : 110</a:t>
            </a:r>
            <a:endParaRPr dirty="0"/>
          </a:p>
        </p:txBody>
      </p:sp>
      <p:pic>
        <p:nvPicPr>
          <p:cNvPr id="90" name="Google Shape;90;p16"/>
          <p:cNvPicPr preferRelativeResize="0"/>
          <p:nvPr/>
        </p:nvPicPr>
        <p:blipFill rotWithShape="1">
          <a:blip r:embed="rId3">
            <a:alphaModFix/>
          </a:blip>
          <a:srcRect l="1649" t="1845" r="1881" b="4966"/>
          <a:stretch/>
        </p:blipFill>
        <p:spPr>
          <a:xfrm>
            <a:off x="645275" y="2400300"/>
            <a:ext cx="4738249" cy="3767400"/>
          </a:xfrm>
          <a:prstGeom prst="rect">
            <a:avLst/>
          </a:prstGeom>
          <a:noFill/>
          <a:ln w="9525" cap="flat" cmpd="sng">
            <a:solidFill>
              <a:schemeClr val="dk1"/>
            </a:solidFill>
            <a:prstDash val="solid"/>
            <a:round/>
            <a:headEnd type="none" w="sm" len="sm"/>
            <a:tailEnd type="none" w="sm" len="sm"/>
          </a:ln>
        </p:spPr>
      </p:pic>
      <p:pic>
        <p:nvPicPr>
          <p:cNvPr id="3" name="Picture 2">
            <a:extLst>
              <a:ext uri="{FF2B5EF4-FFF2-40B4-BE49-F238E27FC236}">
                <a16:creationId xmlns:a16="http://schemas.microsoft.com/office/drawing/2014/main" id="{A1296E28-4C9E-487C-B8DF-F1E503C5175B}"/>
              </a:ext>
            </a:extLst>
          </p:cNvPr>
          <p:cNvPicPr>
            <a:picLocks noChangeAspect="1"/>
          </p:cNvPicPr>
          <p:nvPr/>
        </p:nvPicPr>
        <p:blipFill>
          <a:blip r:embed="rId4"/>
          <a:stretch>
            <a:fillRect/>
          </a:stretch>
        </p:blipFill>
        <p:spPr>
          <a:xfrm>
            <a:off x="5827048" y="2245895"/>
            <a:ext cx="5498677" cy="410217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7"/>
          <p:cNvSpPr/>
          <p:nvPr/>
        </p:nvSpPr>
        <p:spPr>
          <a:xfrm>
            <a:off x="415087" y="157667"/>
            <a:ext cx="11601600" cy="323700"/>
          </a:xfrm>
          <a:prstGeom prst="rect">
            <a:avLst/>
          </a:prstGeom>
          <a:noFill/>
          <a:ln>
            <a:noFill/>
          </a:ln>
        </p:spPr>
        <p:txBody>
          <a:bodyPr spcFirstLastPara="1" wrap="square" lIns="90000" tIns="45000" rIns="90000" bIns="45000" anchor="t" anchorCtr="0">
            <a:noAutofit/>
          </a:bodyPr>
          <a:lstStyle/>
          <a:p>
            <a:pPr marL="0" marR="0" lvl="0" indent="0" algn="l" rtl="0">
              <a:lnSpc>
                <a:spcPct val="90000"/>
              </a:lnSpc>
              <a:spcBef>
                <a:spcPts val="0"/>
              </a:spcBef>
              <a:spcAft>
                <a:spcPts val="0"/>
              </a:spcAft>
              <a:buNone/>
            </a:pPr>
            <a:r>
              <a:rPr lang="en-US" sz="1200" b="0" strike="noStrike" dirty="0">
                <a:solidFill>
                  <a:srgbClr val="4472C4"/>
                </a:solidFill>
                <a:latin typeface="Arial Black"/>
                <a:ea typeface="Arial Black"/>
                <a:cs typeface="Arial Black"/>
                <a:sym typeface="Arial Black"/>
              </a:rPr>
              <a:t>Team </a:t>
            </a:r>
            <a:r>
              <a:rPr lang="en-US" sz="1200" dirty="0">
                <a:solidFill>
                  <a:srgbClr val="4472C4"/>
                </a:solidFill>
                <a:latin typeface="Arial Black"/>
                <a:ea typeface="Arial Black"/>
                <a:cs typeface="Arial Black"/>
                <a:sym typeface="Arial Black"/>
              </a:rPr>
              <a:t>N</a:t>
            </a:r>
            <a:r>
              <a:rPr lang="en-US" sz="1200" b="0" strike="noStrike" dirty="0">
                <a:solidFill>
                  <a:srgbClr val="4472C4"/>
                </a:solidFill>
                <a:latin typeface="Arial Black"/>
                <a:ea typeface="Arial Black"/>
                <a:cs typeface="Arial Black"/>
                <a:sym typeface="Arial Black"/>
              </a:rPr>
              <a:t>o :	T26	Name of the project: </a:t>
            </a:r>
            <a:r>
              <a:rPr lang="en-US" sz="1200" dirty="0">
                <a:solidFill>
                  <a:srgbClr val="4472C4"/>
                </a:solidFill>
                <a:latin typeface="Arial Black"/>
                <a:ea typeface="Arial Black"/>
                <a:cs typeface="Arial Black"/>
                <a:sym typeface="Arial Black"/>
              </a:rPr>
              <a:t>Smart Attendance System using Computer Vision</a:t>
            </a:r>
            <a:br>
              <a:rPr lang="en-US" sz="1200" dirty="0">
                <a:solidFill>
                  <a:schemeClr val="dk1"/>
                </a:solidFill>
                <a:latin typeface="Arial"/>
                <a:ea typeface="Arial"/>
                <a:cs typeface="Arial"/>
                <a:sym typeface="Arial"/>
              </a:rPr>
            </a:br>
            <a:endParaRPr sz="1200" b="0" strike="noStrike" dirty="0">
              <a:solidFill>
                <a:schemeClr val="dk1"/>
              </a:solidFill>
              <a:latin typeface="Arial"/>
              <a:ea typeface="Arial"/>
              <a:cs typeface="Arial"/>
              <a:sym typeface="Arial"/>
            </a:endParaRPr>
          </a:p>
        </p:txBody>
      </p:sp>
      <p:sp>
        <p:nvSpPr>
          <p:cNvPr id="98" name="Google Shape;98;p17"/>
          <p:cNvSpPr txBox="1"/>
          <p:nvPr/>
        </p:nvSpPr>
        <p:spPr>
          <a:xfrm>
            <a:off x="480200" y="992038"/>
            <a:ext cx="8643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t>Output : Database Reserve</a:t>
            </a:r>
            <a:endParaRPr/>
          </a:p>
        </p:txBody>
      </p:sp>
      <p:pic>
        <p:nvPicPr>
          <p:cNvPr id="2" name="Picture 1">
            <a:extLst>
              <a:ext uri="{FF2B5EF4-FFF2-40B4-BE49-F238E27FC236}">
                <a16:creationId xmlns:a16="http://schemas.microsoft.com/office/drawing/2014/main" id="{09055A86-9DA5-4FE3-B9DE-62CC248736B0}"/>
              </a:ext>
            </a:extLst>
          </p:cNvPr>
          <p:cNvPicPr>
            <a:picLocks noChangeAspect="1"/>
          </p:cNvPicPr>
          <p:nvPr/>
        </p:nvPicPr>
        <p:blipFill>
          <a:blip r:embed="rId3"/>
          <a:stretch>
            <a:fillRect/>
          </a:stretch>
        </p:blipFill>
        <p:spPr>
          <a:xfrm>
            <a:off x="6095999" y="1701847"/>
            <a:ext cx="5680925" cy="4428404"/>
          </a:xfrm>
          <a:prstGeom prst="rect">
            <a:avLst/>
          </a:prstGeom>
        </p:spPr>
      </p:pic>
      <p:pic>
        <p:nvPicPr>
          <p:cNvPr id="4" name="Picture 3">
            <a:extLst>
              <a:ext uri="{FF2B5EF4-FFF2-40B4-BE49-F238E27FC236}">
                <a16:creationId xmlns:a16="http://schemas.microsoft.com/office/drawing/2014/main" id="{E9BAA89C-8DC4-40CB-9F06-644D70FE34B5}"/>
              </a:ext>
            </a:extLst>
          </p:cNvPr>
          <p:cNvPicPr>
            <a:picLocks noChangeAspect="1"/>
          </p:cNvPicPr>
          <p:nvPr/>
        </p:nvPicPr>
        <p:blipFill>
          <a:blip r:embed="rId4"/>
          <a:stretch>
            <a:fillRect/>
          </a:stretch>
        </p:blipFill>
        <p:spPr>
          <a:xfrm>
            <a:off x="-1" y="1701847"/>
            <a:ext cx="6095999" cy="505326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8"/>
          <p:cNvSpPr/>
          <p:nvPr/>
        </p:nvSpPr>
        <p:spPr>
          <a:xfrm>
            <a:off x="301705" y="1741836"/>
            <a:ext cx="11783903" cy="4881898"/>
          </a:xfrm>
          <a:prstGeom prst="rect">
            <a:avLst/>
          </a:prstGeom>
          <a:noFill/>
          <a:ln w="9525" cap="flat" cmpd="sng">
            <a:solidFill>
              <a:schemeClr val="accent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8"/>
          <p:cNvSpPr/>
          <p:nvPr/>
        </p:nvSpPr>
        <p:spPr>
          <a:xfrm>
            <a:off x="232913" y="477249"/>
            <a:ext cx="11852695" cy="1264587"/>
          </a:xfrm>
          <a:prstGeom prst="rect">
            <a:avLst/>
          </a:prstGeom>
          <a:solidFill>
            <a:srgbClr val="D9D9D9"/>
          </a:solidFill>
          <a:ln w="9525" cap="flat" cmpd="sng">
            <a:solidFill>
              <a:srgbClr val="FFFFFF"/>
            </a:solidFill>
            <a:prstDash val="solid"/>
            <a:miter lim="8000"/>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400" dirty="0">
                <a:solidFill>
                  <a:schemeClr val="dk1"/>
                </a:solidFill>
                <a:latin typeface="Arial"/>
                <a:ea typeface="Arial"/>
                <a:cs typeface="Arial"/>
                <a:sym typeface="Arial"/>
              </a:rPr>
              <a:t>Implementation of Module-2: </a:t>
            </a:r>
            <a:r>
              <a:rPr lang="en-US" dirty="0">
                <a:solidFill>
                  <a:schemeClr val="dk1"/>
                </a:solidFill>
              </a:rPr>
              <a:t>Marking Attendance</a:t>
            </a:r>
            <a:endParaRPr dirty="0"/>
          </a:p>
          <a:p>
            <a:pPr marL="0" marR="0" lvl="0" indent="0" algn="l" rtl="0">
              <a:spcBef>
                <a:spcPts val="0"/>
              </a:spcBef>
              <a:spcAft>
                <a:spcPts val="0"/>
              </a:spcAft>
              <a:buNone/>
            </a:pPr>
            <a:r>
              <a:rPr lang="en-US" sz="1400" dirty="0">
                <a:solidFill>
                  <a:schemeClr val="dk1"/>
                </a:solidFill>
                <a:latin typeface="Arial"/>
                <a:ea typeface="Arial"/>
                <a:cs typeface="Arial"/>
                <a:sym typeface="Arial"/>
              </a:rPr>
              <a:t>Software Environment Used : </a:t>
            </a:r>
            <a:r>
              <a:rPr lang="en-US" sz="1400" dirty="0" err="1">
                <a:solidFill>
                  <a:schemeClr val="dk1"/>
                </a:solidFill>
                <a:latin typeface="Arial"/>
                <a:ea typeface="Arial"/>
                <a:cs typeface="Arial"/>
                <a:sym typeface="Arial"/>
              </a:rPr>
              <a:t>pycharm</a:t>
            </a:r>
            <a:endParaRPr sz="1400" dirty="0">
              <a:solidFill>
                <a:schemeClr val="dk1"/>
              </a:solidFill>
              <a:latin typeface="Arial"/>
              <a:ea typeface="Arial"/>
              <a:cs typeface="Arial"/>
              <a:sym typeface="Arial"/>
            </a:endParaRPr>
          </a:p>
          <a:p>
            <a:pPr marL="0" marR="0" lvl="0" indent="0" algn="l" rtl="0">
              <a:spcBef>
                <a:spcPts val="0"/>
              </a:spcBef>
              <a:spcAft>
                <a:spcPts val="0"/>
              </a:spcAft>
              <a:buNone/>
            </a:pPr>
            <a:r>
              <a:rPr lang="en-US" dirty="0">
                <a:solidFill>
                  <a:schemeClr val="dk1"/>
                </a:solidFill>
              </a:rPr>
              <a:t>Sub modules : detector</a:t>
            </a:r>
            <a:endParaRPr dirty="0">
              <a:solidFill>
                <a:schemeClr val="dk1"/>
              </a:solidFill>
            </a:endParaRPr>
          </a:p>
          <a:p>
            <a:pPr marL="0" marR="0" lvl="0" indent="0" algn="l" rtl="0">
              <a:spcBef>
                <a:spcPts val="0"/>
              </a:spcBef>
              <a:spcAft>
                <a:spcPts val="0"/>
              </a:spcAft>
              <a:buNone/>
            </a:pPr>
            <a:r>
              <a:rPr lang="en-US" sz="1400" dirty="0">
                <a:solidFill>
                  <a:schemeClr val="dk1"/>
                </a:solidFill>
                <a:latin typeface="Arial"/>
                <a:ea typeface="Arial"/>
                <a:cs typeface="Arial"/>
                <a:sym typeface="Arial"/>
              </a:rPr>
              <a:t>Major Functions used :</a:t>
            </a:r>
            <a:r>
              <a:rPr lang="en-US" dirty="0">
                <a:solidFill>
                  <a:schemeClr val="dk1"/>
                </a:solidFill>
              </a:rPr>
              <a:t> LBPH Algorithm</a:t>
            </a:r>
            <a:endParaRPr dirty="0"/>
          </a:p>
          <a:p>
            <a:pPr marL="0" marR="0" lvl="0" indent="0" algn="l" rtl="0">
              <a:spcBef>
                <a:spcPts val="0"/>
              </a:spcBef>
              <a:spcAft>
                <a:spcPts val="0"/>
              </a:spcAft>
              <a:buNone/>
            </a:pPr>
            <a:r>
              <a:rPr lang="en-US" sz="1400" dirty="0">
                <a:solidFill>
                  <a:schemeClr val="dk1"/>
                </a:solidFill>
                <a:latin typeface="Arial"/>
                <a:ea typeface="Arial"/>
                <a:cs typeface="Arial"/>
                <a:sym typeface="Arial"/>
              </a:rPr>
              <a:t>Number of lines of code :  </a:t>
            </a:r>
            <a:r>
              <a:rPr lang="en-US" dirty="0">
                <a:solidFill>
                  <a:schemeClr val="dk1"/>
                </a:solidFill>
              </a:rPr>
              <a:t>66</a:t>
            </a:r>
            <a:endParaRPr dirty="0"/>
          </a:p>
          <a:p>
            <a:pPr marL="0" marR="0" lvl="0" indent="0" algn="l" rtl="0">
              <a:spcBef>
                <a:spcPts val="0"/>
              </a:spcBef>
              <a:spcAft>
                <a:spcPts val="0"/>
              </a:spcAft>
              <a:buNone/>
            </a:pPr>
            <a:endParaRPr dirty="0"/>
          </a:p>
        </p:txBody>
      </p:sp>
      <p:sp>
        <p:nvSpPr>
          <p:cNvPr id="108" name="Google Shape;108;p18"/>
          <p:cNvSpPr/>
          <p:nvPr/>
        </p:nvSpPr>
        <p:spPr>
          <a:xfrm>
            <a:off x="370600" y="1797713"/>
            <a:ext cx="11715000" cy="47274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n-US" sz="1500" b="0" strike="noStrike" dirty="0">
                <a:solidFill>
                  <a:srgbClr val="404040"/>
                </a:solidFill>
                <a:latin typeface="Calibri"/>
                <a:ea typeface="Calibri"/>
                <a:cs typeface="Calibri"/>
                <a:sym typeface="Calibri"/>
              </a:rPr>
              <a:t>Test cases for Module 2:</a:t>
            </a:r>
            <a:endParaRPr dirty="0"/>
          </a:p>
          <a:p>
            <a:pPr marL="0" marR="0" lvl="0" indent="0" algn="l" rtl="0">
              <a:lnSpc>
                <a:spcPct val="100000"/>
              </a:lnSpc>
              <a:spcBef>
                <a:spcPts val="0"/>
              </a:spcBef>
              <a:spcAft>
                <a:spcPts val="0"/>
              </a:spcAft>
              <a:buNone/>
            </a:pPr>
            <a:r>
              <a:rPr lang="en-US" sz="1500" dirty="0">
                <a:solidFill>
                  <a:srgbClr val="404040"/>
                </a:solidFill>
                <a:latin typeface="Calibri"/>
                <a:ea typeface="Calibri"/>
                <a:cs typeface="Calibri"/>
                <a:sym typeface="Calibri"/>
              </a:rPr>
              <a:t>Test case1:</a:t>
            </a:r>
            <a:endParaRPr dirty="0"/>
          </a:p>
          <a:p>
            <a:pPr marL="0" marR="0" lvl="0" indent="0" algn="l" rtl="0">
              <a:lnSpc>
                <a:spcPct val="100000"/>
              </a:lnSpc>
              <a:spcBef>
                <a:spcPts val="0"/>
              </a:spcBef>
              <a:spcAft>
                <a:spcPts val="0"/>
              </a:spcAft>
              <a:buNone/>
            </a:pPr>
            <a:r>
              <a:rPr lang="en-US" sz="1500" dirty="0">
                <a:solidFill>
                  <a:srgbClr val="404040"/>
                </a:solidFill>
                <a:latin typeface="Calibri"/>
                <a:ea typeface="Calibri"/>
                <a:cs typeface="Calibri"/>
                <a:sym typeface="Calibri"/>
              </a:rPr>
              <a:t>Input: </a:t>
            </a:r>
            <a:endParaRPr dirty="0"/>
          </a:p>
          <a:p>
            <a:pPr marL="0" marR="0" lvl="0" indent="0" algn="l" rtl="0">
              <a:lnSpc>
                <a:spcPct val="100000"/>
              </a:lnSpc>
              <a:spcBef>
                <a:spcPts val="0"/>
              </a:spcBef>
              <a:spcAft>
                <a:spcPts val="0"/>
              </a:spcAft>
              <a:buNone/>
            </a:pPr>
            <a:endParaRPr sz="1500" dirty="0">
              <a:solidFill>
                <a:srgbClr val="404040"/>
              </a:solidFill>
              <a:latin typeface="Calibri"/>
              <a:ea typeface="Calibri"/>
              <a:cs typeface="Calibri"/>
              <a:sym typeface="Calibri"/>
            </a:endParaRPr>
          </a:p>
          <a:p>
            <a:pPr marL="0" marR="0" lvl="0" indent="0" algn="l" rtl="0">
              <a:lnSpc>
                <a:spcPct val="100000"/>
              </a:lnSpc>
              <a:spcBef>
                <a:spcPts val="0"/>
              </a:spcBef>
              <a:spcAft>
                <a:spcPts val="0"/>
              </a:spcAft>
              <a:buNone/>
            </a:pPr>
            <a:endParaRPr sz="1500" dirty="0">
              <a:solidFill>
                <a:srgbClr val="404040"/>
              </a:solidFill>
              <a:latin typeface="Calibri"/>
              <a:ea typeface="Calibri"/>
              <a:cs typeface="Calibri"/>
              <a:sym typeface="Calibri"/>
            </a:endParaRPr>
          </a:p>
          <a:p>
            <a:pPr marL="0" marR="0" lvl="0" indent="0" algn="l" rtl="0">
              <a:lnSpc>
                <a:spcPct val="100000"/>
              </a:lnSpc>
              <a:spcBef>
                <a:spcPts val="0"/>
              </a:spcBef>
              <a:spcAft>
                <a:spcPts val="0"/>
              </a:spcAft>
              <a:buNone/>
            </a:pPr>
            <a:endParaRPr sz="1500" dirty="0">
              <a:solidFill>
                <a:srgbClr val="404040"/>
              </a:solidFill>
              <a:latin typeface="Calibri"/>
              <a:ea typeface="Calibri"/>
              <a:cs typeface="Calibri"/>
              <a:sym typeface="Calibri"/>
            </a:endParaRPr>
          </a:p>
          <a:p>
            <a:pPr marL="0" marR="0" lvl="0" indent="0" algn="l" rtl="0">
              <a:lnSpc>
                <a:spcPct val="100000"/>
              </a:lnSpc>
              <a:spcBef>
                <a:spcPts val="0"/>
              </a:spcBef>
              <a:spcAft>
                <a:spcPts val="0"/>
              </a:spcAft>
              <a:buNone/>
            </a:pPr>
            <a:endParaRPr sz="1500" dirty="0">
              <a:solidFill>
                <a:srgbClr val="404040"/>
              </a:solidFill>
              <a:latin typeface="Calibri"/>
              <a:ea typeface="Calibri"/>
              <a:cs typeface="Calibri"/>
              <a:sym typeface="Calibri"/>
            </a:endParaRPr>
          </a:p>
          <a:p>
            <a:pPr marL="0" marR="0" lvl="0" indent="0" algn="l" rtl="0">
              <a:lnSpc>
                <a:spcPct val="100000"/>
              </a:lnSpc>
              <a:spcBef>
                <a:spcPts val="0"/>
              </a:spcBef>
              <a:spcAft>
                <a:spcPts val="0"/>
              </a:spcAft>
              <a:buNone/>
            </a:pPr>
            <a:endParaRPr sz="1500" dirty="0">
              <a:solidFill>
                <a:srgbClr val="404040"/>
              </a:solidFill>
              <a:latin typeface="Calibri"/>
              <a:ea typeface="Calibri"/>
              <a:cs typeface="Calibri"/>
              <a:sym typeface="Calibri"/>
            </a:endParaRPr>
          </a:p>
          <a:p>
            <a:pPr marL="0" marR="0" lvl="0" indent="0" algn="l" rtl="0">
              <a:lnSpc>
                <a:spcPct val="100000"/>
              </a:lnSpc>
              <a:spcBef>
                <a:spcPts val="0"/>
              </a:spcBef>
              <a:spcAft>
                <a:spcPts val="0"/>
              </a:spcAft>
              <a:buNone/>
            </a:pPr>
            <a:endParaRPr sz="1500" dirty="0">
              <a:solidFill>
                <a:srgbClr val="404040"/>
              </a:solidFill>
              <a:latin typeface="Calibri"/>
              <a:ea typeface="Calibri"/>
              <a:cs typeface="Calibri"/>
              <a:sym typeface="Calibri"/>
            </a:endParaRPr>
          </a:p>
          <a:p>
            <a:pPr marL="0" marR="0" lvl="0" indent="0" algn="l" rtl="0">
              <a:lnSpc>
                <a:spcPct val="100000"/>
              </a:lnSpc>
              <a:spcBef>
                <a:spcPts val="0"/>
              </a:spcBef>
              <a:spcAft>
                <a:spcPts val="0"/>
              </a:spcAft>
              <a:buNone/>
            </a:pPr>
            <a:r>
              <a:rPr lang="en-US" sz="1500" dirty="0">
                <a:solidFill>
                  <a:srgbClr val="404040"/>
                </a:solidFill>
                <a:latin typeface="Calibri"/>
                <a:ea typeface="Calibri"/>
                <a:cs typeface="Calibri"/>
                <a:sym typeface="Calibri"/>
              </a:rPr>
              <a:t>Output:</a:t>
            </a:r>
            <a:endParaRPr dirty="0"/>
          </a:p>
        </p:txBody>
      </p:sp>
      <p:sp>
        <p:nvSpPr>
          <p:cNvPr id="110" name="Google Shape;110;p18"/>
          <p:cNvSpPr/>
          <p:nvPr/>
        </p:nvSpPr>
        <p:spPr>
          <a:xfrm>
            <a:off x="295212" y="153542"/>
            <a:ext cx="11601600" cy="323700"/>
          </a:xfrm>
          <a:prstGeom prst="rect">
            <a:avLst/>
          </a:prstGeom>
          <a:noFill/>
          <a:ln>
            <a:noFill/>
          </a:ln>
        </p:spPr>
        <p:txBody>
          <a:bodyPr spcFirstLastPara="1" wrap="square" lIns="90000" tIns="45000" rIns="90000" bIns="45000" anchor="t" anchorCtr="0">
            <a:noAutofit/>
          </a:bodyPr>
          <a:lstStyle/>
          <a:p>
            <a:pPr marL="0" marR="0" lvl="0" indent="0" algn="l" rtl="0">
              <a:lnSpc>
                <a:spcPct val="90000"/>
              </a:lnSpc>
              <a:spcBef>
                <a:spcPts val="0"/>
              </a:spcBef>
              <a:spcAft>
                <a:spcPts val="0"/>
              </a:spcAft>
              <a:buNone/>
            </a:pPr>
            <a:r>
              <a:rPr lang="en-US" sz="1200" b="0" strike="noStrike" dirty="0">
                <a:solidFill>
                  <a:srgbClr val="4472C4"/>
                </a:solidFill>
                <a:latin typeface="Arial Black"/>
                <a:ea typeface="Arial Black"/>
                <a:cs typeface="Arial Black"/>
                <a:sym typeface="Arial Black"/>
              </a:rPr>
              <a:t>Team No:	T26	Name of the project: </a:t>
            </a:r>
            <a:r>
              <a:rPr lang="en-US" sz="1200" dirty="0">
                <a:solidFill>
                  <a:srgbClr val="4472C4"/>
                </a:solidFill>
                <a:latin typeface="Arial Black"/>
                <a:ea typeface="Arial Black"/>
                <a:cs typeface="Arial Black"/>
                <a:sym typeface="Arial Black"/>
              </a:rPr>
              <a:t>Smart Attendance System using Computer Vision</a:t>
            </a:r>
            <a:br>
              <a:rPr lang="en-US" sz="1200" dirty="0">
                <a:solidFill>
                  <a:schemeClr val="dk1"/>
                </a:solidFill>
                <a:latin typeface="Arial"/>
                <a:ea typeface="Arial"/>
                <a:cs typeface="Arial"/>
                <a:sym typeface="Arial"/>
              </a:rPr>
            </a:br>
            <a:endParaRPr sz="1200" b="0" strike="noStrike" dirty="0">
              <a:solidFill>
                <a:schemeClr val="dk1"/>
              </a:solidFill>
              <a:latin typeface="Arial"/>
              <a:ea typeface="Arial"/>
              <a:cs typeface="Arial"/>
              <a:sym typeface="Arial"/>
            </a:endParaRPr>
          </a:p>
        </p:txBody>
      </p:sp>
      <p:pic>
        <p:nvPicPr>
          <p:cNvPr id="3" name="Picture 2">
            <a:extLst>
              <a:ext uri="{FF2B5EF4-FFF2-40B4-BE49-F238E27FC236}">
                <a16:creationId xmlns:a16="http://schemas.microsoft.com/office/drawing/2014/main" id="{790B394A-FC40-49F8-8FBD-3D4800DEA704}"/>
              </a:ext>
            </a:extLst>
          </p:cNvPr>
          <p:cNvPicPr>
            <a:picLocks noChangeAspect="1"/>
          </p:cNvPicPr>
          <p:nvPr/>
        </p:nvPicPr>
        <p:blipFill>
          <a:blip r:embed="rId3"/>
          <a:stretch>
            <a:fillRect/>
          </a:stretch>
        </p:blipFill>
        <p:spPr>
          <a:xfrm>
            <a:off x="1420586" y="4189201"/>
            <a:ext cx="3984171" cy="2347614"/>
          </a:xfrm>
          <a:prstGeom prst="rect">
            <a:avLst/>
          </a:prstGeom>
        </p:spPr>
      </p:pic>
      <p:pic>
        <p:nvPicPr>
          <p:cNvPr id="5" name="Picture 4">
            <a:extLst>
              <a:ext uri="{FF2B5EF4-FFF2-40B4-BE49-F238E27FC236}">
                <a16:creationId xmlns:a16="http://schemas.microsoft.com/office/drawing/2014/main" id="{822BDD73-6700-4C48-9D85-FB4BC1AD1CED}"/>
              </a:ext>
            </a:extLst>
          </p:cNvPr>
          <p:cNvPicPr>
            <a:picLocks noChangeAspect="1"/>
          </p:cNvPicPr>
          <p:nvPr/>
        </p:nvPicPr>
        <p:blipFill>
          <a:blip r:embed="rId4"/>
          <a:stretch>
            <a:fillRect/>
          </a:stretch>
        </p:blipFill>
        <p:spPr>
          <a:xfrm>
            <a:off x="1420586" y="2327801"/>
            <a:ext cx="3984172" cy="1762779"/>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9"/>
          <p:cNvSpPr/>
          <p:nvPr/>
        </p:nvSpPr>
        <p:spPr>
          <a:xfrm>
            <a:off x="295212" y="153542"/>
            <a:ext cx="11601600" cy="323700"/>
          </a:xfrm>
          <a:prstGeom prst="rect">
            <a:avLst/>
          </a:prstGeom>
          <a:noFill/>
          <a:ln>
            <a:noFill/>
          </a:ln>
        </p:spPr>
        <p:txBody>
          <a:bodyPr spcFirstLastPara="1" wrap="square" lIns="90000" tIns="45000" rIns="90000" bIns="45000" anchor="t" anchorCtr="0">
            <a:noAutofit/>
          </a:bodyPr>
          <a:lstStyle/>
          <a:p>
            <a:pPr marL="0" marR="0" lvl="0" indent="0" algn="l" rtl="0">
              <a:lnSpc>
                <a:spcPct val="90000"/>
              </a:lnSpc>
              <a:spcBef>
                <a:spcPts val="0"/>
              </a:spcBef>
              <a:spcAft>
                <a:spcPts val="0"/>
              </a:spcAft>
              <a:buNone/>
            </a:pPr>
            <a:r>
              <a:rPr lang="en-US" sz="1200" b="0" strike="noStrike" dirty="0">
                <a:solidFill>
                  <a:srgbClr val="4472C4"/>
                </a:solidFill>
                <a:latin typeface="Arial Black"/>
                <a:ea typeface="Arial Black"/>
                <a:cs typeface="Arial Black"/>
                <a:sym typeface="Arial Black"/>
              </a:rPr>
              <a:t>Team No:	T26	Name of the project: </a:t>
            </a:r>
            <a:r>
              <a:rPr lang="en-US" sz="1200" dirty="0">
                <a:solidFill>
                  <a:srgbClr val="4472C4"/>
                </a:solidFill>
                <a:latin typeface="Arial Black"/>
                <a:ea typeface="Arial Black"/>
                <a:cs typeface="Arial Black"/>
                <a:sym typeface="Arial Black"/>
              </a:rPr>
              <a:t>Smart Attendance System using Computer Vision</a:t>
            </a:r>
            <a:br>
              <a:rPr lang="en-US" sz="1200" dirty="0">
                <a:solidFill>
                  <a:schemeClr val="dk1"/>
                </a:solidFill>
                <a:latin typeface="Arial"/>
                <a:ea typeface="Arial"/>
                <a:cs typeface="Arial"/>
                <a:sym typeface="Arial"/>
              </a:rPr>
            </a:br>
            <a:endParaRPr sz="1200" b="0" strike="noStrike" dirty="0">
              <a:solidFill>
                <a:schemeClr val="dk1"/>
              </a:solidFill>
              <a:latin typeface="Arial"/>
              <a:ea typeface="Arial"/>
              <a:cs typeface="Arial"/>
              <a:sym typeface="Arial"/>
            </a:endParaRPr>
          </a:p>
        </p:txBody>
      </p:sp>
      <p:sp>
        <p:nvSpPr>
          <p:cNvPr id="121" name="Google Shape;121;p19"/>
          <p:cNvSpPr/>
          <p:nvPr/>
        </p:nvSpPr>
        <p:spPr>
          <a:xfrm>
            <a:off x="232925" y="477250"/>
            <a:ext cx="11852700" cy="1160100"/>
          </a:xfrm>
          <a:prstGeom prst="rect">
            <a:avLst/>
          </a:prstGeom>
          <a:solidFill>
            <a:schemeClr val="lt2"/>
          </a:solidFill>
          <a:ln w="9525" cap="flat" cmpd="sng">
            <a:solidFill>
              <a:srgbClr val="FFFFFF"/>
            </a:solidFill>
            <a:prstDash val="solid"/>
            <a:miter lim="8000"/>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400">
                <a:solidFill>
                  <a:schemeClr val="dk1"/>
                </a:solidFill>
                <a:latin typeface="Arial"/>
                <a:ea typeface="Arial"/>
                <a:cs typeface="Arial"/>
                <a:sym typeface="Arial"/>
              </a:rPr>
              <a:t>Implementation of Module-2: </a:t>
            </a:r>
            <a:r>
              <a:rPr lang="en-US">
                <a:solidFill>
                  <a:schemeClr val="dk1"/>
                </a:solidFill>
              </a:rPr>
              <a:t>Marking Attendance</a:t>
            </a:r>
            <a:endParaRPr>
              <a:solidFill>
                <a:schemeClr val="dk1"/>
              </a:solidFill>
            </a:endParaRPr>
          </a:p>
          <a:p>
            <a:pPr marL="0" marR="0" lvl="0" indent="0" algn="ctr" rtl="0">
              <a:spcBef>
                <a:spcPts val="0"/>
              </a:spcBef>
              <a:spcAft>
                <a:spcPts val="0"/>
              </a:spcAft>
              <a:buNone/>
            </a:pPr>
            <a:endParaRPr>
              <a:solidFill>
                <a:schemeClr val="dk1"/>
              </a:solidFill>
            </a:endParaRPr>
          </a:p>
          <a:p>
            <a:pPr marL="0" marR="0" lvl="0" indent="0" algn="l" rtl="0">
              <a:spcBef>
                <a:spcPts val="0"/>
              </a:spcBef>
              <a:spcAft>
                <a:spcPts val="0"/>
              </a:spcAft>
              <a:buNone/>
            </a:pPr>
            <a:r>
              <a:rPr lang="en-US" b="1">
                <a:solidFill>
                  <a:schemeClr val="dk1"/>
                </a:solidFill>
              </a:rPr>
              <a:t>LBPH Face Recognizer</a:t>
            </a:r>
            <a:r>
              <a:rPr lang="en-US">
                <a:solidFill>
                  <a:schemeClr val="dk1"/>
                </a:solidFill>
              </a:rPr>
              <a:t> : </a:t>
            </a:r>
            <a:r>
              <a:rPr lang="en-US" b="1" i="1">
                <a:solidFill>
                  <a:schemeClr val="dk1"/>
                </a:solidFill>
              </a:rPr>
              <a:t>Local Binary Pattern </a:t>
            </a:r>
            <a:r>
              <a:rPr lang="en-US" i="1">
                <a:solidFill>
                  <a:schemeClr val="dk1"/>
                </a:solidFill>
              </a:rPr>
              <a:t>(LBP) is a simple yet very efficient texture operator which labels the pixels of an image by thresholding the neighborhood of each pixel and considers the result as a binary numbe</a:t>
            </a:r>
            <a:r>
              <a:rPr lang="en-US">
                <a:solidFill>
                  <a:schemeClr val="dk1"/>
                </a:solidFill>
              </a:rPr>
              <a:t>r.</a:t>
            </a:r>
            <a:endParaRPr>
              <a:solidFill>
                <a:schemeClr val="dk1"/>
              </a:solidFill>
              <a:highlight>
                <a:srgbClr val="8B8B8B"/>
              </a:highlight>
            </a:endParaRPr>
          </a:p>
          <a:p>
            <a:pPr marL="0" marR="0" lvl="0" indent="0" algn="l" rtl="0">
              <a:spcBef>
                <a:spcPts val="0"/>
              </a:spcBef>
              <a:spcAft>
                <a:spcPts val="0"/>
              </a:spcAft>
              <a:buNone/>
            </a:pPr>
            <a:endParaRPr>
              <a:solidFill>
                <a:schemeClr val="dk1"/>
              </a:solidFill>
            </a:endParaRPr>
          </a:p>
        </p:txBody>
      </p:sp>
      <p:pic>
        <p:nvPicPr>
          <p:cNvPr id="122" name="Google Shape;122;p19"/>
          <p:cNvPicPr preferRelativeResize="0"/>
          <p:nvPr/>
        </p:nvPicPr>
        <p:blipFill rotWithShape="1">
          <a:blip r:embed="rId3">
            <a:alphaModFix/>
          </a:blip>
          <a:srcRect r="20483"/>
          <a:stretch/>
        </p:blipFill>
        <p:spPr>
          <a:xfrm>
            <a:off x="2453850" y="1820625"/>
            <a:ext cx="5006550" cy="1771650"/>
          </a:xfrm>
          <a:prstGeom prst="rect">
            <a:avLst/>
          </a:prstGeom>
          <a:noFill/>
          <a:ln>
            <a:noFill/>
          </a:ln>
        </p:spPr>
      </p:pic>
      <p:graphicFrame>
        <p:nvGraphicFramePr>
          <p:cNvPr id="123" name="Google Shape;123;p19"/>
          <p:cNvGraphicFramePr/>
          <p:nvPr/>
        </p:nvGraphicFramePr>
        <p:xfrm>
          <a:off x="7651575" y="1974332"/>
          <a:ext cx="1375600" cy="1188630"/>
        </p:xfrm>
        <a:graphic>
          <a:graphicData uri="http://schemas.openxmlformats.org/drawingml/2006/table">
            <a:tbl>
              <a:tblPr>
                <a:noFill/>
                <a:tableStyleId>{1B18549E-4D55-40BC-B54E-ADFD4515F92C}</a:tableStyleId>
              </a:tblPr>
              <a:tblGrid>
                <a:gridCol w="440300">
                  <a:extLst>
                    <a:ext uri="{9D8B030D-6E8A-4147-A177-3AD203B41FA5}">
                      <a16:colId xmlns:a16="http://schemas.microsoft.com/office/drawing/2014/main" val="20000"/>
                    </a:ext>
                  </a:extLst>
                </a:gridCol>
                <a:gridCol w="495000">
                  <a:extLst>
                    <a:ext uri="{9D8B030D-6E8A-4147-A177-3AD203B41FA5}">
                      <a16:colId xmlns:a16="http://schemas.microsoft.com/office/drawing/2014/main" val="20001"/>
                    </a:ext>
                  </a:extLst>
                </a:gridCol>
                <a:gridCol w="440300">
                  <a:extLst>
                    <a:ext uri="{9D8B030D-6E8A-4147-A177-3AD203B41FA5}">
                      <a16:colId xmlns:a16="http://schemas.microsoft.com/office/drawing/2014/main" val="20002"/>
                    </a:ext>
                  </a:extLst>
                </a:gridCol>
              </a:tblGrid>
              <a:tr h="337100">
                <a:tc>
                  <a:txBody>
                    <a:bodyPr/>
                    <a:lstStyle/>
                    <a:p>
                      <a:pPr marL="0" lvl="0" indent="0" algn="l" rtl="0">
                        <a:spcBef>
                          <a:spcPts val="0"/>
                        </a:spcBef>
                        <a:spcAft>
                          <a:spcPts val="0"/>
                        </a:spcAft>
                        <a:buNone/>
                      </a:pPr>
                      <a:endParaRPr/>
                    </a:p>
                  </a:txBody>
                  <a:tcPr marL="91425" marR="91425" marT="91425" marB="91425">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341775">
                <a:tc>
                  <a:txBody>
                    <a:bodyPr/>
                    <a:lstStyle/>
                    <a:p>
                      <a:pPr marL="0" lvl="0" indent="0" algn="l" rtl="0">
                        <a:spcBef>
                          <a:spcPts val="0"/>
                        </a:spcBef>
                        <a:spcAft>
                          <a:spcPts val="0"/>
                        </a:spcAft>
                        <a:buNone/>
                      </a:pPr>
                      <a:endParaRPr/>
                    </a:p>
                  </a:txBody>
                  <a:tcPr marL="91425" marR="91425" marT="91425" marB="91425">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US" b="1"/>
                        <a:t>141</a:t>
                      </a:r>
                      <a:endParaRPr b="1"/>
                    </a:p>
                  </a:txBody>
                  <a:tcPr marL="91425" marR="91425" marT="91425" marB="91425">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312675">
                <a:tc>
                  <a:txBody>
                    <a:bodyPr/>
                    <a:lstStyle/>
                    <a:p>
                      <a:pPr marL="0" lvl="0" indent="0" algn="l" rtl="0">
                        <a:spcBef>
                          <a:spcPts val="0"/>
                        </a:spcBef>
                        <a:spcAft>
                          <a:spcPts val="0"/>
                        </a:spcAft>
                        <a:buNone/>
                      </a:pPr>
                      <a:endParaRPr/>
                    </a:p>
                  </a:txBody>
                  <a:tcPr marL="91425" marR="91425" marT="91425" marB="91425">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
        <p:nvSpPr>
          <p:cNvPr id="124" name="Google Shape;124;p19"/>
          <p:cNvSpPr/>
          <p:nvPr/>
        </p:nvSpPr>
        <p:spPr>
          <a:xfrm>
            <a:off x="7355625" y="2450525"/>
            <a:ext cx="216300" cy="200700"/>
          </a:xfrm>
          <a:prstGeom prst="rightArrow">
            <a:avLst>
              <a:gd name="adj1" fmla="val 50000"/>
              <a:gd name="adj2" fmla="val 50000"/>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9"/>
          <p:cNvSpPr txBox="1"/>
          <p:nvPr/>
        </p:nvSpPr>
        <p:spPr>
          <a:xfrm>
            <a:off x="9439025" y="2198150"/>
            <a:ext cx="12138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b="1" dirty="0"/>
              <a:t>Integer 141</a:t>
            </a:r>
            <a:endParaRPr b="1" dirty="0"/>
          </a:p>
          <a:p>
            <a:pPr marL="0" lvl="0" indent="0" algn="l" rtl="0">
              <a:spcBef>
                <a:spcPts val="0"/>
              </a:spcBef>
              <a:spcAft>
                <a:spcPts val="0"/>
              </a:spcAft>
              <a:buNone/>
            </a:pPr>
            <a:r>
              <a:rPr lang="en-US" b="1" dirty="0"/>
              <a:t>is Binary </a:t>
            </a:r>
            <a:endParaRPr b="1" dirty="0"/>
          </a:p>
          <a:p>
            <a:pPr marL="0" lvl="0" indent="0" algn="l" rtl="0">
              <a:spcBef>
                <a:spcPts val="0"/>
              </a:spcBef>
              <a:spcAft>
                <a:spcPts val="0"/>
              </a:spcAft>
              <a:buNone/>
            </a:pPr>
            <a:r>
              <a:rPr lang="en-US" b="1" dirty="0"/>
              <a:t>10001101</a:t>
            </a:r>
            <a:endParaRPr b="1" dirty="0"/>
          </a:p>
        </p:txBody>
      </p:sp>
      <p:pic>
        <p:nvPicPr>
          <p:cNvPr id="126" name="Google Shape;126;p19"/>
          <p:cNvPicPr preferRelativeResize="0"/>
          <p:nvPr/>
        </p:nvPicPr>
        <p:blipFill>
          <a:blip r:embed="rId4">
            <a:alphaModFix/>
          </a:blip>
          <a:stretch>
            <a:fillRect/>
          </a:stretch>
        </p:blipFill>
        <p:spPr>
          <a:xfrm>
            <a:off x="2453850" y="3892375"/>
            <a:ext cx="5566174" cy="2318925"/>
          </a:xfrm>
          <a:prstGeom prst="rect">
            <a:avLst/>
          </a:prstGeom>
          <a:noFill/>
          <a:ln>
            <a:noFill/>
          </a:ln>
        </p:spPr>
      </p:pic>
      <p:sp>
        <p:nvSpPr>
          <p:cNvPr id="127" name="Google Shape;127;p19"/>
          <p:cNvSpPr txBox="1"/>
          <p:nvPr/>
        </p:nvSpPr>
        <p:spPr>
          <a:xfrm>
            <a:off x="8143600" y="4066100"/>
            <a:ext cx="3660900" cy="2008800"/>
          </a:xfrm>
          <a:prstGeom prst="rect">
            <a:avLst/>
          </a:prstGeom>
          <a:noFill/>
          <a:ln>
            <a:noFill/>
          </a:ln>
        </p:spPr>
        <p:txBody>
          <a:bodyPr spcFirstLastPara="1" wrap="square" lIns="91425" tIns="91425" rIns="91425" bIns="91425" anchor="t" anchorCtr="0">
            <a:spAutoFit/>
          </a:bodyPr>
          <a:lstStyle/>
          <a:p>
            <a:pPr marL="0" marR="215900" lvl="0" indent="0" algn="l" rtl="0">
              <a:lnSpc>
                <a:spcPct val="115000"/>
              </a:lnSpc>
              <a:spcBef>
                <a:spcPts val="500"/>
              </a:spcBef>
              <a:spcAft>
                <a:spcPts val="3800"/>
              </a:spcAft>
              <a:buNone/>
            </a:pPr>
            <a:r>
              <a:rPr lang="en-US" sz="1500" b="1">
                <a:solidFill>
                  <a:schemeClr val="dk1"/>
                </a:solidFill>
                <a:highlight>
                  <a:srgbClr val="FFFFFF"/>
                </a:highlight>
              </a:rPr>
              <a:t>The histogram vector  is known as feature vector of the image. We compare the histograms of the test image and the images in the database and then we return the image with the closest euclidean distance histogram. </a:t>
            </a:r>
            <a:endParaRPr b="1"/>
          </a:p>
        </p:txBody>
      </p:sp>
      <p:cxnSp>
        <p:nvCxnSpPr>
          <p:cNvPr id="129" name="Google Shape;129;p19"/>
          <p:cNvCxnSpPr/>
          <p:nvPr/>
        </p:nvCxnSpPr>
        <p:spPr>
          <a:xfrm rot="10800000" flipH="1">
            <a:off x="3352300" y="2090150"/>
            <a:ext cx="547200" cy="186300"/>
          </a:xfrm>
          <a:prstGeom prst="straightConnector1">
            <a:avLst/>
          </a:prstGeom>
          <a:noFill/>
          <a:ln w="9525" cap="flat" cmpd="sng">
            <a:solidFill>
              <a:schemeClr val="dk2"/>
            </a:solidFill>
            <a:prstDash val="solid"/>
            <a:round/>
            <a:headEnd type="none" w="med" len="med"/>
            <a:tailEnd type="none" w="med" len="med"/>
          </a:ln>
        </p:spPr>
      </p:cxnSp>
      <p:cxnSp>
        <p:nvCxnSpPr>
          <p:cNvPr id="130" name="Google Shape;130;p19"/>
          <p:cNvCxnSpPr/>
          <p:nvPr/>
        </p:nvCxnSpPr>
        <p:spPr>
          <a:xfrm rot="10800000">
            <a:off x="3399000" y="2311425"/>
            <a:ext cx="593700" cy="733500"/>
          </a:xfrm>
          <a:prstGeom prst="straightConnector1">
            <a:avLst/>
          </a:prstGeom>
          <a:noFill/>
          <a:ln w="9525" cap="flat" cmpd="sng">
            <a:solidFill>
              <a:schemeClr val="dk2"/>
            </a:solidFill>
            <a:prstDash val="solid"/>
            <a:round/>
            <a:headEnd type="none" w="med" len="med"/>
            <a:tailEnd type="none" w="med" len="med"/>
          </a:ln>
        </p:spPr>
      </p:cxnSp>
      <p:sp>
        <p:nvSpPr>
          <p:cNvPr id="131" name="Google Shape;131;p19"/>
          <p:cNvSpPr/>
          <p:nvPr/>
        </p:nvSpPr>
        <p:spPr>
          <a:xfrm>
            <a:off x="3294100" y="2264825"/>
            <a:ext cx="104700" cy="46500"/>
          </a:xfrm>
          <a:prstGeom prst="ellipse">
            <a:avLst/>
          </a:prstGeom>
          <a:solidFill>
            <a:srgbClr val="8B8B8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3FEAD2E7-DAB5-4BFD-8D3D-CE8149504F48}"/>
              </a:ext>
            </a:extLst>
          </p:cNvPr>
          <p:cNvPicPr>
            <a:picLocks noChangeAspect="1"/>
          </p:cNvPicPr>
          <p:nvPr/>
        </p:nvPicPr>
        <p:blipFill>
          <a:blip r:embed="rId5"/>
          <a:stretch>
            <a:fillRect/>
          </a:stretch>
        </p:blipFill>
        <p:spPr>
          <a:xfrm>
            <a:off x="2167999" y="1820625"/>
            <a:ext cx="1638300" cy="1698430"/>
          </a:xfrm>
          <a:prstGeom prst="rect">
            <a:avLst/>
          </a:prstGeom>
        </p:spPr>
      </p:pic>
      <p:pic>
        <p:nvPicPr>
          <p:cNvPr id="5" name="Picture 4">
            <a:extLst>
              <a:ext uri="{FF2B5EF4-FFF2-40B4-BE49-F238E27FC236}">
                <a16:creationId xmlns:a16="http://schemas.microsoft.com/office/drawing/2014/main" id="{87322845-1879-419D-8F03-DE0210660B6B}"/>
              </a:ext>
            </a:extLst>
          </p:cNvPr>
          <p:cNvPicPr>
            <a:picLocks noChangeAspect="1"/>
          </p:cNvPicPr>
          <p:nvPr/>
        </p:nvPicPr>
        <p:blipFill>
          <a:blip r:embed="rId5"/>
          <a:stretch>
            <a:fillRect/>
          </a:stretch>
        </p:blipFill>
        <p:spPr>
          <a:xfrm>
            <a:off x="2527300" y="4566350"/>
            <a:ext cx="1638300" cy="158762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235</TotalTime>
  <Words>1488</Words>
  <Application>Microsoft Office PowerPoint</Application>
  <PresentationFormat>Widescreen</PresentationFormat>
  <Paragraphs>193</Paragraphs>
  <Slides>14</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Verdana</vt:lpstr>
      <vt:lpstr>Arial Black</vt:lpstr>
      <vt:lpstr>Calibri</vt:lpstr>
      <vt:lpstr>Times New Roman</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Sridhar Reddy Alapati</cp:lastModifiedBy>
  <cp:revision>17</cp:revision>
  <dcterms:modified xsi:type="dcterms:W3CDTF">2021-06-28T12:46:22Z</dcterms:modified>
</cp:coreProperties>
</file>