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67" r:id="rId2"/>
    <p:sldId id="257" r:id="rId3"/>
    <p:sldId id="268" r:id="rId4"/>
    <p:sldId id="258" r:id="rId5"/>
    <p:sldId id="259" r:id="rId6"/>
    <p:sldId id="260" r:id="rId7"/>
    <p:sldId id="261" r:id="rId8"/>
    <p:sldId id="264" r:id="rId9"/>
    <p:sldId id="269" r:id="rId10"/>
  </p:sldIdLst>
  <p:sldSz cx="12192000" cy="6858000"/>
  <p:notesSz cx="7010400" cy="9296400"/>
  <p:embeddedFontLst>
    <p:embeddedFont>
      <p:font typeface="Arial Black" panose="020B0A04020102020204" pitchFamily="34" charset="0"/>
      <p:bold r:id="rId12"/>
    </p:embeddedFont>
    <p:embeddedFont>
      <p:font typeface="Calibri" panose="020F0502020204030204" pitchFamily="34" charset="0"/>
      <p:regular r:id="rId13"/>
      <p:bold r:id="rId14"/>
      <p:italic r:id="rId15"/>
      <p:boldItalic r:id="rId16"/>
    </p:embeddedFont>
    <p:embeddedFont>
      <p:font typeface="Verdana" panose="020B060403050404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2"/>
  </p:normalViewPr>
  <p:slideViewPr>
    <p:cSldViewPr snapToGrid="0">
      <p:cViewPr varScale="1">
        <p:scale>
          <a:sx n="87" d="100"/>
          <a:sy n="87" d="100"/>
        </p:scale>
        <p:origin x="528"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4T18:36:22.922"/>
    </inkml:context>
    <inkml:brush xml:id="br0">
      <inkml:brushProperty name="width" value="0.35" units="cm"/>
      <inkml:brushProperty name="height" value="2.1" units="cm"/>
      <inkml:brushProperty name="color" value="#FFFFFF"/>
      <inkml:brushProperty name="inkEffects" value="pencil"/>
    </inkml:brush>
  </inkml:definitions>
  <inkml:trace contextRef="#ctx0" brushRef="#br0">317 1 16383,'0'44'0,"0"-6"0,0 12 0,0-11 0,0 12 0,0-13 0,0-7 0,0-12 0,0 3 0,0-11 0,0 7 0,0-10 0,0 0 0,0 3 0,0 14 0,0 0 0,-5 17 0,4-4 0,-13 0 0,7 4 0,-8-10 0,5 4 0,4-11 0,-3-2 0,5-9 0,-1-1 0,-3-8 0,1-2 0,-2-14 0,1 5 0,0-10 0,8 8 0,-4-1 0,0-3 0,3 3 0,-3-8 0,4-2 0,0-6 0,0-5 0,0 0 0,0-7 0,0 11 0,0-9 0,0 15 0,0 1 0,0 6 0,0 4 0,0 1 0,0-4 0,0-1 0,0 0 0,0 0 0,0 0 0,0 4 0,0-4 0,0 4 0,0 1 0,9 27 0,15-1 0,11 26 0,6-9 0,5 0 0,2 6 0,1-4 0,6 6 0,-7-8 0,-9-6 0,-6-7 0,-9-8 0,-11-5 0,0 0 0,-5-5 0,1 0 0,-5-19 0,0-2 0,-4-15 0,-4 7 0,3-10 0,-3 8 0,-1-9 0,4 11 0,-3 1 0,4 6 0,0 4 0,0 1 0,-4 8 0,-13 2 0,-9 3 0,-9 0 0,-14 0 0,10 5 0,-35 14 0,30-1 0,-36 14 0,32-9 0,-14 6 0,11-9 0,11 6 0,4-15 0,15 3 0,-1-5 0,16 0 0,-6-4 0,7-2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4T18:38:04.964"/>
    </inkml:context>
    <inkml:brush xml:id="br0">
      <inkml:brushProperty name="width" value="0.35" units="cm"/>
      <inkml:brushProperty name="height" value="2.1" units="cm"/>
      <inkml:brushProperty name="color" value="#FFFFFF"/>
      <inkml:brushProperty name="inkEffects" value="pencil"/>
    </inkml:brush>
  </inkml:definitions>
  <inkml:trace contextRef="#ctx0" brushRef="#br0">1 519 12123 180000 90000,'47'-40'0'0'0,"0"-1"0"0"0,31-22 0 0 0,-13 19 0 0 0,-5 6 0 0 0,11 1 0 0 0,6-1 0 0 0,-27 17 0 0 0,2-1 0 0 0,5-1 0 0 0,2 1 0 0 0,4 0 0 0 0,2 1 0 0 0,5 1 0 0 0,1 2 0 0 0,-1 5 0 0 0,0 2 0 0 0,2 3 0 0 0,0 2 0 0 0,-2 1 0 0 0,-1 2 0 0 0,-9 1 0 0 0,-2 2 0 0 0,-4 0 0 0 0,-1 2 0 0 0,-1 5 0 0 0,-1 1 0 0 0,2 4 0 0 0,-1 2 0 0 0,-3 2 0 0 0,-2 2 0 0 0,36 22 0 0 0,-19 0 0 0 0,-4 3 0 0 0,-19-3 0 0 0,2 7 0 0 0,-11-1 0 0 0,-15-3 0 0 0,-3 3 0 0 0,-7-1 0 0 0,-3 2 0 0 0,-4-1 0 0 0,0 2 0 0 0,0-12 0 0 0,7 2 0 0 0,21-11 0 0 0,9 8 0 0 0,7-4 0 0 0,-12-6 0 0 0,2 4 0 0 0,-2 9 0 0 0,-11-7 0 0 0,-3 6 0 0 0,-11-2 0 0 0,-4 2 0 0 0,-2-3 0 0 0,-23 14 0 0 0,-8-5 0 0 0,-9-5 0 0 0,-2-18 0 0 0,-13-1 0 0 0,-4-2 0 0 0,2 0 0 0 0,13-7 0 0 0,2 2 0 0 0,3-2 0 0 0,4 1 0 0 0,-6-1 0 0 0,5-1 0 0 0,0 2 0 0 0,6 0 0 0 0,7 4 0 0 0,2 8 0 0 0,3 7 0 0 0,4-3 0 0 0,3 9 0 0 0,-1-2 0 0 0,2 1 0 0 0,2-1 0 0 0,0-12 0 0 0,3-10 0 0 0,-4-2 0 0 0,-6 1 0 0 0,-5 5 0 0 0,-8 6 0 0 0,-6-3 0 0 0,5-3 0 0 0,2-9 0 0 0,8-4 0 0 0,9-9 0 0 0,-1-9 0 0 0,6-5 0 0 0,-3-6 0 0 0,2 20 0 0 0,2 27 0 0 0,3 7 0 0 0,0 26 0 0 0,3-16 0 0 0,13-4 0 0 0,9-9 0 0 0,3-12 0 0 0,12-26 0 0 0,-11-18 0 0 0,0-23 0 0 0,-17-7 0 0 0,-12 4 0 0 0,-25 19 0 0 0,-8 16 0 0 0,-17 20 0 0 0,5 14 0 0 0,11 2 0 0 0,9 21 0 0 0,10-3 0 0 0,7-1 0 0 0,1 9 0 0 0,10-16 0 0 0,15 2 0 0 0,9-18 0 0 0,15-5 0 0 0,-3-20 0 0 0,-11-11 0 0 0,-13-14 0 0 0,-6 4 0 0 0,-23-1 0 0 0,-6 9 0 0 0,-3 5 0 0 0,-20 10 0 0 0,3 8 0 0 0,-13 3 0 0 0,12 18 0 0 0,10 16 0 0 0,16 20 0 0 0,14 9 0 0 0,16-1 0 0 0,1-20 0 0 0,20-15 0 0 0,-3-9 0 0 0,18-13 0 0 0,-3-28 0 0 0,-7-11 0 0 0,-15-20 0 0 0,-15 7 0 0 0,-8 14 0 0 0,-7 2 0 0 0,-6 3 0 0 0,-10 7 0 0 0,-10 5 0 0 0,-3 5 0 0 0,-6 5 0 0 0,-1 5 0 0 0,2 4 0 0 0,-2 1 0 0 0,2 5 0 0 0,3 5 0 0 0,5 6 0 0 0,5 9 0 0 0,5 1 0 0 0,5 16 0 0 0,8 3 0 0 0,4-7 0 0 0,5-5 0 0 0,11-12 0 0 0,9 4 0 0 0,7-10 0 0 0,11-2 0 0 0,-6-7 0 0 0,6-4 0 0 0,3-12 0 0 0,2-12 0 0 0,-10-8 0 0 0,-10-15 0 0 0,-12 5 0 0 0,-10 5 0 0 0,-3 2 0 0 0,-3-2 0 0 0,-11 4 0 0 0,-8 1 0 0 0,-7 4 0 0 0,-3 6 0 0 0,-3 5 0 0 0,-16 8 0 0 0,1 3 0 0 0,-9 24 0 0 0,15 7 0 0 0,16 8 0 0 0,15 4 0 0 0,11 3 0 0 0,1-6 0 0 0,1 6 0 0 0,9-8 0 0 0,6-4 0 0 0,10-4 0 0 0,24-8 0 0 0,4-5 0 0 0,-6-9 0 0 0,-14-14 0 0 0,-8-8 0 0 0,0-14 0 0 0,-2-6 0 0 0,-13-16 0 0 0,-5-1 0 0 0,-10 7 0 0 0,-11 13 0 0 0,-17 5 0 0 0,5 9 0 0 0,-12-1 0 0 0,4 6 0 0 0,-4 6 0 0 0,2 3 0 0 0,-10 7 0 0 0,8 10 0 0 0,4 18 0 0 0,19 15 0 0 0,8 1 0 0 0,12-4 0 0 0,9-7 0 0 0,11 0 0 0 0,9-8 0 0 0,11-1 0 0 0,1-7 0 0 0,2-8 0 0 0,5-15 0 0 0,-4-9 0 0 0,-6-5 0 0 0,-16-10 0 0 0,-9-2 0 0 0,-6-5 0 0 0,-5-1 0 0 0,-25-5 0 0 0,-10 3 0 0 0,-11 5 0 0 0,-7 15 0 0 0,1 8 0 0 0,-2 1 0 0 0,4 4 0 0 0,2 6 0 0 0,-2-3 0 0 0,-2 4 0 0 0,12 0 0 0 0,-1 10 0 0 0,25 9 0 0 0,7 12 0 0 0,29-3 0 0 0,11-6 0 0 0,21-15 0 0 0,3-3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4T18:36:13.640"/>
    </inkml:context>
    <inkml:brush xml:id="br0">
      <inkml:brushProperty name="width" value="0.35" units="cm"/>
      <inkml:brushProperty name="height" value="2.1" units="cm"/>
      <inkml:brushProperty name="color" value="#FFFFFF"/>
      <inkml:brushProperty name="inkEffects" value="pencil"/>
    </inkml:brush>
  </inkml:definitions>
  <inkml:trace contextRef="#ctx0" brushRef="#br0">1 0 16383,'0'0'0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4T18:36:15.600"/>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94 16383,'45'0'0,"-9"0"0,-12 0 0,-1 0 0,-7 0 0,2 0 0,-10 0 0,0 0 0,4 0 0,-6-6 0,4 1 0,-1-3 0,5 0 0,4 3 0,1-4 0,-1 0 0,0 3 0,1-2 0,-5 3 0,-2 0 0,-3 2 0,-1-1 0,0 0 0,0-1 0,3 2 0,-2 3 0,3 3 0,-4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4T18:38:14.208"/>
    </inkml:context>
    <inkml:brush xml:id="br0">
      <inkml:brushProperty name="width" value="0.35" units="cm"/>
      <inkml:brushProperty name="height" value="2.1" units="cm"/>
      <inkml:brushProperty name="color" value="#FFFFFF"/>
      <inkml:brushProperty name="inkEffects" value="pencil"/>
    </inkml:brush>
  </inkml:definitions>
  <inkml:trace contextRef="#ctx0" brushRef="#br0">368 31 12123 180000 90000,'60'21'0'0'0,"-10"-9"0"0"0,-10-8 0 0 0,8-4 0 0 0,2 0 0 0 0,5-3 0 0 0,-4 2 0 0 0,-10-9 0 0 0,-6 5 0 0 0,-12-6 0 0 0,-54 7 0 0 0,-22 2 0 0 0,-8 1 0 0 0,10 1 0 0 0,7 0 0 0 0,-1 0 0 0 0,29-7 0 0 0,21 2 0 0 0,25-5 0 0 0,-1 5 0 0 0,17 2 0 0 0,-10 16 0 0 0,-5 24 0 0 0,-13 9 0 0 0,-13 12 0 0 0,-6-10 0 0 0,-6-13 0 0 0,-6-1 0 0 0,-10-4 0 0 0,-2-4 0 0 0,-7 8 0 0 0,-3-4 0 0 0,6-7 0 0 0,8-5 0 0 0,16-13 0 0 0,-8-22 0 0 0,5 8 0 0 0,-22-15 0 0 0,-1 20 0 0 0,-7 4 0 0 0,13 17 0 0 0,10 8 0 0 0,7 9 0 0 0,15 7 0 0 0,6 0 0 0 0,8-6 0 0 0,5-9 0 0 0,18-1 0 0 0,-4-15 0 0 0,3-12 0 0 0,-13-18 0 0 0,-13-2 0 0 0,-10-27 0 0 0,-27-2 0 0 0,-12 1 0 0 0,-18 10 0 0 0,1 17 0 0 0,12 16 0 0 0,-14 2 0 0 0,3 9 0 0 0,-1 13 0 0 0,22 11 0 0 0,14 10 0 0 0,25-5 0 0 0,11-11 0 0 0,1-6 0 0 0,11-11 0 0 0,-1-2 0 0 0,3-3 0 0 0,1 0 0 0 0,4-8 0 0 0,1-4 0 0 0,-14-2 0 0 0,-8-11 0 0 0,-23 4 0 0 0,-24-1 0 0 0,-17 7 0 0 0,-18 7 0 0 0,4 5 0 0 0,12 10 0 0 0,18 18 0 0 0,18 11 0 0 0,22 16 0 0 0,8-12 0 0 0,27-9 0 0 0,-3-19 0 0 0,7-4 0 0 0,-9-28 0 0 0,-2-16 0 0 0,-11-18 0 0 0,-14-6 0 0 0,-29 20 0 0 0,-15 15 0 0 0,-8 11 0 0 0,-9 14 0 0 0,9 5 0 0 0,-6 5 0 0 0,7 5 0 0 0,2 18 0 0 0,5-1 0 0 0,9 2 0 0 0,13-8 0 0 0,33-14 0 0 0,13-6 0 0 0,21-19 0 0 0,-7-10 0 0 0,-18-19 0 0 0,-19-8 0 0 0,-19 12 0 0 0,-18 8 0 0 0,-6 7 0 0 0,-9 7 0 0 0,0 4 0 0 0,-3 7 0 0 0,4 2 0 0 0,-10 6 0 0 0,8 18 0 0 0,5 7 0 0 0,14 17 0 0 0,20-6 0 0 0,13-10 0 0 0,13-13 0 0 0,11-9 0 0 0,7-7 0 0 0,-3-1 0 0 0,1-2 0 0 0,-3-2 0 0 0,1-5 0 0 0,-5-1 0 0 0,2-5 0 0 0,-15-9 0 0 0,-3 1 0 0 0,-41-4 0 0 0,-16 8 0 0 0,-12 6 0 0 0,-2 9 0 0 0,0 2 0 0 0,6 3 0 0 0,-2 3 0 0 0,7 5 0 0 0,-5 7 0 0 0,8 7 0 0 0,5 5 0 0 0,6 6 0 0 0,13 14 0 0 0,4-2 0 0 0,29 1 0 0 0,11-19 0 0 0,10-11 0 0 0,5-13 0 0 0,-7-5 0 0 0,2-5 0 0 0,-3-6 0 0 0,2-10 0 0 0,-5 1 0 0 0,-2-1 0 0 0,-2-6 0 0 0,-9 5 0 0 0,-2-2 0 0 0,-32 12 0 0 0,-15 6 0 0 0,-16 4 0 0 0,-12 4 0 0 0,-2 2 0 0 0,-3 3 0 0 0,8 5 0 0 0,5 10 0 0 0,3 3 0 0 0,2 7 0 0 0,4 4 0 0 0,9 6 0 0 0,11-10 0 0 0,15 13 0 0 0,18-21 0 0 0,16-6 0 0 0,15-13 0 0 0,4-7 0 0 0,-2-3 0 0 0,3-8 0 0 0,-5-5 0 0 0,-1-4 0 0 0,-2-1 0 0 0,-3 0 0 0 0,-5-8 0 0 0,-6 5 0 0 0,-8-9 0 0 0,-26 20 0 0 0,-24 6 0 0 0,-21 16 0 0 0,-3 11 0 0 0,6 11 0 0 0,2 3 0 0 0,6 2 0 0 0,1 2 0 0 0,8 1 0 0 0,2-1 0 0 0,4 13 0 0 0,10-7 0 0 0,28-1 0 0 0,16-16 0 0 0,10-13 0 0 0,-2-10 0 0 0,-2-8 0 0 0,-3-5 0 0 0,0-12 0 0 0,-5-3 0 0 0,-5-4 0 0 0,-8 1 0 0 0,1-16 0 0 0,-13 7 0 0 0,-6 0 0 0 0,-22 15 0 0 0,-1 11 0 0 0,-30 17 0 0 0,10 10 0 0 0,-3 11 0 0 0,1 9 0 0 0,-1 7 0 0 0,10-7 0 0 0,4 3 0 0 0,4-6 0 0 0,-1 10 0 0 0,13-15 0 0 0,14-1 0 0 0,23-16 0 0 0,11-7 0 0 0,17-8 0 0 0,-3-5 0 0 0,0-8 0 0 0,-3-2 0 0 0,-5 2 0 0 0,-3-2 0 0 0,-1 0 0 0 0,-2-1 0 0 0,-11 4 0 0 0,-6 1 0 0 0,-33 7 0 0 0,-14 3 0 0 0,-8 4 0 0 0,-2 4 0 0 0,-1 1 0 0 0,1 1 0 0 0,2 6 0 0 0,2 5 0 0 0,3 4 0 0 0,6-1 0 0 0,11-1 0 0 0,1 9 0 0 0,30-9 0 0 0,8 5 0 0 0,19-8 0 0 0,11-12 0 0 0,0-8 0 0 0,1-4 0 0 0,-4-10 0 0 0,-7-8 0 0 0,-5-1 0 0 0,-7-4 0 0 0,-5 0 0 0 0,-12-9 0 0 0,-3 8 0 0 0,-32 6 0 0 0,-11 18 0 0 0,-8 15 0 0 0,5 15 0 0 0,0 7 0 0 0,3 10 0 0 0,-3 1 0 0 0,8-3 0 0 0,-2-1 0 0 0,2 2 0 0 0,7-7 0 0 0,11-4 0 0 0,26-18 0 0 0,19-15 0 0 0,3-5 0 0 0,4-10 0 0 0,-1-1 0 0 0,4 1 0 0 0,4-4 0 0 0,-14 6 0 0 0,-4 0 0 0 0,-32 6 0 0 0,-17 4 0 0 0,-10 6 0 0 0,-21 3 0 0 0,-2 4 0 0 0,2 1 0 0 0,11 2 0 0 0,2 1 0 0 0,-1 17 0 0 0,4 6 0 0 0,13-2 0 0 0,12 6 0 0 0,38-16 0 0 0,9 0 0 0 0,14-6 0 0 0,0-9 0 0 0,-2-6 0 0 0,6-7 0 0 0,-16 0 0 0 0,9-10 0 0 0,-14 2 0 0 0,1-1 0 0 0,-6-1 0 0 0,-3-2 0 0 0,-10 1 0 0 0,-23-3 0 0 0,-18 7 0 0 0,-13 4 0 0 0,-9 11 0 0 0,-3 2 0 0 0,-2 3 0 0 0,0 4 0 0 0,2 4 0 0 0,4 13 0 0 0,5 15 0 0 0,6 11 0 0 0,10-1 0 0 0,15-6 0 0 0,8 0 0 0 0,9 3 0 0 0,14-18 0 0 0,17-5 0 0 0,9-14 0 0 0,8-13 0 0 0,6-14 0 0 0,-1-14 0 0 0,-9-2 0 0 0,-3-6 0 0 0,-6 4 0 0 0,3-1 0 0 0,-10 5 0 0 0,1-2 0 0 0,-19 9 0 0 0,-9 6 0 0 0,-25 11 0 0 0,-17 8 0 0 0,-5 2 0 0 0,-4 5 0 0 0,0 1 0 0 0,4 6 0 0 0,-1 4 0 0 0,6 4 0 0 0,-1 6 0 0 0,7 3 0 0 0,3 8 0 0 0,11-8 0 0 0,4 21 0 0 0,17-5 0 0 0,19 3 0 0 0,12-12 0 0 0,4-13 0 0 0,-3-17 0 0 0,4-2 0 0 0,-9-4 0 0 0,4-4 0 0 0,-7-7 0 0 0,9-20 0 0 0,-8-11 0 0 0,-5-14 0 0 0,-20 4 0 0 0,-19 11 0 0 0,-13 10 0 0 0,-17 20 0 0 0,-8 2 0 0 0,-7 5 0 0 0,-4 1 0 0 0,2 6 0 0 0,7 3 0 0 0,3 10 0 0 0,11 9 0 0 0,-1 9 0 0 0,6 2 0 0 0,8 4 0 0 0,13 1 0 0 0,4-3 0 0 0,18 4 0 0 0,10-8 0 0 0,12-9 0 0 0,18-22 0 0 0,6-10 0 0 0,7-10 0 0 0,0-9 0 0 0,-8-11 0 0 0,-2-1 0 0 0,-10 4 0 0 0,-4 1 0 0 0,-4 2 0 0 0,-8-2 0 0 0,-9-3 0 0 0,-9 11 0 0 0,-12-13 0 0 0,-27 27 0 0 0,-12-1 0 0 0,-8 9 0 0 0,8 9 0 0 0,0 11 0 0 0,-1 12 0 0 0,4 8 0 0 0,0 15 0 0 0,6 5 0 0 0,11-2 0 0 0,12-11 0 0 0,6 0 0 0 0,3-7 0 0 0,30-5 0 0 0,11-14 0 0 0,15-7 0 0 0,3-12 0 0 0,-2-12 0 0 0,-6-9 0 0 0,-1-4 0 0 0,-11-4 0 0 0,-3 1 0 0 0,-5 0 0 0 0,-7 0 0 0 0,-7-7 0 0 0,-26-1 0 0 0,-27 6 0 0 0,-4 10 0 0 0,-13 17 0 0 0,6 4 0 0 0,8 2 0 0 0,-2 1 0 0 0,5 7 0 0 0,-1 9 0 0 0,5 4 0 0 0,5 8 0 0 0,9 4 0 0 0,7 1 0 0 0,6 5 0 0 0,8 3 0 0 0,11 0 0 0 0,10-12 0 0 0,15-13 0 0 0,3-9 0 0 0,5-8 0 0 0,1-5 0 0 0,-1-16 0 0 0,-1-12 0 0 0,-9-2 0 0 0,-6-7 0 0 0,-6 2 0 0 0,-1-4 0 0 0,-8 2 0 0 0,-4-6 0 0 0,-13 7 0 0 0,-20 4 0 0 0,-18 18 0 0 0,3 9 0 0 0,0 9 0 0 0,1 0 0 0 0,3 3 0 0 0,0 7 0 0 0,3 7 0 0 0,2 14 0 0 0,5 9 0 0 0,9 5 0 0 0,12-2 0 0 0,1-9 0 0 0,14 11 0 0 0,7-10 0 0 0,10-6 0 0 0,7-17 0 0 0,-1-6 0 0 0,7-3 0 0 0,-4-16 0 0 0,-4-18 0 0 0,-5-16 0 0 0,-8-1 0 0 0,-13 8 0 0 0,-3 1 0 0 0,-3 5 0 0 0,-16-9 0 0 0,-17 15 0 0 0,-15 1 0 0 0,-8 12 0 0 0,8 13 0 0 0,1 1 0 0 0,-7 12 0 0 0,4 6 0 0 0,2 8 0 0 0,13 5 0 0 0,8 0 0 0 0,2 13 0 0 0,16-2 0 0 0,9 7 0 0 0,17-15 0 0 0,15-18 0 0 0,7-7 0 0 0,0-8 0 0 0,2-13 0 0 0,2-7 0 0 0,-1-14 0 0 0,-3-11 0 0 0,-4-5 0 0 0,-12 1 0 0 0,-12 5 0 0 0,-16 6 0 0 0,-11 6 0 0 0,-10 11 0 0 0,-17 21 0 0 0,-2 4 0 0 0,-4 6 0 0 0,-2 9 0 0 0,0 9 0 0 0,-2 12 0 0 0,9-3 0 0 0,6 3 0 0 0,8-2 0 0 0,0 4 0 0 0,10-2 0 0 0,7 0 0 0 0,5-5 0 0 0,20-2 0 0 0,10-8 0 0 0,15-8 0 0 0,12-15 0 0 0,2-16 0 0 0,3-11 0 0 0,-8-4 0 0 0,-1-9 0 0 0,-8 2 0 0 0,-3 0 0 0 0,-3 0 0 0 0,-10 0 0 0 0,-6-5 0 0 0,-19 3 0 0 0,-14 0 0 0 0,-12 14 0 0 0,-16 12 0 0 0,-3 6 0 0 0,-6 3 0 0 0,-4 2 0 0 0,1 1 0 0 0,1 9 0 0 0,4 6 0 0 0,4 9 0 0 0,8 9 0 0 0,1 11 0 0 0,9 6 0 0 0,8-2 0 0 0,10 2 0 0 0,5-3 0 0 0,27-7 0 0 0,11-5 0 0 0,13-9 0 0 0,4-21 0 0 0,5-6 0 0 0,0-11 0 0 0,-11-4 0 0 0,-4-17 0 0 0,-8-4 0 0 0,3-8 0 0 0,-13-3 0 0 0,-8-6 0 0 0,-14 5 0 0 0,-7 7 0 0 0,-15 8 0 0 0,-16 9 0 0 0,-5 7 0 0 0,-5 11 0 0 0,1 2 0 0 0,-3 5 0 0 0,9 5 0 0 0,-4 5 0 0 0,11 12 0 0 0,-16 26 0 0 0,29 7 0 0 0,4 10 0 0 0,9-9 0 0 0,8-16 0 0 0,14 0 0 0 0,16-3 0 0 0,3-12 0 0 0,22-12 0 0 0,-6-10 0 0 0,-4-14 0 0 0,-4-9 0 0 0,-3-15 0 0 0,-5-2 0 0 0,-5 0 0 0 0,-4-1 0 0 0,-7 1 0 0 0,-6 1 0 0 0,-8-2 0 0 0,-8 9 0 0 0,-8-1 0 0 0,-14 9 0 0 0,-15 6 0 0 0,-7 6 0 0 0,-6 7 0 0 0,1 1 0 0 0,-3 2 0 0 0,1 1 0 0 0,12 10 0 0 0,3 8 0 0 0,10 5 0 0 0,-4 5 0 0 0,10 1 0 0 0,8 2 0 0 0,8-1 0 0 0,6 6 0 0 0,6-9 0 0 0,28 5 0 0 0,15-14 0 0 0,15-7 0 0 0,2-10 0 0 0,2-3 0 0 0,-4-3 0 0 0,1-7 0 0 0,-12-5 0 0 0,0-5 0 0 0,-5 0 0 0 0,3-8 0 0 0,-18-7 0 0 0,-9-6 0 0 0,-26 0 0 0 0,-14 9 0 0 0,-18 12 0 0 0,1 9 0 0 0,-5 1 0 0 0,0 7 0 0 0,-6 0 0 0 0,5 7 0 0 0,2 6 0 0 0,10 14 0 0 0,10 12 0 0 0,6 8 0 0 0,8 6 0 0 0,8 5 0 0 0,8 0 0 0 0,13-6 0 0 0,12-17 0 0 0,4-11 0 0 0,4-9 0 0 0,4-10 0 0 0,-2-15 0 0 0,1-14 0 0 0,-4-21 0 0 0,-7 4 0 0 0,-4-1 0 0 0,-7 4 0 0 0,-2-7 0 0 0,-7 4 0 0 0,-7-2 0 0 0,-19 9 0 0 0,-14 2 0 0 0,-14 11 0 0 0,-14 14 0 0 0,-6 5 0 0 0,-7 3 0 0 0,11 2 0 0 0,3 2 0 0 0,4 7 0 0 0,0 6 0 0 0,6 7 0 0 0,9 8 0 0 0,6 7 0 0 0,12 6 0 0 0,5-7 0 0 0,10-1 0 0 0,9-3 0 0 0,7-1 0 0 0,13-6 0 0 0,8-8 0 0 0,8-7 0 0 0,3-5 0 0 0,2-2 0 0 0,1-12 0 0 0,0-8 0 0 0,-11-3 0 0 0,-5-10 0 0 0,-6 1 0 0 0,1-1 0 0 0,-3 3 0 0 0,-8-12 0 0 0,-7 3 0 0 0,-33-2 0 0 0,-17 13 0 0 0,-9 7 0 0 0,1 15 0 0 0,4 1 0 0 0,-1 2 0 0 0,3 5 0 0 0,-1 6 0 0 0,3 8 0 0 0,5 8 0 0 0,8 8 0 0 0,9 3 0 0 0,6 4 0 0 0,5 3 0 0 0,18-1 0 0 0,7-2 0 0 0,11-6 0 0 0,4-18 0 0 0,6-5 0 0 0,2-8 0 0 0,2-8 0 0 0,-5-13 0 0 0,-4-13 0 0 0,-5-6 0 0 0,-6-5 0 0 0,-2-1 0 0 0,-3 1 0 0 0,-5-1 0 0 0,-5 4 0 0 0,-5 3 0 0 0,-13-6 0 0 0,-12 8 0 0 0,-12 7 0 0 0,-11 17 0 0 0,-4 4 0 0 0,-4 4 0 0 0,8 4 0 0 0,0 4 0 0 0,7 7 0 0 0,-2 10 0 0 0,6 7 0 0 0,5 11 0 0 0,12 0 0 0 0,5 5 0 0 0,7 1 0 0 0,9-7 0 0 0,6 1 0 0 0,15-9 0 0 0,16-6 0 0 0,4-9 0 0 0,6-9 0 0 0,0-6 0 0 0,-1-4 0 0 0,0-14 0 0 0,-2-11 0 0 0,-10-2 0 0 0,-8-6 0 0 0,-7-2 0 0 0,-2-5 0 0 0,-8 0 0 0 0,-7 2 0 0 0,-4 1 0 0 0,-18-6 0 0 0,-10 6 0 0 0,-10 12 0 0 0,-10 10 0 0 0,-3 10 0 0 0,-7 3 0 0 0,2 4 0 0 0,-2 13 0 0 0,4 10 0 0 0,10 3 0 0 0,5 7 0 0 0,5-1 0 0 0,0 9 0 0 0,9-1 0 0 0,8 0 0 0 0,6 0 0 0 0,7-2 0 0 0,3-8 0 0 0,26-3 0 0 0,14-14 0 0 0,10-7 0 0 0,2-9 0 0 0,0-8 0 0 0,2-12 0 0 0,-5-17 0 0 0,-2-6 0 0 0,-7-6 0 0 0,-13 1 0 0 0,-5-3 0 0 0,-12 8 0 0 0,-1-6 0 0 0,-6 8 0 0 0,-23-6 0 0 0,-8 8 0 0 0,-9 11 0 0 0,-6 24 0 0 0,-4 5 0 0 0,-5 8 0 0 0,0 9 0 0 0,3 10 0 0 0,1 13 0 0 0,7 3 0 0 0,8 5 0 0 0,9-5 0 0 0,6 2 0 0 0,8 0 0 0 0,2 0 0 0 0,4 2 0 0 0,23-9 0 0 0,11-5 0 0 0,11-13 0 0 0,6-17 0 0 0,3-6 0 0 0,5-7 0 0 0,-2-9 0 0 0,-9-13 0 0 0,-1-4 0 0 0,-12 1 0 0 0,-3-2 0 0 0,-8 2 0 0 0,-9-11 0 0 0,-21 16 0 0 0,-11-1 0 0 0,-11 15 0 0 0,-14 16 0 0 0,1 1 0 0 0,-6 4 0 0 0,7 5 0 0 0,1 7 0 0 0,3 2 0 0 0,-3 4 0 0 0,8-1 0 0 0,-4 4 0 0 0,19 1 0 0 0,19-8 0 0 0,26-6 0 0 0,6-7 0 0 0,6-6 0 0 0,-3 0 0 0 0,3 0 0 0 0,-1 0 0 0 0,-2-3 0 0 0,-9-12 0 0 0,-10-8 0 0 0,-36-6 0 0 0,-17 1 0 0 0,-5 10 0 0 0,-1 10 0 0 0,5 4 0 0 0,-4 4 0 0 0,1 0 0 0 0,2 3 0 0 0,-2 18 0 0 0,4 12 0 0 0,13 5 0 0 0,15 5 0 0 0,5-1 0 0 0,4 0 0 0 0,8-7 0 0 0,7-5 0 0 0,6-4 0 0 0,30-1 0 0 0,-2-16 0 0 0,14-14 0 0 0,-22-11 0 0 0,-18-19 0 0 0,-10 3 0 0 0,0-15 0 0 0,-11 10 0 0 0,-8 2 0 0 0,-17 17 0 0 0,-7 9 0 0 0,-10 9 0 0 0,3 3 0 0 0,0 2 0 0 0,1 9 0 0 0,-1 3 0 0 0,1 4 0 0 0,8 16 0 0 0,5 8 0 0 0,8-8 0 0 0,40 9 0 0 0,6-24 0 0 0,22 1 0 0 0,-4-8 0 0 0,-14-10 0 0 0,-2-2 0 0 0,5-23 0 0 0,-14-9 0 0 0,-1-19 0 0 0,-11 6 0 0 0,-13-3 0 0 0,-9 3 0 0 0,-8 7 0 0 0,-20 17 0 0 0,-10 11 0 0 0,-1 17 0 0 0,6 10 0 0 0,18 14 0 0 0,12 4 0 0 0,18-7 0 0 0,12-12 0 0 0,16-29 0 0 0,6-11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4T18:40:10.134"/>
    </inkml:context>
    <inkml:brush xml:id="br0">
      <inkml:brushProperty name="width" value="0.05" units="cm"/>
      <inkml:brushProperty name="height" value="0.05" units="cm"/>
    </inkml:brush>
  </inkml:definitions>
  <inkml:trace contextRef="#ctx0" brushRef="#br0">0 2132 24575,'22'0'0,"-4"-4"0,6-1 0,-1-5 0,-3 1 0,9-1 0,-10 4 0,5-2 0,-6 3 0,1-1 0,-1-2 0,0 7 0,1-7 0,-1 7 0,0-7 0,1 7 0,-1-4 0,0 5 0,1-4 0,-1 3 0,6-3 0,1 4 0,5 0 0,0 0 0,6 0 0,-4 0 0,10 0 0,-10 0 0,10 0 0,-16 0 0,9 0 0,-15-4 0,9 3 0,-10-3 0,5 4 0,-6 0 0,1 0 0,-1 0 0,0 0 0,1 0 0,-1 0 0,0 0 0,1 0 0,-1 0 0,6 0 0,-5 0 0,5 0 0,-1 0 0,-3 0 0,9 0 0,-10 0 0,5 0 0,-6 0 0,-4 0 0,-1 0 0,-5 0 0,1 0 0,-1 0 0,0 0 0,0 0 0,0 0 0,0 0 0,0 0 0,1 0 0,3 0 0,2 0 0,0 0 0,3 0 0,-3 0 0,5 0 0,-6 0 0,5 0 0,-9 0 0,4 0 0,-5 0 0,0 0 0,1 0 0,-1 0 0,0 0 0,0 0 0,0 0 0,0 0 0,1 0 0,-1 0 0,0 0 0,0 0 0,0 0 0,-1 0 0,1 0 0,0 0 0,0 0 0,0 0 0,0 0 0,0 0 0,0 0 0,1 0 0,-1 0 0,0 0 0,0 0 0,-4-7 0,-1 2 0,-3-6 0,0 2 0,0 1 0,0 0 0,0 0 0,0 0 0,0 0 0,-3-1 0,2 1 0,-3 0 0,4 0 0,0 0 0,0 0 0,0 0 0,-4 0 0,3 0 0,-6 0 0,6 0 0,-2 0 0,3-3 0,0 3 0,0-3 0,0 3 0,0 0 0,0 0 0,0 0 0,0 0 0,0 1 0,0-1 0,0 0 0,0-1 0,0 1 0,0-1 0,0 1 0,0 0 0,0-1 0,0 1 0,0 0 0,0 0 0,0 0 0,0 0 0,0 0 0,0 0 0,0 0 0,0-1 0,0 1 0,0 0 0,0-1 0,0 1 0,0 0 0,0-1 0,0 1 0,0 0 0,0-1 0,0 1 0,0 0 0,0 0 0,0 0 0,0 0 0,-4 0 0,3 0 0,-3-1 0,4 1 0,0-5 0,0 4 0,0-4 0,0 5 0,0-1 0,0 1 0,0 0 0,0 0 0,0 0 0,0 0 0,0 0 0,0-1 0,0 1 0,0 0 0,0 0 0,0 0 0,0 1 0,0-1 0,0 0 0,0 0 0,0 0 0,0 0 0,0-1 0,0 1 0,0 0 0,0-1 0,0 1 0,0-1 0,0 1 0,0 0 0,0 0 0,0 1 0,0-1 0,0 0 0,0-1 0,0 1 0,0 0 0,0 0 0,0 0 0,0-1 0,0 1 0,0 0 0,0 0 0,0-5 0,0 3 0,0-7 0,0 7 0,0-3 0,0 1 0,0 3 0,0-6 0,0 6 0,0-2 0,0 2 0,0 1 0,0 0 0,0 0 0,0 0 0,0 0 0,0 0 0,0 0 0,0 0 0,0-5 0,0 4 0,0-4 0,0 5 0,0 0 0,0 0 0,0 0 0,0-5 0,0 3 0,0-6 0,0 7 0,0-3 0,0 4 0,0 0 0,0 0 0,0 0 0,0-1 0,0 1 0,0 0 0,0 0 0,0 0 0,0 0 0,0-1 0,0 1 0,0 0 0,0-1 0,0 1 0,0 0 0,0 0 0,0 0 0,0 0 0,0-1 0,0 1 0,0-1 0,0 1 0,0 0 0,0-3 0,0 2 0,0-2 0,0 2 0,0 1 0,0 0 0,0 0 0,0-1 0,0-3 0,0 2 0,0-3 0,0 5 0,0 0 0,0-1 0,0 1 0,0 0 0,0 0 0,0-5 0,0 4 0,-9-14 0,7 8 0,-7-9 0,9 6 0,0-1 0,-4 1 0,3 4 0,-3 1 0,4 5 0,0 0 0,0-3 0,0 2 0,0-2 0,0 2 0,0 1 0,0-1 0,0 1 0,0 0 0,0 0 0,0 0 0,0 0 0,0-1 0,0 1 0,0 0 0,0 0 0,0-4 0,0 3 0,0-4 0,0 4 0,0 1 0,0 0 0,0 0 0,0-4 0,0 4 0,0-4 0,0 4 0,0 0 0,0 0 0,0 1 0,0-1 0,0 7 0,0 5 0,0 5 0,0 3 0,-4-7 0,3 1 0,-3-1 0,4 3 0,-3 0 0,2 0 0,-7 0 0,8 0 0,-4 1 0,0 3 0,-1-2 0,-4 7 0,0-3 0,4 4 0,-3-4 0,7-1 0,-7-5 0,7 5 0,-6 1 0,2 4 0,-1-4 0,-2 3 0,7-8 0,-3 4 0,0-4 0,3-1 0,-2 0 0,3 0 0,0 4 0,-9-2 0,7 3 0,-10-5 0,11 1 0,-2-1 0,3 0 0,0-6 0,0-7 0,0-4 0,3-3 0,-2 4 0,7-5 0,-3 4 0,4-9 0,0 4 0,-4-4 0,3 0 0,-4 4 0,1 1 0,3 0 0,-3-1 0,0 0 0,3 1 0,-7 4 0,3 1 0,-4 0 0,3 3 0,-2-2 0,3 3 0,-4-5 0,0 1 0,0 0 0,0 0 0,0-1 0,0 1 0,0 1 0,0-1 0,0 0 0,0-1 0,3 1 0,2 4 0,-1-3 0,3 6 0,-3-3 0,1 7 0,2 2 0,2 3 0,0 0 0,4 1 0,-5-1 0,0 1 0,-3-1 0,2 0 0,-6 0 0,6-3 0,-6 1 0,6-5 0,-6 6 0,7-2 0,-3 8 0,3-4 0,1 8 0,4-3 0,-3 4 0,3 1 0,0-5 0,-3-1 0,3-5 0,-8 1 0,2-5 0,-6 4 0,6-4 0,-6 4 0,6 0 0,-3 0 0,4 1 0,1-1 0,-1 5 0,1-4 0,0 4 0,-1-5 0,0 0 0,0 0 0,-3 1 0,2-1 0,-6 0 0,3-3 0,-4-2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72201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701675" y="4416425"/>
            <a:ext cx="560705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701675" y="4416425"/>
            <a:ext cx="560705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907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701675" y="4416425"/>
            <a:ext cx="5607050" cy="41830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txBox="1">
            <a:spLocks noGrp="1"/>
          </p:cNvSpPr>
          <p:nvPr>
            <p:ph type="body" idx="1"/>
          </p:nvPr>
        </p:nvSpPr>
        <p:spPr>
          <a:xfrm>
            <a:off x="701675" y="4416425"/>
            <a:ext cx="560705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1" name="Google Shape;91;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701675" y="4416425"/>
            <a:ext cx="560705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701675" y="4416425"/>
            <a:ext cx="560705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701675" y="4416425"/>
            <a:ext cx="560705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068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3"/>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3"/>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3"/>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96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7"/>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0"/>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1"/>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1"/>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2"/>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13" name="Google Shape;13;p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9.png"/><Relationship Id="rId3" Type="http://schemas.openxmlformats.org/officeDocument/2006/relationships/image" Target="../media/image3.jpeg"/><Relationship Id="rId7" Type="http://schemas.openxmlformats.org/officeDocument/2006/relationships/image" Target="../media/image6.png"/><Relationship Id="rId12"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7.png"/><Relationship Id="rId14" Type="http://schemas.openxmlformats.org/officeDocument/2006/relationships/customXml" Target="../ink/ink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7495B9A5-D4E4-43B4-96FE-984DD8A205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2917" y="4469887"/>
            <a:ext cx="1526165" cy="139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226E3D5D-6620-4759-A578-2A0506C8E95F}"/>
              </a:ext>
            </a:extLst>
          </p:cNvPr>
          <p:cNvSpPr>
            <a:spLocks noChangeArrowheads="1"/>
          </p:cNvSpPr>
          <p:nvPr/>
        </p:nvSpPr>
        <p:spPr bwMode="auto">
          <a:xfrm>
            <a:off x="2215662" y="390061"/>
            <a:ext cx="7728438" cy="35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Aft>
                <a:spcPts val="716"/>
              </a:spcAft>
            </a:pPr>
            <a:r>
              <a:rPr lang="en-US" sz="1600" b="1" dirty="0">
                <a:solidFill>
                  <a:schemeClr val="dk1"/>
                </a:solidFill>
                <a:latin typeface="Times New Roman" panose="02020603050405020304" pitchFamily="18" charset="0"/>
                <a:ea typeface="Times New Roman"/>
                <a:cs typeface="Times New Roman" panose="02020603050405020304" pitchFamily="18" charset="0"/>
                <a:sym typeface="Times New Roman"/>
              </a:rPr>
              <a:t>SMART ATTENDANCE SYSTEM USING COMPUTER VISION</a:t>
            </a:r>
            <a:endParaRPr lang="en-US" altLang="en-US" sz="1600" b="1" dirty="0">
              <a:latin typeface="Times New Roman" panose="02020603050405020304" pitchFamily="18" charset="0"/>
            </a:endParaRPr>
          </a:p>
        </p:txBody>
      </p:sp>
      <p:sp>
        <p:nvSpPr>
          <p:cNvPr id="1028" name="Rectangle 3">
            <a:extLst>
              <a:ext uri="{FF2B5EF4-FFF2-40B4-BE49-F238E27FC236}">
                <a16:creationId xmlns:a16="http://schemas.microsoft.com/office/drawing/2014/main" id="{F8B40D38-9917-4C7C-820C-0363F3FCF1C8}"/>
              </a:ext>
            </a:extLst>
          </p:cNvPr>
          <p:cNvSpPr>
            <a:spLocks noChangeArrowheads="1"/>
          </p:cNvSpPr>
          <p:nvPr/>
        </p:nvSpPr>
        <p:spPr bwMode="auto">
          <a:xfrm>
            <a:off x="3789485" y="744686"/>
            <a:ext cx="4528038" cy="35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ts val="716"/>
              </a:spcBef>
              <a:spcAft>
                <a:spcPts val="145"/>
              </a:spcAft>
            </a:pPr>
            <a:r>
              <a:rPr lang="en-US" altLang="en-US" sz="1000" b="1" dirty="0">
                <a:latin typeface="Times New Roman" panose="02020603050405020304" pitchFamily="18" charset="0"/>
              </a:rPr>
              <a:t>A Project Report submitted to</a:t>
            </a:r>
          </a:p>
          <a:p>
            <a:pPr algn="ctr">
              <a:spcAft>
                <a:spcPts val="1432"/>
              </a:spcAft>
            </a:pPr>
            <a:r>
              <a:rPr lang="en-US" altLang="en-US" sz="1200" b="1" dirty="0">
                <a:latin typeface="Times New Roman" panose="02020603050405020304" pitchFamily="18" charset="0"/>
              </a:rPr>
              <a:t>Jawaharlal Nehru Technological University, Hyderabad.</a:t>
            </a:r>
          </a:p>
        </p:txBody>
      </p:sp>
      <p:sp>
        <p:nvSpPr>
          <p:cNvPr id="1029" name="Rectangle 4">
            <a:extLst>
              <a:ext uri="{FF2B5EF4-FFF2-40B4-BE49-F238E27FC236}">
                <a16:creationId xmlns:a16="http://schemas.microsoft.com/office/drawing/2014/main" id="{909DB217-25CD-4D0B-8F76-D2562562C036}"/>
              </a:ext>
            </a:extLst>
          </p:cNvPr>
          <p:cNvSpPr>
            <a:spLocks noChangeArrowheads="1"/>
          </p:cNvSpPr>
          <p:nvPr/>
        </p:nvSpPr>
        <p:spPr bwMode="auto">
          <a:xfrm>
            <a:off x="3578469" y="1249773"/>
            <a:ext cx="5222631" cy="478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ts val="1432"/>
              </a:spcBef>
              <a:spcAft>
                <a:spcPts val="145"/>
              </a:spcAft>
            </a:pPr>
            <a:r>
              <a:rPr lang="en-US" altLang="en-US" sz="1200" dirty="0">
                <a:latin typeface="Times New Roman" panose="02020603050405020304" pitchFamily="18" charset="0"/>
              </a:rPr>
              <a:t>In partial fulfillment for the requirement for the award of </a:t>
            </a:r>
            <a:r>
              <a:rPr lang="en-US" altLang="en-US" sz="1200" dirty="0" err="1">
                <a:latin typeface="Times New Roman" panose="02020603050405020304" pitchFamily="18" charset="0"/>
              </a:rPr>
              <a:t>B.Tech</a:t>
            </a:r>
            <a:r>
              <a:rPr lang="en-US" altLang="en-US" sz="1200" dirty="0">
                <a:latin typeface="Times New Roman" panose="02020603050405020304" pitchFamily="18" charset="0"/>
              </a:rPr>
              <a:t> Degree in Computer Science and Engineering</a:t>
            </a:r>
          </a:p>
        </p:txBody>
      </p:sp>
      <p:sp>
        <p:nvSpPr>
          <p:cNvPr id="1030" name="Rectangle 5">
            <a:extLst>
              <a:ext uri="{FF2B5EF4-FFF2-40B4-BE49-F238E27FC236}">
                <a16:creationId xmlns:a16="http://schemas.microsoft.com/office/drawing/2014/main" id="{B06718ED-EE01-498C-B273-FF5008113A85}"/>
              </a:ext>
            </a:extLst>
          </p:cNvPr>
          <p:cNvSpPr>
            <a:spLocks noChangeArrowheads="1"/>
          </p:cNvSpPr>
          <p:nvPr/>
        </p:nvSpPr>
        <p:spPr bwMode="auto">
          <a:xfrm>
            <a:off x="4722452" y="1802558"/>
            <a:ext cx="2744932" cy="162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Aft>
                <a:spcPts val="1432"/>
              </a:spcAft>
            </a:pPr>
            <a:r>
              <a:rPr lang="en-US" altLang="en-US" sz="1150" b="1" dirty="0">
                <a:latin typeface="Times New Roman" panose="02020603050405020304" pitchFamily="18" charset="0"/>
              </a:rPr>
              <a:t>By</a:t>
            </a:r>
          </a:p>
          <a:p>
            <a:pPr algn="ctr">
              <a:spcAft>
                <a:spcPts val="1432"/>
              </a:spcAft>
            </a:pPr>
            <a:r>
              <a:rPr lang="en-US" altLang="en-US" sz="1200" b="1" dirty="0">
                <a:latin typeface="Times New Roman" panose="02020603050405020304" pitchFamily="18" charset="0"/>
              </a:rPr>
              <a:t>S . Vishnu Priya 	17641A0558</a:t>
            </a:r>
          </a:p>
          <a:p>
            <a:pPr algn="ctr">
              <a:spcAft>
                <a:spcPts val="1432"/>
              </a:spcAft>
            </a:pPr>
            <a:r>
              <a:rPr lang="en-US" altLang="en-US" sz="1200" b="1" dirty="0">
                <a:latin typeface="Times New Roman" panose="02020603050405020304" pitchFamily="18" charset="0"/>
              </a:rPr>
              <a:t>T . Bindumathi 	17641A0519</a:t>
            </a:r>
          </a:p>
          <a:p>
            <a:pPr algn="ctr">
              <a:spcAft>
                <a:spcPts val="1432"/>
              </a:spcAft>
            </a:pPr>
            <a:r>
              <a:rPr lang="en-US" altLang="en-US" sz="1200" b="1" dirty="0">
                <a:latin typeface="Times New Roman" panose="02020603050405020304" pitchFamily="18" charset="0"/>
              </a:rPr>
              <a:t>A .Sridhar Reddy	17641A0513</a:t>
            </a:r>
          </a:p>
          <a:p>
            <a:pPr algn="ctr">
              <a:spcAft>
                <a:spcPts val="1432"/>
              </a:spcAft>
            </a:pPr>
            <a:r>
              <a:rPr lang="en-US" altLang="en-US" sz="1200" b="1" dirty="0">
                <a:latin typeface="Times New Roman" panose="02020603050405020304" pitchFamily="18" charset="0"/>
              </a:rPr>
              <a:t>A . Chandu 		17641A0533</a:t>
            </a:r>
          </a:p>
          <a:p>
            <a:pPr algn="ctr">
              <a:spcAft>
                <a:spcPts val="1432"/>
              </a:spcAft>
            </a:pPr>
            <a:endParaRPr lang="en-US" altLang="en-US" sz="1150" b="1" dirty="0">
              <a:latin typeface="Times New Roman" panose="02020603050405020304" pitchFamily="18" charset="0"/>
            </a:endParaRPr>
          </a:p>
          <a:p>
            <a:pPr algn="ctr">
              <a:spcAft>
                <a:spcPts val="1432"/>
              </a:spcAft>
            </a:pPr>
            <a:endParaRPr lang="en-US" altLang="en-US" sz="1150" b="1" dirty="0">
              <a:latin typeface="Times New Roman" panose="02020603050405020304" pitchFamily="18" charset="0"/>
            </a:endParaRPr>
          </a:p>
          <a:p>
            <a:pPr algn="ctr">
              <a:spcAft>
                <a:spcPts val="1432"/>
              </a:spcAft>
            </a:pPr>
            <a:endParaRPr lang="en-US" altLang="en-US" sz="818" b="1" dirty="0">
              <a:latin typeface="Times New Roman" panose="02020603050405020304" pitchFamily="18" charset="0"/>
            </a:endParaRPr>
          </a:p>
          <a:p>
            <a:pPr algn="ctr">
              <a:spcAft>
                <a:spcPts val="1432"/>
              </a:spcAft>
            </a:pPr>
            <a:endParaRPr lang="en-US" altLang="en-US" sz="818" b="1" dirty="0">
              <a:latin typeface="Times New Roman" panose="02020603050405020304" pitchFamily="18" charset="0"/>
            </a:endParaRPr>
          </a:p>
          <a:p>
            <a:pPr algn="ctr">
              <a:spcAft>
                <a:spcPts val="1432"/>
              </a:spcAft>
            </a:pPr>
            <a:endParaRPr lang="en-US" altLang="en-US" sz="818" b="1" dirty="0">
              <a:latin typeface="Times New Roman" panose="02020603050405020304" pitchFamily="18" charset="0"/>
            </a:endParaRPr>
          </a:p>
        </p:txBody>
      </p:sp>
      <p:sp>
        <p:nvSpPr>
          <p:cNvPr id="1031" name="Rectangle 6">
            <a:extLst>
              <a:ext uri="{FF2B5EF4-FFF2-40B4-BE49-F238E27FC236}">
                <a16:creationId xmlns:a16="http://schemas.microsoft.com/office/drawing/2014/main" id="{9A1E0D4A-72A6-48CE-AB2A-F307E35C8CCB}"/>
              </a:ext>
            </a:extLst>
          </p:cNvPr>
          <p:cNvSpPr>
            <a:spLocks noChangeArrowheads="1"/>
          </p:cNvSpPr>
          <p:nvPr/>
        </p:nvSpPr>
        <p:spPr bwMode="auto">
          <a:xfrm>
            <a:off x="5252705" y="3711587"/>
            <a:ext cx="1526165" cy="65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ts val="1432"/>
              </a:spcBef>
              <a:spcAft>
                <a:spcPts val="1287"/>
              </a:spcAft>
            </a:pPr>
            <a:r>
              <a:rPr lang="en-US" altLang="en-US" sz="1150" dirty="0">
                <a:latin typeface="Times New Roman" panose="02020603050405020304" pitchFamily="18" charset="0"/>
              </a:rPr>
              <a:t>Under the guidance of </a:t>
            </a:r>
            <a:r>
              <a:rPr lang="en-US" altLang="en-US" sz="1200" b="1" dirty="0">
                <a:latin typeface="Times New Roman" panose="02020603050405020304" pitchFamily="18" charset="0"/>
              </a:rPr>
              <a:t>Mr. Shekar</a:t>
            </a:r>
            <a:r>
              <a:rPr lang="en-US" altLang="en-US" sz="1200" dirty="0">
                <a:latin typeface="Times New Roman" panose="02020603050405020304" pitchFamily="18" charset="0"/>
              </a:rPr>
              <a:t>,      </a:t>
            </a:r>
            <a:r>
              <a:rPr lang="en-US" altLang="en-US" sz="1200" b="1" dirty="0">
                <a:latin typeface="Times New Roman" panose="02020603050405020304" pitchFamily="18" charset="0"/>
              </a:rPr>
              <a:t>Assistant Professor</a:t>
            </a:r>
          </a:p>
          <a:p>
            <a:pPr algn="ctr">
              <a:spcBef>
                <a:spcPts val="1432"/>
              </a:spcBef>
              <a:spcAft>
                <a:spcPts val="1287"/>
              </a:spcAft>
            </a:pPr>
            <a:endParaRPr lang="en-US" altLang="en-US" sz="818" dirty="0">
              <a:latin typeface="Times New Roman" panose="02020603050405020304" pitchFamily="18" charset="0"/>
            </a:endParaRPr>
          </a:p>
        </p:txBody>
      </p:sp>
      <p:sp>
        <p:nvSpPr>
          <p:cNvPr id="1032" name="Rectangle 7">
            <a:extLst>
              <a:ext uri="{FF2B5EF4-FFF2-40B4-BE49-F238E27FC236}">
                <a16:creationId xmlns:a16="http://schemas.microsoft.com/office/drawing/2014/main" id="{EDDC06D0-5E1D-4878-A8C7-328FAD5F6F39}"/>
              </a:ext>
            </a:extLst>
          </p:cNvPr>
          <p:cNvSpPr>
            <a:spLocks noChangeArrowheads="1"/>
          </p:cNvSpPr>
          <p:nvPr/>
        </p:nvSpPr>
        <p:spPr bwMode="auto">
          <a:xfrm>
            <a:off x="3877408" y="5973389"/>
            <a:ext cx="4730261" cy="73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ts val="1858"/>
              </a:spcBef>
            </a:pPr>
            <a:r>
              <a:rPr lang="en-US" altLang="en-US" sz="1200" b="1" dirty="0">
                <a:latin typeface="Times New Roman" panose="02020603050405020304" pitchFamily="18" charset="0"/>
              </a:rPr>
              <a:t>DEPARTMENT OF COMPUTER SCIENCE &amp; ENGINEERING VAAGDEVI COLLEGE OF ENGINEERING</a:t>
            </a:r>
          </a:p>
          <a:p>
            <a:pPr algn="ctr">
              <a:spcAft>
                <a:spcPts val="145"/>
              </a:spcAft>
            </a:pPr>
            <a:r>
              <a:rPr lang="en-US" altLang="en-US" sz="900" b="1" dirty="0">
                <a:latin typeface="Times New Roman" panose="02020603050405020304" pitchFamily="18" charset="0"/>
              </a:rPr>
              <a:t>(UGC Autonomous, Accredited by NBA, Accredited by NAAC with “A”)</a:t>
            </a:r>
          </a:p>
          <a:p>
            <a:pPr algn="ctr" eaLnBrk="1" hangingPunct="1"/>
            <a:r>
              <a:rPr lang="en-US" altLang="en-US" sz="900" dirty="0">
                <a:latin typeface="Verdana" panose="020B0604030504040204" pitchFamily="34" charset="0"/>
              </a:rPr>
              <a:t>Warangal - 506001</a:t>
            </a:r>
          </a:p>
        </p:txBody>
      </p:sp>
      <p:sp>
        <p:nvSpPr>
          <p:cNvPr id="1033" name="Rectangle 8">
            <a:extLst>
              <a:ext uri="{FF2B5EF4-FFF2-40B4-BE49-F238E27FC236}">
                <a16:creationId xmlns:a16="http://schemas.microsoft.com/office/drawing/2014/main" id="{228CFB5C-9174-49F6-91D4-011FDA90D2C9}"/>
              </a:ext>
            </a:extLst>
          </p:cNvPr>
          <p:cNvSpPr>
            <a:spLocks noChangeArrowheads="1"/>
          </p:cNvSpPr>
          <p:nvPr/>
        </p:nvSpPr>
        <p:spPr bwMode="auto">
          <a:xfrm>
            <a:off x="6079765" y="6349279"/>
            <a:ext cx="32472" cy="6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614">
                <a:latin typeface="Verdana" panose="020B0604030504040204" pitchFamily="34" charset="0"/>
              </a:rPr>
              <a:t>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p:nvPr/>
        </p:nvSpPr>
        <p:spPr>
          <a:xfrm>
            <a:off x="202666" y="1077218"/>
            <a:ext cx="11910197" cy="4703563"/>
          </a:xfrm>
          <a:prstGeom prst="rect">
            <a:avLst/>
          </a:prstGeom>
          <a:solidFill>
            <a:schemeClr val="lt1"/>
          </a:solidFill>
          <a:ln w="9525" cap="flat" cmpd="sng">
            <a:solidFill>
              <a:schemeClr val="dk1"/>
            </a:solidFill>
            <a:prstDash val="solid"/>
            <a:miter lim="8000"/>
            <a:headEnd type="none" w="sm" len="sm"/>
            <a:tailEnd type="none" w="sm" len="sm"/>
          </a:ln>
        </p:spPr>
        <p:txBody>
          <a:bodyPr spcFirstLastPara="1" wrap="square" lIns="90000" tIns="45000" rIns="90000" bIns="45000" anchor="ctr" anchorCtr="0">
            <a:noAutofit/>
          </a:bodyPr>
          <a:lstStyle/>
          <a:p>
            <a:pPr algn="l"/>
            <a:r>
              <a:rPr lang="en-US" sz="16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Abstract: </a:t>
            </a:r>
            <a:r>
              <a:rPr lang="en-US" sz="1800" b="0" i="0" dirty="0">
                <a:solidFill>
                  <a:srgbClr val="222222"/>
                </a:solidFill>
                <a:effectLst/>
                <a:latin typeface="Arial" panose="020B0604020202020204" pitchFamily="34" charset="0"/>
              </a:rPr>
              <a:t>The conventional attendance system requires manual marking of attendance, which is a time consuming process and hence is inefficient. So to digitalize the system, we have proposed an</a:t>
            </a:r>
          </a:p>
          <a:p>
            <a:pPr algn="l"/>
            <a:r>
              <a:rPr lang="en-US" sz="1800" b="0" i="0" dirty="0">
                <a:solidFill>
                  <a:srgbClr val="222222"/>
                </a:solidFill>
                <a:effectLst/>
                <a:latin typeface="Arial" panose="020B0604020202020204" pitchFamily="34" charset="0"/>
              </a:rPr>
              <a:t>automated student attendance system based on face recognition. Face is the representation of one’s</a:t>
            </a:r>
          </a:p>
          <a:p>
            <a:pPr algn="l"/>
            <a:r>
              <a:rPr lang="en-US" sz="1800" b="0" i="0" dirty="0">
                <a:solidFill>
                  <a:srgbClr val="222222"/>
                </a:solidFill>
                <a:effectLst/>
                <a:latin typeface="Arial" panose="020B0604020202020204" pitchFamily="34" charset="0"/>
              </a:rPr>
              <a:t>identity. Face recognition systems are very useful and powerful in applications especially in</a:t>
            </a:r>
          </a:p>
          <a:p>
            <a:pPr algn="l"/>
            <a:r>
              <a:rPr lang="en-US" sz="1800" b="0" i="0" dirty="0">
                <a:solidFill>
                  <a:srgbClr val="222222"/>
                </a:solidFill>
                <a:effectLst/>
                <a:latin typeface="Arial" panose="020B0604020202020204" pitchFamily="34" charset="0"/>
              </a:rPr>
              <a:t>security control systems in airports and crime investigations.</a:t>
            </a:r>
          </a:p>
          <a:p>
            <a:pPr algn="l"/>
            <a:endParaRPr lang="en-US" sz="1800" b="0" i="0" dirty="0">
              <a:solidFill>
                <a:srgbClr val="222222"/>
              </a:solidFill>
              <a:effectLst/>
              <a:latin typeface="Arial" panose="020B0604020202020204" pitchFamily="34" charset="0"/>
            </a:endParaRPr>
          </a:p>
          <a:p>
            <a:pPr algn="l"/>
            <a:r>
              <a:rPr lang="en-US" sz="1800" b="0" i="0" dirty="0">
                <a:solidFill>
                  <a:srgbClr val="222222"/>
                </a:solidFill>
                <a:effectLst/>
                <a:latin typeface="Arial" panose="020B0604020202020204" pitchFamily="34" charset="0"/>
              </a:rPr>
              <a:t>In our proposed approach, firstly, attendance marking is performed by activating the camera</a:t>
            </a:r>
          </a:p>
          <a:p>
            <a:pPr algn="l"/>
            <a:r>
              <a:rPr lang="en-US" sz="1800" b="0" i="0" dirty="0">
                <a:solidFill>
                  <a:srgbClr val="222222"/>
                </a:solidFill>
                <a:effectLst/>
                <a:latin typeface="Arial" panose="020B0604020202020204" pitchFamily="34" charset="0"/>
              </a:rPr>
              <a:t>through a user friendly interface. The system is built by five modules - Student Registration</a:t>
            </a:r>
          </a:p>
          <a:p>
            <a:pPr algn="l"/>
            <a:r>
              <a:rPr lang="en-US" sz="1800" b="0" i="0" dirty="0">
                <a:solidFill>
                  <a:srgbClr val="222222"/>
                </a:solidFill>
                <a:effectLst/>
                <a:latin typeface="Arial" panose="020B0604020202020204" pitchFamily="34" charset="0"/>
              </a:rPr>
              <a:t>(creating datasets and storing in a database), Training the model with the datasets, Face detection</a:t>
            </a:r>
          </a:p>
          <a:p>
            <a:pPr algn="l"/>
            <a:r>
              <a:rPr lang="en-US" sz="1800" b="0" i="0" dirty="0">
                <a:solidFill>
                  <a:srgbClr val="222222"/>
                </a:solidFill>
                <a:effectLst/>
                <a:latin typeface="Arial" panose="020B0604020202020204" pitchFamily="34" charset="0"/>
              </a:rPr>
              <a:t>and Recognition, Automatic Attendance Marking and Attendance Report Generation. The system is</a:t>
            </a:r>
          </a:p>
          <a:p>
            <a:pPr algn="l"/>
            <a:r>
              <a:rPr lang="en-US" sz="1800" b="0" i="0" dirty="0">
                <a:solidFill>
                  <a:srgbClr val="222222"/>
                </a:solidFill>
                <a:effectLst/>
                <a:latin typeface="Arial" panose="020B0604020202020204" pitchFamily="34" charset="0"/>
              </a:rPr>
              <a:t>built using OpenCV, Python and modules like </a:t>
            </a:r>
            <a:r>
              <a:rPr lang="en-US" sz="1800" b="0" i="0" dirty="0" err="1">
                <a:solidFill>
                  <a:srgbClr val="222222"/>
                </a:solidFill>
                <a:effectLst/>
                <a:latin typeface="Arial" panose="020B0604020202020204" pitchFamily="34" charset="0"/>
              </a:rPr>
              <a:t>tkinter</a:t>
            </a:r>
            <a:r>
              <a:rPr lang="en-US" sz="1800" b="0" i="0" dirty="0">
                <a:solidFill>
                  <a:srgbClr val="222222"/>
                </a:solidFill>
                <a:effectLst/>
                <a:latin typeface="Arial" panose="020B0604020202020204" pitchFamily="34" charset="0"/>
              </a:rPr>
              <a:t> for UI, </a:t>
            </a:r>
            <a:r>
              <a:rPr lang="en-US" sz="1800" b="0" i="0" dirty="0" err="1">
                <a:solidFill>
                  <a:srgbClr val="222222"/>
                </a:solidFill>
                <a:effectLst/>
                <a:latin typeface="Arial" panose="020B0604020202020204" pitchFamily="34" charset="0"/>
              </a:rPr>
              <a:t>openpyxl</a:t>
            </a:r>
            <a:r>
              <a:rPr lang="en-US" sz="1800" b="0" i="0" dirty="0">
                <a:solidFill>
                  <a:srgbClr val="222222"/>
                </a:solidFill>
                <a:effectLst/>
                <a:latin typeface="Arial" panose="020B0604020202020204" pitchFamily="34" charset="0"/>
              </a:rPr>
              <a:t> for automating excel, </a:t>
            </a:r>
            <a:r>
              <a:rPr lang="en-US" sz="1800" b="0" i="0" dirty="0" err="1">
                <a:solidFill>
                  <a:srgbClr val="222222"/>
                </a:solidFill>
                <a:effectLst/>
                <a:latin typeface="Arial" panose="020B0604020202020204" pitchFamily="34" charset="0"/>
              </a:rPr>
              <a:t>sqlite</a:t>
            </a:r>
            <a:endParaRPr lang="en-US" sz="1800" b="0" i="0" dirty="0">
              <a:solidFill>
                <a:srgbClr val="222222"/>
              </a:solidFill>
              <a:effectLst/>
              <a:latin typeface="Arial" panose="020B0604020202020204" pitchFamily="34" charset="0"/>
            </a:endParaRPr>
          </a:p>
          <a:p>
            <a:pPr algn="l"/>
            <a:r>
              <a:rPr lang="en-US" sz="1800" b="0" i="0" dirty="0">
                <a:solidFill>
                  <a:srgbClr val="222222"/>
                </a:solidFill>
                <a:effectLst/>
                <a:latin typeface="Arial" panose="020B0604020202020204" pitchFamily="34" charset="0"/>
              </a:rPr>
              <a:t>database for storing datasets etc.,</a:t>
            </a:r>
          </a:p>
          <a:p>
            <a:pPr algn="l"/>
            <a:endParaRPr lang="en-US" sz="1800" b="0" i="0" dirty="0">
              <a:solidFill>
                <a:srgbClr val="222222"/>
              </a:solidFill>
              <a:effectLst/>
              <a:latin typeface="Arial" panose="020B0604020202020204" pitchFamily="34" charset="0"/>
            </a:endParaRPr>
          </a:p>
          <a:p>
            <a:pPr algn="l"/>
            <a:r>
              <a:rPr lang="en-US" sz="1800" b="0" i="0" dirty="0">
                <a:solidFill>
                  <a:srgbClr val="222222"/>
                </a:solidFill>
                <a:effectLst/>
                <a:latin typeface="Arial" panose="020B0604020202020204" pitchFamily="34" charset="0"/>
              </a:rPr>
              <a:t>The core of the project which is the face recognition can be used in many other applications where</a:t>
            </a:r>
          </a:p>
          <a:p>
            <a:pPr algn="l"/>
            <a:r>
              <a:rPr lang="en-US" sz="1800" b="0" i="0" dirty="0">
                <a:solidFill>
                  <a:srgbClr val="222222"/>
                </a:solidFill>
                <a:effectLst/>
                <a:latin typeface="Arial" panose="020B0604020202020204" pitchFamily="34" charset="0"/>
              </a:rPr>
              <a:t>face recognition is used for authentication.</a:t>
            </a:r>
          </a:p>
          <a:p>
            <a:pPr marL="0" marR="0" indent="457200">
              <a:lnSpc>
                <a:spcPct val="150000"/>
              </a:lnSpc>
              <a:spcBef>
                <a:spcPts val="0"/>
              </a:spcBef>
              <a:spcAft>
                <a:spcPts val="0"/>
              </a:spcAft>
            </a:pPr>
            <a:endParaRPr sz="15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extBox 1">
            <a:extLst>
              <a:ext uri="{FF2B5EF4-FFF2-40B4-BE49-F238E27FC236}">
                <a16:creationId xmlns:a16="http://schemas.microsoft.com/office/drawing/2014/main" id="{149B2B35-0C71-4A30-B3AC-BAF2AD3EE517}"/>
              </a:ext>
            </a:extLst>
          </p:cNvPr>
          <p:cNvSpPr txBox="1"/>
          <p:nvPr/>
        </p:nvSpPr>
        <p:spPr>
          <a:xfrm flipH="1">
            <a:off x="298934" y="196948"/>
            <a:ext cx="11717662" cy="307777"/>
          </a:xfrm>
          <a:prstGeom prst="rect">
            <a:avLst/>
          </a:prstGeom>
          <a:noFill/>
        </p:spPr>
        <p:txBody>
          <a:bodyPr wrap="square" rtlCol="0">
            <a:spAutoFit/>
          </a:bodyPr>
          <a:lstStyle/>
          <a:p>
            <a:r>
              <a:rPr lang="en-US" b="1" dirty="0">
                <a:solidFill>
                  <a:schemeClr val="accent1"/>
                </a:solidFill>
              </a:rPr>
              <a:t>Team No : T26			Name of the project:      SMART ATTENDANCE SYSTEM USING COMPUTER VISION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p:nvPr/>
        </p:nvSpPr>
        <p:spPr>
          <a:xfrm>
            <a:off x="106400" y="564699"/>
            <a:ext cx="11910197" cy="3229824"/>
          </a:xfrm>
          <a:prstGeom prst="rect">
            <a:avLst/>
          </a:prstGeom>
          <a:solidFill>
            <a:schemeClr val="lt1"/>
          </a:solidFill>
          <a:ln w="9525" cap="flat" cmpd="sng">
            <a:solidFill>
              <a:schemeClr val="dk1"/>
            </a:solidFill>
            <a:prstDash val="solid"/>
            <a:miter lim="8000"/>
            <a:headEnd type="none" w="sm" len="sm"/>
            <a:tailEnd type="none" w="sm" len="sm"/>
          </a:ln>
        </p:spPr>
        <p:txBody>
          <a:bodyPr spcFirstLastPara="1" wrap="square" lIns="90000" tIns="45000" rIns="90000" bIns="45000" anchor="ctr" anchorCtr="0">
            <a:noAutofit/>
          </a:bodyPr>
          <a:lstStyle/>
          <a:p>
            <a:pPr marL="0" marR="0" indent="457200">
              <a:lnSpc>
                <a:spcPct val="150000"/>
              </a:lnSpc>
              <a:spcBef>
                <a:spcPts val="0"/>
              </a:spcBef>
              <a:spcAft>
                <a:spcPts val="0"/>
              </a:spcAft>
            </a:pPr>
            <a:r>
              <a:rPr lang="en-US" sz="1600" b="1" dirty="0">
                <a:solidFill>
                  <a:schemeClr val="dk1"/>
                </a:solidFill>
                <a:latin typeface="Times New Roman" panose="02020603050405020304" pitchFamily="18" charset="0"/>
                <a:ea typeface="Times New Roman"/>
                <a:cs typeface="Times New Roman" panose="02020603050405020304" pitchFamily="18" charset="0"/>
                <a:sym typeface="Times New Roman"/>
              </a:rPr>
              <a:t>Proble</a:t>
            </a:r>
            <a:r>
              <a:rPr lang="en-US" sz="16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m Statement: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Maintaining attendance is essential in every foundation for checking the performance of students as well as employees. Each organization has its own technique. Traditionally a student's attendance is taken physically on the attendance register or sheet, given by the student  in class. These stamping techniques are repetitive and tedious. An automatic attendance management system using biometrics would provide the needed solution. The results showed improved performance over the manual attendance management system. Biometric Based techniques have emerged as the most promising option for recognizing individuals in recent years since, instead of authenticating people and granting them access to physical and virtual domains.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lvl="0">
              <a:lnSpc>
                <a:spcPct val="150000"/>
              </a:lnSpc>
            </a:pPr>
            <a:endParaRPr sz="15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80" name="Google Shape;80;p15"/>
          <p:cNvSpPr/>
          <p:nvPr/>
        </p:nvSpPr>
        <p:spPr>
          <a:xfrm>
            <a:off x="106400" y="4149969"/>
            <a:ext cx="11910197" cy="2708030"/>
          </a:xfrm>
          <a:prstGeom prst="rect">
            <a:avLst/>
          </a:prstGeom>
          <a:solidFill>
            <a:schemeClr val="lt1"/>
          </a:solidFill>
          <a:ln w="9525" cap="flat" cmpd="sng">
            <a:solidFill>
              <a:schemeClr val="dk1"/>
            </a:solidFill>
            <a:prstDash val="solid"/>
            <a:miter lim="8000"/>
            <a:headEnd type="none" w="sm" len="sm"/>
            <a:tailEnd type="none" w="sm" len="sm"/>
          </a:ln>
        </p:spPr>
        <p:txBody>
          <a:bodyPr spcFirstLastPara="1" wrap="square" lIns="90000" tIns="45000" rIns="90000" bIns="45000" anchor="ctr" anchorCtr="0">
            <a:noAutofit/>
          </a:bodyPr>
          <a:lstStyle/>
          <a:p>
            <a:pPr algn="just">
              <a:lnSpc>
                <a:spcPct val="150000"/>
              </a:lnSpc>
            </a:pPr>
            <a:r>
              <a:rPr lang="en-US" sz="1600" b="1" i="0" u="none" strike="noStrike" cap="none" dirty="0">
                <a:solidFill>
                  <a:schemeClr val="dk1"/>
                </a:solidFill>
                <a:latin typeface="Times New Roman"/>
                <a:ea typeface="Times New Roman"/>
                <a:cs typeface="Times New Roman"/>
                <a:sym typeface="Times New Roman"/>
              </a:rPr>
              <a:t>Project Scope:</a:t>
            </a:r>
            <a:r>
              <a:rPr lang="en-US" sz="2000" dirty="0">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The algorithm will be tested with multiple students in the scene and also captured faces at different angles in the scene. The algorithm delivers good results but there is room to improve the algorithm performance in case of large numbers of students and also in case of faces captured in a dark environment, and detect multiple faces at a time. The efficiency of the algorithm also can be increased further so there is also a room for future work in this area. This system can be enhanced further in terms of achieving more efficiency by ease of analysis of patterns in the data.</a:t>
            </a:r>
            <a:endParaRPr sz="1500" b="0" i="0" u="none" strike="noStrike" cap="none" dirty="0">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149B2B35-0C71-4A30-B3AC-BAF2AD3EE517}"/>
              </a:ext>
            </a:extLst>
          </p:cNvPr>
          <p:cNvSpPr txBox="1"/>
          <p:nvPr/>
        </p:nvSpPr>
        <p:spPr>
          <a:xfrm flipH="1">
            <a:off x="298934" y="196948"/>
            <a:ext cx="11717662" cy="307777"/>
          </a:xfrm>
          <a:prstGeom prst="rect">
            <a:avLst/>
          </a:prstGeom>
          <a:noFill/>
        </p:spPr>
        <p:txBody>
          <a:bodyPr wrap="square" rtlCol="0">
            <a:spAutoFit/>
          </a:bodyPr>
          <a:lstStyle/>
          <a:p>
            <a:r>
              <a:rPr lang="en-US" b="1" dirty="0">
                <a:solidFill>
                  <a:schemeClr val="accent1"/>
                </a:solidFill>
              </a:rPr>
              <a:t>Team No : T26			Name of the project:      SMART ATTENDANCE SYSTEM USING COMPUTER VISION </a:t>
            </a:r>
          </a:p>
        </p:txBody>
      </p:sp>
    </p:spTree>
    <p:extLst>
      <p:ext uri="{BB962C8B-B14F-4D97-AF65-F5344CB8AC3E}">
        <p14:creationId xmlns:p14="http://schemas.microsoft.com/office/powerpoint/2010/main" val="3900477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p:nvPr/>
        </p:nvSpPr>
        <p:spPr>
          <a:xfrm>
            <a:off x="415087" y="157667"/>
            <a:ext cx="11601510" cy="323640"/>
          </a:xfrm>
          <a:prstGeom prst="rect">
            <a:avLst/>
          </a:prstGeom>
          <a:noFill/>
          <a:ln>
            <a:noFill/>
          </a:ln>
        </p:spPr>
        <p:txBody>
          <a:bodyPr spcFirstLastPara="1" wrap="square" lIns="90000" tIns="45000" rIns="90000" bIns="45000" anchor="t" anchorCtr="0">
            <a:noAutofit/>
          </a:bodyPr>
          <a:lstStyle/>
          <a:p>
            <a:pPr lvl="0">
              <a:lnSpc>
                <a:spcPct val="90000"/>
              </a:lnSpc>
              <a:buSzPts val="1200"/>
            </a:pPr>
            <a:r>
              <a:rPr lang="en-US" sz="1200" b="0" i="0" u="none" strike="noStrike" cap="none" dirty="0">
                <a:solidFill>
                  <a:srgbClr val="4472C4"/>
                </a:solidFill>
                <a:latin typeface="Arial Black"/>
                <a:ea typeface="Arial Black"/>
                <a:cs typeface="Arial Black"/>
                <a:sym typeface="Arial Black"/>
              </a:rPr>
              <a:t>Team No: </a:t>
            </a:r>
            <a:r>
              <a:rPr lang="en-US" sz="1200" dirty="0">
                <a:solidFill>
                  <a:srgbClr val="4472C4"/>
                </a:solidFill>
                <a:latin typeface="Arial Black"/>
                <a:ea typeface="Arial Black"/>
                <a:cs typeface="Arial Black"/>
                <a:sym typeface="Arial Black"/>
              </a:rPr>
              <a:t>T26</a:t>
            </a:r>
            <a:r>
              <a:rPr lang="en-US" sz="1200" b="0" i="0" u="none" strike="noStrike" cap="none" dirty="0">
                <a:solidFill>
                  <a:srgbClr val="4472C4"/>
                </a:solidFill>
                <a:latin typeface="Arial Black"/>
                <a:ea typeface="Arial Black"/>
                <a:cs typeface="Arial Black"/>
                <a:sym typeface="Arial Black"/>
              </a:rPr>
              <a:t>		Name of the project: </a:t>
            </a:r>
            <a:r>
              <a:rPr lang="en-US" sz="1200" dirty="0">
                <a:solidFill>
                  <a:srgbClr val="4472C4"/>
                </a:solidFill>
                <a:latin typeface="Arial Black"/>
                <a:ea typeface="Arial Black"/>
                <a:cs typeface="Arial Black"/>
                <a:sym typeface="Arial Black"/>
              </a:rPr>
              <a:t>SMART ATTENDANCE SYSTEM USING COMPUTER VISION </a:t>
            </a:r>
            <a:endParaRPr sz="1200" b="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2200"/>
              <a:buFont typeface="Arial"/>
              <a:buNone/>
            </a:pPr>
            <a:endParaRPr sz="2200" b="0" i="0" u="none" strike="noStrike" cap="none" dirty="0">
              <a:solidFill>
                <a:schemeClr val="dk1"/>
              </a:solidFill>
              <a:latin typeface="Arial"/>
              <a:ea typeface="Arial"/>
              <a:cs typeface="Arial"/>
              <a:sym typeface="Arial"/>
            </a:endParaRPr>
          </a:p>
        </p:txBody>
      </p:sp>
      <p:sp>
        <p:nvSpPr>
          <p:cNvPr id="87" name="Google Shape;87;p16"/>
          <p:cNvSpPr/>
          <p:nvPr/>
        </p:nvSpPr>
        <p:spPr>
          <a:xfrm>
            <a:off x="61500" y="3048231"/>
            <a:ext cx="12069000" cy="1232534"/>
          </a:xfrm>
          <a:prstGeom prst="rect">
            <a:avLst/>
          </a:prstGeom>
          <a:solidFill>
            <a:schemeClr val="lt1"/>
          </a:solidFill>
          <a:ln w="9525" cap="flat" cmpd="sng">
            <a:solidFill>
              <a:schemeClr val="dk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l" rtl="0">
              <a:lnSpc>
                <a:spcPct val="150000"/>
              </a:lnSpc>
              <a:spcBef>
                <a:spcPts val="0"/>
              </a:spcBef>
              <a:spcAft>
                <a:spcPts val="0"/>
              </a:spcAft>
              <a:buClr>
                <a:srgbClr val="000000"/>
              </a:buClr>
              <a:buSzPts val="1500"/>
              <a:buFont typeface="Arial"/>
              <a:buNone/>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Challenges:</a:t>
            </a:r>
            <a:endPar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23850">
              <a:lnSpc>
                <a:spcPct val="150000"/>
              </a:lnSpc>
              <a:buClr>
                <a:schemeClr val="dk1"/>
              </a:buClr>
              <a:buSzPts val="1500"/>
              <a:buFont typeface="Times New Roman"/>
              <a:buChar char="●"/>
            </a:pPr>
            <a:r>
              <a:rPr lang="en-IN" sz="1600" dirty="0"/>
              <a:t>The inability of detect faces from a faraway distance.</a:t>
            </a:r>
          </a:p>
          <a:p>
            <a:pPr marL="457200" lvl="0" indent="-323850">
              <a:lnSpc>
                <a:spcPct val="150000"/>
              </a:lnSpc>
              <a:buClr>
                <a:schemeClr val="dk1"/>
              </a:buClr>
              <a:buSzPts val="1500"/>
              <a:buFont typeface="Times New Roman"/>
              <a:buChar char="●"/>
            </a:pPr>
            <a:r>
              <a:rPr lang="en-IN" sz="1600" i="0" u="none" strike="noStrike" cap="none" dirty="0">
                <a:solidFill>
                  <a:schemeClr val="dk1"/>
                </a:solidFill>
                <a:latin typeface="+mn-lt"/>
                <a:cs typeface="Times New Roman" panose="02020603050405020304" pitchFamily="18" charset="0"/>
                <a:sym typeface="Arial"/>
              </a:rPr>
              <a:t>The inability to detect in dim lightings.</a:t>
            </a:r>
            <a:endParaRPr sz="1500" i="0" u="none" strike="noStrike" cap="none" dirty="0">
              <a:solidFill>
                <a:schemeClr val="dk1"/>
              </a:solidFill>
              <a:latin typeface="+mn-lt"/>
              <a:cs typeface="Times New Roman" panose="02020603050405020304" pitchFamily="18" charset="0"/>
              <a:sym typeface="Arial"/>
            </a:endParaRPr>
          </a:p>
        </p:txBody>
      </p:sp>
      <p:sp>
        <p:nvSpPr>
          <p:cNvPr id="88" name="Google Shape;88;p16"/>
          <p:cNvSpPr/>
          <p:nvPr/>
        </p:nvSpPr>
        <p:spPr>
          <a:xfrm>
            <a:off x="61500" y="598075"/>
            <a:ext cx="12069000" cy="2133550"/>
          </a:xfrm>
          <a:prstGeom prst="rect">
            <a:avLst/>
          </a:prstGeom>
          <a:solidFill>
            <a:schemeClr val="lt1"/>
          </a:solidFill>
          <a:ln w="9525" cap="flat" cmpd="sng">
            <a:solidFill>
              <a:schemeClr val="dk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800" b="1" i="0" u="none" strike="noStrike" cap="none" dirty="0">
                <a:solidFill>
                  <a:schemeClr val="dk1"/>
                </a:solidFill>
                <a:latin typeface="Times New Roman"/>
                <a:ea typeface="Times New Roman"/>
                <a:cs typeface="Times New Roman"/>
                <a:sym typeface="Times New Roman"/>
              </a:rPr>
              <a:t>Application Areas</a:t>
            </a:r>
            <a:r>
              <a:rPr lang="en-US" sz="1800" i="0" u="none" strike="noStrike" cap="none" dirty="0">
                <a:solidFill>
                  <a:schemeClr val="dk1"/>
                </a:solidFill>
                <a:latin typeface="Times New Roman"/>
                <a:ea typeface="Times New Roman"/>
                <a:cs typeface="Times New Roman"/>
                <a:sym typeface="Times New Roman"/>
              </a:rPr>
              <a:t>:</a:t>
            </a:r>
          </a:p>
          <a:p>
            <a:pPr marR="0" lvl="0" algn="l" rtl="0">
              <a:lnSpc>
                <a:spcPct val="100000"/>
              </a:lnSpc>
              <a:spcBef>
                <a:spcPts val="0"/>
              </a:spcBef>
              <a:spcAft>
                <a:spcPts val="0"/>
              </a:spcAft>
              <a:buClr>
                <a:srgbClr val="000000"/>
              </a:buClr>
              <a:buSzPts val="1500"/>
            </a:pPr>
            <a:r>
              <a:rPr lang="en-IN" sz="1500" dirty="0">
                <a:latin typeface="Times New Roman" panose="02020603050405020304" pitchFamily="18" charset="0"/>
                <a:cs typeface="Times New Roman" panose="02020603050405020304" pitchFamily="18" charset="0"/>
              </a:rPr>
              <a:t> </a:t>
            </a:r>
          </a:p>
          <a:p>
            <a:pPr marL="285750" marR="0" lvl="0" indent="-285750" algn="l" rtl="0">
              <a:lnSpc>
                <a:spcPct val="100000"/>
              </a:lnSpc>
              <a:spcBef>
                <a:spcPts val="0"/>
              </a:spcBef>
              <a:spcAft>
                <a:spcPts val="0"/>
              </a:spcAft>
              <a:buClr>
                <a:srgbClr val="000000"/>
              </a:buClr>
              <a:buSzPts val="15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Can be embedded in educational systems </a:t>
            </a:r>
          </a:p>
          <a:p>
            <a:pPr marL="285750" marR="0" lvl="0" indent="-285750" algn="l" rtl="0">
              <a:lnSpc>
                <a:spcPct val="100000"/>
              </a:lnSpc>
              <a:spcBef>
                <a:spcPts val="0"/>
              </a:spcBef>
              <a:spcAft>
                <a:spcPts val="0"/>
              </a:spcAft>
              <a:buClr>
                <a:srgbClr val="000000"/>
              </a:buClr>
              <a:buSzPts val="15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Can be used in residential areas for security purpose</a:t>
            </a:r>
          </a:p>
          <a:p>
            <a:pPr marL="285750" marR="0" lvl="0" indent="-285750" algn="l" rtl="0">
              <a:lnSpc>
                <a:spcPct val="100000"/>
              </a:lnSpc>
              <a:spcBef>
                <a:spcPts val="0"/>
              </a:spcBef>
              <a:spcAft>
                <a:spcPts val="0"/>
              </a:spcAft>
              <a:buClr>
                <a:srgbClr val="000000"/>
              </a:buClr>
              <a:buSzPts val="15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Can be used by employees in daily basis to keep track of their presence</a:t>
            </a:r>
          </a:p>
          <a:p>
            <a:pPr marR="0" lvl="0" algn="l" rtl="0">
              <a:lnSpc>
                <a:spcPct val="100000"/>
              </a:lnSpc>
              <a:spcBef>
                <a:spcPts val="0"/>
              </a:spcBef>
              <a:spcAft>
                <a:spcPts val="0"/>
              </a:spcAft>
              <a:buClr>
                <a:srgbClr val="000000"/>
              </a:buClr>
              <a:buSzPts val="1500"/>
            </a:pPr>
            <a:endParaRPr lang="en-IN" sz="1800" dirty="0">
              <a:solidFill>
                <a:schemeClr val="dk1"/>
              </a:solidFill>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000000"/>
              </a:buClr>
              <a:buSzPts val="1500"/>
              <a:buFont typeface="Arial" panose="020B0604020202020204" pitchFamily="34" charset="0"/>
              <a:buChar char="•"/>
            </a:pPr>
            <a:endParaRPr sz="15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8" name="Google Shape;87;p16">
            <a:extLst>
              <a:ext uri="{FF2B5EF4-FFF2-40B4-BE49-F238E27FC236}">
                <a16:creationId xmlns:a16="http://schemas.microsoft.com/office/drawing/2014/main" id="{16F32FC6-411B-45F8-B1AB-832D06644755}"/>
              </a:ext>
            </a:extLst>
          </p:cNvPr>
          <p:cNvSpPr/>
          <p:nvPr/>
        </p:nvSpPr>
        <p:spPr>
          <a:xfrm>
            <a:off x="61500" y="5027391"/>
            <a:ext cx="12069000" cy="1549578"/>
          </a:xfrm>
          <a:prstGeom prst="rect">
            <a:avLst/>
          </a:prstGeom>
          <a:solidFill>
            <a:schemeClr val="lt1"/>
          </a:solidFill>
          <a:ln w="9525" cap="flat" cmpd="sng">
            <a:solidFill>
              <a:schemeClr val="dk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800" b="1" dirty="0">
                <a:latin typeface="Times New Roman" panose="02020603050405020304" pitchFamily="18" charset="0"/>
                <a:cs typeface="Times New Roman" panose="02020603050405020304" pitchFamily="18" charset="0"/>
                <a:sym typeface="Times New Roman"/>
              </a:rPr>
              <a:t>Project Features:</a:t>
            </a:r>
          </a:p>
          <a:p>
            <a:pPr marL="457200" lvl="0" indent="-342900">
              <a:spcBef>
                <a:spcPts val="870"/>
              </a:spcBef>
              <a:buClr>
                <a:schemeClr val="dk1"/>
              </a:buClr>
              <a:buSzPts val="1800"/>
              <a:buFont typeface="Times New Roman"/>
              <a:buChar char="●"/>
            </a:pPr>
            <a:r>
              <a:rPr lang="en-US" dirty="0">
                <a:latin typeface="+mn-lt"/>
                <a:sym typeface="Times New Roman"/>
              </a:rPr>
              <a:t>The system provides connectivity to database to store large number of datasets.</a:t>
            </a:r>
          </a:p>
          <a:p>
            <a:pPr marL="457200" lvl="0" indent="-342900">
              <a:spcBef>
                <a:spcPts val="870"/>
              </a:spcBef>
              <a:buClr>
                <a:schemeClr val="dk1"/>
              </a:buClr>
              <a:buSzPts val="1800"/>
              <a:buFont typeface="Times New Roman"/>
              <a:buChar char="●"/>
            </a:pPr>
            <a:r>
              <a:rPr lang="en-US" dirty="0">
                <a:latin typeface="+mn-lt"/>
                <a:sym typeface="Times New Roman"/>
              </a:rPr>
              <a:t>The system also automatically updates in an excel sheet so that the computations of average lectures present, attendance percentages for each subject can be computed in no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p:nvPr/>
        </p:nvSpPr>
        <p:spPr>
          <a:xfrm>
            <a:off x="112225" y="471499"/>
            <a:ext cx="7012475" cy="1633525"/>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R="0" lvl="0" algn="l" rtl="0">
              <a:lnSpc>
                <a:spcPct val="150000"/>
              </a:lnSpc>
              <a:spcBef>
                <a:spcPts val="0"/>
              </a:spcBef>
              <a:spcAft>
                <a:spcPts val="0"/>
              </a:spcAft>
              <a:buClr>
                <a:srgbClr val="000000"/>
              </a:buClr>
              <a:buSzPts val="1400"/>
            </a:pPr>
            <a:r>
              <a:rPr lang="en-US" sz="17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Software/ Hardware Requirements</a:t>
            </a:r>
            <a:endParaRPr lang="pt-BR"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a. Python </a:t>
            </a:r>
          </a:p>
          <a:p>
            <a:pPr lvl="0"/>
            <a:r>
              <a:rPr lang="en-US" sz="1600" dirty="0">
                <a:latin typeface="Times New Roman" panose="02020603050405020304" pitchFamily="18" charset="0"/>
                <a:cs typeface="Times New Roman" panose="02020603050405020304" pitchFamily="18" charset="0"/>
              </a:rPr>
              <a:t>b. </a:t>
            </a:r>
            <a:r>
              <a:rPr lang="en-US" sz="1600" dirty="0" err="1">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 framework </a:t>
            </a:r>
          </a:p>
          <a:p>
            <a:pPr lvl="0"/>
            <a:r>
              <a:rPr lang="en-US" sz="1600" dirty="0">
                <a:latin typeface="Times New Roman" panose="02020603050405020304" pitchFamily="18" charset="0"/>
                <a:cs typeface="Times New Roman" panose="02020603050405020304" pitchFamily="18" charset="0"/>
              </a:rPr>
              <a:t>c. MS Excel and </a:t>
            </a:r>
            <a:r>
              <a:rPr lang="en-US" sz="1600" dirty="0" err="1">
                <a:latin typeface="Times New Roman" panose="02020603050405020304" pitchFamily="18" charset="0"/>
                <a:cs typeface="Times New Roman" panose="02020603050405020304" pitchFamily="18" charset="0"/>
              </a:rPr>
              <a:t>openpyxl</a:t>
            </a:r>
            <a:r>
              <a:rPr lang="en-US" sz="1600" dirty="0">
                <a:latin typeface="Times New Roman" panose="02020603050405020304" pitchFamily="18" charset="0"/>
                <a:cs typeface="Times New Roman" panose="02020603050405020304" pitchFamily="18" charset="0"/>
              </a:rPr>
              <a:t> library </a:t>
            </a:r>
          </a:p>
          <a:p>
            <a:pPr lvl="0"/>
            <a:r>
              <a:rPr lang="en-US" sz="1600" dirty="0">
                <a:latin typeface="Times New Roman" panose="02020603050405020304" pitchFamily="18" charset="0"/>
                <a:cs typeface="Times New Roman" panose="02020603050405020304" pitchFamily="18" charset="0"/>
              </a:rPr>
              <a:t>d. SQLlite3 </a:t>
            </a:r>
            <a:br>
              <a:rPr lang="en-US" sz="1500" b="0" i="0" u="none" strike="noStrike" cap="none" dirty="0">
                <a:solidFill>
                  <a:srgbClr val="000000"/>
                </a:solidFill>
                <a:latin typeface="Times New Roman" panose="02020603050405020304" pitchFamily="18" charset="0"/>
                <a:cs typeface="Times New Roman" panose="02020603050405020304" pitchFamily="18" charset="0"/>
                <a:sym typeface="Arial"/>
              </a:rPr>
            </a:br>
            <a:r>
              <a:rPr lang="en-US" sz="1200" b="0" i="0" u="none" strike="noStrike" cap="none" dirty="0">
                <a:solidFill>
                  <a:srgbClr val="000000"/>
                </a:solidFill>
                <a:latin typeface="Times New Roman" panose="02020603050405020304" pitchFamily="18" charset="0"/>
                <a:cs typeface="Times New Roman" panose="02020603050405020304" pitchFamily="18" charset="0"/>
                <a:sym typeface="Arial"/>
              </a:rPr>
              <a:t> </a:t>
            </a:r>
            <a:endParaRPr sz="12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94" name="Google Shape;94;p17"/>
          <p:cNvSpPr/>
          <p:nvPr/>
        </p:nvSpPr>
        <p:spPr>
          <a:xfrm>
            <a:off x="295245" y="51396"/>
            <a:ext cx="11601510" cy="323640"/>
          </a:xfrm>
          <a:prstGeom prst="rect">
            <a:avLst/>
          </a:prstGeom>
          <a:noFill/>
          <a:ln>
            <a:noFill/>
          </a:ln>
        </p:spPr>
        <p:txBody>
          <a:bodyPr spcFirstLastPara="1" wrap="square" lIns="90000" tIns="45000" rIns="90000" bIns="45000" anchor="t" anchorCtr="0">
            <a:noAutofit/>
          </a:bodyPr>
          <a:lstStyle/>
          <a:p>
            <a:pPr lvl="0">
              <a:lnSpc>
                <a:spcPct val="90000"/>
              </a:lnSpc>
            </a:pPr>
            <a:r>
              <a:rPr lang="en-US" sz="1600" b="1" i="0" u="none" strike="noStrike" cap="none" dirty="0">
                <a:solidFill>
                  <a:srgbClr val="4472C4"/>
                </a:solidFill>
                <a:latin typeface="Times New Roman" panose="02020603050405020304" pitchFamily="18" charset="0"/>
                <a:ea typeface="Arial Black"/>
                <a:cs typeface="Times New Roman" panose="02020603050405020304" pitchFamily="18" charset="0"/>
                <a:sym typeface="Arial Black"/>
              </a:rPr>
              <a:t>Team No: </a:t>
            </a:r>
            <a:r>
              <a:rPr lang="en-US" sz="1600" b="1" dirty="0">
                <a:solidFill>
                  <a:srgbClr val="4472C4"/>
                </a:solidFill>
                <a:latin typeface="Times New Roman" panose="02020603050405020304" pitchFamily="18" charset="0"/>
                <a:ea typeface="Arial Black"/>
                <a:cs typeface="Times New Roman" panose="02020603050405020304" pitchFamily="18" charset="0"/>
                <a:sym typeface="Arial Black"/>
              </a:rPr>
              <a:t>T26</a:t>
            </a:r>
            <a:r>
              <a:rPr lang="en-US" sz="1600" b="1" i="0" u="none" strike="noStrike" cap="none" dirty="0">
                <a:solidFill>
                  <a:srgbClr val="4472C4"/>
                </a:solidFill>
                <a:latin typeface="Times New Roman" panose="02020603050405020304" pitchFamily="18" charset="0"/>
                <a:ea typeface="Arial Black"/>
                <a:cs typeface="Times New Roman" panose="02020603050405020304" pitchFamily="18" charset="0"/>
                <a:sym typeface="Arial Black"/>
              </a:rPr>
              <a:t>	         Name of the project: </a:t>
            </a:r>
            <a:r>
              <a:rPr lang="en-US" sz="1600" b="1" dirty="0">
                <a:solidFill>
                  <a:srgbClr val="4472C4"/>
                </a:solidFill>
                <a:latin typeface="Times New Roman" panose="02020603050405020304" pitchFamily="18" charset="0"/>
                <a:ea typeface="Arial Black"/>
                <a:cs typeface="Times New Roman" panose="02020603050405020304" pitchFamily="18" charset="0"/>
                <a:sym typeface="Arial Black"/>
              </a:rPr>
              <a:t>SMART ATTENDANCE SYSTEM USING COMPUTER VISION </a:t>
            </a:r>
            <a:endParaRPr sz="1600" b="1" i="0" u="none" strike="noStrike" cap="none" dirty="0">
              <a:solidFill>
                <a:schemeClr val="dk1"/>
              </a:solidFill>
              <a:latin typeface="Times New Roman" panose="02020603050405020304" pitchFamily="18" charset="0"/>
              <a:ea typeface="Arial Black"/>
              <a:cs typeface="Times New Roman" panose="02020603050405020304" pitchFamily="18" charset="0"/>
              <a:sym typeface="Arial Black"/>
            </a:endParaRPr>
          </a:p>
        </p:txBody>
      </p:sp>
      <p:sp>
        <p:nvSpPr>
          <p:cNvPr id="95" name="Google Shape;95;p17"/>
          <p:cNvSpPr/>
          <p:nvPr/>
        </p:nvSpPr>
        <p:spPr>
          <a:xfrm>
            <a:off x="112225" y="2297950"/>
            <a:ext cx="7012475" cy="4402383"/>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lvl="0" algn="just">
              <a:lnSpc>
                <a:spcPct val="150000"/>
              </a:lnSpc>
              <a:buSzPts val="1400"/>
            </a:pPr>
            <a:r>
              <a:rPr lang="en-US" sz="1700" b="1" i="0" u="none" strike="noStrike" cap="none" dirty="0">
                <a:solidFill>
                  <a:schemeClr val="dk1"/>
                </a:solidFill>
                <a:latin typeface="Times New Roman"/>
                <a:ea typeface="Times New Roman"/>
                <a:cs typeface="Times New Roman"/>
                <a:sym typeface="Times New Roman"/>
              </a:rPr>
              <a:t>Project Objective: </a:t>
            </a:r>
            <a:r>
              <a:rPr lang="en-US" sz="1600" dirty="0">
                <a:latin typeface="Times New Roman" panose="02020603050405020304" pitchFamily="18" charset="0"/>
                <a:ea typeface="Times New Roman" panose="02020603050405020304" pitchFamily="18" charset="0"/>
              </a:rPr>
              <a:t>The main goal and objective of this automated Attendance System using Computer Vision is to present face recognition in a real time environment to see and mark the attendance of their students and employees on a daily basis to keep track of their presence. This system is automated and users can capture video and accordingly attendance will be marked, improving the accuracy to great extent and finally the attendance report will be generated.</a:t>
            </a:r>
            <a:r>
              <a:rPr lang="en-IN" sz="1600" dirty="0"/>
              <a:t> </a:t>
            </a:r>
            <a:r>
              <a:rPr lang="en-IN" sz="1600" dirty="0">
                <a:latin typeface="Times New Roman" panose="02020603050405020304" pitchFamily="18" charset="0"/>
                <a:cs typeface="Times New Roman" panose="02020603050405020304" pitchFamily="18" charset="0"/>
              </a:rPr>
              <a:t>The main motive behind developing this system is to eliminate all the drawbacks, which were associated with manual attendance systems. The drawbacks ranging from wastage of time and paper, till the proxy issues arising in a class, are eliminated</a:t>
            </a:r>
            <a:r>
              <a:rPr lang="en-IN" sz="1600" dirty="0">
                <a:latin typeface="+mn-lt"/>
              </a:rPr>
              <a:t>.</a:t>
            </a:r>
            <a:r>
              <a:rPr lang="en-US" sz="1600" dirty="0">
                <a:latin typeface="+mn-lt"/>
                <a:ea typeface="Times New Roman" panose="02020603050405020304" pitchFamily="18" charset="0"/>
              </a:rPr>
              <a:t> </a:t>
            </a:r>
            <a:endParaRPr lang="en-US" sz="1600" b="1" i="0" u="none" strike="noStrike" cap="none" dirty="0">
              <a:solidFill>
                <a:schemeClr val="dk1"/>
              </a:solidFill>
              <a:latin typeface="+mn-lt"/>
              <a:ea typeface="Times New Roman"/>
              <a:cs typeface="Times New Roman"/>
              <a:sym typeface="Times New Roman"/>
            </a:endParaRPr>
          </a:p>
        </p:txBody>
      </p:sp>
      <p:pic>
        <p:nvPicPr>
          <p:cNvPr id="14" name="Picture 13">
            <a:extLst>
              <a:ext uri="{FF2B5EF4-FFF2-40B4-BE49-F238E27FC236}">
                <a16:creationId xmlns:a16="http://schemas.microsoft.com/office/drawing/2014/main" id="{204E411B-6D08-1445-A918-32788B8FE98F}"/>
              </a:ext>
            </a:extLst>
          </p:cNvPr>
          <p:cNvPicPr>
            <a:picLocks noChangeAspect="1"/>
          </p:cNvPicPr>
          <p:nvPr/>
        </p:nvPicPr>
        <p:blipFill>
          <a:blip r:embed="rId3"/>
          <a:stretch>
            <a:fillRect/>
          </a:stretch>
        </p:blipFill>
        <p:spPr>
          <a:xfrm>
            <a:off x="7873919" y="706056"/>
            <a:ext cx="3110455" cy="51738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p:nvPr/>
        </p:nvSpPr>
        <p:spPr>
          <a:xfrm>
            <a:off x="232925" y="3721263"/>
            <a:ext cx="4026535" cy="1908877"/>
          </a:xfrm>
          <a:prstGeom prst="rect">
            <a:avLst/>
          </a:prstGeom>
          <a:noFill/>
          <a:ln w="952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8"/>
          <p:cNvSpPr/>
          <p:nvPr/>
        </p:nvSpPr>
        <p:spPr>
          <a:xfrm>
            <a:off x="415087" y="3948366"/>
            <a:ext cx="3266380" cy="97734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mj-lt"/>
                <a:ea typeface="Times New Roman"/>
                <a:cs typeface="Times New Roman"/>
                <a:sym typeface="Times New Roman"/>
              </a:rPr>
              <a:t>Inputs : </a:t>
            </a:r>
            <a:r>
              <a:rPr lang="en-US" sz="1800" i="0" u="none" strike="noStrike" cap="none" dirty="0">
                <a:solidFill>
                  <a:srgbClr val="000000"/>
                </a:solidFill>
                <a:latin typeface="+mj-lt"/>
                <a:ea typeface="Times New Roman"/>
                <a:cs typeface="Times New Roman"/>
                <a:sym typeface="Times New Roman"/>
              </a:rPr>
              <a:t>a video frame</a:t>
            </a:r>
            <a:endParaRPr sz="1800" dirty="0">
              <a:latin typeface="+mj-lt"/>
              <a:ea typeface="Times New Roman"/>
              <a:cs typeface="Times New Roman"/>
              <a:sym typeface="Times New Roman"/>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mj-lt"/>
                <a:ea typeface="Times New Roman"/>
                <a:cs typeface="Times New Roman"/>
                <a:sym typeface="Times New Roman"/>
              </a:rPr>
              <a:t>Outputs : </a:t>
            </a:r>
            <a:r>
              <a:rPr lang="en-US" sz="1800" i="0" u="none" strike="noStrike" cap="none" dirty="0">
                <a:solidFill>
                  <a:srgbClr val="000000"/>
                </a:solidFill>
                <a:latin typeface="+mj-lt"/>
                <a:ea typeface="Times New Roman"/>
                <a:cs typeface="Times New Roman"/>
                <a:sym typeface="Times New Roman"/>
              </a:rPr>
              <a:t>10 images of the student of 24 * 24 pixels size </a:t>
            </a:r>
            <a:endParaRPr sz="1800" i="0" u="none" strike="noStrike" cap="none" dirty="0">
              <a:solidFill>
                <a:srgbClr val="000000"/>
              </a:solidFill>
              <a:latin typeface="+mj-lt"/>
              <a:ea typeface="Times New Roman"/>
              <a:cs typeface="Times New Roman"/>
              <a:sym typeface="Times New Roman"/>
            </a:endParaRPr>
          </a:p>
          <a:p>
            <a:pPr marL="0" marR="0" lvl="0" indent="0" algn="l" rtl="0">
              <a:lnSpc>
                <a:spcPct val="100000"/>
              </a:lnSpc>
              <a:spcBef>
                <a:spcPts val="0"/>
              </a:spcBef>
              <a:spcAft>
                <a:spcPts val="0"/>
              </a:spcAft>
              <a:buNone/>
            </a:pPr>
            <a:br>
              <a:rPr lang="en-US" sz="1800" i="0" u="none" strike="noStrike" cap="none" dirty="0">
                <a:solidFill>
                  <a:srgbClr val="000000"/>
                </a:solidFill>
                <a:latin typeface="+mj-lt"/>
                <a:ea typeface="Times New Roman"/>
                <a:cs typeface="Times New Roman"/>
                <a:sym typeface="Times New Roman"/>
              </a:rPr>
            </a:br>
            <a:endParaRPr sz="1800" i="0" u="none" strike="noStrike" cap="none" dirty="0">
              <a:solidFill>
                <a:srgbClr val="000000"/>
              </a:solidFill>
              <a:latin typeface="+mj-lt"/>
              <a:ea typeface="Times New Roman"/>
              <a:cs typeface="Times New Roman"/>
              <a:sym typeface="Times New Roman"/>
            </a:endParaRPr>
          </a:p>
        </p:txBody>
      </p:sp>
      <p:sp>
        <p:nvSpPr>
          <p:cNvPr id="103" name="Google Shape;103;p18"/>
          <p:cNvSpPr/>
          <p:nvPr/>
        </p:nvSpPr>
        <p:spPr>
          <a:xfrm>
            <a:off x="415087" y="157667"/>
            <a:ext cx="11601510" cy="323640"/>
          </a:xfrm>
          <a:prstGeom prst="rect">
            <a:avLst/>
          </a:prstGeom>
          <a:noFill/>
          <a:ln>
            <a:noFill/>
          </a:ln>
        </p:spPr>
        <p:txBody>
          <a:bodyPr spcFirstLastPara="1" wrap="square" lIns="90000" tIns="45000" rIns="90000" bIns="45000" anchor="t" anchorCtr="0">
            <a:noAutofit/>
          </a:bodyPr>
          <a:lstStyle/>
          <a:p>
            <a:pPr lvl="0">
              <a:lnSpc>
                <a:spcPct val="90000"/>
              </a:lnSpc>
            </a:pPr>
            <a:r>
              <a:rPr lang="en-US" sz="1200" b="0" i="0" u="none" strike="noStrike" cap="none" dirty="0">
                <a:solidFill>
                  <a:srgbClr val="4472C4"/>
                </a:solidFill>
                <a:latin typeface="Arial Black"/>
                <a:ea typeface="Arial Black"/>
                <a:cs typeface="Arial Black"/>
                <a:sym typeface="Arial Black"/>
              </a:rPr>
              <a:t>Team No: </a:t>
            </a:r>
            <a:r>
              <a:rPr lang="en-US" sz="1200" dirty="0">
                <a:solidFill>
                  <a:srgbClr val="4472C4"/>
                </a:solidFill>
                <a:latin typeface="Arial Black"/>
                <a:ea typeface="Arial Black"/>
                <a:cs typeface="Arial Black"/>
                <a:sym typeface="Arial Black"/>
              </a:rPr>
              <a:t>T26</a:t>
            </a:r>
            <a:r>
              <a:rPr lang="en-US" sz="1200" b="0" i="0" u="none" strike="noStrike" cap="none" dirty="0">
                <a:solidFill>
                  <a:srgbClr val="4472C4"/>
                </a:solidFill>
                <a:latin typeface="Arial Black"/>
                <a:ea typeface="Arial Black"/>
                <a:cs typeface="Arial Black"/>
                <a:sym typeface="Arial Black"/>
              </a:rPr>
              <a:t>		Name of the project: </a:t>
            </a:r>
            <a:r>
              <a:rPr lang="en-US" sz="1200" dirty="0">
                <a:solidFill>
                  <a:srgbClr val="4472C4"/>
                </a:solidFill>
                <a:latin typeface="Arial Black"/>
                <a:ea typeface="Arial Black"/>
                <a:cs typeface="Arial Black"/>
                <a:sym typeface="Arial Black"/>
              </a:rPr>
              <a:t>SMART ATTENDANCE SYSTEM USING COMPUTER VISION </a:t>
            </a:r>
            <a:endParaRPr sz="2200" b="0" i="0" u="none" strike="noStrike" cap="none" dirty="0">
              <a:solidFill>
                <a:schemeClr val="dk1"/>
              </a:solidFill>
              <a:latin typeface="Arial"/>
              <a:ea typeface="Arial"/>
              <a:cs typeface="Arial"/>
              <a:sym typeface="Arial"/>
            </a:endParaRPr>
          </a:p>
        </p:txBody>
      </p:sp>
      <p:sp>
        <p:nvSpPr>
          <p:cNvPr id="104" name="Google Shape;104;p18"/>
          <p:cNvSpPr/>
          <p:nvPr/>
        </p:nvSpPr>
        <p:spPr>
          <a:xfrm>
            <a:off x="232925" y="481299"/>
            <a:ext cx="8274467" cy="2947701"/>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Module-1</a:t>
            </a:r>
            <a:r>
              <a:rPr lang="en-US" sz="1800" i="0" u="none" strike="noStrike" cap="none" dirty="0">
                <a:solidFill>
                  <a:srgbClr val="000000"/>
                </a:solidFill>
                <a:latin typeface="Times New Roman"/>
                <a:ea typeface="Times New Roman"/>
                <a:cs typeface="Times New Roman"/>
                <a:sym typeface="Times New Roman"/>
              </a:rPr>
              <a:t>   : Data Set Creation</a:t>
            </a:r>
            <a:endParaRPr sz="180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800" dirty="0">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Description</a:t>
            </a:r>
            <a:r>
              <a:rPr lang="en-US" sz="1800" i="0" u="none" strike="noStrike" cap="none" dirty="0">
                <a:solidFill>
                  <a:srgbClr val="000000"/>
                </a:solidFill>
                <a:latin typeface="Times New Roman"/>
                <a:ea typeface="Times New Roman"/>
                <a:cs typeface="Times New Roman"/>
                <a:sym typeface="Times New Roman"/>
              </a:rPr>
              <a:t>:  For creating a dataset, we capture 10 frames of the student and convert them to grayscale and detect the face and convert it to 24*24 size and save </a:t>
            </a:r>
            <a:r>
              <a:rPr lang="en-US" sz="1800" dirty="0">
                <a:latin typeface="Times New Roman"/>
                <a:ea typeface="Times New Roman"/>
                <a:cs typeface="Times New Roman"/>
                <a:sym typeface="Times New Roman"/>
              </a:rPr>
              <a:t>the image in the</a:t>
            </a:r>
            <a:r>
              <a:rPr lang="en-US" sz="1800" i="0" u="none" strike="noStrike" cap="none" dirty="0">
                <a:solidFill>
                  <a:srgbClr val="000000"/>
                </a:solidFill>
                <a:latin typeface="Times New Roman"/>
                <a:ea typeface="Times New Roman"/>
                <a:cs typeface="Times New Roman"/>
                <a:sym typeface="Times New Roman"/>
              </a:rPr>
              <a:t> database along with other information of the student like name, phone no, class, section etc., as needed</a:t>
            </a:r>
            <a:endParaRPr lang="en-IN" sz="1600" b="0" i="0" u="none" strike="noStrike" cap="none" dirty="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ADAB5462-6B93-564E-9914-858EC45D536E}"/>
              </a:ext>
            </a:extLst>
          </p:cNvPr>
          <p:cNvPicPr>
            <a:picLocks noChangeAspect="1"/>
          </p:cNvPicPr>
          <p:nvPr/>
        </p:nvPicPr>
        <p:blipFill>
          <a:blip r:embed="rId3"/>
          <a:stretch>
            <a:fillRect/>
          </a:stretch>
        </p:blipFill>
        <p:spPr>
          <a:xfrm>
            <a:off x="8808334" y="590309"/>
            <a:ext cx="3150741" cy="5901192"/>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8" name="Ink 7">
                <a:extLst>
                  <a:ext uri="{FF2B5EF4-FFF2-40B4-BE49-F238E27FC236}">
                    <a16:creationId xmlns:a16="http://schemas.microsoft.com/office/drawing/2014/main" id="{5B979DF2-6CC6-DF4E-8A4B-C09A38820EFC}"/>
                  </a:ext>
                </a:extLst>
              </p14:cNvPr>
              <p14:cNvContentPartPr/>
              <p14:nvPr/>
            </p14:nvContentPartPr>
            <p14:xfrm>
              <a:off x="10516680" y="2459397"/>
              <a:ext cx="248760" cy="270360"/>
            </p14:xfrm>
          </p:contentPart>
        </mc:Choice>
        <mc:Fallback xmlns="">
          <p:pic>
            <p:nvPicPr>
              <p:cNvPr id="8" name="Ink 7">
                <a:extLst>
                  <a:ext uri="{FF2B5EF4-FFF2-40B4-BE49-F238E27FC236}">
                    <a16:creationId xmlns:a16="http://schemas.microsoft.com/office/drawing/2014/main" id="{5B979DF2-6CC6-DF4E-8A4B-C09A38820EFC}"/>
                  </a:ext>
                </a:extLst>
              </p:cNvPr>
              <p:cNvPicPr/>
              <p:nvPr/>
            </p:nvPicPr>
            <p:blipFill>
              <a:blip r:embed="rId5"/>
              <a:stretch>
                <a:fillRect/>
              </a:stretch>
            </p:blipFill>
            <p:spPr>
              <a:xfrm>
                <a:off x="10453680" y="2081757"/>
                <a:ext cx="374400" cy="1026000"/>
              </a:xfrm>
              <a:prstGeom prst="rect">
                <a:avLst/>
              </a:prstGeom>
            </p:spPr>
          </p:pic>
        </mc:Fallback>
      </mc:AlternateContent>
      <p:grpSp>
        <p:nvGrpSpPr>
          <p:cNvPr id="31" name="Group 30">
            <a:extLst>
              <a:ext uri="{FF2B5EF4-FFF2-40B4-BE49-F238E27FC236}">
                <a16:creationId xmlns:a16="http://schemas.microsoft.com/office/drawing/2014/main" id="{910621F9-77CB-1B46-9DF4-57DD4418CFEA}"/>
              </a:ext>
            </a:extLst>
          </p:cNvPr>
          <p:cNvGrpSpPr/>
          <p:nvPr/>
        </p:nvGrpSpPr>
        <p:grpSpPr>
          <a:xfrm>
            <a:off x="10072440" y="1969437"/>
            <a:ext cx="905040" cy="662400"/>
            <a:chOff x="10072440" y="1969437"/>
            <a:chExt cx="905040" cy="6624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8" name="Ink 27">
                  <a:extLst>
                    <a:ext uri="{FF2B5EF4-FFF2-40B4-BE49-F238E27FC236}">
                      <a16:creationId xmlns:a16="http://schemas.microsoft.com/office/drawing/2014/main" id="{65404551-D550-484B-94C6-FEE5170623B6}"/>
                    </a:ext>
                  </a:extLst>
                </p14:cNvPr>
                <p14:cNvContentPartPr/>
                <p14:nvPr/>
              </p14:nvContentPartPr>
              <p14:xfrm>
                <a:off x="10072440" y="1969437"/>
                <a:ext cx="905040" cy="662400"/>
              </p14:xfrm>
            </p:contentPart>
          </mc:Choice>
          <mc:Fallback xmlns="">
            <p:pic>
              <p:nvPicPr>
                <p:cNvPr id="28" name="Ink 27">
                  <a:extLst>
                    <a:ext uri="{FF2B5EF4-FFF2-40B4-BE49-F238E27FC236}">
                      <a16:creationId xmlns:a16="http://schemas.microsoft.com/office/drawing/2014/main" id="{65404551-D550-484B-94C6-FEE5170623B6}"/>
                    </a:ext>
                  </a:extLst>
                </p:cNvPr>
                <p:cNvPicPr/>
                <p:nvPr/>
              </p:nvPicPr>
              <p:blipFill>
                <a:blip r:embed="rId7"/>
                <a:stretch>
                  <a:fillRect/>
                </a:stretch>
              </p:blipFill>
              <p:spPr>
                <a:xfrm>
                  <a:off x="10041120" y="1938117"/>
                  <a:ext cx="967680" cy="725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Ink 4">
                  <a:extLst>
                    <a:ext uri="{FF2B5EF4-FFF2-40B4-BE49-F238E27FC236}">
                      <a16:creationId xmlns:a16="http://schemas.microsoft.com/office/drawing/2014/main" id="{3EBCC75D-5822-7C41-9A84-0CD513BA2FB9}"/>
                    </a:ext>
                  </a:extLst>
                </p14:cNvPr>
                <p14:cNvContentPartPr/>
                <p14:nvPr/>
              </p14:nvContentPartPr>
              <p14:xfrm>
                <a:off x="10603080" y="2625717"/>
                <a:ext cx="360" cy="360"/>
              </p14:xfrm>
            </p:contentPart>
          </mc:Choice>
          <mc:Fallback xmlns="">
            <p:pic>
              <p:nvPicPr>
                <p:cNvPr id="5" name="Ink 4">
                  <a:extLst>
                    <a:ext uri="{FF2B5EF4-FFF2-40B4-BE49-F238E27FC236}">
                      <a16:creationId xmlns:a16="http://schemas.microsoft.com/office/drawing/2014/main" id="{3EBCC75D-5822-7C41-9A84-0CD513BA2FB9}"/>
                    </a:ext>
                  </a:extLst>
                </p:cNvPr>
                <p:cNvPicPr/>
                <p:nvPr/>
              </p:nvPicPr>
              <p:blipFill>
                <a:blip r:embed="rId9"/>
                <a:stretch>
                  <a:fillRect/>
                </a:stretch>
              </p:blipFill>
              <p:spPr>
                <a:xfrm>
                  <a:off x="10540440" y="224771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Ink 5">
                  <a:extLst>
                    <a:ext uri="{FF2B5EF4-FFF2-40B4-BE49-F238E27FC236}">
                      <a16:creationId xmlns:a16="http://schemas.microsoft.com/office/drawing/2014/main" id="{DF71467F-6FF5-F847-B7D5-2D4E2613E371}"/>
                    </a:ext>
                  </a:extLst>
                </p14:cNvPr>
                <p14:cNvContentPartPr/>
                <p14:nvPr/>
              </p14:nvContentPartPr>
              <p14:xfrm>
                <a:off x="10500480" y="2586477"/>
                <a:ext cx="151560" cy="34200"/>
              </p14:xfrm>
            </p:contentPart>
          </mc:Choice>
          <mc:Fallback xmlns="">
            <p:pic>
              <p:nvPicPr>
                <p:cNvPr id="6" name="Ink 5">
                  <a:extLst>
                    <a:ext uri="{FF2B5EF4-FFF2-40B4-BE49-F238E27FC236}">
                      <a16:creationId xmlns:a16="http://schemas.microsoft.com/office/drawing/2014/main" id="{DF71467F-6FF5-F847-B7D5-2D4E2613E371}"/>
                    </a:ext>
                  </a:extLst>
                </p:cNvPr>
                <p:cNvPicPr/>
                <p:nvPr/>
              </p:nvPicPr>
              <p:blipFill>
                <a:blip r:embed="rId11"/>
                <a:stretch>
                  <a:fillRect/>
                </a:stretch>
              </p:blipFill>
              <p:spPr>
                <a:xfrm>
                  <a:off x="10437480" y="2208837"/>
                  <a:ext cx="277200" cy="78984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9" name="Ink 28">
                <a:extLst>
                  <a:ext uri="{FF2B5EF4-FFF2-40B4-BE49-F238E27FC236}">
                    <a16:creationId xmlns:a16="http://schemas.microsoft.com/office/drawing/2014/main" id="{521CC452-D196-B148-9125-EAE3095C79B4}"/>
                  </a:ext>
                </a:extLst>
              </p14:cNvPr>
              <p14:cNvContentPartPr/>
              <p14:nvPr/>
            </p14:nvContentPartPr>
            <p14:xfrm>
              <a:off x="10427760" y="2334837"/>
              <a:ext cx="295920" cy="344520"/>
            </p14:xfrm>
          </p:contentPart>
        </mc:Choice>
        <mc:Fallback xmlns="">
          <p:pic>
            <p:nvPicPr>
              <p:cNvPr id="29" name="Ink 28">
                <a:extLst>
                  <a:ext uri="{FF2B5EF4-FFF2-40B4-BE49-F238E27FC236}">
                    <a16:creationId xmlns:a16="http://schemas.microsoft.com/office/drawing/2014/main" id="{521CC452-D196-B148-9125-EAE3095C79B4}"/>
                  </a:ext>
                </a:extLst>
              </p:cNvPr>
              <p:cNvPicPr/>
              <p:nvPr/>
            </p:nvPicPr>
            <p:blipFill>
              <a:blip r:embed="rId13"/>
              <a:stretch>
                <a:fillRect/>
              </a:stretch>
            </p:blipFill>
            <p:spPr>
              <a:xfrm>
                <a:off x="10396440" y="2303517"/>
                <a:ext cx="358560" cy="407160"/>
              </a:xfrm>
              <a:prstGeom prst="rect">
                <a:avLst/>
              </a:prstGeom>
            </p:spPr>
          </p:pic>
        </mc:Fallback>
      </mc:AlternateContent>
      <p:sp>
        <p:nvSpPr>
          <p:cNvPr id="32" name="TextBox 31">
            <a:extLst>
              <a:ext uri="{FF2B5EF4-FFF2-40B4-BE49-F238E27FC236}">
                <a16:creationId xmlns:a16="http://schemas.microsoft.com/office/drawing/2014/main" id="{4878DB83-2A14-7F4D-9CC2-63F68B203A98}"/>
              </a:ext>
            </a:extLst>
          </p:cNvPr>
          <p:cNvSpPr txBox="1"/>
          <p:nvPr/>
        </p:nvSpPr>
        <p:spPr>
          <a:xfrm>
            <a:off x="10325108" y="2396780"/>
            <a:ext cx="631904" cy="307777"/>
          </a:xfrm>
          <a:prstGeom prst="rect">
            <a:avLst/>
          </a:prstGeom>
          <a:noFill/>
        </p:spPr>
        <p:txBody>
          <a:bodyPr wrap="none" rtlCol="0">
            <a:spAutoFit/>
          </a:bodyPr>
          <a:lstStyle/>
          <a:p>
            <a:r>
              <a:rPr lang="en-US" dirty="0" err="1"/>
              <a:t>i</a:t>
            </a:r>
            <a:r>
              <a:rPr lang="en-US" dirty="0"/>
              <a:t>&lt;=10</a:t>
            </a:r>
          </a:p>
        </p:txBody>
      </p:sp>
      <mc:AlternateContent xmlns:mc="http://schemas.openxmlformats.org/markup-compatibility/2006" xmlns:p14="http://schemas.microsoft.com/office/powerpoint/2010/main">
        <mc:Choice Requires="p14">
          <p:contentPart p14:bwMode="auto" r:id="rId14">
            <p14:nvContentPartPr>
              <p14:cNvPr id="35" name="Ink 34">
                <a:extLst>
                  <a:ext uri="{FF2B5EF4-FFF2-40B4-BE49-F238E27FC236}">
                    <a16:creationId xmlns:a16="http://schemas.microsoft.com/office/drawing/2014/main" id="{C34964C5-36C2-B741-828A-0382710BD552}"/>
                  </a:ext>
                </a:extLst>
              </p14:cNvPr>
              <p14:cNvContentPartPr/>
              <p14:nvPr/>
            </p14:nvContentPartPr>
            <p14:xfrm>
              <a:off x="11062800" y="1790877"/>
              <a:ext cx="678600" cy="767520"/>
            </p14:xfrm>
          </p:contentPart>
        </mc:Choice>
        <mc:Fallback xmlns="">
          <p:pic>
            <p:nvPicPr>
              <p:cNvPr id="35" name="Ink 34">
                <a:extLst>
                  <a:ext uri="{FF2B5EF4-FFF2-40B4-BE49-F238E27FC236}">
                    <a16:creationId xmlns:a16="http://schemas.microsoft.com/office/drawing/2014/main" id="{C34964C5-36C2-B741-828A-0382710BD552}"/>
                  </a:ext>
                </a:extLst>
              </p:cNvPr>
              <p:cNvPicPr/>
              <p:nvPr/>
            </p:nvPicPr>
            <p:blipFill>
              <a:blip r:embed="rId15"/>
              <a:stretch>
                <a:fillRect/>
              </a:stretch>
            </p:blipFill>
            <p:spPr>
              <a:xfrm>
                <a:off x="11053800" y="1782237"/>
                <a:ext cx="696240" cy="78516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p:nvPr/>
        </p:nvSpPr>
        <p:spPr>
          <a:xfrm>
            <a:off x="267425" y="3575129"/>
            <a:ext cx="11784000" cy="3040545"/>
          </a:xfrm>
          <a:prstGeom prst="rect">
            <a:avLst/>
          </a:prstGeom>
          <a:noFill/>
          <a:ln w="952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9"/>
          <p:cNvSpPr/>
          <p:nvPr/>
        </p:nvSpPr>
        <p:spPr>
          <a:xfrm>
            <a:off x="415087" y="3664596"/>
            <a:ext cx="6826200" cy="99555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br>
              <a:rPr lang="en-US" sz="1400" b="0" i="0" u="none" strike="noStrike" cap="none" dirty="0">
                <a:solidFill>
                  <a:srgbClr val="000000"/>
                </a:solidFill>
                <a:latin typeface="Arial"/>
                <a:ea typeface="Arial"/>
                <a:cs typeface="Arial"/>
                <a:sym typeface="Arial"/>
              </a:rPr>
            </a:br>
            <a:r>
              <a:rPr lang="en-US" sz="2400" b="1" dirty="0">
                <a:latin typeface="Times New Roman" panose="02020603050405020304" pitchFamily="18" charset="0"/>
                <a:cs typeface="Times New Roman" panose="02020603050405020304" pitchFamily="18" charset="0"/>
              </a:rPr>
              <a:t>Input: </a:t>
            </a:r>
            <a:r>
              <a:rPr lang="en-US" sz="2400" dirty="0">
                <a:latin typeface="Times New Roman" panose="02020603050405020304" pitchFamily="18" charset="0"/>
                <a:cs typeface="Times New Roman" panose="02020603050405020304" pitchFamily="18" charset="0"/>
              </a:rPr>
              <a:t>Gray scale images of pixel size 24*24 </a:t>
            </a:r>
            <a:endParaRPr lang="en-US" sz="2400" b="1"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400" b="1" i="0" u="none" strike="noStrike" cap="none" dirty="0">
                <a:solidFill>
                  <a:srgbClr val="000000"/>
                </a:solidFill>
                <a:latin typeface="Times New Roman" panose="02020603050405020304" pitchFamily="18" charset="0"/>
                <a:cs typeface="Times New Roman" panose="02020603050405020304" pitchFamily="18" charset="0"/>
                <a:sym typeface="Arial"/>
              </a:rPr>
              <a:t>Output:  </a:t>
            </a:r>
            <a:r>
              <a:rPr lang="en-US" sz="2400" i="0" u="none" strike="noStrike" cap="none" dirty="0">
                <a:solidFill>
                  <a:srgbClr val="000000"/>
                </a:solidFill>
                <a:latin typeface="Times New Roman" panose="02020603050405020304" pitchFamily="18" charset="0"/>
                <a:cs typeface="Times New Roman" panose="02020603050405020304" pitchFamily="18" charset="0"/>
                <a:sym typeface="Arial"/>
              </a:rPr>
              <a:t>Trained model</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12" name="Google Shape;112;p19"/>
          <p:cNvSpPr/>
          <p:nvPr/>
        </p:nvSpPr>
        <p:spPr>
          <a:xfrm>
            <a:off x="415087" y="157667"/>
            <a:ext cx="11601510" cy="323640"/>
          </a:xfrm>
          <a:prstGeom prst="rect">
            <a:avLst/>
          </a:prstGeom>
          <a:noFill/>
          <a:ln>
            <a:noFill/>
          </a:ln>
        </p:spPr>
        <p:txBody>
          <a:bodyPr spcFirstLastPara="1" wrap="square" lIns="90000" tIns="45000" rIns="90000" bIns="45000" anchor="t" anchorCtr="0">
            <a:noAutofit/>
          </a:bodyPr>
          <a:lstStyle/>
          <a:p>
            <a:pPr lvl="0">
              <a:lnSpc>
                <a:spcPct val="90000"/>
              </a:lnSpc>
            </a:pPr>
            <a:r>
              <a:rPr lang="en-US" sz="1200" b="0" i="0" u="none" strike="noStrike" cap="none" dirty="0">
                <a:solidFill>
                  <a:srgbClr val="4472C4"/>
                </a:solidFill>
                <a:latin typeface="Arial Black"/>
                <a:ea typeface="Arial Black"/>
                <a:cs typeface="Arial Black"/>
                <a:sym typeface="Arial Black"/>
              </a:rPr>
              <a:t>Team No: </a:t>
            </a:r>
            <a:r>
              <a:rPr lang="en-US" sz="1200" dirty="0">
                <a:solidFill>
                  <a:srgbClr val="4472C4"/>
                </a:solidFill>
                <a:latin typeface="Arial Black"/>
                <a:ea typeface="Arial Black"/>
                <a:cs typeface="Arial Black"/>
                <a:sym typeface="Arial Black"/>
              </a:rPr>
              <a:t>T26</a:t>
            </a:r>
            <a:r>
              <a:rPr lang="en-US" sz="1200" b="0" i="0" u="none" strike="noStrike" cap="none" dirty="0">
                <a:solidFill>
                  <a:srgbClr val="4472C4"/>
                </a:solidFill>
                <a:latin typeface="Arial Black"/>
                <a:ea typeface="Arial Black"/>
                <a:cs typeface="Arial Black"/>
                <a:sym typeface="Arial Black"/>
              </a:rPr>
              <a:t>		Name of the project: </a:t>
            </a:r>
            <a:r>
              <a:rPr lang="en-US" sz="1200" dirty="0">
                <a:solidFill>
                  <a:srgbClr val="4472C4"/>
                </a:solidFill>
                <a:latin typeface="Arial Black"/>
                <a:ea typeface="Arial Black"/>
                <a:cs typeface="Arial Black"/>
                <a:sym typeface="Arial Black"/>
              </a:rPr>
              <a:t>SMART ATTENDANCE SYSTEM USING COMPUTER VISION </a:t>
            </a:r>
            <a:endParaRPr sz="2200" b="0" i="0" u="none" strike="noStrike" cap="none" dirty="0">
              <a:solidFill>
                <a:schemeClr val="dk1"/>
              </a:solidFill>
              <a:latin typeface="Arial"/>
              <a:ea typeface="Arial"/>
              <a:cs typeface="Arial"/>
              <a:sym typeface="Arial"/>
            </a:endParaRPr>
          </a:p>
        </p:txBody>
      </p:sp>
      <p:sp>
        <p:nvSpPr>
          <p:cNvPr id="113" name="Google Shape;113;p19"/>
          <p:cNvSpPr/>
          <p:nvPr/>
        </p:nvSpPr>
        <p:spPr>
          <a:xfrm>
            <a:off x="276950" y="425035"/>
            <a:ext cx="11852700" cy="2857835"/>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US" sz="2000" b="1" i="0" u="none" strike="noStrike" cap="none" dirty="0">
                <a:solidFill>
                  <a:srgbClr val="000000"/>
                </a:solidFill>
                <a:latin typeface="Times New Roman"/>
                <a:ea typeface="Times New Roman"/>
                <a:cs typeface="Times New Roman"/>
                <a:sym typeface="Times New Roman"/>
              </a:rPr>
              <a:t>Module-2</a:t>
            </a:r>
            <a:r>
              <a:rPr lang="en-US" sz="2000" i="0" u="none" strike="noStrike" cap="none" dirty="0">
                <a:solidFill>
                  <a:srgbClr val="000000"/>
                </a:solidFill>
                <a:latin typeface="Times New Roman"/>
                <a:ea typeface="Times New Roman"/>
                <a:cs typeface="Times New Roman"/>
                <a:sym typeface="Times New Roman"/>
              </a:rPr>
              <a:t>   : </a:t>
            </a:r>
            <a:r>
              <a:rPr lang="en-US" sz="2000" dirty="0">
                <a:latin typeface="Times New Roman"/>
                <a:ea typeface="Times New Roman"/>
                <a:cs typeface="Times New Roman"/>
                <a:sym typeface="Times New Roman"/>
              </a:rPr>
              <a:t>Training the Classifier</a:t>
            </a:r>
            <a:endParaRPr sz="200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700"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221E7C5F-210B-46C3-AA87-67D277D5D784}"/>
              </a:ext>
            </a:extLst>
          </p:cNvPr>
          <p:cNvSpPr txBox="1"/>
          <p:nvPr/>
        </p:nvSpPr>
        <p:spPr>
          <a:xfrm>
            <a:off x="415087" y="893460"/>
            <a:ext cx="10161145" cy="1323439"/>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Description</a:t>
            </a:r>
            <a:r>
              <a:rPr lang="en-IN" sz="2000" dirty="0">
                <a:latin typeface="Times New Roman" panose="02020603050405020304" pitchFamily="18" charset="0"/>
                <a:cs typeface="Times New Roman" panose="02020603050405020304" pitchFamily="18" charset="0"/>
              </a:rPr>
              <a:t>: After the dataset creation, the classifier is trained with the data to distinguish what is a face and what is not , so that it is ready for recognizing</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GoogleNet</a:t>
            </a:r>
            <a:r>
              <a:rPr lang="en-US" sz="2000" dirty="0">
                <a:latin typeface="Times New Roman" panose="02020603050405020304" pitchFamily="18" charset="0"/>
                <a:cs typeface="Times New Roman" panose="02020603050405020304" pitchFamily="18" charset="0"/>
              </a:rPr>
              <a:t> Convolutional Neural Network has 144 layers of which is modified in the last 3 layers which are task specific layers to generate a training model for recognizing faces.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p:nvPr/>
        </p:nvSpPr>
        <p:spPr>
          <a:xfrm>
            <a:off x="451489" y="3318268"/>
            <a:ext cx="4118909" cy="1658845"/>
          </a:xfrm>
          <a:prstGeom prst="rect">
            <a:avLst/>
          </a:prstGeom>
          <a:noFill/>
          <a:ln w="952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9"/>
          <p:cNvSpPr/>
          <p:nvPr/>
        </p:nvSpPr>
        <p:spPr>
          <a:xfrm>
            <a:off x="415087" y="157667"/>
            <a:ext cx="11601510" cy="323640"/>
          </a:xfrm>
          <a:prstGeom prst="rect">
            <a:avLst/>
          </a:prstGeom>
          <a:noFill/>
          <a:ln>
            <a:noFill/>
          </a:ln>
        </p:spPr>
        <p:txBody>
          <a:bodyPr spcFirstLastPara="1" wrap="square" lIns="90000" tIns="45000" rIns="90000" bIns="45000" anchor="t" anchorCtr="0">
            <a:noAutofit/>
          </a:bodyPr>
          <a:lstStyle/>
          <a:p>
            <a:pPr lvl="0">
              <a:lnSpc>
                <a:spcPct val="90000"/>
              </a:lnSpc>
            </a:pPr>
            <a:r>
              <a:rPr lang="en-US" sz="1200" b="0" i="0" u="none" strike="noStrike" cap="none" dirty="0">
                <a:solidFill>
                  <a:srgbClr val="4472C4"/>
                </a:solidFill>
                <a:latin typeface="Arial Black"/>
                <a:ea typeface="Arial Black"/>
                <a:cs typeface="Arial Black"/>
                <a:sym typeface="Arial Black"/>
              </a:rPr>
              <a:t>Team No: </a:t>
            </a:r>
            <a:r>
              <a:rPr lang="en-US" sz="1200" dirty="0">
                <a:solidFill>
                  <a:srgbClr val="4472C4"/>
                </a:solidFill>
                <a:latin typeface="Arial Black"/>
                <a:ea typeface="Arial Black"/>
                <a:cs typeface="Arial Black"/>
                <a:sym typeface="Arial Black"/>
              </a:rPr>
              <a:t>T26</a:t>
            </a:r>
            <a:r>
              <a:rPr lang="en-US" sz="1200" b="0" i="0" u="none" strike="noStrike" cap="none" dirty="0">
                <a:solidFill>
                  <a:srgbClr val="4472C4"/>
                </a:solidFill>
                <a:latin typeface="Arial Black"/>
                <a:ea typeface="Arial Black"/>
                <a:cs typeface="Arial Black"/>
                <a:sym typeface="Arial Black"/>
              </a:rPr>
              <a:t>		Name of the project: </a:t>
            </a:r>
            <a:r>
              <a:rPr lang="en-US" sz="1200" dirty="0">
                <a:solidFill>
                  <a:srgbClr val="4472C4"/>
                </a:solidFill>
                <a:latin typeface="Arial Black"/>
                <a:ea typeface="Arial Black"/>
                <a:cs typeface="Arial Black"/>
                <a:sym typeface="Arial Black"/>
              </a:rPr>
              <a:t>SMART ATTENDANCE SYSTEM USING COMPUTER VISION </a:t>
            </a:r>
            <a:br>
              <a:rPr lang="en-US" sz="1200" b="0" i="0" u="none" strike="noStrike" cap="none" dirty="0">
                <a:solidFill>
                  <a:schemeClr val="dk1"/>
                </a:solidFill>
                <a:latin typeface="Arial Black"/>
                <a:ea typeface="Arial Black"/>
                <a:cs typeface="Arial Black"/>
                <a:sym typeface="Arial Black"/>
              </a:rPr>
            </a:br>
            <a:endParaRPr sz="1200" b="0" i="0" u="none" strike="noStrike" cap="none" dirty="0">
              <a:solidFill>
                <a:schemeClr val="dk1"/>
              </a:solidFill>
              <a:latin typeface="Arial Black"/>
              <a:ea typeface="Arial Black"/>
              <a:cs typeface="Arial Black"/>
              <a:sym typeface="Arial Black"/>
            </a:endParaRPr>
          </a:p>
          <a:p>
            <a:pPr marL="0" marR="0" lvl="0" indent="0" algn="l" rtl="0">
              <a:lnSpc>
                <a:spcPct val="90000"/>
              </a:lnSpc>
              <a:spcBef>
                <a:spcPts val="0"/>
              </a:spcBef>
              <a:spcAft>
                <a:spcPts val="0"/>
              </a:spcAft>
              <a:buClr>
                <a:srgbClr val="000000"/>
              </a:buClr>
              <a:buSzPts val="1800"/>
              <a:buFont typeface="Arial"/>
              <a:buNone/>
            </a:pPr>
            <a:br>
              <a:rPr lang="en-US" sz="1800" b="0" i="0" u="none" strike="noStrike" cap="none" dirty="0">
                <a:solidFill>
                  <a:schemeClr val="dk1"/>
                </a:solidFill>
                <a:latin typeface="Arial"/>
                <a:ea typeface="Arial"/>
                <a:cs typeface="Arial"/>
                <a:sym typeface="Arial"/>
              </a:rPr>
            </a:br>
            <a:endParaRPr sz="2200" b="0" i="0" u="none" strike="noStrike" cap="none" dirty="0">
              <a:solidFill>
                <a:schemeClr val="dk1"/>
              </a:solidFill>
              <a:latin typeface="Arial"/>
              <a:ea typeface="Arial"/>
              <a:cs typeface="Arial"/>
              <a:sym typeface="Arial"/>
            </a:endParaRPr>
          </a:p>
        </p:txBody>
      </p:sp>
      <p:sp>
        <p:nvSpPr>
          <p:cNvPr id="113" name="Google Shape;113;p19"/>
          <p:cNvSpPr/>
          <p:nvPr/>
        </p:nvSpPr>
        <p:spPr>
          <a:xfrm>
            <a:off x="325874" y="755008"/>
            <a:ext cx="7382865" cy="2237136"/>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700" b="1" i="0" u="none" strike="noStrike" cap="none" dirty="0">
                <a:solidFill>
                  <a:srgbClr val="000000"/>
                </a:solidFill>
                <a:latin typeface="Times New Roman"/>
                <a:ea typeface="Times New Roman"/>
                <a:cs typeface="Times New Roman"/>
                <a:sym typeface="Times New Roman"/>
              </a:rPr>
              <a:t>Module-3</a:t>
            </a:r>
            <a:r>
              <a:rPr lang="en-US" sz="1700" i="0" u="none" strike="noStrike" cap="none" dirty="0">
                <a:solidFill>
                  <a:srgbClr val="000000"/>
                </a:solidFill>
                <a:latin typeface="Times New Roman"/>
                <a:ea typeface="Times New Roman"/>
                <a:cs typeface="Times New Roman"/>
                <a:sym typeface="Times New Roman"/>
              </a:rPr>
              <a:t>   : Mar</a:t>
            </a:r>
            <a:r>
              <a:rPr lang="en-US" sz="1700" dirty="0">
                <a:latin typeface="Times New Roman"/>
                <a:ea typeface="Times New Roman"/>
                <a:cs typeface="Times New Roman"/>
                <a:sym typeface="Times New Roman"/>
              </a:rPr>
              <a:t>king the attendance</a:t>
            </a:r>
          </a:p>
          <a:p>
            <a:pPr marL="0" marR="0" lvl="0" indent="0" algn="l" rtl="0">
              <a:lnSpc>
                <a:spcPct val="100000"/>
              </a:lnSpc>
              <a:spcBef>
                <a:spcPts val="0"/>
              </a:spcBef>
              <a:spcAft>
                <a:spcPts val="0"/>
              </a:spcAft>
              <a:buNone/>
            </a:pPr>
            <a:endParaRPr sz="1700" dirty="0">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1700" b="1" i="0" u="none" strike="noStrike" cap="none" dirty="0">
                <a:solidFill>
                  <a:srgbClr val="000000"/>
                </a:solidFill>
                <a:latin typeface="Times New Roman"/>
                <a:ea typeface="Times New Roman"/>
                <a:cs typeface="Times New Roman"/>
                <a:sym typeface="Times New Roman"/>
              </a:rPr>
              <a:t>Description</a:t>
            </a:r>
            <a:r>
              <a:rPr lang="en-US" sz="1700" i="0" u="none" strike="noStrike" cap="none" dirty="0">
                <a:solidFill>
                  <a:srgbClr val="000000"/>
                </a:solidFill>
                <a:latin typeface="Times New Roman"/>
                <a:ea typeface="Times New Roman"/>
                <a:cs typeface="Times New Roman"/>
                <a:sym typeface="Times New Roman"/>
              </a:rPr>
              <a:t>: In this module, a frame is captured and face is detected and further processed for recognition by matching it with a person in the data reserve which is SQLlite3 in the system and the Microsoft excel sheet is updated as present for the student for the particular hour using a python library </a:t>
            </a:r>
            <a:r>
              <a:rPr lang="en-US" sz="1700" i="0" u="none" strike="noStrike" cap="none" dirty="0" err="1">
                <a:solidFill>
                  <a:srgbClr val="000000"/>
                </a:solidFill>
                <a:latin typeface="Times New Roman"/>
                <a:ea typeface="Times New Roman"/>
                <a:cs typeface="Times New Roman"/>
                <a:sym typeface="Times New Roman"/>
              </a:rPr>
              <a:t>openpyxl</a:t>
            </a:r>
            <a:r>
              <a:rPr lang="en-US" sz="1700" i="0" u="none" strike="noStrike" cap="none" dirty="0">
                <a:solidFill>
                  <a:srgbClr val="000000"/>
                </a:solidFill>
                <a:latin typeface="Times New Roman"/>
                <a:ea typeface="Times New Roman"/>
                <a:cs typeface="Times New Roman"/>
                <a:sym typeface="Times New Roman"/>
              </a:rPr>
              <a:t> lib automatically without the user interference. </a:t>
            </a:r>
            <a:endParaRPr sz="1200" b="0" i="0" u="none" strike="noStrike" cap="none" dirty="0">
              <a:solidFill>
                <a:schemeClr val="dk1"/>
              </a:solidFill>
              <a:latin typeface="Arial"/>
              <a:ea typeface="Arial"/>
              <a:cs typeface="Arial"/>
              <a:sym typeface="Arial"/>
            </a:endParaRPr>
          </a:p>
        </p:txBody>
      </p:sp>
      <p:sp>
        <p:nvSpPr>
          <p:cNvPr id="4" name="TextBox 3">
            <a:extLst>
              <a:ext uri="{FF2B5EF4-FFF2-40B4-BE49-F238E27FC236}">
                <a16:creationId xmlns:a16="http://schemas.microsoft.com/office/drawing/2014/main" id="{B9F1AC4F-CA3E-4669-98DA-A2F84BA13DE3}"/>
              </a:ext>
            </a:extLst>
          </p:cNvPr>
          <p:cNvSpPr txBox="1"/>
          <p:nvPr/>
        </p:nvSpPr>
        <p:spPr>
          <a:xfrm>
            <a:off x="728792" y="3501359"/>
            <a:ext cx="3390672" cy="646331"/>
          </a:xfrm>
          <a:prstGeom prst="rect">
            <a:avLst/>
          </a:prstGeom>
          <a:noFill/>
        </p:spPr>
        <p:txBody>
          <a:bodyPr wrap="none" rtlCol="0">
            <a:spAutoFit/>
          </a:bodyPr>
          <a:lstStyle/>
          <a:p>
            <a:r>
              <a:rPr lang="en-US" sz="1800" b="1" dirty="0"/>
              <a:t>Input: </a:t>
            </a:r>
            <a:r>
              <a:rPr lang="en-US" sz="1800" dirty="0"/>
              <a:t>Student video frame</a:t>
            </a:r>
            <a:endParaRPr lang="en-US" sz="1800" b="1" dirty="0"/>
          </a:p>
          <a:p>
            <a:r>
              <a:rPr lang="en-US" sz="1800" b="1" dirty="0"/>
              <a:t>Output: </a:t>
            </a:r>
            <a:r>
              <a:rPr lang="en-US" sz="1800" dirty="0"/>
              <a:t>Updating Excel sheet .</a:t>
            </a:r>
            <a:endParaRPr lang="en-US" sz="1800" b="1" dirty="0"/>
          </a:p>
        </p:txBody>
      </p:sp>
      <p:pic>
        <p:nvPicPr>
          <p:cNvPr id="5" name="Picture 4">
            <a:extLst>
              <a:ext uri="{FF2B5EF4-FFF2-40B4-BE49-F238E27FC236}">
                <a16:creationId xmlns:a16="http://schemas.microsoft.com/office/drawing/2014/main" id="{C2168FD8-2482-8541-95B9-1C434C43736B}"/>
              </a:ext>
            </a:extLst>
          </p:cNvPr>
          <p:cNvPicPr>
            <a:picLocks noChangeAspect="1"/>
          </p:cNvPicPr>
          <p:nvPr/>
        </p:nvPicPr>
        <p:blipFill>
          <a:blip r:embed="rId3"/>
          <a:stretch>
            <a:fillRect/>
          </a:stretch>
        </p:blipFill>
        <p:spPr>
          <a:xfrm>
            <a:off x="7932518" y="752354"/>
            <a:ext cx="3781548" cy="5312780"/>
          </a:xfrm>
          <a:prstGeom prst="rect">
            <a:avLst/>
          </a:prstGeom>
        </p:spPr>
      </p:pic>
    </p:spTree>
    <p:extLst>
      <p:ext uri="{BB962C8B-B14F-4D97-AF65-F5344CB8AC3E}">
        <p14:creationId xmlns:p14="http://schemas.microsoft.com/office/powerpoint/2010/main" val="640517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893A4-DCB4-42ED-82A5-54B9738F009E}"/>
              </a:ext>
            </a:extLst>
          </p:cNvPr>
          <p:cNvSpPr>
            <a:spLocks noGrp="1"/>
          </p:cNvSpPr>
          <p:nvPr>
            <p:ph type="title"/>
          </p:nvPr>
        </p:nvSpPr>
        <p:spPr>
          <a:xfrm>
            <a:off x="609480" y="114301"/>
            <a:ext cx="10972440" cy="865046"/>
          </a:xfrm>
        </p:spPr>
        <p:txBody>
          <a:bodyPr/>
          <a:lstStyle/>
          <a:p>
            <a:r>
              <a:rPr lang="en-US" sz="1600" b="1" dirty="0">
                <a:solidFill>
                  <a:schemeClr val="accent1"/>
                </a:solidFill>
                <a:latin typeface="+mj-lt"/>
              </a:rPr>
              <a:t>Team No: T26 			  Name of the project: </a:t>
            </a:r>
            <a:r>
              <a:rPr lang="en-US" sz="1200" b="1" dirty="0">
                <a:solidFill>
                  <a:srgbClr val="4472C4"/>
                </a:solidFill>
                <a:latin typeface="+mj-lt"/>
                <a:ea typeface="Arial Black"/>
                <a:cs typeface="Arial Black"/>
                <a:sym typeface="Arial Black"/>
              </a:rPr>
              <a:t>SMART ATTENDANCE SYSTEM USING COMPUTER VISION </a:t>
            </a:r>
            <a:br>
              <a:rPr lang="en-US" sz="1200" b="1" dirty="0">
                <a:solidFill>
                  <a:schemeClr val="accent1"/>
                </a:solidFill>
              </a:rPr>
            </a:br>
            <a:br>
              <a:rPr lang="en-US" sz="1200" b="1" dirty="0">
                <a:solidFill>
                  <a:schemeClr val="accent1"/>
                </a:solidFill>
              </a:rPr>
            </a:br>
            <a:r>
              <a:rPr lang="en-US" sz="1800" b="1" dirty="0">
                <a:solidFill>
                  <a:schemeClr val="accent1"/>
                </a:solidFill>
              </a:rPr>
              <a:t> </a:t>
            </a:r>
            <a:r>
              <a:rPr lang="en-US" sz="1800" b="1" dirty="0">
                <a:solidFill>
                  <a:schemeClr val="tx1"/>
                </a:solidFill>
              </a:rPr>
              <a:t>EXPECTED OUTPUT:</a:t>
            </a:r>
            <a:br>
              <a:rPr lang="en-US" sz="1800" b="1" dirty="0">
                <a:solidFill>
                  <a:schemeClr val="accent1"/>
                </a:solidFill>
              </a:rPr>
            </a:br>
            <a:endParaRPr lang="en-US" sz="1800" dirty="0"/>
          </a:p>
        </p:txBody>
      </p:sp>
      <p:sp>
        <p:nvSpPr>
          <p:cNvPr id="3" name="Text Placeholder 2">
            <a:extLst>
              <a:ext uri="{FF2B5EF4-FFF2-40B4-BE49-F238E27FC236}">
                <a16:creationId xmlns:a16="http://schemas.microsoft.com/office/drawing/2014/main" id="{458C5660-1C5C-4426-8E61-8AF027A07FD9}"/>
              </a:ext>
            </a:extLst>
          </p:cNvPr>
          <p:cNvSpPr>
            <a:spLocks noGrp="1"/>
          </p:cNvSpPr>
          <p:nvPr>
            <p:ph type="body" idx="1"/>
          </p:nvPr>
        </p:nvSpPr>
        <p:spPr/>
        <p:txBody>
          <a:bodyPr>
            <a:normAutofit/>
          </a:bodyPr>
          <a:lstStyle/>
          <a:p>
            <a:endParaRPr lang="en-US" sz="1600" dirty="0"/>
          </a:p>
          <a:p>
            <a:endParaRPr lang="en-US" sz="1600" dirty="0"/>
          </a:p>
          <a:p>
            <a:endParaRPr lang="en-US" sz="1600" dirty="0"/>
          </a:p>
        </p:txBody>
      </p:sp>
      <p:sp>
        <p:nvSpPr>
          <p:cNvPr id="4" name="Text Placeholder 3">
            <a:extLst>
              <a:ext uri="{FF2B5EF4-FFF2-40B4-BE49-F238E27FC236}">
                <a16:creationId xmlns:a16="http://schemas.microsoft.com/office/drawing/2014/main" id="{DCDDF409-EA67-4918-A544-D15C30F88283}"/>
              </a:ext>
            </a:extLst>
          </p:cNvPr>
          <p:cNvSpPr>
            <a:spLocks noGrp="1"/>
          </p:cNvSpPr>
          <p:nvPr>
            <p:ph type="body" idx="2"/>
          </p:nvPr>
        </p:nvSpPr>
        <p:spPr>
          <a:xfrm>
            <a:off x="6912528" y="1604520"/>
            <a:ext cx="4673712" cy="3977280"/>
          </a:xfrm>
        </p:spPr>
        <p:txBody>
          <a:bodyPr/>
          <a:lstStyle/>
          <a:p>
            <a:r>
              <a:rPr lang="en-US" dirty="0"/>
              <a:t>Face Detection  </a:t>
            </a:r>
          </a:p>
        </p:txBody>
      </p:sp>
      <p:sp>
        <p:nvSpPr>
          <p:cNvPr id="6" name="Rectangle 5">
            <a:extLst>
              <a:ext uri="{FF2B5EF4-FFF2-40B4-BE49-F238E27FC236}">
                <a16:creationId xmlns:a16="http://schemas.microsoft.com/office/drawing/2014/main" id="{07DE8838-2F14-4340-802D-61EB0E07AB6C}"/>
              </a:ext>
            </a:extLst>
          </p:cNvPr>
          <p:cNvSpPr/>
          <p:nvPr/>
        </p:nvSpPr>
        <p:spPr>
          <a:xfrm>
            <a:off x="956659" y="2820094"/>
            <a:ext cx="4580792" cy="2659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8A9B58B-CEE6-4C5B-847E-195E09F6EBB9}"/>
              </a:ext>
            </a:extLst>
          </p:cNvPr>
          <p:cNvSpPr/>
          <p:nvPr/>
        </p:nvSpPr>
        <p:spPr>
          <a:xfrm>
            <a:off x="1211636" y="3007626"/>
            <a:ext cx="4070838" cy="4308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 Registration</a:t>
            </a:r>
          </a:p>
        </p:txBody>
      </p:sp>
      <p:sp>
        <p:nvSpPr>
          <p:cNvPr id="8" name="Rectangle 7">
            <a:extLst>
              <a:ext uri="{FF2B5EF4-FFF2-40B4-BE49-F238E27FC236}">
                <a16:creationId xmlns:a16="http://schemas.microsoft.com/office/drawing/2014/main" id="{9923F9B5-5282-4D58-A534-FC9AEB3EFAD1}"/>
              </a:ext>
            </a:extLst>
          </p:cNvPr>
          <p:cNvSpPr/>
          <p:nvPr/>
        </p:nvSpPr>
        <p:spPr>
          <a:xfrm>
            <a:off x="1224825" y="3666225"/>
            <a:ext cx="4095512" cy="4308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 Attendance</a:t>
            </a:r>
          </a:p>
        </p:txBody>
      </p:sp>
      <p:sp>
        <p:nvSpPr>
          <p:cNvPr id="9" name="Rectangle 8">
            <a:extLst>
              <a:ext uri="{FF2B5EF4-FFF2-40B4-BE49-F238E27FC236}">
                <a16:creationId xmlns:a16="http://schemas.microsoft.com/office/drawing/2014/main" id="{5BC89CF9-9609-4FC2-8C90-6BB364D572AA}"/>
              </a:ext>
            </a:extLst>
          </p:cNvPr>
          <p:cNvSpPr/>
          <p:nvPr/>
        </p:nvSpPr>
        <p:spPr>
          <a:xfrm>
            <a:off x="1211636" y="4324824"/>
            <a:ext cx="4070838" cy="4177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Attendance Report</a:t>
            </a:r>
          </a:p>
        </p:txBody>
      </p:sp>
      <p:sp>
        <p:nvSpPr>
          <p:cNvPr id="11" name="Rectangle 10">
            <a:extLst>
              <a:ext uri="{FF2B5EF4-FFF2-40B4-BE49-F238E27FC236}">
                <a16:creationId xmlns:a16="http://schemas.microsoft.com/office/drawing/2014/main" id="{E8892E80-2D21-4F73-9509-2DAE055FDBF6}"/>
              </a:ext>
            </a:extLst>
          </p:cNvPr>
          <p:cNvSpPr/>
          <p:nvPr/>
        </p:nvSpPr>
        <p:spPr>
          <a:xfrm>
            <a:off x="971549" y="2362142"/>
            <a:ext cx="4497265" cy="345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Attendance System Using Face Recognition</a:t>
            </a:r>
          </a:p>
        </p:txBody>
      </p:sp>
      <p:sp>
        <p:nvSpPr>
          <p:cNvPr id="12" name="Rectangle 11">
            <a:extLst>
              <a:ext uri="{FF2B5EF4-FFF2-40B4-BE49-F238E27FC236}">
                <a16:creationId xmlns:a16="http://schemas.microsoft.com/office/drawing/2014/main" id="{03C62744-BAC9-412E-9925-ECE763CDF25D}"/>
              </a:ext>
            </a:extLst>
          </p:cNvPr>
          <p:cNvSpPr/>
          <p:nvPr/>
        </p:nvSpPr>
        <p:spPr>
          <a:xfrm>
            <a:off x="1345223" y="4983423"/>
            <a:ext cx="1046285" cy="3886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About</a:t>
            </a:r>
          </a:p>
        </p:txBody>
      </p:sp>
      <p:sp>
        <p:nvSpPr>
          <p:cNvPr id="13" name="Rectangle 12">
            <a:extLst>
              <a:ext uri="{FF2B5EF4-FFF2-40B4-BE49-F238E27FC236}">
                <a16:creationId xmlns:a16="http://schemas.microsoft.com/office/drawing/2014/main" id="{4BC4A276-5893-45D7-9706-283D7CB9470A}"/>
              </a:ext>
            </a:extLst>
          </p:cNvPr>
          <p:cNvSpPr/>
          <p:nvPr/>
        </p:nvSpPr>
        <p:spPr>
          <a:xfrm>
            <a:off x="3702850" y="4983423"/>
            <a:ext cx="1046285" cy="3886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Exit</a:t>
            </a:r>
          </a:p>
        </p:txBody>
      </p:sp>
      <p:pic>
        <p:nvPicPr>
          <p:cNvPr id="10" name="Picture 9">
            <a:extLst>
              <a:ext uri="{FF2B5EF4-FFF2-40B4-BE49-F238E27FC236}">
                <a16:creationId xmlns:a16="http://schemas.microsoft.com/office/drawing/2014/main" id="{10CA315D-D14F-4ED2-812C-87CF43B9972F}"/>
              </a:ext>
            </a:extLst>
          </p:cNvPr>
          <p:cNvPicPr>
            <a:picLocks noChangeAspect="1"/>
          </p:cNvPicPr>
          <p:nvPr/>
        </p:nvPicPr>
        <p:blipFill>
          <a:blip r:embed="rId2"/>
          <a:stretch>
            <a:fillRect/>
          </a:stretch>
        </p:blipFill>
        <p:spPr>
          <a:xfrm>
            <a:off x="7193953" y="2256639"/>
            <a:ext cx="3881384" cy="2919367"/>
          </a:xfrm>
          <a:prstGeom prst="rect">
            <a:avLst/>
          </a:prstGeom>
        </p:spPr>
      </p:pic>
    </p:spTree>
    <p:extLst>
      <p:ext uri="{BB962C8B-B14F-4D97-AF65-F5344CB8AC3E}">
        <p14:creationId xmlns:p14="http://schemas.microsoft.com/office/powerpoint/2010/main" val="227443923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1295</TotalTime>
  <Words>1161</Words>
  <Application>Microsoft Office PowerPoint</Application>
  <PresentationFormat>Widescreen</PresentationFormat>
  <Paragraphs>86</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Times New Roman</vt:lpstr>
      <vt:lpstr>Verdana</vt:lpstr>
      <vt:lpstr>Arial Black</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No: T26      Name of the project: SMART ATTENDANCE SYSTEM USING COMPUTER VISION    EXPECTED OUTPUT: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chitiprolu ajith</dc:creator>
  <cp:lastModifiedBy>Sridhar Reddy Alapati</cp:lastModifiedBy>
  <cp:revision>73</cp:revision>
  <dcterms:modified xsi:type="dcterms:W3CDTF">2021-05-28T15:11:35Z</dcterms:modified>
</cp:coreProperties>
</file>