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68" r:id="rId2"/>
    <p:sldId id="257" r:id="rId3"/>
    <p:sldId id="258" r:id="rId4"/>
    <p:sldId id="259" r:id="rId5"/>
    <p:sldId id="260" r:id="rId6"/>
    <p:sldId id="261" r:id="rId7"/>
    <p:sldId id="262" r:id="rId8"/>
    <p:sldId id="263" r:id="rId9"/>
    <p:sldId id="264" r:id="rId10"/>
    <p:sldId id="266" r:id="rId11"/>
    <p:sldId id="267" r:id="rId12"/>
  </p:sldIdLst>
  <p:sldSz cx="12192000" cy="6858000"/>
  <p:notesSz cx="7010400" cy="9296400"/>
  <p:embeddedFontLst>
    <p:embeddedFont>
      <p:font typeface="Arial Black" panose="020B0A04020102020204" pitchFamily="34" charset="0"/>
      <p:regular r:id="rId14"/>
      <p:bold r:id="rId15"/>
    </p:embeddedFont>
    <p:embeddedFont>
      <p:font typeface="Calibri" panose="020F0502020204030204" pitchFamily="34" charset="0"/>
      <p:regular r:id="rId16"/>
      <p:bold r:id="rId17"/>
      <p:italic r:id="rId18"/>
      <p:boldItalic r:id="rId19"/>
    </p:embeddedFont>
    <p:embeddedFont>
      <p:font typeface="Verdana" panose="020B060403050404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18549E-4D55-40BC-B54E-ADFD4515F92C}">
  <a:tblStyle styleId="{1B18549E-4D55-40BC-B54E-ADFD4515F92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8" y="0"/>
            <a:ext cx="3038475" cy="46513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16425"/>
            <a:ext cx="5607050" cy="41830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51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701675" y="4416425"/>
            <a:ext cx="5607050" cy="41830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409bcf868_1_1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d409bcf868_1_19:notes"/>
          <p:cNvSpPr txBox="1">
            <a:spLocks noGrp="1"/>
          </p:cNvSpPr>
          <p:nvPr>
            <p:ph type="body" idx="1"/>
          </p:nvPr>
        </p:nvSpPr>
        <p:spPr>
          <a:xfrm>
            <a:off x="701675" y="4416425"/>
            <a:ext cx="5607000" cy="4183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gd409bcf868_1_19:notes"/>
          <p:cNvSpPr txBox="1">
            <a:spLocks noGrp="1"/>
          </p:cNvSpPr>
          <p:nvPr>
            <p:ph type="sldNum" idx="12"/>
          </p:nvPr>
        </p:nvSpPr>
        <p:spPr>
          <a:xfrm>
            <a:off x="3970338" y="8829675"/>
            <a:ext cx="30384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txBox="1">
            <a:spLocks noGrp="1"/>
          </p:cNvSpPr>
          <p:nvPr>
            <p:ph type="body" idx="1"/>
          </p:nvPr>
        </p:nvSpPr>
        <p:spPr>
          <a:xfrm>
            <a:off x="701675" y="4416425"/>
            <a:ext cx="5607050" cy="41830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409bcf868_0_13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409bcf868_0_137:notes"/>
          <p:cNvSpPr txBox="1">
            <a:spLocks noGrp="1"/>
          </p:cNvSpPr>
          <p:nvPr>
            <p:ph type="body" idx="1"/>
          </p:nvPr>
        </p:nvSpPr>
        <p:spPr>
          <a:xfrm>
            <a:off x="701675" y="4416425"/>
            <a:ext cx="5607000" cy="4183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d409bcf868_0_137:notes"/>
          <p:cNvSpPr txBox="1">
            <a:spLocks noGrp="1"/>
          </p:cNvSpPr>
          <p:nvPr>
            <p:ph type="sldNum" idx="12"/>
          </p:nvPr>
        </p:nvSpPr>
        <p:spPr>
          <a:xfrm>
            <a:off x="3970338" y="8829675"/>
            <a:ext cx="30384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701675" y="4416425"/>
            <a:ext cx="5607050" cy="41830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9a1d9cdec_0_1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9a1d9cdec_0_12:notes"/>
          <p:cNvSpPr txBox="1">
            <a:spLocks noGrp="1"/>
          </p:cNvSpPr>
          <p:nvPr>
            <p:ph type="body" idx="1"/>
          </p:nvPr>
        </p:nvSpPr>
        <p:spPr>
          <a:xfrm>
            <a:off x="701675" y="4416425"/>
            <a:ext cx="5607000" cy="4183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d9a1d9cdec_0_12:notes"/>
          <p:cNvSpPr txBox="1">
            <a:spLocks noGrp="1"/>
          </p:cNvSpPr>
          <p:nvPr>
            <p:ph type="sldNum" idx="12"/>
          </p:nvPr>
        </p:nvSpPr>
        <p:spPr>
          <a:xfrm>
            <a:off x="3970338" y="8829675"/>
            <a:ext cx="3038400" cy="465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701675" y="4416425"/>
            <a:ext cx="5607050" cy="41830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701675" y="4416425"/>
            <a:ext cx="5607050" cy="41830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701675" y="4416425"/>
            <a:ext cx="5607050" cy="41830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701675" y="4416425"/>
            <a:ext cx="5607050" cy="41830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2"/>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3"/>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3"/>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3"/>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783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5"/>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7"/>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8"/>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9"/>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0"/>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1"/>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1"/>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 name="Google Shape;11;p1"/>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
        <p:nvSpPr>
          <p:cNvPr id="13" name="Google Shape;13;p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7495B9A5-D4E4-43B4-96FE-984DD8A205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2917" y="4469887"/>
            <a:ext cx="1526165" cy="1399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226E3D5D-6620-4759-A578-2A0506C8E95F}"/>
              </a:ext>
            </a:extLst>
          </p:cNvPr>
          <p:cNvSpPr>
            <a:spLocks noChangeArrowheads="1"/>
          </p:cNvSpPr>
          <p:nvPr/>
        </p:nvSpPr>
        <p:spPr bwMode="auto">
          <a:xfrm>
            <a:off x="2215662" y="390061"/>
            <a:ext cx="7728438" cy="35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Aft>
                <a:spcPts val="716"/>
              </a:spcAft>
            </a:pPr>
            <a:r>
              <a:rPr lang="en-US" sz="1600" b="1" dirty="0">
                <a:solidFill>
                  <a:schemeClr val="dk1"/>
                </a:solidFill>
                <a:latin typeface="Times New Roman" panose="02020603050405020304" pitchFamily="18" charset="0"/>
                <a:ea typeface="Times New Roman"/>
                <a:cs typeface="Times New Roman" panose="02020603050405020304" pitchFamily="18" charset="0"/>
                <a:sym typeface="Times New Roman"/>
              </a:rPr>
              <a:t>SMART ATTENDANCE SYSTEM USING COMPUTER VISION</a:t>
            </a:r>
            <a:endParaRPr lang="en-US" altLang="en-US" sz="1600" b="1" dirty="0">
              <a:latin typeface="Times New Roman" panose="02020603050405020304" pitchFamily="18" charset="0"/>
            </a:endParaRPr>
          </a:p>
        </p:txBody>
      </p:sp>
      <p:sp>
        <p:nvSpPr>
          <p:cNvPr id="1028" name="Rectangle 3">
            <a:extLst>
              <a:ext uri="{FF2B5EF4-FFF2-40B4-BE49-F238E27FC236}">
                <a16:creationId xmlns:a16="http://schemas.microsoft.com/office/drawing/2014/main" id="{F8B40D38-9917-4C7C-820C-0363F3FCF1C8}"/>
              </a:ext>
            </a:extLst>
          </p:cNvPr>
          <p:cNvSpPr>
            <a:spLocks noChangeArrowheads="1"/>
          </p:cNvSpPr>
          <p:nvPr/>
        </p:nvSpPr>
        <p:spPr bwMode="auto">
          <a:xfrm>
            <a:off x="3789485" y="744686"/>
            <a:ext cx="4528038" cy="35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Bef>
                <a:spcPts val="716"/>
              </a:spcBef>
              <a:spcAft>
                <a:spcPts val="145"/>
              </a:spcAft>
            </a:pPr>
            <a:r>
              <a:rPr lang="en-US" altLang="en-US" sz="1000" b="1" dirty="0">
                <a:latin typeface="Times New Roman" panose="02020603050405020304" pitchFamily="18" charset="0"/>
              </a:rPr>
              <a:t>A Project Report submitted to</a:t>
            </a:r>
          </a:p>
          <a:p>
            <a:pPr algn="ctr">
              <a:spcAft>
                <a:spcPts val="1432"/>
              </a:spcAft>
            </a:pPr>
            <a:r>
              <a:rPr lang="en-US" altLang="en-US" sz="1200" b="1" dirty="0">
                <a:latin typeface="Times New Roman" panose="02020603050405020304" pitchFamily="18" charset="0"/>
              </a:rPr>
              <a:t>Jawaharlal Nehru Technological University, Hyderabad.</a:t>
            </a:r>
          </a:p>
        </p:txBody>
      </p:sp>
      <p:sp>
        <p:nvSpPr>
          <p:cNvPr id="1029" name="Rectangle 4">
            <a:extLst>
              <a:ext uri="{FF2B5EF4-FFF2-40B4-BE49-F238E27FC236}">
                <a16:creationId xmlns:a16="http://schemas.microsoft.com/office/drawing/2014/main" id="{909DB217-25CD-4D0B-8F76-D2562562C036}"/>
              </a:ext>
            </a:extLst>
          </p:cNvPr>
          <p:cNvSpPr>
            <a:spLocks noChangeArrowheads="1"/>
          </p:cNvSpPr>
          <p:nvPr/>
        </p:nvSpPr>
        <p:spPr bwMode="auto">
          <a:xfrm>
            <a:off x="3578469" y="1249773"/>
            <a:ext cx="5222631" cy="478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Bef>
                <a:spcPts val="1432"/>
              </a:spcBef>
              <a:spcAft>
                <a:spcPts val="145"/>
              </a:spcAft>
            </a:pPr>
            <a:r>
              <a:rPr lang="en-US" altLang="en-US" sz="1200" dirty="0">
                <a:latin typeface="Times New Roman" panose="02020603050405020304" pitchFamily="18" charset="0"/>
              </a:rPr>
              <a:t>In partial fulfillment for the requirement for the award of </a:t>
            </a:r>
            <a:r>
              <a:rPr lang="en-US" altLang="en-US" sz="1200" dirty="0" err="1">
                <a:latin typeface="Times New Roman" panose="02020603050405020304" pitchFamily="18" charset="0"/>
              </a:rPr>
              <a:t>B.Tech</a:t>
            </a:r>
            <a:r>
              <a:rPr lang="en-US" altLang="en-US" sz="1200" dirty="0">
                <a:latin typeface="Times New Roman" panose="02020603050405020304" pitchFamily="18" charset="0"/>
              </a:rPr>
              <a:t> Degree in Computer Science and Engineering</a:t>
            </a:r>
          </a:p>
        </p:txBody>
      </p:sp>
      <p:sp>
        <p:nvSpPr>
          <p:cNvPr id="1030" name="Rectangle 5">
            <a:extLst>
              <a:ext uri="{FF2B5EF4-FFF2-40B4-BE49-F238E27FC236}">
                <a16:creationId xmlns:a16="http://schemas.microsoft.com/office/drawing/2014/main" id="{B06718ED-EE01-498C-B273-FF5008113A85}"/>
              </a:ext>
            </a:extLst>
          </p:cNvPr>
          <p:cNvSpPr>
            <a:spLocks noChangeArrowheads="1"/>
          </p:cNvSpPr>
          <p:nvPr/>
        </p:nvSpPr>
        <p:spPr bwMode="auto">
          <a:xfrm>
            <a:off x="4722452" y="1802558"/>
            <a:ext cx="2744932" cy="1626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Aft>
                <a:spcPts val="1432"/>
              </a:spcAft>
            </a:pPr>
            <a:r>
              <a:rPr lang="en-US" altLang="en-US" sz="1150" b="1" dirty="0">
                <a:latin typeface="Times New Roman" panose="02020603050405020304" pitchFamily="18" charset="0"/>
              </a:rPr>
              <a:t>By</a:t>
            </a:r>
          </a:p>
          <a:p>
            <a:pPr algn="ctr">
              <a:spcAft>
                <a:spcPts val="1432"/>
              </a:spcAft>
            </a:pPr>
            <a:r>
              <a:rPr lang="en-US" altLang="en-US" sz="1200" b="1" dirty="0">
                <a:latin typeface="Times New Roman" panose="02020603050405020304" pitchFamily="18" charset="0"/>
              </a:rPr>
              <a:t>S . Vishnu Priya 	17641A0558</a:t>
            </a:r>
          </a:p>
          <a:p>
            <a:pPr algn="ctr">
              <a:spcAft>
                <a:spcPts val="1432"/>
              </a:spcAft>
            </a:pPr>
            <a:r>
              <a:rPr lang="en-US" altLang="en-US" sz="1200" b="1" dirty="0">
                <a:latin typeface="Times New Roman" panose="02020603050405020304" pitchFamily="18" charset="0"/>
              </a:rPr>
              <a:t>T . Bindumathi 	17641A0519</a:t>
            </a:r>
          </a:p>
          <a:p>
            <a:pPr algn="ctr">
              <a:spcAft>
                <a:spcPts val="1432"/>
              </a:spcAft>
            </a:pPr>
            <a:r>
              <a:rPr lang="en-US" altLang="en-US" sz="1200" b="1" dirty="0">
                <a:latin typeface="Times New Roman" panose="02020603050405020304" pitchFamily="18" charset="0"/>
              </a:rPr>
              <a:t>A .Sridhar Reddy	17641A0513</a:t>
            </a:r>
          </a:p>
          <a:p>
            <a:pPr algn="ctr">
              <a:spcAft>
                <a:spcPts val="1432"/>
              </a:spcAft>
            </a:pPr>
            <a:r>
              <a:rPr lang="en-US" altLang="en-US" sz="1200" b="1" dirty="0">
                <a:latin typeface="Times New Roman" panose="02020603050405020304" pitchFamily="18" charset="0"/>
              </a:rPr>
              <a:t>A . Chandu 		17641A0533</a:t>
            </a:r>
          </a:p>
          <a:p>
            <a:pPr algn="ctr">
              <a:spcAft>
                <a:spcPts val="1432"/>
              </a:spcAft>
            </a:pPr>
            <a:endParaRPr lang="en-US" altLang="en-US" sz="1150" b="1" dirty="0">
              <a:latin typeface="Times New Roman" panose="02020603050405020304" pitchFamily="18" charset="0"/>
            </a:endParaRPr>
          </a:p>
          <a:p>
            <a:pPr algn="ctr">
              <a:spcAft>
                <a:spcPts val="1432"/>
              </a:spcAft>
            </a:pPr>
            <a:endParaRPr lang="en-US" altLang="en-US" sz="1150" b="1" dirty="0">
              <a:latin typeface="Times New Roman" panose="02020603050405020304" pitchFamily="18" charset="0"/>
            </a:endParaRPr>
          </a:p>
          <a:p>
            <a:pPr algn="ctr">
              <a:spcAft>
                <a:spcPts val="1432"/>
              </a:spcAft>
            </a:pPr>
            <a:endParaRPr lang="en-US" altLang="en-US" sz="818" b="1" dirty="0">
              <a:latin typeface="Times New Roman" panose="02020603050405020304" pitchFamily="18" charset="0"/>
            </a:endParaRPr>
          </a:p>
          <a:p>
            <a:pPr algn="ctr">
              <a:spcAft>
                <a:spcPts val="1432"/>
              </a:spcAft>
            </a:pPr>
            <a:endParaRPr lang="en-US" altLang="en-US" sz="818" b="1" dirty="0">
              <a:latin typeface="Times New Roman" panose="02020603050405020304" pitchFamily="18" charset="0"/>
            </a:endParaRPr>
          </a:p>
          <a:p>
            <a:pPr algn="ctr">
              <a:spcAft>
                <a:spcPts val="1432"/>
              </a:spcAft>
            </a:pPr>
            <a:endParaRPr lang="en-US" altLang="en-US" sz="818" b="1" dirty="0">
              <a:latin typeface="Times New Roman" panose="02020603050405020304" pitchFamily="18" charset="0"/>
            </a:endParaRPr>
          </a:p>
        </p:txBody>
      </p:sp>
      <p:sp>
        <p:nvSpPr>
          <p:cNvPr id="1031" name="Rectangle 6">
            <a:extLst>
              <a:ext uri="{FF2B5EF4-FFF2-40B4-BE49-F238E27FC236}">
                <a16:creationId xmlns:a16="http://schemas.microsoft.com/office/drawing/2014/main" id="{9A1E0D4A-72A6-48CE-AB2A-F307E35C8CCB}"/>
              </a:ext>
            </a:extLst>
          </p:cNvPr>
          <p:cNvSpPr>
            <a:spLocks noChangeArrowheads="1"/>
          </p:cNvSpPr>
          <p:nvPr/>
        </p:nvSpPr>
        <p:spPr bwMode="auto">
          <a:xfrm>
            <a:off x="5252705" y="3711587"/>
            <a:ext cx="1526165" cy="65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Bef>
                <a:spcPts val="1432"/>
              </a:spcBef>
              <a:spcAft>
                <a:spcPts val="1287"/>
              </a:spcAft>
            </a:pPr>
            <a:r>
              <a:rPr lang="en-US" altLang="en-US" sz="1150" dirty="0">
                <a:latin typeface="Times New Roman" panose="02020603050405020304" pitchFamily="18" charset="0"/>
              </a:rPr>
              <a:t>Under the guidance of </a:t>
            </a:r>
            <a:r>
              <a:rPr lang="en-US" altLang="en-US" sz="1200" b="1" dirty="0">
                <a:latin typeface="Times New Roman" panose="02020603050405020304" pitchFamily="18" charset="0"/>
              </a:rPr>
              <a:t>Mr. Shekar</a:t>
            </a:r>
            <a:r>
              <a:rPr lang="en-US" altLang="en-US" sz="1200" dirty="0">
                <a:latin typeface="Times New Roman" panose="02020603050405020304" pitchFamily="18" charset="0"/>
              </a:rPr>
              <a:t>,      </a:t>
            </a:r>
            <a:r>
              <a:rPr lang="en-US" altLang="en-US" sz="1200" b="1" dirty="0">
                <a:latin typeface="Times New Roman" panose="02020603050405020304" pitchFamily="18" charset="0"/>
              </a:rPr>
              <a:t>Assistant Professor</a:t>
            </a:r>
          </a:p>
          <a:p>
            <a:pPr algn="ctr">
              <a:spcBef>
                <a:spcPts val="1432"/>
              </a:spcBef>
              <a:spcAft>
                <a:spcPts val="1287"/>
              </a:spcAft>
            </a:pPr>
            <a:endParaRPr lang="en-US" altLang="en-US" sz="818" dirty="0">
              <a:latin typeface="Times New Roman" panose="02020603050405020304" pitchFamily="18" charset="0"/>
            </a:endParaRPr>
          </a:p>
        </p:txBody>
      </p:sp>
      <p:sp>
        <p:nvSpPr>
          <p:cNvPr id="1032" name="Rectangle 7">
            <a:extLst>
              <a:ext uri="{FF2B5EF4-FFF2-40B4-BE49-F238E27FC236}">
                <a16:creationId xmlns:a16="http://schemas.microsoft.com/office/drawing/2014/main" id="{EDDC06D0-5E1D-4878-A8C7-328FAD5F6F39}"/>
              </a:ext>
            </a:extLst>
          </p:cNvPr>
          <p:cNvSpPr>
            <a:spLocks noChangeArrowheads="1"/>
          </p:cNvSpPr>
          <p:nvPr/>
        </p:nvSpPr>
        <p:spPr bwMode="auto">
          <a:xfrm>
            <a:off x="3877408" y="5973389"/>
            <a:ext cx="4730261" cy="73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Bef>
                <a:spcPts val="1858"/>
              </a:spcBef>
            </a:pPr>
            <a:r>
              <a:rPr lang="en-US" altLang="en-US" sz="1200" b="1" dirty="0">
                <a:latin typeface="Times New Roman" panose="02020603050405020304" pitchFamily="18" charset="0"/>
              </a:rPr>
              <a:t>DEPARTMENT OF COMPUTER SCIENCE &amp; ENGINEERING VAAGDEVI COLLEGE OF ENGINEERING</a:t>
            </a:r>
          </a:p>
          <a:p>
            <a:pPr algn="ctr">
              <a:spcAft>
                <a:spcPts val="145"/>
              </a:spcAft>
            </a:pPr>
            <a:r>
              <a:rPr lang="en-US" altLang="en-US" sz="900" b="1" dirty="0">
                <a:latin typeface="Times New Roman" panose="02020603050405020304" pitchFamily="18" charset="0"/>
              </a:rPr>
              <a:t>(UGC Autonomous, Accredited by NBA, Accredited by NAAC with “A”)</a:t>
            </a:r>
          </a:p>
          <a:p>
            <a:pPr algn="ctr" eaLnBrk="1" hangingPunct="1"/>
            <a:r>
              <a:rPr lang="en-US" altLang="en-US" sz="900" dirty="0">
                <a:latin typeface="Verdana" panose="020B0604030504040204" pitchFamily="34" charset="0"/>
              </a:rPr>
              <a:t>Warangal - 506001</a:t>
            </a:r>
          </a:p>
        </p:txBody>
      </p:sp>
      <p:sp>
        <p:nvSpPr>
          <p:cNvPr id="1033" name="Rectangle 8">
            <a:extLst>
              <a:ext uri="{FF2B5EF4-FFF2-40B4-BE49-F238E27FC236}">
                <a16:creationId xmlns:a16="http://schemas.microsoft.com/office/drawing/2014/main" id="{228CFB5C-9174-49F6-91D4-011FDA90D2C9}"/>
              </a:ext>
            </a:extLst>
          </p:cNvPr>
          <p:cNvSpPr>
            <a:spLocks noChangeArrowheads="1"/>
          </p:cNvSpPr>
          <p:nvPr/>
        </p:nvSpPr>
        <p:spPr bwMode="auto">
          <a:xfrm>
            <a:off x="6079765" y="6349279"/>
            <a:ext cx="32472" cy="68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614">
                <a:latin typeface="Verdana" panose="020B0604030504040204" pitchFamily="34" charset="0"/>
              </a:rPr>
              <a:t>i</a:t>
            </a:r>
          </a:p>
        </p:txBody>
      </p:sp>
    </p:spTree>
    <p:extLst>
      <p:ext uri="{BB962C8B-B14F-4D97-AF65-F5344CB8AC3E}">
        <p14:creationId xmlns:p14="http://schemas.microsoft.com/office/powerpoint/2010/main" val="697969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p:nvPr/>
        </p:nvSpPr>
        <p:spPr>
          <a:xfrm>
            <a:off x="267419" y="1052423"/>
            <a:ext cx="11783903" cy="5563338"/>
          </a:xfrm>
          <a:prstGeom prst="rect">
            <a:avLst/>
          </a:prstGeom>
          <a:noFill/>
          <a:ln w="9525"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232913" y="477249"/>
            <a:ext cx="11852695" cy="394019"/>
          </a:xfrm>
          <a:prstGeom prst="rect">
            <a:avLst/>
          </a:prstGeom>
          <a:solidFill>
            <a:srgbClr val="D9D9D9"/>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500">
                <a:solidFill>
                  <a:schemeClr val="dk1"/>
                </a:solidFill>
                <a:latin typeface="Arial"/>
                <a:ea typeface="Arial"/>
                <a:cs typeface="Arial"/>
                <a:sym typeface="Arial"/>
              </a:rPr>
              <a:t>Conclusion &amp; Future scope</a:t>
            </a:r>
            <a:endParaRPr/>
          </a:p>
          <a:p>
            <a:pPr marL="0" marR="0" lvl="0" indent="0" algn="ctr" rtl="0">
              <a:spcBef>
                <a:spcPts val="0"/>
              </a:spcBef>
              <a:spcAft>
                <a:spcPts val="0"/>
              </a:spcAft>
              <a:buNone/>
            </a:pPr>
            <a:endParaRPr sz="1500">
              <a:solidFill>
                <a:schemeClr val="dk1"/>
              </a:solidFill>
              <a:latin typeface="Arial"/>
              <a:ea typeface="Arial"/>
              <a:cs typeface="Arial"/>
              <a:sym typeface="Arial"/>
            </a:endParaRPr>
          </a:p>
          <a:p>
            <a:pPr marL="0" marR="0" lvl="0" indent="0" algn="ctr" rtl="0">
              <a:spcBef>
                <a:spcPts val="0"/>
              </a:spcBef>
              <a:spcAft>
                <a:spcPts val="0"/>
              </a:spcAft>
              <a:buNone/>
            </a:pPr>
            <a:endParaRPr sz="1500">
              <a:solidFill>
                <a:schemeClr val="dk1"/>
              </a:solidFill>
              <a:latin typeface="Arial"/>
              <a:ea typeface="Arial"/>
              <a:cs typeface="Arial"/>
              <a:sym typeface="Arial"/>
            </a:endParaRPr>
          </a:p>
          <a:p>
            <a:pPr marL="0" marR="0" lvl="0" indent="0" algn="ctr" rtl="0">
              <a:spcBef>
                <a:spcPts val="0"/>
              </a:spcBef>
              <a:spcAft>
                <a:spcPts val="0"/>
              </a:spcAft>
              <a:buNone/>
            </a:pPr>
            <a:endParaRPr sz="1500">
              <a:solidFill>
                <a:schemeClr val="dk1"/>
              </a:solidFill>
              <a:latin typeface="Arial"/>
              <a:ea typeface="Arial"/>
              <a:cs typeface="Arial"/>
              <a:sym typeface="Arial"/>
            </a:endParaRPr>
          </a:p>
          <a:p>
            <a:pPr marL="0" marR="0" lvl="0" indent="0" algn="ctr" rtl="0">
              <a:spcBef>
                <a:spcPts val="0"/>
              </a:spcBef>
              <a:spcAft>
                <a:spcPts val="0"/>
              </a:spcAft>
              <a:buNone/>
            </a:pPr>
            <a:endParaRPr sz="1500">
              <a:solidFill>
                <a:schemeClr val="dk1"/>
              </a:solidFill>
              <a:latin typeface="Arial"/>
              <a:ea typeface="Arial"/>
              <a:cs typeface="Arial"/>
              <a:sym typeface="Arial"/>
            </a:endParaRPr>
          </a:p>
        </p:txBody>
      </p:sp>
      <p:sp>
        <p:nvSpPr>
          <p:cNvPr id="197" name="Google Shape;197;p24"/>
          <p:cNvSpPr txBox="1"/>
          <p:nvPr/>
        </p:nvSpPr>
        <p:spPr>
          <a:xfrm>
            <a:off x="415087" y="1190850"/>
            <a:ext cx="11509500" cy="4991700"/>
          </a:xfrm>
          <a:prstGeom prst="rect">
            <a:avLst/>
          </a:prstGeom>
          <a:noFill/>
          <a:ln>
            <a:noFill/>
          </a:ln>
        </p:spPr>
        <p:txBody>
          <a:bodyPr spcFirstLastPara="1" wrap="square" lIns="91425" tIns="45700" rIns="91425" bIns="45700" anchor="t" anchorCtr="0">
            <a:spAutoFit/>
          </a:bodyPr>
          <a:lstStyle/>
          <a:p>
            <a:pPr marL="285750" marR="0" lvl="0" indent="-171450" algn="l"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r>
              <a:rPr lang="en-US" sz="1800" u="sng" dirty="0">
                <a:solidFill>
                  <a:schemeClr val="dk1"/>
                </a:solidFill>
                <a:latin typeface="Times New Roman"/>
                <a:ea typeface="Times New Roman"/>
                <a:cs typeface="Times New Roman"/>
                <a:sym typeface="Times New Roman"/>
              </a:rPr>
              <a:t>Conclusion:</a:t>
            </a:r>
            <a:endParaRPr sz="1800" u="sng"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u="sng" dirty="0">
              <a:solidFill>
                <a:schemeClr val="dk1"/>
              </a:solidFill>
              <a:latin typeface="Times New Roman"/>
              <a:ea typeface="Times New Roman"/>
              <a:cs typeface="Times New Roman"/>
              <a:sym typeface="Times New Roman"/>
            </a:endParaRPr>
          </a:p>
          <a:p>
            <a:pPr marL="0" lvl="0" indent="457200" algn="l" rtl="0">
              <a:lnSpc>
                <a:spcPct val="115000"/>
              </a:lnSpc>
              <a:spcBef>
                <a:spcPts val="0"/>
              </a:spcBef>
              <a:spcAft>
                <a:spcPts val="0"/>
              </a:spcAft>
              <a:buSzPts val="1100"/>
              <a:buNone/>
            </a:pPr>
            <a:r>
              <a:rPr lang="en-US" sz="1800" dirty="0">
                <a:solidFill>
                  <a:schemeClr val="dk1"/>
                </a:solidFill>
                <a:latin typeface="Times New Roman"/>
                <a:ea typeface="Times New Roman"/>
                <a:cs typeface="Times New Roman"/>
                <a:sym typeface="Times New Roman"/>
              </a:rPr>
              <a:t>Maintaining the attendance is essential in every foundation for checking the performance of students as well as employee in terms of attendance percentage. The task to compute the attendance percentage becomes a major task as manual computation produces errors. So we would like to build a system which is both cost and time efficient and demands minimum voluntary action by the users for both taking attendance and making attendance reports in just one click.</a:t>
            </a:r>
            <a:endParaRPr sz="1800" dirty="0">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None/>
            </a:pPr>
            <a:r>
              <a:rPr lang="en-US" sz="1800" u="sng" dirty="0">
                <a:solidFill>
                  <a:schemeClr val="dk1"/>
                </a:solidFill>
                <a:latin typeface="Times New Roman"/>
                <a:ea typeface="Times New Roman"/>
                <a:cs typeface="Times New Roman"/>
                <a:sym typeface="Times New Roman"/>
              </a:rPr>
              <a:t>Future Scope:</a:t>
            </a:r>
            <a:endParaRPr sz="1800" u="sng"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u="sng" dirty="0">
              <a:solidFill>
                <a:schemeClr val="dk1"/>
              </a:solidFill>
              <a:latin typeface="Times New Roman"/>
              <a:ea typeface="Times New Roman"/>
              <a:cs typeface="Times New Roman"/>
              <a:sym typeface="Times New Roman"/>
            </a:endParaRPr>
          </a:p>
          <a:p>
            <a:pPr marL="0" lvl="0" indent="457200" algn="just" rtl="0">
              <a:lnSpc>
                <a:spcPct val="115000"/>
              </a:lnSpc>
              <a:spcBef>
                <a:spcPts val="0"/>
              </a:spcBef>
              <a:spcAft>
                <a:spcPts val="0"/>
              </a:spcAft>
              <a:buClr>
                <a:schemeClr val="dk1"/>
              </a:buClr>
              <a:buFont typeface="Arial"/>
              <a:buNone/>
            </a:pPr>
            <a:r>
              <a:rPr lang="en-US" sz="1800" dirty="0">
                <a:solidFill>
                  <a:schemeClr val="dk1"/>
                </a:solidFill>
                <a:latin typeface="Times New Roman"/>
                <a:ea typeface="Times New Roman"/>
                <a:cs typeface="Times New Roman"/>
                <a:sym typeface="Times New Roman"/>
              </a:rPr>
              <a:t>The algorithm will be tested with multiple students in the scene and also captured faces at different angles in the scene. The algorithm delivers good results but there is room to improve the algorithm performance in case of large numbers of students and also in case of faces captured in a dark environment, and detect multiple faces at a time. The efficiency of the algorithm also can be increased further so there is also a room for future work in this area. This system can be enhanced further in terms of achieving more efficiency by ease of analysis of patterns in the data.</a:t>
            </a: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dirty="0"/>
          </a:p>
        </p:txBody>
      </p:sp>
      <p:sp>
        <p:nvSpPr>
          <p:cNvPr id="198" name="Google Shape;198;p24"/>
          <p:cNvSpPr/>
          <p:nvPr/>
        </p:nvSpPr>
        <p:spPr>
          <a:xfrm>
            <a:off x="415087" y="157667"/>
            <a:ext cx="11601600" cy="32370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1200" b="0" strike="noStrike" dirty="0">
                <a:solidFill>
                  <a:srgbClr val="4472C4"/>
                </a:solidFill>
                <a:latin typeface="Arial Black"/>
                <a:ea typeface="Arial Black"/>
                <a:cs typeface="Arial Black"/>
                <a:sym typeface="Arial Black"/>
              </a:rPr>
              <a:t>Team No:	T26	Name of the project: </a:t>
            </a:r>
            <a:r>
              <a:rPr lang="en-US" sz="1200" dirty="0">
                <a:solidFill>
                  <a:srgbClr val="4472C4"/>
                </a:solidFill>
                <a:latin typeface="Arial Black"/>
                <a:ea typeface="Arial Black"/>
                <a:cs typeface="Arial Black"/>
                <a:sym typeface="Arial Black"/>
              </a:rPr>
              <a:t>Smart Attendance System using Computer Vision</a:t>
            </a:r>
            <a:br>
              <a:rPr lang="en-US" sz="1200" dirty="0">
                <a:solidFill>
                  <a:schemeClr val="dk1"/>
                </a:solidFill>
                <a:latin typeface="Arial"/>
                <a:ea typeface="Arial"/>
                <a:cs typeface="Arial"/>
                <a:sym typeface="Arial"/>
              </a:rPr>
            </a:br>
            <a:endParaRPr sz="1200" b="0" strike="noStrike" dirty="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25"/>
          <p:cNvPicPr preferRelativeResize="0"/>
          <p:nvPr/>
        </p:nvPicPr>
        <p:blipFill rotWithShape="1">
          <a:blip r:embed="rId3">
            <a:alphaModFix/>
          </a:blip>
          <a:srcRect b="6611"/>
          <a:stretch/>
        </p:blipFill>
        <p:spPr>
          <a:xfrm>
            <a:off x="0" y="-3"/>
            <a:ext cx="12192000" cy="68580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p:nvPr/>
        </p:nvSpPr>
        <p:spPr>
          <a:xfrm>
            <a:off x="415087" y="157667"/>
            <a:ext cx="11601510" cy="323640"/>
          </a:xfrm>
          <a:prstGeom prst="rect">
            <a:avLst/>
          </a:prstGeom>
          <a:noFill/>
          <a:ln>
            <a:noFill/>
          </a:ln>
        </p:spPr>
        <p:txBody>
          <a:bodyPr spcFirstLastPara="1" wrap="square" lIns="90000" tIns="45000" rIns="90000" bIns="45000" anchor="t" anchorCtr="0">
            <a:noAutofit/>
          </a:bodyPr>
          <a:lstStyle/>
          <a:p>
            <a:pPr marL="0" marR="0" lvl="0" indent="0" rtl="0">
              <a:lnSpc>
                <a:spcPct val="90000"/>
              </a:lnSpc>
              <a:spcBef>
                <a:spcPts val="0"/>
              </a:spcBef>
              <a:spcAft>
                <a:spcPts val="0"/>
              </a:spcAft>
              <a:buNone/>
            </a:pPr>
            <a:r>
              <a:rPr lang="en-US" sz="1200" dirty="0">
                <a:solidFill>
                  <a:srgbClr val="4472C4"/>
                </a:solidFill>
                <a:latin typeface="Arial Black"/>
                <a:ea typeface="Arial Black"/>
                <a:cs typeface="Arial Black"/>
                <a:sym typeface="Arial Black"/>
              </a:rPr>
              <a:t>Team No:</a:t>
            </a:r>
            <a:r>
              <a:rPr lang="en-US" sz="1200" b="0" strike="noStrike" dirty="0">
                <a:solidFill>
                  <a:srgbClr val="4472C4"/>
                </a:solidFill>
                <a:latin typeface="Arial Black"/>
                <a:ea typeface="Arial Black"/>
                <a:cs typeface="Arial Black"/>
                <a:sym typeface="Arial Black"/>
              </a:rPr>
              <a:t>	</a:t>
            </a:r>
            <a:r>
              <a:rPr lang="en-US" sz="1200" b="1" dirty="0">
                <a:solidFill>
                  <a:schemeClr val="accent1">
                    <a:lumMod val="75000"/>
                  </a:schemeClr>
                </a:solidFill>
                <a:latin typeface="Arial Black"/>
                <a:ea typeface="Arial Black"/>
                <a:cs typeface="Arial Black"/>
                <a:sym typeface="Arial Black"/>
              </a:rPr>
              <a:t>T26</a:t>
            </a:r>
            <a:r>
              <a:rPr lang="en-US" sz="1200" b="0" strike="noStrike" dirty="0">
                <a:solidFill>
                  <a:srgbClr val="4472C4"/>
                </a:solidFill>
                <a:latin typeface="Arial Black"/>
                <a:ea typeface="Arial Black"/>
                <a:cs typeface="Arial Black"/>
                <a:sym typeface="Arial Black"/>
              </a:rPr>
              <a:t>	Name of the project: </a:t>
            </a:r>
            <a:r>
              <a:rPr lang="en-US" sz="1200" dirty="0">
                <a:solidFill>
                  <a:srgbClr val="31538F"/>
                </a:solidFill>
                <a:latin typeface="Arial Black"/>
                <a:ea typeface="Arial Black"/>
                <a:cs typeface="Arial Black"/>
                <a:sym typeface="Arial Black"/>
              </a:rPr>
              <a:t>Smart Attendance System using Computer Vision</a:t>
            </a:r>
            <a:br>
              <a:rPr lang="en-US" sz="1200" dirty="0">
                <a:solidFill>
                  <a:schemeClr val="dk1"/>
                </a:solidFill>
                <a:latin typeface="Arial"/>
                <a:ea typeface="Arial"/>
                <a:cs typeface="Arial"/>
                <a:sym typeface="Arial"/>
              </a:rPr>
            </a:br>
            <a:endParaRPr sz="1200" b="0" strike="noStrike" dirty="0">
              <a:solidFill>
                <a:schemeClr val="dk1"/>
              </a:solidFill>
              <a:latin typeface="Arial"/>
              <a:ea typeface="Arial"/>
              <a:cs typeface="Arial"/>
              <a:sym typeface="Arial"/>
            </a:endParaRPr>
          </a:p>
        </p:txBody>
      </p:sp>
      <p:sp>
        <p:nvSpPr>
          <p:cNvPr id="79" name="Google Shape;79;p15"/>
          <p:cNvSpPr/>
          <p:nvPr/>
        </p:nvSpPr>
        <p:spPr>
          <a:xfrm>
            <a:off x="415075" y="814250"/>
            <a:ext cx="6084600" cy="4032900"/>
          </a:xfrm>
          <a:prstGeom prst="rect">
            <a:avLst/>
          </a:prstGeom>
          <a:solidFill>
            <a:srgbClr val="D9D9D9"/>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dirty="0">
                <a:solidFill>
                  <a:schemeClr val="dk1"/>
                </a:solidFill>
                <a:latin typeface="Arial"/>
                <a:ea typeface="Arial"/>
                <a:cs typeface="Arial"/>
                <a:sym typeface="Arial"/>
              </a:rPr>
              <a:t>Project Objective: </a:t>
            </a:r>
            <a:endParaRPr sz="1800" u="sng"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endParaRPr>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The main goal and objective of this Smart Attendance System using Computer Vision is to present face recognition in a real time environment to see and mark the attendance of their students and employees on a daily basis to keep track of their presence with the help of a database and generate attendance reports.</a:t>
            </a:r>
            <a:endParaRPr sz="1800" dirty="0">
              <a:solidFill>
                <a:schemeClr val="dk1"/>
              </a:solidFill>
              <a:latin typeface="Times New Roman"/>
              <a:ea typeface="Times New Roman"/>
              <a:cs typeface="Times New Roman"/>
              <a:sym typeface="Times New Roman"/>
            </a:endParaRPr>
          </a:p>
          <a:p>
            <a:pPr marL="0" marR="0" lvl="0" indent="457200" algn="l" rtl="0">
              <a:spcBef>
                <a:spcPts val="0"/>
              </a:spcBef>
              <a:spcAft>
                <a:spcPts val="0"/>
              </a:spcAft>
              <a:buNone/>
            </a:pPr>
            <a:r>
              <a:rPr lang="en-US" sz="1800" dirty="0">
                <a:solidFill>
                  <a:schemeClr val="dk1"/>
                </a:solidFill>
                <a:latin typeface="Times New Roman"/>
                <a:ea typeface="Times New Roman"/>
                <a:cs typeface="Times New Roman"/>
                <a:sym typeface="Times New Roman"/>
              </a:rPr>
              <a:t>The main motive behind developing this system is to eliminate all the drawbacks, which were associated with manual attendance systems. The drawbacks ranging from wastage of time and paper, till the proxy issues arising in a class, are eliminated. </a:t>
            </a:r>
          </a:p>
          <a:p>
            <a:pPr marL="0" marR="0" lvl="0" indent="45720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pic>
        <p:nvPicPr>
          <p:cNvPr id="80" name="Google Shape;80;p15"/>
          <p:cNvPicPr preferRelativeResize="0"/>
          <p:nvPr/>
        </p:nvPicPr>
        <p:blipFill rotWithShape="1">
          <a:blip r:embed="rId3">
            <a:alphaModFix/>
          </a:blip>
          <a:srcRect/>
          <a:stretch/>
        </p:blipFill>
        <p:spPr>
          <a:xfrm>
            <a:off x="7819575" y="324148"/>
            <a:ext cx="3781550" cy="6209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p:nvPr/>
        </p:nvSpPr>
        <p:spPr>
          <a:xfrm>
            <a:off x="201750" y="1734900"/>
            <a:ext cx="11923500" cy="4799400"/>
          </a:xfrm>
          <a:prstGeom prst="rect">
            <a:avLst/>
          </a:prstGeom>
          <a:noFill/>
          <a:ln w="9525"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a:off x="415075" y="1816998"/>
            <a:ext cx="11601600" cy="78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500" b="0" strike="noStrike">
                <a:solidFill>
                  <a:srgbClr val="404040"/>
                </a:solidFill>
                <a:latin typeface="Calibri"/>
                <a:ea typeface="Calibri"/>
                <a:cs typeface="Calibri"/>
                <a:sym typeface="Calibri"/>
              </a:rPr>
              <a:t>Test cases for Module 1:</a:t>
            </a:r>
            <a:endParaRPr/>
          </a:p>
          <a:p>
            <a:pPr marL="0" marR="0" lvl="0" indent="0" algn="l" rtl="0">
              <a:lnSpc>
                <a:spcPct val="100000"/>
              </a:lnSpc>
              <a:spcBef>
                <a:spcPts val="0"/>
              </a:spcBef>
              <a:spcAft>
                <a:spcPts val="0"/>
              </a:spcAft>
              <a:buNone/>
            </a:pPr>
            <a:r>
              <a:rPr lang="en-US" sz="1500">
                <a:solidFill>
                  <a:srgbClr val="404040"/>
                </a:solidFill>
                <a:latin typeface="Calibri"/>
                <a:ea typeface="Calibri"/>
                <a:cs typeface="Calibri"/>
                <a:sym typeface="Calibri"/>
              </a:rPr>
              <a:t>Input: </a:t>
            </a:r>
            <a:endParaRPr/>
          </a:p>
        </p:txBody>
      </p:sp>
      <p:sp>
        <p:nvSpPr>
          <p:cNvPr id="87" name="Google Shape;87;p16"/>
          <p:cNvSpPr/>
          <p:nvPr/>
        </p:nvSpPr>
        <p:spPr>
          <a:xfrm>
            <a:off x="415087" y="157667"/>
            <a:ext cx="11601510" cy="32364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1200" dirty="0">
                <a:solidFill>
                  <a:srgbClr val="4472C4"/>
                </a:solidFill>
                <a:latin typeface="Arial Black"/>
                <a:ea typeface="Arial Black"/>
                <a:cs typeface="Arial Black"/>
                <a:sym typeface="Arial Black"/>
              </a:rPr>
              <a:t>Team No</a:t>
            </a:r>
            <a:r>
              <a:rPr lang="en-US" sz="1200" b="0" strike="noStrike" dirty="0">
                <a:solidFill>
                  <a:srgbClr val="4472C4"/>
                </a:solidFill>
                <a:latin typeface="Arial Black"/>
                <a:ea typeface="Arial Black"/>
                <a:cs typeface="Arial Black"/>
                <a:sym typeface="Arial Black"/>
              </a:rPr>
              <a:t>:	T26	Name of the project: </a:t>
            </a:r>
            <a:r>
              <a:rPr lang="en-US" sz="1200" dirty="0">
                <a:solidFill>
                  <a:srgbClr val="4472C4"/>
                </a:solidFill>
                <a:latin typeface="Arial Black"/>
                <a:ea typeface="Arial Black"/>
                <a:cs typeface="Arial Black"/>
                <a:sym typeface="Arial Black"/>
              </a:rPr>
              <a:t>Smart Attendance System using Computer Vision</a:t>
            </a:r>
            <a:br>
              <a:rPr lang="en-US" sz="1200" dirty="0">
                <a:solidFill>
                  <a:schemeClr val="dk1"/>
                </a:solidFill>
                <a:latin typeface="Arial"/>
                <a:ea typeface="Arial"/>
                <a:cs typeface="Arial"/>
                <a:sym typeface="Arial"/>
              </a:rPr>
            </a:br>
            <a:endParaRPr sz="1200" b="0" strike="noStrike" dirty="0">
              <a:solidFill>
                <a:schemeClr val="dk1"/>
              </a:solidFill>
              <a:latin typeface="Arial"/>
              <a:ea typeface="Arial"/>
              <a:cs typeface="Arial"/>
              <a:sym typeface="Arial"/>
            </a:endParaRPr>
          </a:p>
        </p:txBody>
      </p:sp>
      <p:sp>
        <p:nvSpPr>
          <p:cNvPr id="88" name="Google Shape;88;p16"/>
          <p:cNvSpPr/>
          <p:nvPr/>
        </p:nvSpPr>
        <p:spPr>
          <a:xfrm>
            <a:off x="163900" y="481301"/>
            <a:ext cx="11852700" cy="1184400"/>
          </a:xfrm>
          <a:prstGeom prst="rect">
            <a:avLst/>
          </a:prstGeom>
          <a:solidFill>
            <a:srgbClr val="D9D9D9"/>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dirty="0">
                <a:solidFill>
                  <a:schemeClr val="dk1"/>
                </a:solidFill>
                <a:latin typeface="Arial"/>
                <a:ea typeface="Arial"/>
                <a:cs typeface="Arial"/>
                <a:sym typeface="Arial"/>
              </a:rPr>
              <a:t>Implementation of Module-1 : </a:t>
            </a:r>
            <a:r>
              <a:rPr lang="en-US" dirty="0">
                <a:solidFill>
                  <a:schemeClr val="dk1"/>
                </a:solidFill>
              </a:rPr>
              <a:t>Student Registration</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Software Environment Used : </a:t>
            </a:r>
            <a:r>
              <a:rPr lang="en-US" sz="1400" dirty="0" err="1">
                <a:solidFill>
                  <a:schemeClr val="dk1"/>
                </a:solidFill>
                <a:latin typeface="Arial"/>
                <a:ea typeface="Arial"/>
                <a:cs typeface="Arial"/>
                <a:sym typeface="Arial"/>
              </a:rPr>
              <a:t>pycharm</a:t>
            </a:r>
            <a:endParaRPr sz="1400" dirty="0">
              <a:solidFill>
                <a:schemeClr val="dk1"/>
              </a:solidFill>
              <a:latin typeface="Arial"/>
              <a:ea typeface="Arial"/>
              <a:cs typeface="Arial"/>
              <a:sym typeface="Arial"/>
            </a:endParaRPr>
          </a:p>
          <a:p>
            <a:pPr marL="0" marR="0" lvl="0" indent="0" algn="l" rtl="0">
              <a:spcBef>
                <a:spcPts val="0"/>
              </a:spcBef>
              <a:spcAft>
                <a:spcPts val="0"/>
              </a:spcAft>
              <a:buNone/>
            </a:pPr>
            <a:r>
              <a:rPr lang="en-US" dirty="0">
                <a:solidFill>
                  <a:schemeClr val="dk1"/>
                </a:solidFill>
              </a:rPr>
              <a:t>Sub-modules: </a:t>
            </a:r>
            <a:r>
              <a:rPr lang="en-US" dirty="0" err="1">
                <a:solidFill>
                  <a:schemeClr val="dk1"/>
                </a:solidFill>
              </a:rPr>
              <a:t>datasetCreator</a:t>
            </a:r>
            <a:r>
              <a:rPr lang="en-US" dirty="0">
                <a:solidFill>
                  <a:schemeClr val="dk1"/>
                </a:solidFill>
              </a:rPr>
              <a:t>, trainer, UI</a:t>
            </a:r>
            <a:endParaRPr dirty="0">
              <a:solidFill>
                <a:schemeClr val="dk1"/>
              </a:solidFill>
            </a:endParaRPr>
          </a:p>
          <a:p>
            <a:pPr marL="0" marR="0" lvl="0" indent="0" algn="l" rtl="0">
              <a:spcBef>
                <a:spcPts val="0"/>
              </a:spcBef>
              <a:spcAft>
                <a:spcPts val="0"/>
              </a:spcAft>
              <a:buNone/>
            </a:pPr>
            <a:r>
              <a:rPr lang="en-US" sz="1400" dirty="0">
                <a:solidFill>
                  <a:schemeClr val="dk1"/>
                </a:solidFill>
                <a:latin typeface="Arial"/>
                <a:ea typeface="Arial"/>
                <a:cs typeface="Arial"/>
                <a:sym typeface="Arial"/>
              </a:rPr>
              <a:t>Major Functions used : </a:t>
            </a:r>
            <a:r>
              <a:rPr lang="en-US" dirty="0" err="1">
                <a:solidFill>
                  <a:schemeClr val="dk1"/>
                </a:solidFill>
              </a:rPr>
              <a:t>cascadeclassifier</a:t>
            </a:r>
            <a:r>
              <a:rPr lang="en-US" dirty="0">
                <a:solidFill>
                  <a:schemeClr val="dk1"/>
                </a:solidFill>
              </a:rPr>
              <a:t>, </a:t>
            </a:r>
            <a:r>
              <a:rPr lang="en-US" dirty="0" err="1">
                <a:solidFill>
                  <a:schemeClr val="dk1"/>
                </a:solidFill>
              </a:rPr>
              <a:t>detectMultiScale</a:t>
            </a:r>
            <a:endParaRPr dirty="0">
              <a:solidFill>
                <a:schemeClr val="dk1"/>
              </a:solidFill>
            </a:endParaRPr>
          </a:p>
          <a:p>
            <a:pPr marL="0" marR="0" lvl="0" indent="0" algn="l" rtl="0">
              <a:spcBef>
                <a:spcPts val="0"/>
              </a:spcBef>
              <a:spcAft>
                <a:spcPts val="0"/>
              </a:spcAft>
              <a:buNone/>
            </a:pPr>
            <a:r>
              <a:rPr lang="en-US" sz="1400" dirty="0">
                <a:solidFill>
                  <a:schemeClr val="dk1"/>
                </a:solidFill>
                <a:latin typeface="Arial"/>
                <a:ea typeface="Arial"/>
                <a:cs typeface="Arial"/>
                <a:sym typeface="Arial"/>
              </a:rPr>
              <a:t>Number of lines of code : 110</a:t>
            </a:r>
            <a:endParaRPr dirty="0"/>
          </a:p>
        </p:txBody>
      </p:sp>
      <p:pic>
        <p:nvPicPr>
          <p:cNvPr id="90" name="Google Shape;90;p16"/>
          <p:cNvPicPr preferRelativeResize="0"/>
          <p:nvPr/>
        </p:nvPicPr>
        <p:blipFill rotWithShape="1">
          <a:blip r:embed="rId3">
            <a:alphaModFix/>
          </a:blip>
          <a:srcRect l="1649" t="1845" r="1881" b="4966"/>
          <a:stretch/>
        </p:blipFill>
        <p:spPr>
          <a:xfrm>
            <a:off x="645275" y="2400300"/>
            <a:ext cx="4738249" cy="3767400"/>
          </a:xfrm>
          <a:prstGeom prst="rect">
            <a:avLst/>
          </a:prstGeom>
          <a:noFill/>
          <a:ln w="9525" cap="flat" cmpd="sng">
            <a:solidFill>
              <a:schemeClr val="dk1"/>
            </a:solidFill>
            <a:prstDash val="solid"/>
            <a:round/>
            <a:headEnd type="none" w="sm" len="sm"/>
            <a:tailEnd type="none" w="sm" len="sm"/>
          </a:ln>
        </p:spPr>
      </p:pic>
      <p:pic>
        <p:nvPicPr>
          <p:cNvPr id="3" name="Picture 2">
            <a:extLst>
              <a:ext uri="{FF2B5EF4-FFF2-40B4-BE49-F238E27FC236}">
                <a16:creationId xmlns:a16="http://schemas.microsoft.com/office/drawing/2014/main" id="{A1296E28-4C9E-487C-B8DF-F1E503C5175B}"/>
              </a:ext>
            </a:extLst>
          </p:cNvPr>
          <p:cNvPicPr>
            <a:picLocks noChangeAspect="1"/>
          </p:cNvPicPr>
          <p:nvPr/>
        </p:nvPicPr>
        <p:blipFill>
          <a:blip r:embed="rId4"/>
          <a:stretch>
            <a:fillRect/>
          </a:stretch>
        </p:blipFill>
        <p:spPr>
          <a:xfrm>
            <a:off x="5827048" y="2245895"/>
            <a:ext cx="5498677" cy="41021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p:nvPr/>
        </p:nvSpPr>
        <p:spPr>
          <a:xfrm>
            <a:off x="415087" y="157667"/>
            <a:ext cx="11601600" cy="32370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1200" b="0" strike="noStrike" dirty="0">
                <a:solidFill>
                  <a:srgbClr val="4472C4"/>
                </a:solidFill>
                <a:latin typeface="Arial Black"/>
                <a:ea typeface="Arial Black"/>
                <a:cs typeface="Arial Black"/>
                <a:sym typeface="Arial Black"/>
              </a:rPr>
              <a:t>Team </a:t>
            </a:r>
            <a:r>
              <a:rPr lang="en-US" sz="1200" dirty="0">
                <a:solidFill>
                  <a:srgbClr val="4472C4"/>
                </a:solidFill>
                <a:latin typeface="Arial Black"/>
                <a:ea typeface="Arial Black"/>
                <a:cs typeface="Arial Black"/>
                <a:sym typeface="Arial Black"/>
              </a:rPr>
              <a:t>N</a:t>
            </a:r>
            <a:r>
              <a:rPr lang="en-US" sz="1200" b="0" strike="noStrike" dirty="0">
                <a:solidFill>
                  <a:srgbClr val="4472C4"/>
                </a:solidFill>
                <a:latin typeface="Arial Black"/>
                <a:ea typeface="Arial Black"/>
                <a:cs typeface="Arial Black"/>
                <a:sym typeface="Arial Black"/>
              </a:rPr>
              <a:t>o :	T26	Name of the project: </a:t>
            </a:r>
            <a:r>
              <a:rPr lang="en-US" sz="1200" dirty="0">
                <a:solidFill>
                  <a:srgbClr val="4472C4"/>
                </a:solidFill>
                <a:latin typeface="Arial Black"/>
                <a:ea typeface="Arial Black"/>
                <a:cs typeface="Arial Black"/>
                <a:sym typeface="Arial Black"/>
              </a:rPr>
              <a:t>Smart Attendance System using Computer Vision</a:t>
            </a:r>
            <a:br>
              <a:rPr lang="en-US" sz="1200" dirty="0">
                <a:solidFill>
                  <a:schemeClr val="dk1"/>
                </a:solidFill>
                <a:latin typeface="Arial"/>
                <a:ea typeface="Arial"/>
                <a:cs typeface="Arial"/>
                <a:sym typeface="Arial"/>
              </a:rPr>
            </a:br>
            <a:endParaRPr sz="1200" b="0" strike="noStrike" dirty="0">
              <a:solidFill>
                <a:schemeClr val="dk1"/>
              </a:solidFill>
              <a:latin typeface="Arial"/>
              <a:ea typeface="Arial"/>
              <a:cs typeface="Arial"/>
              <a:sym typeface="Arial"/>
            </a:endParaRPr>
          </a:p>
        </p:txBody>
      </p:sp>
      <p:sp>
        <p:nvSpPr>
          <p:cNvPr id="98" name="Google Shape;98;p17"/>
          <p:cNvSpPr txBox="1"/>
          <p:nvPr/>
        </p:nvSpPr>
        <p:spPr>
          <a:xfrm>
            <a:off x="480200" y="992038"/>
            <a:ext cx="864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Output : Database Reserve</a:t>
            </a:r>
            <a:endParaRPr/>
          </a:p>
        </p:txBody>
      </p:sp>
      <p:pic>
        <p:nvPicPr>
          <p:cNvPr id="2" name="Picture 1">
            <a:extLst>
              <a:ext uri="{FF2B5EF4-FFF2-40B4-BE49-F238E27FC236}">
                <a16:creationId xmlns:a16="http://schemas.microsoft.com/office/drawing/2014/main" id="{09055A86-9DA5-4FE3-B9DE-62CC248736B0}"/>
              </a:ext>
            </a:extLst>
          </p:cNvPr>
          <p:cNvPicPr>
            <a:picLocks noChangeAspect="1"/>
          </p:cNvPicPr>
          <p:nvPr/>
        </p:nvPicPr>
        <p:blipFill>
          <a:blip r:embed="rId3"/>
          <a:stretch>
            <a:fillRect/>
          </a:stretch>
        </p:blipFill>
        <p:spPr>
          <a:xfrm>
            <a:off x="6095999" y="1701847"/>
            <a:ext cx="5680925" cy="4428404"/>
          </a:xfrm>
          <a:prstGeom prst="rect">
            <a:avLst/>
          </a:prstGeom>
        </p:spPr>
      </p:pic>
      <p:pic>
        <p:nvPicPr>
          <p:cNvPr id="4" name="Picture 3">
            <a:extLst>
              <a:ext uri="{FF2B5EF4-FFF2-40B4-BE49-F238E27FC236}">
                <a16:creationId xmlns:a16="http://schemas.microsoft.com/office/drawing/2014/main" id="{E9BAA89C-8DC4-40CB-9F06-644D70FE34B5}"/>
              </a:ext>
            </a:extLst>
          </p:cNvPr>
          <p:cNvPicPr>
            <a:picLocks noChangeAspect="1"/>
          </p:cNvPicPr>
          <p:nvPr/>
        </p:nvPicPr>
        <p:blipFill>
          <a:blip r:embed="rId4"/>
          <a:stretch>
            <a:fillRect/>
          </a:stretch>
        </p:blipFill>
        <p:spPr>
          <a:xfrm>
            <a:off x="-1" y="1701847"/>
            <a:ext cx="6095999" cy="50532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p:nvPr/>
        </p:nvSpPr>
        <p:spPr>
          <a:xfrm>
            <a:off x="301705" y="1741836"/>
            <a:ext cx="11783903" cy="4881898"/>
          </a:xfrm>
          <a:prstGeom prst="rect">
            <a:avLst/>
          </a:prstGeom>
          <a:noFill/>
          <a:ln w="9525"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p:nvPr/>
        </p:nvSpPr>
        <p:spPr>
          <a:xfrm>
            <a:off x="232913" y="477249"/>
            <a:ext cx="11852695" cy="1264587"/>
          </a:xfrm>
          <a:prstGeom prst="rect">
            <a:avLst/>
          </a:prstGeom>
          <a:solidFill>
            <a:srgbClr val="D9D9D9"/>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dirty="0">
                <a:solidFill>
                  <a:schemeClr val="dk1"/>
                </a:solidFill>
                <a:latin typeface="Arial"/>
                <a:ea typeface="Arial"/>
                <a:cs typeface="Arial"/>
                <a:sym typeface="Arial"/>
              </a:rPr>
              <a:t>Implementation of Module-2: </a:t>
            </a:r>
            <a:r>
              <a:rPr lang="en-US" dirty="0">
                <a:solidFill>
                  <a:schemeClr val="dk1"/>
                </a:solidFill>
              </a:rPr>
              <a:t>Marking Attendance</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Software Environment Used : </a:t>
            </a:r>
            <a:r>
              <a:rPr lang="en-US" sz="1400" dirty="0" err="1">
                <a:solidFill>
                  <a:schemeClr val="dk1"/>
                </a:solidFill>
                <a:latin typeface="Arial"/>
                <a:ea typeface="Arial"/>
                <a:cs typeface="Arial"/>
                <a:sym typeface="Arial"/>
              </a:rPr>
              <a:t>pycharm</a:t>
            </a:r>
            <a:endParaRPr sz="1400" dirty="0">
              <a:solidFill>
                <a:schemeClr val="dk1"/>
              </a:solidFill>
              <a:latin typeface="Arial"/>
              <a:ea typeface="Arial"/>
              <a:cs typeface="Arial"/>
              <a:sym typeface="Arial"/>
            </a:endParaRPr>
          </a:p>
          <a:p>
            <a:pPr marL="0" marR="0" lvl="0" indent="0" algn="l" rtl="0">
              <a:spcBef>
                <a:spcPts val="0"/>
              </a:spcBef>
              <a:spcAft>
                <a:spcPts val="0"/>
              </a:spcAft>
              <a:buNone/>
            </a:pPr>
            <a:r>
              <a:rPr lang="en-US" dirty="0">
                <a:solidFill>
                  <a:schemeClr val="dk1"/>
                </a:solidFill>
              </a:rPr>
              <a:t>Sub modules : detector</a:t>
            </a:r>
            <a:endParaRPr dirty="0">
              <a:solidFill>
                <a:schemeClr val="dk1"/>
              </a:solidFill>
            </a:endParaRPr>
          </a:p>
          <a:p>
            <a:pPr marL="0" marR="0" lvl="0" indent="0" algn="l" rtl="0">
              <a:spcBef>
                <a:spcPts val="0"/>
              </a:spcBef>
              <a:spcAft>
                <a:spcPts val="0"/>
              </a:spcAft>
              <a:buNone/>
            </a:pPr>
            <a:r>
              <a:rPr lang="en-US" sz="1400" dirty="0">
                <a:solidFill>
                  <a:schemeClr val="dk1"/>
                </a:solidFill>
                <a:latin typeface="Arial"/>
                <a:ea typeface="Arial"/>
                <a:cs typeface="Arial"/>
                <a:sym typeface="Arial"/>
              </a:rPr>
              <a:t>Major Functions used :</a:t>
            </a:r>
            <a:r>
              <a:rPr lang="en-US" dirty="0">
                <a:solidFill>
                  <a:schemeClr val="dk1"/>
                </a:solidFill>
              </a:rPr>
              <a:t> LBPH Algorithm</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Number of lines of code :  </a:t>
            </a:r>
            <a:r>
              <a:rPr lang="en-US" dirty="0">
                <a:solidFill>
                  <a:schemeClr val="dk1"/>
                </a:solidFill>
              </a:rPr>
              <a:t>66</a:t>
            </a:r>
            <a:endParaRPr dirty="0"/>
          </a:p>
          <a:p>
            <a:pPr marL="0" marR="0" lvl="0" indent="0" algn="l" rtl="0">
              <a:spcBef>
                <a:spcPts val="0"/>
              </a:spcBef>
              <a:spcAft>
                <a:spcPts val="0"/>
              </a:spcAft>
              <a:buNone/>
            </a:pPr>
            <a:endParaRPr dirty="0"/>
          </a:p>
        </p:txBody>
      </p:sp>
      <p:sp>
        <p:nvSpPr>
          <p:cNvPr id="108" name="Google Shape;108;p18"/>
          <p:cNvSpPr/>
          <p:nvPr/>
        </p:nvSpPr>
        <p:spPr>
          <a:xfrm>
            <a:off x="370600" y="1797713"/>
            <a:ext cx="11715000" cy="4727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500" b="0" strike="noStrike" dirty="0">
                <a:solidFill>
                  <a:srgbClr val="404040"/>
                </a:solidFill>
                <a:latin typeface="Calibri"/>
                <a:ea typeface="Calibri"/>
                <a:cs typeface="Calibri"/>
                <a:sym typeface="Calibri"/>
              </a:rPr>
              <a:t>Test cases for Module 2:</a:t>
            </a:r>
            <a:endParaRPr dirty="0"/>
          </a:p>
          <a:p>
            <a:pPr marL="0" marR="0" lvl="0" indent="0" algn="l" rtl="0">
              <a:lnSpc>
                <a:spcPct val="100000"/>
              </a:lnSpc>
              <a:spcBef>
                <a:spcPts val="0"/>
              </a:spcBef>
              <a:spcAft>
                <a:spcPts val="0"/>
              </a:spcAft>
              <a:buNone/>
            </a:pPr>
            <a:r>
              <a:rPr lang="en-US" sz="1500" dirty="0">
                <a:solidFill>
                  <a:srgbClr val="404040"/>
                </a:solidFill>
                <a:latin typeface="Calibri"/>
                <a:ea typeface="Calibri"/>
                <a:cs typeface="Calibri"/>
                <a:sym typeface="Calibri"/>
              </a:rPr>
              <a:t>Test case1:</a:t>
            </a:r>
            <a:endParaRPr dirty="0"/>
          </a:p>
          <a:p>
            <a:pPr marL="0" marR="0" lvl="0" indent="0" algn="l" rtl="0">
              <a:lnSpc>
                <a:spcPct val="100000"/>
              </a:lnSpc>
              <a:spcBef>
                <a:spcPts val="0"/>
              </a:spcBef>
              <a:spcAft>
                <a:spcPts val="0"/>
              </a:spcAft>
              <a:buNone/>
            </a:pPr>
            <a:r>
              <a:rPr lang="en-US" sz="1500" dirty="0">
                <a:solidFill>
                  <a:srgbClr val="404040"/>
                </a:solidFill>
                <a:latin typeface="Calibri"/>
                <a:ea typeface="Calibri"/>
                <a:cs typeface="Calibri"/>
                <a:sym typeface="Calibri"/>
              </a:rPr>
              <a:t>Input: </a:t>
            </a:r>
            <a:endParaRPr dirty="0"/>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r>
              <a:rPr lang="en-US" sz="1500" dirty="0">
                <a:solidFill>
                  <a:srgbClr val="404040"/>
                </a:solidFill>
                <a:latin typeface="Calibri"/>
                <a:ea typeface="Calibri"/>
                <a:cs typeface="Calibri"/>
                <a:sym typeface="Calibri"/>
              </a:rPr>
              <a:t>Output:</a:t>
            </a:r>
            <a:endParaRPr dirty="0"/>
          </a:p>
        </p:txBody>
      </p:sp>
      <p:sp>
        <p:nvSpPr>
          <p:cNvPr id="110" name="Google Shape;110;p18"/>
          <p:cNvSpPr/>
          <p:nvPr/>
        </p:nvSpPr>
        <p:spPr>
          <a:xfrm>
            <a:off x="295212" y="153542"/>
            <a:ext cx="11601600" cy="32370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1200" b="0" strike="noStrike" dirty="0">
                <a:solidFill>
                  <a:srgbClr val="4472C4"/>
                </a:solidFill>
                <a:latin typeface="Arial Black"/>
                <a:ea typeface="Arial Black"/>
                <a:cs typeface="Arial Black"/>
                <a:sym typeface="Arial Black"/>
              </a:rPr>
              <a:t>Team No:	T26	Name of the project: </a:t>
            </a:r>
            <a:r>
              <a:rPr lang="en-US" sz="1200" dirty="0">
                <a:solidFill>
                  <a:srgbClr val="4472C4"/>
                </a:solidFill>
                <a:latin typeface="Arial Black"/>
                <a:ea typeface="Arial Black"/>
                <a:cs typeface="Arial Black"/>
                <a:sym typeface="Arial Black"/>
              </a:rPr>
              <a:t>Smart Attendance System using Computer Vision</a:t>
            </a:r>
            <a:br>
              <a:rPr lang="en-US" sz="1200" dirty="0">
                <a:solidFill>
                  <a:schemeClr val="dk1"/>
                </a:solidFill>
                <a:latin typeface="Arial"/>
                <a:ea typeface="Arial"/>
                <a:cs typeface="Arial"/>
                <a:sym typeface="Arial"/>
              </a:rPr>
            </a:br>
            <a:endParaRPr sz="1200" b="0" strike="noStrike" dirty="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790B394A-FC40-49F8-8FBD-3D4800DEA704}"/>
              </a:ext>
            </a:extLst>
          </p:cNvPr>
          <p:cNvPicPr>
            <a:picLocks noChangeAspect="1"/>
          </p:cNvPicPr>
          <p:nvPr/>
        </p:nvPicPr>
        <p:blipFill>
          <a:blip r:embed="rId3"/>
          <a:stretch>
            <a:fillRect/>
          </a:stretch>
        </p:blipFill>
        <p:spPr>
          <a:xfrm>
            <a:off x="1420586" y="4189201"/>
            <a:ext cx="3984171" cy="2347614"/>
          </a:xfrm>
          <a:prstGeom prst="rect">
            <a:avLst/>
          </a:prstGeom>
        </p:spPr>
      </p:pic>
      <p:pic>
        <p:nvPicPr>
          <p:cNvPr id="5" name="Picture 4">
            <a:extLst>
              <a:ext uri="{FF2B5EF4-FFF2-40B4-BE49-F238E27FC236}">
                <a16:creationId xmlns:a16="http://schemas.microsoft.com/office/drawing/2014/main" id="{822BDD73-6700-4C48-9D85-FB4BC1AD1CED}"/>
              </a:ext>
            </a:extLst>
          </p:cNvPr>
          <p:cNvPicPr>
            <a:picLocks noChangeAspect="1"/>
          </p:cNvPicPr>
          <p:nvPr/>
        </p:nvPicPr>
        <p:blipFill>
          <a:blip r:embed="rId4"/>
          <a:stretch>
            <a:fillRect/>
          </a:stretch>
        </p:blipFill>
        <p:spPr>
          <a:xfrm>
            <a:off x="1420586" y="2327801"/>
            <a:ext cx="3984172" cy="17627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p:nvPr/>
        </p:nvSpPr>
        <p:spPr>
          <a:xfrm>
            <a:off x="295212" y="153542"/>
            <a:ext cx="11601600" cy="32370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1200" b="0" strike="noStrike" dirty="0">
                <a:solidFill>
                  <a:srgbClr val="4472C4"/>
                </a:solidFill>
                <a:latin typeface="Arial Black"/>
                <a:ea typeface="Arial Black"/>
                <a:cs typeface="Arial Black"/>
                <a:sym typeface="Arial Black"/>
              </a:rPr>
              <a:t>Team No:	T26	Name of the project: </a:t>
            </a:r>
            <a:r>
              <a:rPr lang="en-US" sz="1200" dirty="0">
                <a:solidFill>
                  <a:srgbClr val="4472C4"/>
                </a:solidFill>
                <a:latin typeface="Arial Black"/>
                <a:ea typeface="Arial Black"/>
                <a:cs typeface="Arial Black"/>
                <a:sym typeface="Arial Black"/>
              </a:rPr>
              <a:t>Smart Attendance System using Computer Vision</a:t>
            </a:r>
            <a:br>
              <a:rPr lang="en-US" sz="1200" dirty="0">
                <a:solidFill>
                  <a:schemeClr val="dk1"/>
                </a:solidFill>
                <a:latin typeface="Arial"/>
                <a:ea typeface="Arial"/>
                <a:cs typeface="Arial"/>
                <a:sym typeface="Arial"/>
              </a:rPr>
            </a:br>
            <a:endParaRPr sz="1200" b="0" strike="noStrike" dirty="0">
              <a:solidFill>
                <a:schemeClr val="dk1"/>
              </a:solidFill>
              <a:latin typeface="Arial"/>
              <a:ea typeface="Arial"/>
              <a:cs typeface="Arial"/>
              <a:sym typeface="Arial"/>
            </a:endParaRPr>
          </a:p>
        </p:txBody>
      </p:sp>
      <p:sp>
        <p:nvSpPr>
          <p:cNvPr id="121" name="Google Shape;121;p19"/>
          <p:cNvSpPr/>
          <p:nvPr/>
        </p:nvSpPr>
        <p:spPr>
          <a:xfrm>
            <a:off x="232925" y="477250"/>
            <a:ext cx="11852700" cy="1160100"/>
          </a:xfrm>
          <a:prstGeom prst="rect">
            <a:avLst/>
          </a:prstGeom>
          <a:solidFill>
            <a:schemeClr val="lt2"/>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chemeClr val="dk1"/>
                </a:solidFill>
                <a:latin typeface="Arial"/>
                <a:ea typeface="Arial"/>
                <a:cs typeface="Arial"/>
                <a:sym typeface="Arial"/>
              </a:rPr>
              <a:t>Implementation of Module-2: </a:t>
            </a:r>
            <a:r>
              <a:rPr lang="en-US">
                <a:solidFill>
                  <a:schemeClr val="dk1"/>
                </a:solidFill>
              </a:rPr>
              <a:t>Marking Attendance</a:t>
            </a:r>
            <a:endParaRPr>
              <a:solidFill>
                <a:schemeClr val="dk1"/>
              </a:solidFill>
            </a:endParaRPr>
          </a:p>
          <a:p>
            <a:pPr marL="0" marR="0" lvl="0" indent="0" algn="ctr" rtl="0">
              <a:spcBef>
                <a:spcPts val="0"/>
              </a:spcBef>
              <a:spcAft>
                <a:spcPts val="0"/>
              </a:spcAft>
              <a:buNone/>
            </a:pPr>
            <a:endParaRPr>
              <a:solidFill>
                <a:schemeClr val="dk1"/>
              </a:solidFill>
            </a:endParaRPr>
          </a:p>
          <a:p>
            <a:pPr marL="0" marR="0" lvl="0" indent="0" algn="l" rtl="0">
              <a:spcBef>
                <a:spcPts val="0"/>
              </a:spcBef>
              <a:spcAft>
                <a:spcPts val="0"/>
              </a:spcAft>
              <a:buNone/>
            </a:pPr>
            <a:r>
              <a:rPr lang="en-US" b="1">
                <a:solidFill>
                  <a:schemeClr val="dk1"/>
                </a:solidFill>
              </a:rPr>
              <a:t>LBPH Face Recognizer</a:t>
            </a:r>
            <a:r>
              <a:rPr lang="en-US">
                <a:solidFill>
                  <a:schemeClr val="dk1"/>
                </a:solidFill>
              </a:rPr>
              <a:t> : </a:t>
            </a:r>
            <a:r>
              <a:rPr lang="en-US" b="1" i="1">
                <a:solidFill>
                  <a:schemeClr val="dk1"/>
                </a:solidFill>
              </a:rPr>
              <a:t>Local Binary Pattern </a:t>
            </a:r>
            <a:r>
              <a:rPr lang="en-US" i="1">
                <a:solidFill>
                  <a:schemeClr val="dk1"/>
                </a:solidFill>
              </a:rPr>
              <a:t>(LBP) is a simple yet very efficient texture operator which labels the pixels of an image by thresholding the neighborhood of each pixel and considers the result as a binary numbe</a:t>
            </a:r>
            <a:r>
              <a:rPr lang="en-US">
                <a:solidFill>
                  <a:schemeClr val="dk1"/>
                </a:solidFill>
              </a:rPr>
              <a:t>r.</a:t>
            </a:r>
            <a:endParaRPr>
              <a:solidFill>
                <a:schemeClr val="dk1"/>
              </a:solidFill>
              <a:highlight>
                <a:srgbClr val="8B8B8B"/>
              </a:highlight>
            </a:endParaRPr>
          </a:p>
          <a:p>
            <a:pPr marL="0" marR="0" lvl="0" indent="0" algn="l" rtl="0">
              <a:spcBef>
                <a:spcPts val="0"/>
              </a:spcBef>
              <a:spcAft>
                <a:spcPts val="0"/>
              </a:spcAft>
              <a:buNone/>
            </a:pPr>
            <a:endParaRPr>
              <a:solidFill>
                <a:schemeClr val="dk1"/>
              </a:solidFill>
            </a:endParaRPr>
          </a:p>
        </p:txBody>
      </p:sp>
      <p:pic>
        <p:nvPicPr>
          <p:cNvPr id="122" name="Google Shape;122;p19"/>
          <p:cNvPicPr preferRelativeResize="0"/>
          <p:nvPr/>
        </p:nvPicPr>
        <p:blipFill rotWithShape="1">
          <a:blip r:embed="rId3">
            <a:alphaModFix/>
          </a:blip>
          <a:srcRect r="20483"/>
          <a:stretch/>
        </p:blipFill>
        <p:spPr>
          <a:xfrm>
            <a:off x="2453850" y="1820625"/>
            <a:ext cx="5006550" cy="1771650"/>
          </a:xfrm>
          <a:prstGeom prst="rect">
            <a:avLst/>
          </a:prstGeom>
          <a:noFill/>
          <a:ln>
            <a:noFill/>
          </a:ln>
        </p:spPr>
      </p:pic>
      <p:graphicFrame>
        <p:nvGraphicFramePr>
          <p:cNvPr id="123" name="Google Shape;123;p19"/>
          <p:cNvGraphicFramePr/>
          <p:nvPr/>
        </p:nvGraphicFramePr>
        <p:xfrm>
          <a:off x="7651575" y="1974332"/>
          <a:ext cx="1375600" cy="1188630"/>
        </p:xfrm>
        <a:graphic>
          <a:graphicData uri="http://schemas.openxmlformats.org/drawingml/2006/table">
            <a:tbl>
              <a:tblPr>
                <a:noFill/>
                <a:tableStyleId>{1B18549E-4D55-40BC-B54E-ADFD4515F92C}</a:tableStyleId>
              </a:tblPr>
              <a:tblGrid>
                <a:gridCol w="440300">
                  <a:extLst>
                    <a:ext uri="{9D8B030D-6E8A-4147-A177-3AD203B41FA5}">
                      <a16:colId xmlns:a16="http://schemas.microsoft.com/office/drawing/2014/main" val="20000"/>
                    </a:ext>
                  </a:extLst>
                </a:gridCol>
                <a:gridCol w="495000">
                  <a:extLst>
                    <a:ext uri="{9D8B030D-6E8A-4147-A177-3AD203B41FA5}">
                      <a16:colId xmlns:a16="http://schemas.microsoft.com/office/drawing/2014/main" val="20001"/>
                    </a:ext>
                  </a:extLst>
                </a:gridCol>
                <a:gridCol w="440300">
                  <a:extLst>
                    <a:ext uri="{9D8B030D-6E8A-4147-A177-3AD203B41FA5}">
                      <a16:colId xmlns:a16="http://schemas.microsoft.com/office/drawing/2014/main" val="20002"/>
                    </a:ext>
                  </a:extLst>
                </a:gridCol>
              </a:tblGrid>
              <a:tr h="337100">
                <a:tc>
                  <a:txBody>
                    <a:bodyPr/>
                    <a:lstStyle/>
                    <a:p>
                      <a:pPr marL="0" lvl="0" indent="0" algn="l" rtl="0">
                        <a:spcBef>
                          <a:spcPts val="0"/>
                        </a:spcBef>
                        <a:spcAft>
                          <a:spcPts val="0"/>
                        </a:spcAft>
                        <a:buNone/>
                      </a:pP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41775">
                <a:tc>
                  <a:txBody>
                    <a:bodyPr/>
                    <a:lstStyle/>
                    <a:p>
                      <a:pPr marL="0" lvl="0" indent="0" algn="l" rtl="0">
                        <a:spcBef>
                          <a:spcPts val="0"/>
                        </a:spcBef>
                        <a:spcAft>
                          <a:spcPts val="0"/>
                        </a:spcAft>
                        <a:buNone/>
                      </a:pP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b="1"/>
                        <a:t>141</a:t>
                      </a:r>
                      <a:endParaRPr b="1"/>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12675">
                <a:tc>
                  <a:txBody>
                    <a:bodyPr/>
                    <a:lstStyle/>
                    <a:p>
                      <a:pPr marL="0" lvl="0" indent="0" algn="l" rtl="0">
                        <a:spcBef>
                          <a:spcPts val="0"/>
                        </a:spcBef>
                        <a:spcAft>
                          <a:spcPts val="0"/>
                        </a:spcAft>
                        <a:buNone/>
                      </a:pP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24" name="Google Shape;124;p19"/>
          <p:cNvSpPr/>
          <p:nvPr/>
        </p:nvSpPr>
        <p:spPr>
          <a:xfrm>
            <a:off x="7355625" y="2450525"/>
            <a:ext cx="216300" cy="200700"/>
          </a:xfrm>
          <a:prstGeom prst="rightArrow">
            <a:avLst>
              <a:gd name="adj1" fmla="val 50000"/>
              <a:gd name="adj2" fmla="val 50000"/>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txBox="1"/>
          <p:nvPr/>
        </p:nvSpPr>
        <p:spPr>
          <a:xfrm>
            <a:off x="9439025" y="2198150"/>
            <a:ext cx="1213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t>Integer 141</a:t>
            </a:r>
            <a:endParaRPr b="1" dirty="0"/>
          </a:p>
          <a:p>
            <a:pPr marL="0" lvl="0" indent="0" algn="l" rtl="0">
              <a:spcBef>
                <a:spcPts val="0"/>
              </a:spcBef>
              <a:spcAft>
                <a:spcPts val="0"/>
              </a:spcAft>
              <a:buNone/>
            </a:pPr>
            <a:r>
              <a:rPr lang="en-US" b="1" dirty="0"/>
              <a:t>is Binary </a:t>
            </a:r>
            <a:endParaRPr b="1" dirty="0"/>
          </a:p>
          <a:p>
            <a:pPr marL="0" lvl="0" indent="0" algn="l" rtl="0">
              <a:spcBef>
                <a:spcPts val="0"/>
              </a:spcBef>
              <a:spcAft>
                <a:spcPts val="0"/>
              </a:spcAft>
              <a:buNone/>
            </a:pPr>
            <a:r>
              <a:rPr lang="en-US" b="1" dirty="0"/>
              <a:t>10001101</a:t>
            </a:r>
            <a:endParaRPr b="1" dirty="0"/>
          </a:p>
        </p:txBody>
      </p:sp>
      <p:pic>
        <p:nvPicPr>
          <p:cNvPr id="126" name="Google Shape;126;p19"/>
          <p:cNvPicPr preferRelativeResize="0"/>
          <p:nvPr/>
        </p:nvPicPr>
        <p:blipFill>
          <a:blip r:embed="rId4">
            <a:alphaModFix/>
          </a:blip>
          <a:stretch>
            <a:fillRect/>
          </a:stretch>
        </p:blipFill>
        <p:spPr>
          <a:xfrm>
            <a:off x="2453850" y="3892375"/>
            <a:ext cx="5566174" cy="2318925"/>
          </a:xfrm>
          <a:prstGeom prst="rect">
            <a:avLst/>
          </a:prstGeom>
          <a:noFill/>
          <a:ln>
            <a:noFill/>
          </a:ln>
        </p:spPr>
      </p:pic>
      <p:sp>
        <p:nvSpPr>
          <p:cNvPr id="127" name="Google Shape;127;p19"/>
          <p:cNvSpPr txBox="1"/>
          <p:nvPr/>
        </p:nvSpPr>
        <p:spPr>
          <a:xfrm>
            <a:off x="8143600" y="4066100"/>
            <a:ext cx="3660900" cy="2008800"/>
          </a:xfrm>
          <a:prstGeom prst="rect">
            <a:avLst/>
          </a:prstGeom>
          <a:noFill/>
          <a:ln>
            <a:noFill/>
          </a:ln>
        </p:spPr>
        <p:txBody>
          <a:bodyPr spcFirstLastPara="1" wrap="square" lIns="91425" tIns="91425" rIns="91425" bIns="91425" anchor="t" anchorCtr="0">
            <a:spAutoFit/>
          </a:bodyPr>
          <a:lstStyle/>
          <a:p>
            <a:pPr marL="0" marR="215900" lvl="0" indent="0" algn="l" rtl="0">
              <a:lnSpc>
                <a:spcPct val="115000"/>
              </a:lnSpc>
              <a:spcBef>
                <a:spcPts val="500"/>
              </a:spcBef>
              <a:spcAft>
                <a:spcPts val="3800"/>
              </a:spcAft>
              <a:buNone/>
            </a:pPr>
            <a:r>
              <a:rPr lang="en-US" sz="1500" b="1">
                <a:solidFill>
                  <a:schemeClr val="dk1"/>
                </a:solidFill>
                <a:highlight>
                  <a:srgbClr val="FFFFFF"/>
                </a:highlight>
              </a:rPr>
              <a:t>The histogram vector  is known as feature vector of the image. We compare the histograms of the test image and the images in the database and then we return the image with the closest euclidean distance histogram. </a:t>
            </a:r>
            <a:endParaRPr b="1"/>
          </a:p>
        </p:txBody>
      </p:sp>
      <p:cxnSp>
        <p:nvCxnSpPr>
          <p:cNvPr id="129" name="Google Shape;129;p19"/>
          <p:cNvCxnSpPr/>
          <p:nvPr/>
        </p:nvCxnSpPr>
        <p:spPr>
          <a:xfrm rot="10800000" flipH="1">
            <a:off x="3352300" y="2090150"/>
            <a:ext cx="547200" cy="186300"/>
          </a:xfrm>
          <a:prstGeom prst="straightConnector1">
            <a:avLst/>
          </a:prstGeom>
          <a:noFill/>
          <a:ln w="9525" cap="flat" cmpd="sng">
            <a:solidFill>
              <a:schemeClr val="dk2"/>
            </a:solidFill>
            <a:prstDash val="solid"/>
            <a:round/>
            <a:headEnd type="none" w="med" len="med"/>
            <a:tailEnd type="none" w="med" len="med"/>
          </a:ln>
        </p:spPr>
      </p:cxnSp>
      <p:cxnSp>
        <p:nvCxnSpPr>
          <p:cNvPr id="130" name="Google Shape;130;p19"/>
          <p:cNvCxnSpPr/>
          <p:nvPr/>
        </p:nvCxnSpPr>
        <p:spPr>
          <a:xfrm rot="10800000">
            <a:off x="3399000" y="2311425"/>
            <a:ext cx="593700" cy="733500"/>
          </a:xfrm>
          <a:prstGeom prst="straightConnector1">
            <a:avLst/>
          </a:prstGeom>
          <a:noFill/>
          <a:ln w="9525" cap="flat" cmpd="sng">
            <a:solidFill>
              <a:schemeClr val="dk2"/>
            </a:solidFill>
            <a:prstDash val="solid"/>
            <a:round/>
            <a:headEnd type="none" w="med" len="med"/>
            <a:tailEnd type="none" w="med" len="med"/>
          </a:ln>
        </p:spPr>
      </p:cxnSp>
      <p:sp>
        <p:nvSpPr>
          <p:cNvPr id="131" name="Google Shape;131;p19"/>
          <p:cNvSpPr/>
          <p:nvPr/>
        </p:nvSpPr>
        <p:spPr>
          <a:xfrm>
            <a:off x="3294100" y="2264825"/>
            <a:ext cx="104700" cy="46500"/>
          </a:xfrm>
          <a:prstGeom prst="ellipse">
            <a:avLst/>
          </a:prstGeom>
          <a:solidFill>
            <a:srgbClr val="8B8B8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3FEAD2E7-DAB5-4BFD-8D3D-CE8149504F48}"/>
              </a:ext>
            </a:extLst>
          </p:cNvPr>
          <p:cNvPicPr>
            <a:picLocks noChangeAspect="1"/>
          </p:cNvPicPr>
          <p:nvPr/>
        </p:nvPicPr>
        <p:blipFill>
          <a:blip r:embed="rId5"/>
          <a:stretch>
            <a:fillRect/>
          </a:stretch>
        </p:blipFill>
        <p:spPr>
          <a:xfrm>
            <a:off x="2167999" y="1820625"/>
            <a:ext cx="1638300" cy="1698430"/>
          </a:xfrm>
          <a:prstGeom prst="rect">
            <a:avLst/>
          </a:prstGeom>
        </p:spPr>
      </p:pic>
      <p:pic>
        <p:nvPicPr>
          <p:cNvPr id="5" name="Picture 4">
            <a:extLst>
              <a:ext uri="{FF2B5EF4-FFF2-40B4-BE49-F238E27FC236}">
                <a16:creationId xmlns:a16="http://schemas.microsoft.com/office/drawing/2014/main" id="{87322845-1879-419D-8F03-DE0210660B6B}"/>
              </a:ext>
            </a:extLst>
          </p:cNvPr>
          <p:cNvPicPr>
            <a:picLocks noChangeAspect="1"/>
          </p:cNvPicPr>
          <p:nvPr/>
        </p:nvPicPr>
        <p:blipFill>
          <a:blip r:embed="rId5"/>
          <a:stretch>
            <a:fillRect/>
          </a:stretch>
        </p:blipFill>
        <p:spPr>
          <a:xfrm>
            <a:off x="2527300" y="4566350"/>
            <a:ext cx="1638300" cy="15876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p:nvPr/>
        </p:nvSpPr>
        <p:spPr>
          <a:xfrm>
            <a:off x="198625" y="1895125"/>
            <a:ext cx="12000600" cy="4762500"/>
          </a:xfrm>
          <a:prstGeom prst="rect">
            <a:avLst/>
          </a:prstGeom>
          <a:noFill/>
          <a:ln w="9525"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415087" y="157667"/>
            <a:ext cx="11601510" cy="323640"/>
          </a:xfrm>
          <a:prstGeom prst="rect">
            <a:avLst/>
          </a:prstGeom>
          <a:noFill/>
          <a:ln>
            <a:noFill/>
          </a:ln>
        </p:spPr>
        <p:txBody>
          <a:bodyPr spcFirstLastPara="1" wrap="square" lIns="90000" tIns="45000" rIns="90000" bIns="45000" anchor="t" anchorCtr="0">
            <a:noAutofit/>
          </a:bodyPr>
          <a:lstStyle/>
          <a:p>
            <a:pPr marL="0" lvl="0" indent="0" algn="l" rtl="0">
              <a:lnSpc>
                <a:spcPct val="90000"/>
              </a:lnSpc>
              <a:spcBef>
                <a:spcPts val="0"/>
              </a:spcBef>
              <a:spcAft>
                <a:spcPts val="0"/>
              </a:spcAft>
              <a:buClr>
                <a:schemeClr val="dk1"/>
              </a:buClr>
              <a:buFont typeface="Arial"/>
              <a:buNone/>
            </a:pPr>
            <a:r>
              <a:rPr lang="en-US" sz="1200" dirty="0">
                <a:solidFill>
                  <a:schemeClr val="accent1"/>
                </a:solidFill>
                <a:latin typeface="Arial Black"/>
                <a:ea typeface="Arial Black"/>
                <a:cs typeface="Arial Black"/>
                <a:sym typeface="Arial Black"/>
              </a:rPr>
              <a:t>Team No:	T26	Name of the project: Smart Attendance System using Computer Vision</a:t>
            </a:r>
            <a:br>
              <a:rPr lang="en-US" sz="1200" dirty="0">
                <a:solidFill>
                  <a:schemeClr val="dk1"/>
                </a:solidFill>
              </a:rPr>
            </a:br>
            <a:endParaRPr sz="1200" b="0" strike="noStrike" dirty="0">
              <a:solidFill>
                <a:schemeClr val="dk1"/>
              </a:solidFill>
              <a:latin typeface="Arial"/>
              <a:ea typeface="Arial"/>
              <a:cs typeface="Arial"/>
              <a:sym typeface="Arial"/>
            </a:endParaRPr>
          </a:p>
        </p:txBody>
      </p:sp>
      <p:sp>
        <p:nvSpPr>
          <p:cNvPr id="139" name="Google Shape;139;p20"/>
          <p:cNvSpPr/>
          <p:nvPr/>
        </p:nvSpPr>
        <p:spPr>
          <a:xfrm>
            <a:off x="198625" y="445775"/>
            <a:ext cx="11852700" cy="1039800"/>
          </a:xfrm>
          <a:prstGeom prst="rect">
            <a:avLst/>
          </a:prstGeom>
          <a:solidFill>
            <a:srgbClr val="D9D9D9"/>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chemeClr val="dk1"/>
                </a:solidFill>
                <a:latin typeface="Arial"/>
                <a:ea typeface="Arial"/>
                <a:cs typeface="Arial"/>
                <a:sym typeface="Arial"/>
              </a:rPr>
              <a:t>Implementation of Module-3 : </a:t>
            </a:r>
            <a:r>
              <a:rPr lang="en-US">
                <a:solidFill>
                  <a:schemeClr val="dk1"/>
                </a:solidFill>
              </a:rPr>
              <a:t>Attendance Reports</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Software Environment Used : pycharm</a:t>
            </a:r>
            <a:endParaRPr sz="1400">
              <a:solidFill>
                <a:schemeClr val="dk1"/>
              </a:solidFill>
              <a:latin typeface="Arial"/>
              <a:ea typeface="Arial"/>
              <a:cs typeface="Arial"/>
              <a:sym typeface="Arial"/>
            </a:endParaRPr>
          </a:p>
          <a:p>
            <a:pPr marL="0" marR="0" lvl="0" indent="0" algn="l" rtl="0">
              <a:spcBef>
                <a:spcPts val="0"/>
              </a:spcBef>
              <a:spcAft>
                <a:spcPts val="0"/>
              </a:spcAft>
              <a:buNone/>
            </a:pPr>
            <a:r>
              <a:rPr lang="en-US" sz="1400">
                <a:solidFill>
                  <a:schemeClr val="dk1"/>
                </a:solidFill>
                <a:latin typeface="Arial"/>
                <a:ea typeface="Arial"/>
                <a:cs typeface="Arial"/>
                <a:sym typeface="Arial"/>
              </a:rPr>
              <a:t>Major Functions used : open</a:t>
            </a:r>
            <a:r>
              <a:rPr lang="en-US">
                <a:solidFill>
                  <a:schemeClr val="dk1"/>
                </a:solidFill>
              </a:rPr>
              <a:t>pyxl library functions</a:t>
            </a:r>
            <a:endParaRPr sz="1400">
              <a:solidFill>
                <a:schemeClr val="dk1"/>
              </a:solidFill>
              <a:latin typeface="Arial"/>
              <a:ea typeface="Arial"/>
              <a:cs typeface="Arial"/>
              <a:sym typeface="Arial"/>
            </a:endParaRPr>
          </a:p>
          <a:p>
            <a:pPr marL="0" marR="0" lvl="0" indent="0" algn="l" rtl="0">
              <a:spcBef>
                <a:spcPts val="0"/>
              </a:spcBef>
              <a:spcAft>
                <a:spcPts val="0"/>
              </a:spcAft>
              <a:buNone/>
            </a:pPr>
            <a:r>
              <a:rPr lang="en-US" sz="1400">
                <a:solidFill>
                  <a:schemeClr val="dk1"/>
                </a:solidFill>
                <a:latin typeface="Arial"/>
                <a:ea typeface="Arial"/>
                <a:cs typeface="Arial"/>
                <a:sym typeface="Arial"/>
              </a:rPr>
              <a:t>Number of lines of code :  </a:t>
            </a:r>
            <a:r>
              <a:rPr lang="en-US">
                <a:solidFill>
                  <a:schemeClr val="dk1"/>
                </a:solidFill>
              </a:rPr>
              <a:t>40</a:t>
            </a:r>
            <a:endParaRPr/>
          </a:p>
          <a:p>
            <a:pPr marL="0" marR="0" lvl="0" indent="0" algn="l" rtl="0">
              <a:spcBef>
                <a:spcPts val="0"/>
              </a:spcBef>
              <a:spcAft>
                <a:spcPts val="0"/>
              </a:spcAft>
              <a:buNone/>
            </a:pPr>
            <a:endParaRPr/>
          </a:p>
        </p:txBody>
      </p:sp>
      <p:sp>
        <p:nvSpPr>
          <p:cNvPr id="141" name="Google Shape;141;p20"/>
          <p:cNvSpPr/>
          <p:nvPr/>
        </p:nvSpPr>
        <p:spPr>
          <a:xfrm>
            <a:off x="198627" y="1895133"/>
            <a:ext cx="6981792" cy="286086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500" b="0" strike="noStrike" dirty="0">
                <a:solidFill>
                  <a:srgbClr val="404040"/>
                </a:solidFill>
                <a:latin typeface="Calibri"/>
                <a:ea typeface="Calibri"/>
                <a:cs typeface="Calibri"/>
                <a:sym typeface="Calibri"/>
              </a:rPr>
              <a:t>Test cases for Module 3:</a:t>
            </a:r>
            <a:endParaRPr dirty="0"/>
          </a:p>
          <a:p>
            <a:pPr marL="0" marR="0" lvl="0" indent="0" algn="l" rtl="0">
              <a:lnSpc>
                <a:spcPct val="100000"/>
              </a:lnSpc>
              <a:spcBef>
                <a:spcPts val="0"/>
              </a:spcBef>
              <a:spcAft>
                <a:spcPts val="0"/>
              </a:spcAft>
              <a:buNone/>
            </a:pPr>
            <a:r>
              <a:rPr lang="en-US" sz="1500" dirty="0">
                <a:solidFill>
                  <a:srgbClr val="404040"/>
                </a:solidFill>
                <a:latin typeface="Calibri"/>
                <a:ea typeface="Calibri"/>
                <a:cs typeface="Calibri"/>
                <a:sym typeface="Calibri"/>
              </a:rPr>
              <a:t>Test case1: Excel Sheet</a:t>
            </a:r>
            <a:endParaRPr dirty="0"/>
          </a:p>
          <a:p>
            <a:pPr marL="0" marR="0" lvl="0" indent="0" algn="l" rtl="0">
              <a:lnSpc>
                <a:spcPct val="100000"/>
              </a:lnSpc>
              <a:spcBef>
                <a:spcPts val="0"/>
              </a:spcBef>
              <a:spcAft>
                <a:spcPts val="0"/>
              </a:spcAft>
              <a:buNone/>
            </a:pPr>
            <a:r>
              <a:rPr lang="en-US" sz="1500" dirty="0">
                <a:solidFill>
                  <a:srgbClr val="404040"/>
                </a:solidFill>
                <a:latin typeface="Calibri"/>
                <a:ea typeface="Calibri"/>
                <a:cs typeface="Calibri"/>
                <a:sym typeface="Calibri"/>
              </a:rPr>
              <a:t>Input: </a:t>
            </a:r>
            <a:endParaRPr dirty="0"/>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dirty="0"/>
          </a:p>
        </p:txBody>
      </p:sp>
      <p:sp>
        <p:nvSpPr>
          <p:cNvPr id="142" name="Google Shape;142;p20"/>
          <p:cNvSpPr txBox="1"/>
          <p:nvPr/>
        </p:nvSpPr>
        <p:spPr>
          <a:xfrm flipH="1">
            <a:off x="267425" y="4400400"/>
            <a:ext cx="1738200" cy="538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Calibri"/>
                <a:ea typeface="Calibri"/>
                <a:cs typeface="Calibri"/>
                <a:sym typeface="Calibri"/>
              </a:rPr>
              <a:t>Test case2:</a:t>
            </a:r>
            <a:endParaRPr/>
          </a:p>
          <a:p>
            <a:pPr marL="0" marR="0" lvl="0" indent="0" algn="l" rtl="0">
              <a:spcBef>
                <a:spcPts val="0"/>
              </a:spcBef>
              <a:spcAft>
                <a:spcPts val="0"/>
              </a:spcAft>
              <a:buNone/>
            </a:pPr>
            <a:r>
              <a:rPr lang="en-US"/>
              <a:t>Input:</a:t>
            </a:r>
            <a:endParaRPr/>
          </a:p>
        </p:txBody>
      </p:sp>
      <p:sp>
        <p:nvSpPr>
          <p:cNvPr id="144" name="Google Shape;144;p20"/>
          <p:cNvSpPr txBox="1"/>
          <p:nvPr/>
        </p:nvSpPr>
        <p:spPr>
          <a:xfrm>
            <a:off x="7848425" y="2160950"/>
            <a:ext cx="251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 Output:</a:t>
            </a:r>
            <a:endParaRPr dirty="0"/>
          </a:p>
        </p:txBody>
      </p:sp>
      <p:sp>
        <p:nvSpPr>
          <p:cNvPr id="148" name="Google Shape;148;p20"/>
          <p:cNvSpPr txBox="1"/>
          <p:nvPr/>
        </p:nvSpPr>
        <p:spPr>
          <a:xfrm>
            <a:off x="7645000" y="4387138"/>
            <a:ext cx="251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      Output:</a:t>
            </a:r>
            <a:endParaRPr dirty="0"/>
          </a:p>
        </p:txBody>
      </p:sp>
      <p:pic>
        <p:nvPicPr>
          <p:cNvPr id="6" name="Picture 5">
            <a:extLst>
              <a:ext uri="{FF2B5EF4-FFF2-40B4-BE49-F238E27FC236}">
                <a16:creationId xmlns:a16="http://schemas.microsoft.com/office/drawing/2014/main" id="{A222BE04-4C2D-42B3-B75D-5B6971A95ADE}"/>
              </a:ext>
            </a:extLst>
          </p:cNvPr>
          <p:cNvPicPr>
            <a:picLocks noChangeAspect="1"/>
          </p:cNvPicPr>
          <p:nvPr/>
        </p:nvPicPr>
        <p:blipFill>
          <a:blip r:embed="rId3"/>
          <a:stretch>
            <a:fillRect/>
          </a:stretch>
        </p:blipFill>
        <p:spPr>
          <a:xfrm>
            <a:off x="1452373" y="2387738"/>
            <a:ext cx="4953691" cy="1942801"/>
          </a:xfrm>
          <a:prstGeom prst="rect">
            <a:avLst/>
          </a:prstGeom>
        </p:spPr>
      </p:pic>
      <p:pic>
        <p:nvPicPr>
          <p:cNvPr id="8" name="Picture 7">
            <a:extLst>
              <a:ext uri="{FF2B5EF4-FFF2-40B4-BE49-F238E27FC236}">
                <a16:creationId xmlns:a16="http://schemas.microsoft.com/office/drawing/2014/main" id="{7A12EC49-8156-480C-BB4C-BCD8F6202EBC}"/>
              </a:ext>
            </a:extLst>
          </p:cNvPr>
          <p:cNvPicPr>
            <a:picLocks noChangeAspect="1"/>
          </p:cNvPicPr>
          <p:nvPr/>
        </p:nvPicPr>
        <p:blipFill>
          <a:blip r:embed="rId4"/>
          <a:stretch>
            <a:fillRect/>
          </a:stretch>
        </p:blipFill>
        <p:spPr>
          <a:xfrm>
            <a:off x="1452373" y="4540121"/>
            <a:ext cx="5048955" cy="2134466"/>
          </a:xfrm>
          <a:prstGeom prst="rect">
            <a:avLst/>
          </a:prstGeom>
        </p:spPr>
      </p:pic>
      <p:pic>
        <p:nvPicPr>
          <p:cNvPr id="4" name="Picture 3">
            <a:extLst>
              <a:ext uri="{FF2B5EF4-FFF2-40B4-BE49-F238E27FC236}">
                <a16:creationId xmlns:a16="http://schemas.microsoft.com/office/drawing/2014/main" id="{DD92AE8F-BE5D-4D3E-80D2-9CB9D2EA1C55}"/>
              </a:ext>
            </a:extLst>
          </p:cNvPr>
          <p:cNvPicPr>
            <a:picLocks noChangeAspect="1"/>
          </p:cNvPicPr>
          <p:nvPr/>
        </p:nvPicPr>
        <p:blipFill>
          <a:blip r:embed="rId5"/>
          <a:stretch>
            <a:fillRect/>
          </a:stretch>
        </p:blipFill>
        <p:spPr>
          <a:xfrm>
            <a:off x="8283564" y="2475899"/>
            <a:ext cx="2219635" cy="1800476"/>
          </a:xfrm>
          <a:prstGeom prst="rect">
            <a:avLst/>
          </a:prstGeom>
        </p:spPr>
      </p:pic>
      <p:pic>
        <p:nvPicPr>
          <p:cNvPr id="7" name="Picture 6">
            <a:extLst>
              <a:ext uri="{FF2B5EF4-FFF2-40B4-BE49-F238E27FC236}">
                <a16:creationId xmlns:a16="http://schemas.microsoft.com/office/drawing/2014/main" id="{32B62EAB-1B20-4D08-9BD2-DA9C2FD75DB5}"/>
              </a:ext>
            </a:extLst>
          </p:cNvPr>
          <p:cNvPicPr>
            <a:picLocks noChangeAspect="1"/>
          </p:cNvPicPr>
          <p:nvPr/>
        </p:nvPicPr>
        <p:blipFill>
          <a:blip r:embed="rId6"/>
          <a:stretch>
            <a:fillRect/>
          </a:stretch>
        </p:blipFill>
        <p:spPr>
          <a:xfrm>
            <a:off x="8420899" y="4787338"/>
            <a:ext cx="2200582" cy="17814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p:nvPr/>
        </p:nvSpPr>
        <p:spPr>
          <a:xfrm>
            <a:off x="267419" y="1052423"/>
            <a:ext cx="11783903" cy="5563338"/>
          </a:xfrm>
          <a:prstGeom prst="rect">
            <a:avLst/>
          </a:prstGeom>
          <a:noFill/>
          <a:ln w="9525"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232913" y="477249"/>
            <a:ext cx="11852695" cy="394019"/>
          </a:xfrm>
          <a:prstGeom prst="rect">
            <a:avLst/>
          </a:prstGeom>
          <a:solidFill>
            <a:srgbClr val="D9D9D9"/>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500">
                <a:solidFill>
                  <a:schemeClr val="dk1"/>
                </a:solidFill>
                <a:latin typeface="Arial"/>
                <a:ea typeface="Arial"/>
                <a:cs typeface="Arial"/>
                <a:sym typeface="Arial"/>
              </a:rPr>
              <a:t>Integration &amp; Deployment</a:t>
            </a:r>
            <a:endParaRPr/>
          </a:p>
          <a:p>
            <a:pPr marL="0" marR="0" lvl="0" indent="0" algn="ctr" rtl="0">
              <a:spcBef>
                <a:spcPts val="0"/>
              </a:spcBef>
              <a:spcAft>
                <a:spcPts val="0"/>
              </a:spcAft>
              <a:buNone/>
            </a:pPr>
            <a:endParaRPr sz="1500">
              <a:solidFill>
                <a:schemeClr val="dk1"/>
              </a:solidFill>
              <a:latin typeface="Arial"/>
              <a:ea typeface="Arial"/>
              <a:cs typeface="Arial"/>
              <a:sym typeface="Arial"/>
            </a:endParaRPr>
          </a:p>
          <a:p>
            <a:pPr marL="0" marR="0" lvl="0" indent="0" algn="ctr" rtl="0">
              <a:spcBef>
                <a:spcPts val="0"/>
              </a:spcBef>
              <a:spcAft>
                <a:spcPts val="0"/>
              </a:spcAft>
              <a:buNone/>
            </a:pPr>
            <a:endParaRPr sz="1500">
              <a:solidFill>
                <a:schemeClr val="dk1"/>
              </a:solidFill>
              <a:latin typeface="Arial"/>
              <a:ea typeface="Arial"/>
              <a:cs typeface="Arial"/>
              <a:sym typeface="Arial"/>
            </a:endParaRPr>
          </a:p>
          <a:p>
            <a:pPr marL="0" marR="0" lvl="0" indent="0" algn="ctr" rtl="0">
              <a:spcBef>
                <a:spcPts val="0"/>
              </a:spcBef>
              <a:spcAft>
                <a:spcPts val="0"/>
              </a:spcAft>
              <a:buNone/>
            </a:pPr>
            <a:endParaRPr sz="1500">
              <a:solidFill>
                <a:schemeClr val="dk1"/>
              </a:solidFill>
              <a:latin typeface="Arial"/>
              <a:ea typeface="Arial"/>
              <a:cs typeface="Arial"/>
              <a:sym typeface="Arial"/>
            </a:endParaRPr>
          </a:p>
          <a:p>
            <a:pPr marL="0" marR="0" lvl="0" indent="0" algn="ctr" rtl="0">
              <a:spcBef>
                <a:spcPts val="0"/>
              </a:spcBef>
              <a:spcAft>
                <a:spcPts val="0"/>
              </a:spcAft>
              <a:buNone/>
            </a:pPr>
            <a:endParaRPr sz="1500">
              <a:solidFill>
                <a:schemeClr val="dk1"/>
              </a:solidFill>
              <a:latin typeface="Arial"/>
              <a:ea typeface="Arial"/>
              <a:cs typeface="Arial"/>
              <a:sym typeface="Arial"/>
            </a:endParaRPr>
          </a:p>
        </p:txBody>
      </p:sp>
      <p:sp>
        <p:nvSpPr>
          <p:cNvPr id="157" name="Google Shape;157;p21"/>
          <p:cNvSpPr/>
          <p:nvPr/>
        </p:nvSpPr>
        <p:spPr>
          <a:xfrm>
            <a:off x="415087" y="1190851"/>
            <a:ext cx="9376027" cy="4784471"/>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500" b="0" strike="noStrike"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r>
              <a:rPr lang="en-US" sz="2500" u="sng" dirty="0">
                <a:solidFill>
                  <a:srgbClr val="404040"/>
                </a:solidFill>
              </a:rPr>
              <a:t>Technical challenges faced / Issues addressed</a:t>
            </a:r>
            <a:endParaRPr sz="1500" u="sng" dirty="0"/>
          </a:p>
          <a:p>
            <a:pPr marL="0" marR="0" lvl="0" indent="0" algn="l" rtl="0">
              <a:lnSpc>
                <a:spcPct val="100000"/>
              </a:lnSpc>
              <a:spcBef>
                <a:spcPts val="0"/>
              </a:spcBef>
              <a:spcAft>
                <a:spcPts val="0"/>
              </a:spcAft>
              <a:buNone/>
            </a:pPr>
            <a:endParaRPr sz="1600" u="sng" dirty="0">
              <a:solidFill>
                <a:srgbClr val="404040"/>
              </a:solidFill>
              <a:latin typeface="Calibri"/>
              <a:ea typeface="Calibri"/>
              <a:cs typeface="Calibri"/>
              <a:sym typeface="Calibri"/>
            </a:endParaRPr>
          </a:p>
          <a:p>
            <a:pPr marL="457200" marR="0" lvl="0" indent="-349250" algn="l" rtl="0">
              <a:lnSpc>
                <a:spcPct val="150000"/>
              </a:lnSpc>
              <a:spcBef>
                <a:spcPts val="0"/>
              </a:spcBef>
              <a:spcAft>
                <a:spcPts val="0"/>
              </a:spcAft>
              <a:buClr>
                <a:schemeClr val="dk1"/>
              </a:buClr>
              <a:buSzPts val="1900"/>
              <a:buFont typeface="Times New Roman"/>
              <a:buChar char="●"/>
            </a:pPr>
            <a:r>
              <a:rPr lang="en-US" sz="1900" dirty="0">
                <a:solidFill>
                  <a:schemeClr val="dk1"/>
                </a:solidFill>
                <a:latin typeface="Arial"/>
                <a:ea typeface="Arial"/>
                <a:cs typeface="Arial"/>
                <a:sym typeface="Arial"/>
              </a:rPr>
              <a:t>The inability of detect faces from a faraway distance.</a:t>
            </a:r>
            <a:endParaRPr sz="1900" dirty="0"/>
          </a:p>
          <a:p>
            <a:pPr marL="457200" marR="0" lvl="0" indent="-349250" algn="l" rtl="0">
              <a:lnSpc>
                <a:spcPct val="150000"/>
              </a:lnSpc>
              <a:spcBef>
                <a:spcPts val="0"/>
              </a:spcBef>
              <a:spcAft>
                <a:spcPts val="0"/>
              </a:spcAft>
              <a:buClr>
                <a:schemeClr val="dk1"/>
              </a:buClr>
              <a:buSzPts val="1900"/>
              <a:buFont typeface="Times New Roman"/>
              <a:buChar char="●"/>
            </a:pPr>
            <a:r>
              <a:rPr lang="en-US" sz="1900" dirty="0">
                <a:solidFill>
                  <a:schemeClr val="dk1"/>
                </a:solidFill>
                <a:latin typeface="Arial"/>
                <a:ea typeface="Arial"/>
                <a:cs typeface="Arial"/>
                <a:sym typeface="Arial"/>
              </a:rPr>
              <a:t>The inability to detect in dim lightings</a:t>
            </a:r>
            <a:r>
              <a:rPr lang="en-US" sz="1900" dirty="0">
                <a:solidFill>
                  <a:schemeClr val="dk1"/>
                </a:solidFill>
              </a:rPr>
              <a:t> because gray scale images are used</a:t>
            </a:r>
            <a:r>
              <a:rPr lang="en-US" sz="1900" dirty="0">
                <a:solidFill>
                  <a:schemeClr val="dk1"/>
                </a:solidFill>
                <a:latin typeface="Arial"/>
                <a:ea typeface="Arial"/>
                <a:cs typeface="Arial"/>
                <a:sym typeface="Arial"/>
              </a:rPr>
              <a:t>.</a:t>
            </a:r>
            <a:endParaRPr sz="1900" dirty="0"/>
          </a:p>
          <a:p>
            <a:pPr marL="457200" marR="0" lvl="0" indent="-349250" algn="l" rtl="0">
              <a:lnSpc>
                <a:spcPct val="150000"/>
              </a:lnSpc>
              <a:spcBef>
                <a:spcPts val="0"/>
              </a:spcBef>
              <a:spcAft>
                <a:spcPts val="0"/>
              </a:spcAft>
              <a:buClr>
                <a:schemeClr val="dk1"/>
              </a:buClr>
              <a:buSzPts val="1900"/>
              <a:buFont typeface="Times New Roman"/>
              <a:buChar char="●"/>
            </a:pPr>
            <a:r>
              <a:rPr lang="en-US" sz="1900" dirty="0">
                <a:solidFill>
                  <a:schemeClr val="dk1"/>
                </a:solidFill>
              </a:rPr>
              <a:t>Low p</a:t>
            </a:r>
            <a:r>
              <a:rPr lang="en-US" sz="1900" dirty="0">
                <a:solidFill>
                  <a:schemeClr val="dk1"/>
                </a:solidFill>
                <a:latin typeface="Arial"/>
                <a:ea typeface="Arial"/>
                <a:cs typeface="Arial"/>
                <a:sym typeface="Arial"/>
              </a:rPr>
              <a:t>erformance in case of large number of students.</a:t>
            </a:r>
            <a:endParaRPr sz="1900" dirty="0">
              <a:solidFill>
                <a:schemeClr val="dk1"/>
              </a:solidFill>
              <a:latin typeface="Arial"/>
              <a:ea typeface="Arial"/>
              <a:cs typeface="Arial"/>
              <a:sym typeface="Arial"/>
            </a:endParaRPr>
          </a:p>
          <a:p>
            <a:pPr marL="285750" marR="0" lvl="0" indent="-190500" algn="l" rtl="0">
              <a:lnSpc>
                <a:spcPct val="100000"/>
              </a:lnSpc>
              <a:spcBef>
                <a:spcPts val="0"/>
              </a:spcBef>
              <a:spcAft>
                <a:spcPts val="0"/>
              </a:spcAft>
              <a:buClr>
                <a:schemeClr val="dk1"/>
              </a:buClr>
              <a:buSzPts val="1500"/>
              <a:buFont typeface="Arial"/>
              <a:buNone/>
            </a:pPr>
            <a:endParaRPr sz="18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None/>
            </a:pPr>
            <a:endParaRPr sz="1500" dirty="0">
              <a:solidFill>
                <a:srgbClr val="404040"/>
              </a:solidFill>
              <a:latin typeface="Calibri"/>
              <a:ea typeface="Calibri"/>
              <a:cs typeface="Calibri"/>
              <a:sym typeface="Calibri"/>
            </a:endParaRPr>
          </a:p>
        </p:txBody>
      </p:sp>
      <p:sp>
        <p:nvSpPr>
          <p:cNvPr id="158" name="Google Shape;158;p21"/>
          <p:cNvSpPr/>
          <p:nvPr/>
        </p:nvSpPr>
        <p:spPr>
          <a:xfrm>
            <a:off x="415087" y="157667"/>
            <a:ext cx="11601600" cy="32370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1200" b="0" strike="noStrike" dirty="0">
                <a:solidFill>
                  <a:srgbClr val="4472C4"/>
                </a:solidFill>
                <a:latin typeface="Arial Black"/>
                <a:ea typeface="Arial Black"/>
                <a:cs typeface="Arial Black"/>
                <a:sym typeface="Arial Black"/>
              </a:rPr>
              <a:t>Team No:	T26	Name of the project: </a:t>
            </a:r>
            <a:r>
              <a:rPr lang="en-US" sz="1200" dirty="0">
                <a:solidFill>
                  <a:srgbClr val="4472C4"/>
                </a:solidFill>
                <a:latin typeface="Arial Black"/>
                <a:ea typeface="Arial Black"/>
                <a:cs typeface="Arial Black"/>
                <a:sym typeface="Arial Black"/>
              </a:rPr>
              <a:t>Smart Attendance System using Computer Vision</a:t>
            </a:r>
            <a:br>
              <a:rPr lang="en-US" sz="1200" dirty="0">
                <a:solidFill>
                  <a:schemeClr val="dk1"/>
                </a:solidFill>
                <a:latin typeface="Arial"/>
                <a:ea typeface="Arial"/>
                <a:cs typeface="Arial"/>
                <a:sym typeface="Arial"/>
              </a:rPr>
            </a:br>
            <a:endParaRPr sz="1200" b="0" strike="noStrike" dirty="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p:nvPr/>
        </p:nvSpPr>
        <p:spPr>
          <a:xfrm>
            <a:off x="267419" y="1052423"/>
            <a:ext cx="11783903" cy="5563338"/>
          </a:xfrm>
          <a:prstGeom prst="rect">
            <a:avLst/>
          </a:prstGeom>
          <a:noFill/>
          <a:ln w="9525"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13950" y="1183625"/>
            <a:ext cx="11241000" cy="5397300"/>
          </a:xfrm>
          <a:prstGeom prst="rect">
            <a:avLst/>
          </a:prstGeom>
          <a:noFill/>
          <a:ln w="9525" cap="flat" cmpd="sng">
            <a:solidFill>
              <a:schemeClr val="dk1"/>
            </a:solidFill>
            <a:prstDash val="solid"/>
            <a:round/>
            <a:headEnd type="none" w="sm" len="sm"/>
            <a:tailEnd type="none" w="sm" len="sm"/>
          </a:ln>
        </p:spPr>
        <p:txBody>
          <a:bodyPr spcFirstLastPara="1" wrap="square" lIns="90000" tIns="45000" rIns="90000" bIns="45000" anchor="t" anchorCtr="0">
            <a:noAutofit/>
          </a:bodyPr>
          <a:lstStyle/>
          <a:p>
            <a:pPr marL="0" marR="0" lvl="0" indent="0" algn="l" rtl="0">
              <a:spcBef>
                <a:spcPts val="0"/>
              </a:spcBef>
              <a:spcAft>
                <a:spcPts val="0"/>
              </a:spcAft>
              <a:buNone/>
            </a:pPr>
            <a:endParaRPr sz="1800" b="0" strike="noStrike" dirty="0">
              <a:solidFill>
                <a:srgbClr val="404040"/>
              </a:solidFill>
              <a:latin typeface="Calibri"/>
              <a:ea typeface="Calibri"/>
              <a:cs typeface="Calibri"/>
              <a:sym typeface="Calibri"/>
            </a:endParaRPr>
          </a:p>
          <a:p>
            <a:pPr marL="0" marR="0" lvl="0" indent="0" algn="l" rtl="0">
              <a:spcBef>
                <a:spcPts val="0"/>
              </a:spcBef>
              <a:spcAft>
                <a:spcPts val="0"/>
              </a:spcAft>
              <a:buNone/>
            </a:pPr>
            <a:r>
              <a:rPr lang="en-US" sz="1800" u="sng" dirty="0">
                <a:solidFill>
                  <a:srgbClr val="404040"/>
                </a:solidFill>
                <a:latin typeface="Calibri"/>
                <a:ea typeface="Calibri"/>
                <a:cs typeface="Calibri"/>
                <a:sym typeface="Calibri"/>
              </a:rPr>
              <a:t>Demo of project</a:t>
            </a:r>
            <a:r>
              <a:rPr lang="en-US" sz="1800" dirty="0">
                <a:solidFill>
                  <a:srgbClr val="404040"/>
                </a:solidFill>
                <a:latin typeface="Calibri"/>
                <a:ea typeface="Calibri"/>
                <a:cs typeface="Calibri"/>
                <a:sym typeface="Calibri"/>
              </a:rPr>
              <a:t> : Student Registration -&gt; Dataset Capture -&gt; Database </a:t>
            </a:r>
            <a:r>
              <a:rPr lang="en-US" sz="1800" dirty="0" err="1">
                <a:solidFill>
                  <a:srgbClr val="404040"/>
                </a:solidFill>
                <a:latin typeface="Calibri"/>
                <a:ea typeface="Calibri"/>
                <a:cs typeface="Calibri"/>
                <a:sym typeface="Calibri"/>
              </a:rPr>
              <a:t>Updation</a:t>
            </a:r>
            <a:r>
              <a:rPr lang="en-US" sz="1800" dirty="0">
                <a:solidFill>
                  <a:srgbClr val="404040"/>
                </a:solidFill>
                <a:latin typeface="Calibri"/>
                <a:ea typeface="Calibri"/>
                <a:cs typeface="Calibri"/>
                <a:sym typeface="Calibri"/>
              </a:rPr>
              <a:t> -&gt; Mark Attendance -&gt; Detect Student -&gt; Extract information from dataset -&gt; Update Student Presence in Excel Sheet -&gt; Attendance Report Generation</a:t>
            </a:r>
            <a:endParaRPr sz="1800" dirty="0">
              <a:solidFill>
                <a:srgbClr val="404040"/>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800" u="sng" dirty="0">
                <a:solidFill>
                  <a:srgbClr val="404040"/>
                </a:solidFill>
                <a:latin typeface="Calibri"/>
                <a:ea typeface="Calibri"/>
                <a:cs typeface="Calibri"/>
                <a:sym typeface="Calibri"/>
              </a:rPr>
              <a:t>Subjective Evaluation :</a:t>
            </a:r>
            <a:endParaRPr sz="1800" u="sng" dirty="0">
              <a:solidFill>
                <a:srgbClr val="404040"/>
              </a:solidFill>
              <a:latin typeface="Calibri"/>
              <a:ea typeface="Calibri"/>
              <a:cs typeface="Calibri"/>
              <a:sym typeface="Calibri"/>
            </a:endParaRPr>
          </a:p>
          <a:p>
            <a:pPr marL="0" marR="0" lvl="0" indent="0" algn="l" rtl="0">
              <a:spcBef>
                <a:spcPts val="0"/>
              </a:spcBef>
              <a:spcAft>
                <a:spcPts val="0"/>
              </a:spcAft>
              <a:buNone/>
            </a:pPr>
            <a:r>
              <a:rPr lang="en-US" sz="1800" dirty="0">
                <a:solidFill>
                  <a:srgbClr val="404040"/>
                </a:solidFill>
                <a:latin typeface="Calibri"/>
                <a:ea typeface="Calibri"/>
                <a:cs typeface="Calibri"/>
                <a:sym typeface="Calibri"/>
              </a:rPr>
              <a:t>(As observed ) </a:t>
            </a:r>
            <a:endParaRPr sz="1800" dirty="0">
              <a:solidFill>
                <a:srgbClr val="404040"/>
              </a:solidFill>
              <a:latin typeface="Calibri"/>
              <a:ea typeface="Calibri"/>
              <a:cs typeface="Calibri"/>
              <a:sym typeface="Calibri"/>
            </a:endParaRPr>
          </a:p>
          <a:p>
            <a:pPr marL="0" marR="0" lvl="0" indent="0" algn="l" rtl="0">
              <a:spcBef>
                <a:spcPts val="0"/>
              </a:spcBef>
              <a:spcAft>
                <a:spcPts val="0"/>
              </a:spcAft>
              <a:buNone/>
            </a:pPr>
            <a:r>
              <a:rPr lang="en-US" sz="1800" dirty="0">
                <a:solidFill>
                  <a:srgbClr val="404040"/>
                </a:solidFill>
                <a:latin typeface="Calibri"/>
                <a:ea typeface="Calibri"/>
                <a:cs typeface="Calibri"/>
                <a:sym typeface="Calibri"/>
              </a:rPr>
              <a:t> </a:t>
            </a:r>
            <a:endParaRPr sz="1800" dirty="0">
              <a:solidFill>
                <a:srgbClr val="404040"/>
              </a:solidFill>
              <a:latin typeface="Calibri"/>
              <a:ea typeface="Calibri"/>
              <a:cs typeface="Calibri"/>
              <a:sym typeface="Calibri"/>
            </a:endParaRPr>
          </a:p>
          <a:p>
            <a:pPr marL="0" marR="0" lvl="0" indent="0" algn="l" rtl="0">
              <a:spcBef>
                <a:spcPts val="0"/>
              </a:spcBef>
              <a:spcAft>
                <a:spcPts val="0"/>
              </a:spcAft>
              <a:buNone/>
            </a:pPr>
            <a:r>
              <a:rPr lang="en-US" sz="1800" u="sng" dirty="0">
                <a:solidFill>
                  <a:srgbClr val="404040"/>
                </a:solidFill>
                <a:latin typeface="Calibri"/>
                <a:ea typeface="Calibri"/>
                <a:cs typeface="Calibri"/>
                <a:sym typeface="Calibri"/>
              </a:rPr>
              <a:t>Objective Evaluation (of diff algorithms for face recognition):</a:t>
            </a:r>
            <a:endParaRPr sz="1800" u="sng" dirty="0">
              <a:solidFill>
                <a:srgbClr val="404040"/>
              </a:solidFill>
              <a:latin typeface="Calibri"/>
              <a:ea typeface="Calibri"/>
              <a:cs typeface="Calibri"/>
              <a:sym typeface="Calibri"/>
            </a:endParaRPr>
          </a:p>
          <a:p>
            <a:pPr marL="0" marR="0" lvl="0" indent="0" algn="l" rtl="0">
              <a:spcBef>
                <a:spcPts val="0"/>
              </a:spcBef>
              <a:spcAft>
                <a:spcPts val="0"/>
              </a:spcAft>
              <a:buNone/>
            </a:pPr>
            <a:endParaRPr sz="1900" u="sng" dirty="0">
              <a:solidFill>
                <a:srgbClr val="404040"/>
              </a:solidFill>
              <a:latin typeface="Calibri"/>
              <a:ea typeface="Calibri"/>
              <a:cs typeface="Calibri"/>
              <a:sym typeface="Calibri"/>
            </a:endParaRPr>
          </a:p>
          <a:p>
            <a:pPr marL="457200" marR="0" lvl="0" indent="-342900" algn="l" rtl="0">
              <a:spcBef>
                <a:spcPts val="0"/>
              </a:spcBef>
              <a:spcAft>
                <a:spcPts val="0"/>
              </a:spcAft>
              <a:buClr>
                <a:srgbClr val="404040"/>
              </a:buClr>
              <a:buSzPts val="1800"/>
              <a:buFont typeface="Calibri"/>
              <a:buAutoNum type="arabicPeriod"/>
            </a:pPr>
            <a:r>
              <a:rPr lang="en-US" sz="1800" dirty="0">
                <a:solidFill>
                  <a:srgbClr val="404040"/>
                </a:solidFill>
                <a:latin typeface="Calibri"/>
                <a:ea typeface="Calibri"/>
                <a:cs typeface="Calibri"/>
                <a:sym typeface="Calibri"/>
              </a:rPr>
              <a:t>LBPH algorithm: </a:t>
            </a:r>
            <a:r>
              <a:rPr lang="en-US" sz="1800" dirty="0">
                <a:solidFill>
                  <a:schemeClr val="dk1"/>
                </a:solidFill>
                <a:highlight>
                  <a:srgbClr val="FFFFFF"/>
                </a:highlight>
                <a:latin typeface="Calibri"/>
                <a:ea typeface="Calibri"/>
                <a:cs typeface="Calibri"/>
                <a:sym typeface="Calibri"/>
              </a:rPr>
              <a:t>400 images of each object, recognition accuracy was 92.6% obtained</a:t>
            </a:r>
            <a:endParaRPr sz="1800" dirty="0">
              <a:solidFill>
                <a:schemeClr val="dk1"/>
              </a:solidFill>
              <a:highlight>
                <a:srgbClr val="FFFFFF"/>
              </a:highlight>
              <a:latin typeface="Calibri"/>
              <a:ea typeface="Calibri"/>
              <a:cs typeface="Calibri"/>
              <a:sym typeface="Calibri"/>
            </a:endParaRPr>
          </a:p>
          <a:p>
            <a:pPr marL="457200" marR="0" lvl="0" indent="-342900" algn="l" rtl="0">
              <a:spcBef>
                <a:spcPts val="0"/>
              </a:spcBef>
              <a:spcAft>
                <a:spcPts val="0"/>
              </a:spcAft>
              <a:buClr>
                <a:srgbClr val="404040"/>
              </a:buClr>
              <a:buSzPts val="1800"/>
              <a:buFont typeface="Calibri"/>
              <a:buAutoNum type="arabicPeriod"/>
            </a:pPr>
            <a:r>
              <a:rPr lang="en-US" sz="1800" dirty="0" err="1">
                <a:solidFill>
                  <a:srgbClr val="202124"/>
                </a:solidFill>
                <a:highlight>
                  <a:srgbClr val="FFFFFF"/>
                </a:highlight>
                <a:latin typeface="Calibri"/>
                <a:ea typeface="Calibri"/>
                <a:cs typeface="Calibri"/>
                <a:sym typeface="Calibri"/>
              </a:rPr>
              <a:t>AxelNet</a:t>
            </a:r>
            <a:r>
              <a:rPr lang="en-US" sz="1800" dirty="0">
                <a:solidFill>
                  <a:srgbClr val="202124"/>
                </a:solidFill>
                <a:highlight>
                  <a:srgbClr val="FFFFFF"/>
                </a:highlight>
                <a:latin typeface="Calibri"/>
                <a:ea typeface="Calibri"/>
                <a:cs typeface="Calibri"/>
                <a:sym typeface="Calibri"/>
              </a:rPr>
              <a:t> CNN has an accuracy of 98.5% using 2500 variant images in a class.</a:t>
            </a:r>
            <a:endParaRPr sz="1800" dirty="0">
              <a:solidFill>
                <a:srgbClr val="202124"/>
              </a:solidFill>
              <a:highlight>
                <a:srgbClr val="FFFFFF"/>
              </a:highlight>
              <a:latin typeface="Calibri"/>
              <a:ea typeface="Calibri"/>
              <a:cs typeface="Calibri"/>
              <a:sym typeface="Calibri"/>
            </a:endParaRPr>
          </a:p>
          <a:p>
            <a:pPr marL="457200" marR="0" lvl="0" indent="-342900" algn="l" rtl="0">
              <a:spcBef>
                <a:spcPts val="0"/>
              </a:spcBef>
              <a:spcAft>
                <a:spcPts val="0"/>
              </a:spcAft>
              <a:buClr>
                <a:srgbClr val="202124"/>
              </a:buClr>
              <a:buSzPts val="1800"/>
              <a:buFont typeface="Calibri"/>
              <a:buAutoNum type="arabicPeriod"/>
            </a:pPr>
            <a:r>
              <a:rPr lang="en-US" sz="1800" dirty="0">
                <a:solidFill>
                  <a:srgbClr val="202124"/>
                </a:solidFill>
                <a:highlight>
                  <a:srgbClr val="FFFFFF"/>
                </a:highlight>
                <a:latin typeface="Calibri"/>
                <a:ea typeface="Calibri"/>
                <a:cs typeface="Calibri"/>
                <a:sym typeface="Calibri"/>
              </a:rPr>
              <a:t>VGG 16 model achieves 92.7%, top-5 test accuracy in ImageNet, which is a dataset of over 14 million images belonging to 1000 classes</a:t>
            </a:r>
            <a:endParaRPr sz="1800" dirty="0">
              <a:solidFill>
                <a:srgbClr val="202124"/>
              </a:solidFill>
              <a:highlight>
                <a:srgbClr val="FFFFFF"/>
              </a:highlight>
              <a:latin typeface="Calibri"/>
              <a:ea typeface="Calibri"/>
              <a:cs typeface="Calibri"/>
              <a:sym typeface="Calibri"/>
            </a:endParaRPr>
          </a:p>
          <a:p>
            <a:pPr marL="0" marR="0" lvl="0" indent="0" algn="l" rtl="0">
              <a:spcBef>
                <a:spcPts val="0"/>
              </a:spcBef>
              <a:spcAft>
                <a:spcPts val="0"/>
              </a:spcAft>
              <a:buNone/>
            </a:pPr>
            <a:endParaRPr sz="1800" dirty="0">
              <a:solidFill>
                <a:srgbClr val="202124"/>
              </a:solidFill>
              <a:highlight>
                <a:srgbClr val="FFFFFF"/>
              </a:highlight>
              <a:latin typeface="Calibri"/>
              <a:ea typeface="Calibri"/>
              <a:cs typeface="Calibri"/>
              <a:sym typeface="Calibri"/>
            </a:endParaRPr>
          </a:p>
          <a:p>
            <a:pPr marL="0" marR="0" lvl="0" indent="457200" algn="l" rtl="0">
              <a:lnSpc>
                <a:spcPct val="100000"/>
              </a:lnSpc>
              <a:spcBef>
                <a:spcPts val="0"/>
              </a:spcBef>
              <a:spcAft>
                <a:spcPts val="0"/>
              </a:spcAft>
              <a:buNone/>
            </a:pPr>
            <a:r>
              <a:rPr lang="en-US" sz="1800" dirty="0">
                <a:latin typeface="Calibri"/>
                <a:ea typeface="Calibri"/>
                <a:cs typeface="Calibri"/>
                <a:sym typeface="Calibri"/>
              </a:rPr>
              <a:t>Of all the convolutional neural networks approaches for face recognition, LBPH is the simplest in comparison to other approaches like VGG16 , </a:t>
            </a:r>
            <a:r>
              <a:rPr lang="en-US" sz="1800" dirty="0" err="1">
                <a:latin typeface="Calibri"/>
                <a:ea typeface="Calibri"/>
                <a:cs typeface="Calibri"/>
                <a:sym typeface="Calibri"/>
              </a:rPr>
              <a:t>AxelNet</a:t>
            </a:r>
            <a:r>
              <a:rPr lang="en-US" sz="1800" dirty="0">
                <a:latin typeface="Calibri"/>
                <a:ea typeface="Calibri"/>
                <a:cs typeface="Calibri"/>
                <a:sym typeface="Calibri"/>
              </a:rPr>
              <a:t> , </a:t>
            </a:r>
            <a:r>
              <a:rPr lang="en-US" sz="1800" dirty="0" err="1">
                <a:latin typeface="Calibri"/>
                <a:ea typeface="Calibri"/>
                <a:cs typeface="Calibri"/>
                <a:sym typeface="Calibri"/>
              </a:rPr>
              <a:t>Googlenet</a:t>
            </a:r>
            <a:r>
              <a:rPr lang="en-US" sz="1800" dirty="0">
                <a:latin typeface="Calibri"/>
                <a:ea typeface="Calibri"/>
                <a:cs typeface="Calibri"/>
                <a:sym typeface="Calibri"/>
              </a:rPr>
              <a:t> which require high computational power and other resources but provide better efficiency.</a:t>
            </a:r>
            <a:endParaRPr sz="1800" dirty="0">
              <a:latin typeface="Calibri"/>
              <a:ea typeface="Calibri"/>
              <a:cs typeface="Calibri"/>
              <a:sym typeface="Calibri"/>
            </a:endParaRPr>
          </a:p>
        </p:txBody>
      </p:sp>
      <p:sp>
        <p:nvSpPr>
          <p:cNvPr id="165" name="Google Shape;165;p22"/>
          <p:cNvSpPr/>
          <p:nvPr/>
        </p:nvSpPr>
        <p:spPr>
          <a:xfrm>
            <a:off x="415087" y="157667"/>
            <a:ext cx="11601510" cy="323640"/>
          </a:xfrm>
          <a:prstGeom prst="rect">
            <a:avLst/>
          </a:prstGeom>
          <a:noFill/>
          <a:ln>
            <a:noFill/>
          </a:ln>
        </p:spPr>
        <p:txBody>
          <a:bodyPr spcFirstLastPara="1" wrap="square" lIns="90000" tIns="45000" rIns="90000" bIns="45000" anchor="t" anchorCtr="0">
            <a:noAutofit/>
          </a:bodyPr>
          <a:lstStyle/>
          <a:p>
            <a:pPr marL="0" lvl="0" indent="0" algn="l" rtl="0">
              <a:lnSpc>
                <a:spcPct val="90000"/>
              </a:lnSpc>
              <a:spcBef>
                <a:spcPts val="0"/>
              </a:spcBef>
              <a:spcAft>
                <a:spcPts val="0"/>
              </a:spcAft>
              <a:buClr>
                <a:schemeClr val="dk1"/>
              </a:buClr>
              <a:buFont typeface="Arial"/>
              <a:buNone/>
            </a:pPr>
            <a:r>
              <a:rPr lang="en-US" sz="1200" dirty="0">
                <a:solidFill>
                  <a:schemeClr val="accent1"/>
                </a:solidFill>
                <a:latin typeface="Arial Black"/>
                <a:ea typeface="Arial Black"/>
                <a:cs typeface="Arial Black"/>
                <a:sym typeface="Arial Black"/>
              </a:rPr>
              <a:t>Team No:	T26	Name of the project: Smart Attendance System using Computer Vision</a:t>
            </a:r>
            <a:br>
              <a:rPr lang="en-US" sz="1200" dirty="0">
                <a:solidFill>
                  <a:schemeClr val="dk1"/>
                </a:solidFill>
              </a:rPr>
            </a:br>
            <a:endParaRPr sz="1200" b="0" strike="noStrike" dirty="0">
              <a:solidFill>
                <a:schemeClr val="dk1"/>
              </a:solidFill>
              <a:latin typeface="Arial"/>
              <a:ea typeface="Arial"/>
              <a:cs typeface="Arial"/>
              <a:sym typeface="Arial"/>
            </a:endParaRPr>
          </a:p>
        </p:txBody>
      </p:sp>
      <p:sp>
        <p:nvSpPr>
          <p:cNvPr id="166" name="Google Shape;166;p22"/>
          <p:cNvSpPr/>
          <p:nvPr/>
        </p:nvSpPr>
        <p:spPr>
          <a:xfrm>
            <a:off x="163902" y="494981"/>
            <a:ext cx="11852695" cy="394019"/>
          </a:xfrm>
          <a:prstGeom prst="rect">
            <a:avLst/>
          </a:prstGeom>
          <a:solidFill>
            <a:srgbClr val="D9D9D9"/>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500">
                <a:solidFill>
                  <a:schemeClr val="dk1"/>
                </a:solidFill>
                <a:latin typeface="Arial"/>
                <a:ea typeface="Arial"/>
                <a:cs typeface="Arial"/>
                <a:sym typeface="Arial"/>
              </a:rPr>
              <a:t>Project Demo</a:t>
            </a:r>
            <a:endParaRPr/>
          </a:p>
          <a:p>
            <a:pPr marL="0" marR="0" lvl="0" indent="0" algn="ctr" rtl="0">
              <a:spcBef>
                <a:spcPts val="0"/>
              </a:spcBef>
              <a:spcAft>
                <a:spcPts val="0"/>
              </a:spcAft>
              <a:buNone/>
            </a:pPr>
            <a:endParaRPr sz="1500">
              <a:solidFill>
                <a:schemeClr val="dk1"/>
              </a:solidFill>
              <a:latin typeface="Arial"/>
              <a:ea typeface="Arial"/>
              <a:cs typeface="Arial"/>
              <a:sym typeface="Arial"/>
            </a:endParaRPr>
          </a:p>
          <a:p>
            <a:pPr marL="0" marR="0" lvl="0" indent="0" algn="ctr" rtl="0">
              <a:spcBef>
                <a:spcPts val="0"/>
              </a:spcBef>
              <a:spcAft>
                <a:spcPts val="0"/>
              </a:spcAft>
              <a:buNone/>
            </a:pPr>
            <a:endParaRPr sz="1500">
              <a:solidFill>
                <a:schemeClr val="dk1"/>
              </a:solidFill>
              <a:latin typeface="Arial"/>
              <a:ea typeface="Arial"/>
              <a:cs typeface="Arial"/>
              <a:sym typeface="Arial"/>
            </a:endParaRPr>
          </a:p>
          <a:p>
            <a:pPr marL="0" marR="0" lvl="0" indent="0" algn="ctr" rtl="0">
              <a:spcBef>
                <a:spcPts val="0"/>
              </a:spcBef>
              <a:spcAft>
                <a:spcPts val="0"/>
              </a:spcAft>
              <a:buNone/>
            </a:pPr>
            <a:endParaRPr sz="1500">
              <a:solidFill>
                <a:schemeClr val="dk1"/>
              </a:solidFill>
              <a:latin typeface="Arial"/>
              <a:ea typeface="Arial"/>
              <a:cs typeface="Arial"/>
              <a:sym typeface="Arial"/>
            </a:endParaRPr>
          </a:p>
          <a:p>
            <a:pPr marL="0" marR="0" lvl="0" indent="0" algn="ctr" rtl="0">
              <a:spcBef>
                <a:spcPts val="0"/>
              </a:spcBef>
              <a:spcAft>
                <a:spcPts val="0"/>
              </a:spcAft>
              <a:buNone/>
            </a:pPr>
            <a:endParaRPr sz="15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979</Words>
  <Application>Microsoft Office PowerPoint</Application>
  <PresentationFormat>Widescreen</PresentationFormat>
  <Paragraphs>120</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Black</vt:lpstr>
      <vt:lpstr>Verdana</vt:lpstr>
      <vt:lpstr>Calibri</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Sridhar Reddy Alapati</cp:lastModifiedBy>
  <cp:revision>12</cp:revision>
  <dcterms:modified xsi:type="dcterms:W3CDTF">2021-06-11T12:31:41Z</dcterms:modified>
</cp:coreProperties>
</file>