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6" roundtripDataSignature="AMtx7mjkjN49v7HsnGldP6Gk1svNaK6e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6905625" y="0"/>
            <a:ext cx="52832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 name="Google Shape;55;p1: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10: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 name="Google Shape;67;p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1" name="Google Shape;121;p4:notes"/>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6: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8: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9: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 name="Google Shape;11;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 name="Google Shape;12;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 name="Google Shape;13;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 name="Google Shape;14;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 name="Google Shape;15;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 name="Google Shape;16;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 name="Google Shape;17;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 name="Google Shape;18;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 name="Google Shape;19;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 name="Google Shape;20;p1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 name="Google Shape;24;p1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grpSp>
        <p:nvGrpSpPr>
          <p:cNvPr id="57" name="Google Shape;57;p1"/>
          <p:cNvGrpSpPr/>
          <p:nvPr/>
        </p:nvGrpSpPr>
        <p:grpSpPr>
          <a:xfrm>
            <a:off x="800950" y="1017925"/>
            <a:ext cx="1743075" cy="1333500"/>
            <a:chOff x="742950" y="1104900"/>
            <a:chExt cx="1743075" cy="1333500"/>
          </a:xfrm>
        </p:grpSpPr>
        <p:sp>
          <p:nvSpPr>
            <p:cNvPr id="58" name="Google Shape;58;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 name="Google Shape;59;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60" name="Google Shape;60;p1"/>
          <p:cNvSpPr/>
          <p:nvPr/>
        </p:nvSpPr>
        <p:spPr>
          <a:xfrm>
            <a:off x="2935700" y="656800"/>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 name="Google Shape;61;p1"/>
          <p:cNvSpPr/>
          <p:nvPr/>
        </p:nvSpPr>
        <p:spPr>
          <a:xfrm>
            <a:off x="3988950" y="50987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2" name="Google Shape;62;p1"/>
          <p:cNvSpPr txBox="1"/>
          <p:nvPr/>
        </p:nvSpPr>
        <p:spPr>
          <a:xfrm>
            <a:off x="5192050" y="656800"/>
            <a:ext cx="5801100" cy="5450100"/>
          </a:xfrm>
          <a:prstGeom prst="rect">
            <a:avLst/>
          </a:prstGeom>
          <a:noFill/>
          <a:ln>
            <a:noFill/>
          </a:ln>
        </p:spPr>
        <p:txBody>
          <a:bodyPr anchorCtr="0" anchor="t" bIns="0" lIns="0" spcFirstLastPara="1" rIns="0" wrap="square" tIns="16500">
            <a:spAutoFit/>
          </a:bodyPr>
          <a:lstStyle/>
          <a:p>
            <a:pPr indent="0" lvl="0" marL="0" marR="0" rtl="0" algn="just">
              <a:lnSpc>
                <a:spcPct val="150000"/>
              </a:lnSpc>
              <a:spcBef>
                <a:spcPts val="0"/>
              </a:spcBef>
              <a:spcAft>
                <a:spcPts val="0"/>
              </a:spcAft>
              <a:buClr>
                <a:srgbClr val="000000"/>
              </a:buClr>
              <a:buSzPts val="3100"/>
              <a:buFont typeface="Arial"/>
              <a:buNone/>
            </a:pPr>
            <a:r>
              <a:rPr b="1" i="0" lang="en-US" sz="3100" u="none" cap="none" strike="noStrike">
                <a:solidFill>
                  <a:schemeClr val="accent1"/>
                </a:solidFill>
                <a:latin typeface="Times New Roman"/>
                <a:ea typeface="Times New Roman"/>
                <a:cs typeface="Times New Roman"/>
                <a:sym typeface="Times New Roman"/>
              </a:rPr>
              <a:t>Name </a:t>
            </a:r>
            <a:r>
              <a:rPr b="0" i="0" lang="en-US" sz="3100" u="none" cap="none" strike="noStrike">
                <a:solidFill>
                  <a:srgbClr val="000000"/>
                </a:solidFill>
                <a:latin typeface="Times New Roman"/>
                <a:ea typeface="Times New Roman"/>
                <a:cs typeface="Times New Roman"/>
                <a:sym typeface="Times New Roman"/>
              </a:rPr>
              <a:t>           :  </a:t>
            </a:r>
            <a:r>
              <a:rPr lang="en-US" sz="2700">
                <a:latin typeface="Times New Roman"/>
                <a:ea typeface="Times New Roman"/>
                <a:cs typeface="Times New Roman"/>
                <a:sym typeface="Times New Roman"/>
              </a:rPr>
              <a:t>SRIHARIRAM</a:t>
            </a:r>
            <a:r>
              <a:rPr b="0" i="0" lang="en-US" sz="2700" u="none" cap="none" strike="noStrike">
                <a:solidFill>
                  <a:srgbClr val="000000"/>
                </a:solidFill>
                <a:latin typeface="Times New Roman"/>
                <a:ea typeface="Times New Roman"/>
                <a:cs typeface="Times New Roman"/>
                <a:sym typeface="Times New Roman"/>
              </a:rPr>
              <a:t> S</a:t>
            </a:r>
            <a:endParaRPr b="0" i="0" sz="13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130"/>
              </a:spcBef>
              <a:spcAft>
                <a:spcPts val="0"/>
              </a:spcAft>
              <a:buClr>
                <a:srgbClr val="000000"/>
              </a:buClr>
              <a:buSzPts val="3100"/>
              <a:buFont typeface="Arial"/>
              <a:buNone/>
            </a:pPr>
            <a:r>
              <a:rPr b="1" i="0" lang="en-US" sz="3100" u="none" cap="none" strike="noStrike">
                <a:solidFill>
                  <a:schemeClr val="accent1"/>
                </a:solidFill>
                <a:highlight>
                  <a:schemeClr val="lt1"/>
                </a:highlight>
                <a:latin typeface="Times New Roman"/>
                <a:ea typeface="Times New Roman"/>
                <a:cs typeface="Times New Roman"/>
                <a:sym typeface="Times New Roman"/>
              </a:rPr>
              <a:t>Department </a:t>
            </a:r>
            <a:r>
              <a:rPr b="0" i="0" lang="en-US" sz="3100" u="none" cap="none" strike="noStrike">
                <a:solidFill>
                  <a:srgbClr val="000000"/>
                </a:solidFill>
                <a:latin typeface="Times New Roman"/>
                <a:ea typeface="Times New Roman"/>
                <a:cs typeface="Times New Roman"/>
                <a:sym typeface="Times New Roman"/>
              </a:rPr>
              <a:t>: </a:t>
            </a:r>
            <a:r>
              <a:rPr b="0" i="0" lang="en-US" sz="2700" u="none" cap="none" strike="noStrike">
                <a:solidFill>
                  <a:srgbClr val="000000"/>
                </a:solidFill>
                <a:latin typeface="Times New Roman"/>
                <a:ea typeface="Times New Roman"/>
                <a:cs typeface="Times New Roman"/>
                <a:sym typeface="Times New Roman"/>
              </a:rPr>
              <a:t>COMPUTER SCIENCE       AND </a:t>
            </a:r>
            <a:r>
              <a:rPr lang="en-US" sz="2700">
                <a:latin typeface="Times New Roman"/>
                <a:ea typeface="Times New Roman"/>
                <a:cs typeface="Times New Roman"/>
                <a:sym typeface="Times New Roman"/>
              </a:rPr>
              <a:t>ENGINEERING</a:t>
            </a:r>
            <a:r>
              <a:rPr b="0" i="0" lang="en-US" sz="3100" u="none" cap="none" strike="noStrike">
                <a:solidFill>
                  <a:srgbClr val="000000"/>
                </a:solidFill>
                <a:latin typeface="Times New Roman"/>
                <a:ea typeface="Times New Roman"/>
                <a:cs typeface="Times New Roman"/>
                <a:sym typeface="Times New Roman"/>
              </a:rPr>
              <a:t> </a:t>
            </a:r>
            <a:endParaRPr b="0" i="0" sz="31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130"/>
              </a:spcBef>
              <a:spcAft>
                <a:spcPts val="0"/>
              </a:spcAft>
              <a:buClr>
                <a:srgbClr val="000000"/>
              </a:buClr>
              <a:buSzPts val="1300"/>
              <a:buFont typeface="Arial"/>
              <a:buNone/>
            </a:pPr>
            <a:r>
              <a:t/>
            </a:r>
            <a:endParaRPr b="0" i="0" sz="13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130"/>
              </a:spcBef>
              <a:spcAft>
                <a:spcPts val="0"/>
              </a:spcAft>
              <a:buClr>
                <a:srgbClr val="000000"/>
              </a:buClr>
              <a:buSzPts val="3100"/>
              <a:buFont typeface="Arial"/>
              <a:buNone/>
            </a:pPr>
            <a:r>
              <a:rPr b="1" lang="en-US" sz="3100">
                <a:solidFill>
                  <a:schemeClr val="accent1"/>
                </a:solidFill>
                <a:latin typeface="Times New Roman"/>
                <a:ea typeface="Times New Roman"/>
                <a:cs typeface="Times New Roman"/>
                <a:sym typeface="Times New Roman"/>
              </a:rPr>
              <a:t>Institution</a:t>
            </a:r>
            <a:r>
              <a:rPr b="0" i="0" lang="en-US" sz="3100" u="none" cap="none" strike="noStrike">
                <a:solidFill>
                  <a:srgbClr val="000000"/>
                </a:solidFill>
                <a:latin typeface="Times New Roman"/>
                <a:ea typeface="Times New Roman"/>
                <a:cs typeface="Times New Roman"/>
                <a:sym typeface="Times New Roman"/>
              </a:rPr>
              <a:t>  :  </a:t>
            </a:r>
            <a:r>
              <a:rPr b="0" i="0" lang="en-US" sz="2700" u="none" cap="none" strike="noStrike">
                <a:solidFill>
                  <a:srgbClr val="000000"/>
                </a:solidFill>
                <a:latin typeface="Times New Roman"/>
                <a:ea typeface="Times New Roman"/>
                <a:cs typeface="Times New Roman"/>
                <a:sym typeface="Times New Roman"/>
              </a:rPr>
              <a:t>ANNA UNIVERSITY REGIONAL CAMPUS TIRUNELVELI</a:t>
            </a:r>
            <a:endParaRPr b="0" i="0" sz="13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130"/>
              </a:spcBef>
              <a:spcAft>
                <a:spcPts val="0"/>
              </a:spcAft>
              <a:buClr>
                <a:srgbClr val="000000"/>
              </a:buClr>
              <a:buSzPts val="2700"/>
              <a:buFont typeface="Arial"/>
              <a:buNone/>
            </a:pPr>
            <a:r>
              <a:rPr b="1" i="0" lang="en-US" sz="2700" u="none" cap="none" strike="noStrike">
                <a:solidFill>
                  <a:schemeClr val="accent1"/>
                </a:solidFill>
                <a:latin typeface="Times New Roman"/>
                <a:ea typeface="Times New Roman"/>
                <a:cs typeface="Times New Roman"/>
                <a:sym typeface="Times New Roman"/>
              </a:rPr>
              <a:t>Project Title</a:t>
            </a:r>
            <a:r>
              <a:rPr b="0" i="0" lang="en-US" sz="2700" u="none" cap="none" strike="noStrike">
                <a:solidFill>
                  <a:schemeClr val="accent1"/>
                </a:solidFill>
                <a:latin typeface="Times New Roman"/>
                <a:ea typeface="Times New Roman"/>
                <a:cs typeface="Times New Roman"/>
                <a:sym typeface="Times New Roman"/>
              </a:rPr>
              <a:t>     </a:t>
            </a:r>
            <a:r>
              <a:rPr b="0" i="0" lang="en-US" sz="2700" u="none" cap="none" strike="noStrike">
                <a:solidFill>
                  <a:schemeClr val="dk1"/>
                </a:solidFill>
                <a:latin typeface="Times New Roman"/>
                <a:ea typeface="Times New Roman"/>
                <a:cs typeface="Times New Roman"/>
                <a:sym typeface="Times New Roman"/>
              </a:rPr>
              <a:t>:  IMAGE GENERATOR</a:t>
            </a:r>
            <a:endParaRPr b="0" i="0" sz="13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13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130"/>
              </a:spcBef>
              <a:spcAft>
                <a:spcPts val="0"/>
              </a:spcAft>
              <a:buClr>
                <a:srgbClr val="000000"/>
              </a:buClr>
              <a:buSzPts val="3200"/>
              <a:buFont typeface="Arial"/>
              <a:buNone/>
            </a:pPr>
            <a:r>
              <a:t/>
            </a:r>
            <a:endParaRPr b="0" i="0" sz="3200" u="none" cap="none" strike="noStrike">
              <a:solidFill>
                <a:srgbClr val="000000"/>
              </a:solidFill>
              <a:latin typeface="Times New Roman"/>
              <a:ea typeface="Times New Roman"/>
              <a:cs typeface="Times New Roman"/>
              <a:sym typeface="Times New Roman"/>
            </a:endParaRPr>
          </a:p>
        </p:txBody>
      </p:sp>
      <p:pic>
        <p:nvPicPr>
          <p:cNvPr id="63" name="Google Shape;63;p1"/>
          <p:cNvPicPr preferRelativeResize="0"/>
          <p:nvPr/>
        </p:nvPicPr>
        <p:blipFill rotWithShape="1">
          <a:blip r:embed="rId3">
            <a:alphaModFix/>
          </a:blip>
          <a:srcRect b="0" l="0" r="0" t="0"/>
          <a:stretch/>
        </p:blipFill>
        <p:spPr>
          <a:xfrm>
            <a:off x="1009750" y="6438475"/>
            <a:ext cx="2143125" cy="200025"/>
          </a:xfrm>
          <a:prstGeom prst="rect">
            <a:avLst/>
          </a:prstGeom>
          <a:noFill/>
          <a:ln>
            <a:noFill/>
          </a:ln>
        </p:spPr>
      </p:pic>
      <p:sp>
        <p:nvSpPr>
          <p:cNvPr id="64" name="Google Shape;64;p1"/>
          <p:cNvSpPr txBox="1"/>
          <p:nvPr>
            <p:ph idx="12" type="sldNum"/>
          </p:nvPr>
        </p:nvSpPr>
        <p:spPr>
          <a:xfrm>
            <a:off x="11610693" y="6444337"/>
            <a:ext cx="241200" cy="17640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0"/>
          <p:cNvSpPr/>
          <p:nvPr/>
        </p:nvSpPr>
        <p:spPr>
          <a:xfrm>
            <a:off x="9525000" y="53340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3" name="Google Shape;193;p10"/>
          <p:cNvSpPr/>
          <p:nvPr/>
        </p:nvSpPr>
        <p:spPr>
          <a:xfrm>
            <a:off x="9372600" y="685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4" name="Google Shape;194;p10"/>
          <p:cNvSpPr/>
          <p:nvPr/>
        </p:nvSpPr>
        <p:spPr>
          <a:xfrm>
            <a:off x="9372600" y="6019800"/>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95" name="Google Shape;195;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6" name="Google Shape;196;p10"/>
          <p:cNvSpPr txBox="1"/>
          <p:nvPr>
            <p:ph type="title"/>
          </p:nvPr>
        </p:nvSpPr>
        <p:spPr>
          <a:xfrm>
            <a:off x="533401" y="533400"/>
            <a:ext cx="7848600" cy="721500"/>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SzPts val="1400"/>
              <a:buNone/>
            </a:pPr>
            <a:r>
              <a:rPr lang="en-US" sz="4600">
                <a:latin typeface="Impact"/>
                <a:ea typeface="Impact"/>
                <a:cs typeface="Impact"/>
                <a:sym typeface="Impact"/>
              </a:rPr>
              <a:t>RESULTS</a:t>
            </a:r>
            <a:endParaRPr sz="4600">
              <a:latin typeface="Impact"/>
              <a:ea typeface="Impact"/>
              <a:cs typeface="Impact"/>
              <a:sym typeface="Impact"/>
            </a:endParaRPr>
          </a:p>
        </p:txBody>
      </p:sp>
      <p:sp>
        <p:nvSpPr>
          <p:cNvPr id="197" name="Google Shape;197;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98" name="Google Shape;198;p10"/>
          <p:cNvSpPr txBox="1"/>
          <p:nvPr/>
        </p:nvSpPr>
        <p:spPr>
          <a:xfrm>
            <a:off x="685800" y="1676400"/>
            <a:ext cx="3505200" cy="3192990"/>
          </a:xfrm>
          <a:prstGeom prst="rect">
            <a:avLst/>
          </a:prstGeom>
          <a:noFill/>
          <a:ln>
            <a:noFill/>
          </a:ln>
        </p:spPr>
        <p:txBody>
          <a:bodyPr anchorCtr="0" anchor="t" bIns="0" lIns="0" spcFirstLastPara="1" rIns="0" wrap="square" tIns="16500">
            <a:spAutoFit/>
          </a:bodyPr>
          <a:lstStyle/>
          <a:p>
            <a:pPr indent="0" lvl="0" marL="1270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The project demonstrates  the effectiveness of GAN in generating realistic images  and provides insights into the challenges and opportunities in training and deploying generative models . </a:t>
            </a:r>
            <a:endParaRPr b="0" i="0" sz="2000" u="none" cap="none" strike="noStrike">
              <a:solidFill>
                <a:schemeClr val="dk1"/>
              </a:solidFill>
              <a:latin typeface="Times New Roman"/>
              <a:ea typeface="Times New Roman"/>
              <a:cs typeface="Times New Roman"/>
              <a:sym typeface="Times New Roman"/>
            </a:endParaRPr>
          </a:p>
        </p:txBody>
      </p:sp>
      <p:pic>
        <p:nvPicPr>
          <p:cNvPr id="199" name="Google Shape;199;p10"/>
          <p:cNvPicPr preferRelativeResize="0"/>
          <p:nvPr/>
        </p:nvPicPr>
        <p:blipFill rotWithShape="1">
          <a:blip r:embed="rId4">
            <a:alphaModFix/>
          </a:blip>
          <a:srcRect b="0" l="0" r="0" t="0"/>
          <a:stretch/>
        </p:blipFill>
        <p:spPr>
          <a:xfrm>
            <a:off x="4495800" y="1600200"/>
            <a:ext cx="4762500" cy="370522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352"/>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 name="Shape 68"/>
        <p:cNvGrpSpPr/>
        <p:nvPr/>
      </p:nvGrpSpPr>
      <p:grpSpPr>
        <a:xfrm>
          <a:off x="0" y="0"/>
          <a:ext cx="0" cy="0"/>
          <a:chOff x="0" y="0"/>
          <a:chExt cx="0" cy="0"/>
        </a:xfrm>
      </p:grpSpPr>
      <p:sp>
        <p:nvSpPr>
          <p:cNvPr id="69" name="Google Shape;69;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70" name="Google Shape;70;p2"/>
          <p:cNvGrpSpPr/>
          <p:nvPr/>
        </p:nvGrpSpPr>
        <p:grpSpPr>
          <a:xfrm>
            <a:off x="7448612" y="0"/>
            <a:ext cx="4743796" cy="6858466"/>
            <a:chOff x="7448612" y="0"/>
            <a:chExt cx="4743796" cy="6858466"/>
          </a:xfrm>
        </p:grpSpPr>
        <p:sp>
          <p:nvSpPr>
            <p:cNvPr id="71" name="Google Shape;71;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 name="Google Shape;74;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 name="Google Shape;77;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 name="Google Shape;78;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 name="Google Shape;79;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80" name="Google Shape;80;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 name="Google Shape;81;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 name="Google Shape;82;p2"/>
          <p:cNvSpPr/>
          <p:nvPr/>
        </p:nvSpPr>
        <p:spPr>
          <a:xfrm>
            <a:off x="8229600" y="1676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 name="Google Shape;83;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4" name="Google Shape;84;p2"/>
          <p:cNvSpPr txBox="1"/>
          <p:nvPr>
            <p:ph type="title"/>
          </p:nvPr>
        </p:nvSpPr>
        <p:spPr>
          <a:xfrm>
            <a:off x="228600" y="1"/>
            <a:ext cx="7924800" cy="5379300"/>
          </a:xfrm>
          <a:prstGeom prst="rect">
            <a:avLst/>
          </a:prstGeom>
          <a:noFill/>
          <a:ln>
            <a:noFill/>
          </a:ln>
        </p:spPr>
        <p:txBody>
          <a:bodyPr anchorCtr="0" anchor="t" bIns="0" lIns="0" spcFirstLastPara="1" rIns="0" wrap="square" tIns="460675">
            <a:spAutoFit/>
          </a:bodyPr>
          <a:lstStyle/>
          <a:p>
            <a:pPr indent="0" lvl="0" marL="0" rtl="0" algn="l">
              <a:lnSpc>
                <a:spcPct val="150000"/>
              </a:lnSpc>
              <a:spcBef>
                <a:spcPts val="0"/>
              </a:spcBef>
              <a:spcAft>
                <a:spcPts val="0"/>
              </a:spcAft>
              <a:buSzPts val="1400"/>
              <a:buNone/>
            </a:pPr>
            <a:r>
              <a:rPr lang="en-US" sz="3200">
                <a:latin typeface="Impact"/>
                <a:ea typeface="Impact"/>
                <a:cs typeface="Impact"/>
                <a:sym typeface="Impact"/>
              </a:rPr>
              <a:t>PROJECT TITLE</a:t>
            </a:r>
            <a:br>
              <a:rPr lang="en-US" sz="3200"/>
            </a:br>
            <a:br>
              <a:rPr lang="en-US" sz="4250"/>
            </a:br>
            <a:br>
              <a:rPr lang="en-US" sz="4250" u="sng"/>
            </a:br>
            <a:br>
              <a:rPr lang="en-US" sz="4250" u="sng"/>
            </a:br>
            <a:br>
              <a:rPr b="0" lang="en-US" sz="2000"/>
            </a:br>
            <a:br>
              <a:rPr b="0" lang="en-US" sz="2000"/>
            </a:br>
            <a:endParaRPr b="0" sz="2000" u="sng">
              <a:latin typeface="Times New Roman"/>
              <a:ea typeface="Times New Roman"/>
              <a:cs typeface="Times New Roman"/>
              <a:sym typeface="Times New Roman"/>
            </a:endParaRPr>
          </a:p>
        </p:txBody>
      </p:sp>
      <p:grpSp>
        <p:nvGrpSpPr>
          <p:cNvPr id="85" name="Google Shape;85;p2"/>
          <p:cNvGrpSpPr/>
          <p:nvPr/>
        </p:nvGrpSpPr>
        <p:grpSpPr>
          <a:xfrm>
            <a:off x="466725" y="6410325"/>
            <a:ext cx="3705225" cy="295275"/>
            <a:chOff x="466725" y="6410325"/>
            <a:chExt cx="3705225" cy="295275"/>
          </a:xfrm>
        </p:grpSpPr>
        <p:pic>
          <p:nvPicPr>
            <p:cNvPr id="86" name="Google Shape;86;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7" name="Google Shape;87;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8" name="Google Shape;88;p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89" name="Google Shape;89;p2"/>
          <p:cNvSpPr/>
          <p:nvPr/>
        </p:nvSpPr>
        <p:spPr>
          <a:xfrm>
            <a:off x="609600" y="2971800"/>
            <a:ext cx="228600" cy="762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0" name="Google Shape;90;p2"/>
          <p:cNvSpPr/>
          <p:nvPr/>
        </p:nvSpPr>
        <p:spPr>
          <a:xfrm>
            <a:off x="685800" y="3886200"/>
            <a:ext cx="228600" cy="762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1" name="Google Shape;91;p2"/>
          <p:cNvSpPr txBox="1"/>
          <p:nvPr/>
        </p:nvSpPr>
        <p:spPr>
          <a:xfrm>
            <a:off x="457200" y="2667000"/>
            <a:ext cx="88392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r>
              <a:rPr b="0" i="0" lang="en-US" sz="2000" u="none" cap="none" strike="noStrike">
                <a:solidFill>
                  <a:srgbClr val="000000"/>
                </a:solidFill>
                <a:latin typeface="Times New Roman"/>
                <a:ea typeface="Times New Roman"/>
                <a:cs typeface="Times New Roman"/>
                <a:sym typeface="Times New Roman"/>
              </a:rPr>
              <a:t>An image generator uses artificial intelligence (AI) techniques to create images from text   prompts</a:t>
            </a:r>
            <a:r>
              <a:rPr b="0" i="0" lang="en-US" sz="2000" u="sng" cap="none" strike="noStrike">
                <a:solidFill>
                  <a:srgbClr val="000000"/>
                </a:solidFill>
                <a:latin typeface="Times New Roman"/>
                <a:ea typeface="Times New Roman"/>
                <a:cs typeface="Times New Roman"/>
                <a:sym typeface="Times New Roman"/>
              </a:rPr>
              <a:t>  </a:t>
            </a:r>
            <a:br>
              <a:rPr b="0" i="0" lang="en-US" sz="2000" u="sng" cap="none" strike="noStrike">
                <a:solidFill>
                  <a:srgbClr val="000000"/>
                </a:solidFill>
                <a:latin typeface="Times New Roman"/>
                <a:ea typeface="Times New Roman"/>
                <a:cs typeface="Times New Roman"/>
                <a:sym typeface="Times New Roman"/>
              </a:rPr>
            </a:br>
            <a:r>
              <a:rPr b="0" i="0" lang="en-US" sz="2000" u="none" cap="none" strike="noStrike">
                <a:solidFill>
                  <a:srgbClr val="000000"/>
                </a:solidFill>
                <a:latin typeface="Times New Roman"/>
                <a:ea typeface="Times New Roman"/>
                <a:cs typeface="Times New Roman"/>
                <a:sym typeface="Times New Roman"/>
              </a:rPr>
              <a:t>         Image generators use trained neural networks to create images from scratch. They use a process that translates textual data into a machine-friendly language, initiated by a Natural Language Processing (NLP) model. </a:t>
            </a:r>
            <a:endParaRPr b="0" i="0" sz="2000" u="none" cap="none" strike="noStrike">
              <a:solidFill>
                <a:srgbClr val="000000"/>
              </a:solidFill>
              <a:latin typeface="Times New Roman"/>
              <a:ea typeface="Times New Roman"/>
              <a:cs typeface="Times New Roman"/>
              <a:sym typeface="Times New Roman"/>
            </a:endParaRPr>
          </a:p>
        </p:txBody>
      </p:sp>
      <p:sp>
        <p:nvSpPr>
          <p:cNvPr id="92" name="Google Shape;92;p2"/>
          <p:cNvSpPr/>
          <p:nvPr/>
        </p:nvSpPr>
        <p:spPr>
          <a:xfrm>
            <a:off x="98756" y="1676400"/>
            <a:ext cx="4299575"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00FFFF"/>
                </a:solidFill>
                <a:latin typeface="Arial"/>
                <a:ea typeface="Arial"/>
                <a:cs typeface="Arial"/>
                <a:sym typeface="Arial"/>
              </a:rPr>
              <a:t>I</a:t>
            </a:r>
            <a:r>
              <a:rPr b="1" i="0" lang="en-US" sz="2800" u="none" cap="none" strike="noStrike">
                <a:solidFill>
                  <a:srgbClr val="00FFFF"/>
                </a:solidFill>
                <a:latin typeface="Arial"/>
                <a:ea typeface="Arial"/>
                <a:cs typeface="Arial"/>
                <a:sym typeface="Arial"/>
              </a:rPr>
              <a:t>MAGE</a:t>
            </a:r>
            <a:r>
              <a:rPr b="1" i="0" lang="en-US" sz="5400" u="none" cap="none" strike="noStrike">
                <a:solidFill>
                  <a:srgbClr val="00FFFF"/>
                </a:solidFill>
                <a:latin typeface="Arial"/>
                <a:ea typeface="Arial"/>
                <a:cs typeface="Arial"/>
                <a:sym typeface="Arial"/>
              </a:rPr>
              <a:t> G</a:t>
            </a:r>
            <a:r>
              <a:rPr b="1" i="0" lang="en-US" sz="2800" u="none" cap="none" strike="noStrike">
                <a:solidFill>
                  <a:srgbClr val="00FFFF"/>
                </a:solidFill>
                <a:latin typeface="Arial"/>
                <a:ea typeface="Arial"/>
                <a:cs typeface="Arial"/>
                <a:sym typeface="Arial"/>
              </a:rPr>
              <a:t>ENERATOR </a:t>
            </a:r>
            <a:endParaRPr b="1" i="0" sz="2800" u="none" cap="none" strike="noStrike">
              <a:solidFill>
                <a:srgbClr val="00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3"/>
          <p:cNvSpPr/>
          <p:nvPr/>
        </p:nvSpPr>
        <p:spPr>
          <a:xfrm>
            <a:off x="2133600" y="0"/>
            <a:ext cx="124206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   </a:t>
            </a:r>
            <a:r>
              <a:rPr b="0" i="0" lang="en-US" sz="2400" u="none" cap="none" strike="noStrike">
                <a:solidFill>
                  <a:srgbClr val="000000"/>
                </a:solidFill>
                <a:latin typeface="Times New Roman"/>
                <a:ea typeface="Times New Roman"/>
                <a:cs typeface="Times New Roman"/>
                <a:sym typeface="Times New Roman"/>
              </a:rPr>
              <a:t>PROBLEM  STATEMENT</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PROJECT OVERVIEW</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END USERS DESCRIPTION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PROPOSED SOLUTION</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VALUE PROPOSITION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ALGORITHM AND DEPLOYMENT</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MODELLING</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RESULTS</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grpSp>
        <p:nvGrpSpPr>
          <p:cNvPr id="98" name="Google Shape;98;p3"/>
          <p:cNvGrpSpPr/>
          <p:nvPr/>
        </p:nvGrpSpPr>
        <p:grpSpPr>
          <a:xfrm>
            <a:off x="7448612" y="0"/>
            <a:ext cx="4743796" cy="6858466"/>
            <a:chOff x="7448612" y="0"/>
            <a:chExt cx="4743796" cy="6858466"/>
          </a:xfrm>
        </p:grpSpPr>
        <p:sp>
          <p:nvSpPr>
            <p:cNvPr id="99" name="Google Shape;99;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 name="Google Shape;100;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 name="Google Shape;101;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 name="Google Shape;102;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3" name="Google Shape;103;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 name="Google Shape;104;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 name="Google Shape;105;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6" name="Google Shape;106;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 name="Google Shape;107;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08" name="Google Shape;108;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9" name="Google Shape;109;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10" name="Google Shape;110;p3"/>
          <p:cNvSpPr/>
          <p:nvPr/>
        </p:nvSpPr>
        <p:spPr>
          <a:xfrm>
            <a:off x="7239000" y="0"/>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1" name="Google Shape;111;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12" name="Google Shape;112;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3" name="Google Shape;113;p3"/>
          <p:cNvGrpSpPr/>
          <p:nvPr/>
        </p:nvGrpSpPr>
        <p:grpSpPr>
          <a:xfrm>
            <a:off x="152400" y="3848100"/>
            <a:ext cx="4124325" cy="3009898"/>
            <a:chOff x="47625" y="3819523"/>
            <a:chExt cx="4124325" cy="3009898"/>
          </a:xfrm>
        </p:grpSpPr>
        <p:pic>
          <p:nvPicPr>
            <p:cNvPr id="114" name="Google Shape;114;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5" name="Google Shape;115;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6" name="Google Shape;116;p3"/>
          <p:cNvSpPr txBox="1"/>
          <p:nvPr>
            <p:ph type="title"/>
          </p:nvPr>
        </p:nvSpPr>
        <p:spPr>
          <a:xfrm>
            <a:off x="304800" y="685800"/>
            <a:ext cx="8915400" cy="689700"/>
          </a:xfrm>
          <a:prstGeom prst="rect">
            <a:avLst/>
          </a:prstGeom>
          <a:noFill/>
          <a:ln>
            <a:noFill/>
          </a:ln>
        </p:spPr>
        <p:txBody>
          <a:bodyPr anchorCtr="0" anchor="ctr" bIns="0" lIns="0" spcFirstLastPara="1" rIns="0" wrap="square" tIns="73275">
            <a:spAutoFit/>
          </a:bodyPr>
          <a:lstStyle/>
          <a:p>
            <a:pPr indent="0" lvl="0" marL="193675" rtl="0" algn="l">
              <a:lnSpc>
                <a:spcPct val="100000"/>
              </a:lnSpc>
              <a:spcBef>
                <a:spcPts val="0"/>
              </a:spcBef>
              <a:spcAft>
                <a:spcPts val="0"/>
              </a:spcAft>
              <a:buSzPts val="1400"/>
              <a:buNone/>
            </a:pPr>
            <a:r>
              <a:rPr b="0" lang="en-US" sz="4000">
                <a:latin typeface="Impact"/>
                <a:ea typeface="Impact"/>
                <a:cs typeface="Impact"/>
                <a:sym typeface="Impact"/>
              </a:rPr>
              <a:t>AGENDA</a:t>
            </a:r>
            <a:endParaRPr b="0" sz="4000">
              <a:latin typeface="Impact"/>
              <a:ea typeface="Impact"/>
              <a:cs typeface="Impact"/>
              <a:sym typeface="Impact"/>
            </a:endParaRPr>
          </a:p>
        </p:txBody>
      </p:sp>
      <p:sp>
        <p:nvSpPr>
          <p:cNvPr id="117" name="Google Shape;117;p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4"/>
          <p:cNvGrpSpPr/>
          <p:nvPr/>
        </p:nvGrpSpPr>
        <p:grpSpPr>
          <a:xfrm>
            <a:off x="7991475" y="2933700"/>
            <a:ext cx="2762250" cy="3257550"/>
            <a:chOff x="7991475" y="2933700"/>
            <a:chExt cx="2762250" cy="3257550"/>
          </a:xfrm>
        </p:grpSpPr>
        <p:sp>
          <p:nvSpPr>
            <p:cNvPr id="124" name="Google Shape;124;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5" name="Google Shape;125;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6" name="Google Shape;126;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7" name="Google Shape;127;p4"/>
          <p:cNvSpPr/>
          <p:nvPr/>
        </p:nvSpPr>
        <p:spPr>
          <a:xfrm>
            <a:off x="7543800" y="30480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8" name="Google Shape;128;p4"/>
          <p:cNvSpPr txBox="1"/>
          <p:nvPr>
            <p:ph type="title"/>
          </p:nvPr>
        </p:nvSpPr>
        <p:spPr>
          <a:xfrm>
            <a:off x="833997" y="995529"/>
            <a:ext cx="6709800" cy="3083700"/>
          </a:xfrm>
          <a:prstGeom prst="rect">
            <a:avLst/>
          </a:prstGeom>
          <a:noFill/>
          <a:ln>
            <a:noFill/>
          </a:ln>
        </p:spPr>
        <p:txBody>
          <a:bodyPr anchorCtr="0" anchor="t" bIns="0" lIns="0" spcFirstLastPara="1" rIns="0" wrap="square" tIns="16500">
            <a:spAutoFit/>
          </a:bodyPr>
          <a:lstStyle/>
          <a:p>
            <a:pPr indent="0" lvl="0" marL="12700" rtl="0" algn="l">
              <a:lnSpc>
                <a:spcPct val="150000"/>
              </a:lnSpc>
              <a:spcBef>
                <a:spcPts val="0"/>
              </a:spcBef>
              <a:spcAft>
                <a:spcPts val="0"/>
              </a:spcAft>
              <a:buSzPts val="1400"/>
              <a:buNone/>
            </a:pPr>
            <a:r>
              <a:rPr lang="en-US" sz="3950">
                <a:latin typeface="Impact"/>
                <a:ea typeface="Impact"/>
                <a:cs typeface="Impact"/>
                <a:sym typeface="Impact"/>
              </a:rPr>
              <a:t>PROBLEM	STATEMENT</a:t>
            </a:r>
            <a:br>
              <a:rPr lang="en-US" sz="4250"/>
            </a:br>
            <a:r>
              <a:rPr b="0" lang="en-US" sz="2000">
                <a:latin typeface="Times New Roman"/>
                <a:ea typeface="Times New Roman"/>
                <a:cs typeface="Times New Roman"/>
                <a:sym typeface="Times New Roman"/>
              </a:rPr>
              <a:t>The  project aims to develop a Generative Adversial Network (GAN) capable of generating Image by using trained model and dataset.  The Keras dataset consists of  loaded images and it is trained with the required datas .The objective is to  create a GAN that can produce synthetic images resembling these images  </a:t>
            </a:r>
            <a:endParaRPr sz="4250">
              <a:latin typeface="Times New Roman"/>
              <a:ea typeface="Times New Roman"/>
              <a:cs typeface="Times New Roman"/>
              <a:sym typeface="Times New Roman"/>
            </a:endParaRPr>
          </a:p>
        </p:txBody>
      </p:sp>
      <p:pic>
        <p:nvPicPr>
          <p:cNvPr id="129" name="Google Shape;129;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0" name="Google Shape;130;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31" name="Google Shape;131;p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8" name="Google Shape;138;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39" name="Google Shape;139;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0" name="Google Shape;140;p5"/>
          <p:cNvSpPr/>
          <p:nvPr/>
        </p:nvSpPr>
        <p:spPr>
          <a:xfrm>
            <a:off x="8458200" y="13716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1" name="Google Shape;141;p5"/>
          <p:cNvSpPr txBox="1"/>
          <p:nvPr>
            <p:ph type="title"/>
          </p:nvPr>
        </p:nvSpPr>
        <p:spPr>
          <a:xfrm>
            <a:off x="457201" y="381001"/>
            <a:ext cx="7543800" cy="1559700"/>
          </a:xfrm>
          <a:prstGeom prst="rect">
            <a:avLst/>
          </a:prstGeom>
          <a:noFill/>
          <a:ln>
            <a:noFill/>
          </a:ln>
        </p:spPr>
        <p:txBody>
          <a:bodyPr anchorCtr="0" anchor="t" bIns="0" lIns="0" spcFirstLastPara="1" rIns="0" wrap="square" tIns="16500">
            <a:spAutoFit/>
          </a:bodyPr>
          <a:lstStyle/>
          <a:p>
            <a:pPr indent="0" lvl="0" marL="12700" rtl="0" algn="l">
              <a:lnSpc>
                <a:spcPct val="150000"/>
              </a:lnSpc>
              <a:spcBef>
                <a:spcPts val="0"/>
              </a:spcBef>
              <a:spcAft>
                <a:spcPts val="0"/>
              </a:spcAft>
              <a:buSzPts val="1400"/>
              <a:buNone/>
            </a:pPr>
            <a:r>
              <a:rPr lang="en-US" sz="3850">
                <a:latin typeface="Impact"/>
                <a:ea typeface="Impact"/>
                <a:cs typeface="Impact"/>
                <a:sym typeface="Impact"/>
              </a:rPr>
              <a:t>PROJECT	OVERVIEW</a:t>
            </a:r>
            <a:br>
              <a:rPr lang="en-US" sz="4250"/>
            </a:br>
            <a:endParaRPr sz="4250"/>
          </a:p>
        </p:txBody>
      </p:sp>
      <p:pic>
        <p:nvPicPr>
          <p:cNvPr id="142" name="Google Shape;142;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3" name="Google Shape;143;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44" name="Google Shape;144;p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145" name="Google Shape;145;p5"/>
          <p:cNvSpPr txBox="1"/>
          <p:nvPr/>
        </p:nvSpPr>
        <p:spPr>
          <a:xfrm>
            <a:off x="457200" y="2057400"/>
            <a:ext cx="8382000" cy="286232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This project focused on generating CIFAR-10-like images using Generative Adversarial Networks (GANs)</a:t>
            </a:r>
            <a:r>
              <a:rPr b="0" i="0" lang="en-US" sz="2000" u="none" cap="none" strike="noStrike">
                <a:solidFill>
                  <a:srgbClr val="000000"/>
                </a:solidFill>
                <a:latin typeface="Arial"/>
                <a:ea typeface="Arial"/>
                <a:cs typeface="Arial"/>
                <a:sym typeface="Arial"/>
              </a:rPr>
              <a:t>.</a:t>
            </a:r>
            <a:r>
              <a:rPr b="0" i="0" lang="en-US" sz="2000" u="none" cap="none" strike="noStrike">
                <a:solidFill>
                  <a:srgbClr val="000000"/>
                </a:solidFill>
                <a:latin typeface="Times New Roman"/>
                <a:ea typeface="Times New Roman"/>
                <a:cs typeface="Times New Roman"/>
                <a:sym typeface="Times New Roman"/>
              </a:rPr>
              <a:t> The custom GAN model consists of a Generator and a Discriminator, trained to produce realistic images and differentiate between real and generated ones</a:t>
            </a:r>
            <a:r>
              <a:rPr b="0" i="0" lang="en-US" sz="2000" u="none" cap="none" strike="noStrike">
                <a:solidFill>
                  <a:srgbClr val="000000"/>
                </a:solidFill>
                <a:latin typeface="Arial"/>
                <a:ea typeface="Arial"/>
                <a:cs typeface="Arial"/>
                <a:sym typeface="Arial"/>
              </a:rPr>
              <a:t>. </a:t>
            </a:r>
            <a:r>
              <a:rPr b="0" i="0" lang="en-US" sz="2000" u="none" cap="none" strike="noStrike">
                <a:solidFill>
                  <a:srgbClr val="000000"/>
                </a:solidFill>
                <a:latin typeface="Times New Roman"/>
                <a:ea typeface="Times New Roman"/>
                <a:cs typeface="Times New Roman"/>
                <a:sym typeface="Times New Roman"/>
              </a:rPr>
              <a:t>These innovative tools utilize deep learning algorithms to create images that can be used for a variety of purposes, from personal art projects to marketing campaigns.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1" name="Google Shape;151;p6"/>
          <p:cNvSpPr/>
          <p:nvPr/>
        </p:nvSpPr>
        <p:spPr>
          <a:xfrm>
            <a:off x="8686800" y="1676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2" name="Google Shape;152;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3" name="Google Shape;153;p6"/>
          <p:cNvSpPr txBox="1"/>
          <p:nvPr>
            <p:ph type="title"/>
          </p:nvPr>
        </p:nvSpPr>
        <p:spPr>
          <a:xfrm>
            <a:off x="558165" y="385444"/>
            <a:ext cx="9764400" cy="1020600"/>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SzPts val="1400"/>
              <a:buNone/>
            </a:pPr>
            <a:r>
              <a:rPr lang="en-US" sz="3200">
                <a:latin typeface="Impact"/>
                <a:ea typeface="Impact"/>
                <a:cs typeface="Impact"/>
                <a:sym typeface="Impact"/>
              </a:rPr>
              <a:t>WHO ARE THE END USERS?</a:t>
            </a:r>
            <a:endParaRPr sz="3200">
              <a:latin typeface="Impact"/>
              <a:ea typeface="Impact"/>
              <a:cs typeface="Impact"/>
              <a:sym typeface="Impact"/>
            </a:endParaRPr>
          </a:p>
        </p:txBody>
      </p:sp>
      <p:pic>
        <p:nvPicPr>
          <p:cNvPr id="154" name="Google Shape;154;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5" name="Google Shape;155;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56" name="Google Shape;156;p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157" name="Google Shape;157;p6"/>
          <p:cNvSpPr txBox="1"/>
          <p:nvPr/>
        </p:nvSpPr>
        <p:spPr>
          <a:xfrm>
            <a:off x="533400" y="1595021"/>
            <a:ext cx="7924800" cy="5264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In an image generator project, the end users could vary depending on the purpose and scope of the  project. Here are some potential end users that I have added :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rPr b="1" i="0" lang="en-US" sz="2000" u="sng" cap="none" strike="noStrike">
                <a:solidFill>
                  <a:srgbClr val="000000"/>
                </a:solidFill>
                <a:latin typeface="Times New Roman"/>
                <a:ea typeface="Times New Roman"/>
                <a:cs typeface="Times New Roman"/>
                <a:sym typeface="Times New Roman"/>
              </a:rPr>
              <a:t>General Users </a:t>
            </a:r>
            <a:r>
              <a:rPr b="0" i="0" lang="en-US" sz="2000" u="none" cap="none" strike="noStrike">
                <a:solidFill>
                  <a:srgbClr val="000000"/>
                </a:solidFill>
                <a:latin typeface="Times New Roman"/>
                <a:ea typeface="Times New Roman"/>
                <a:cs typeface="Times New Roman"/>
                <a:sym typeface="Times New Roman"/>
              </a:rPr>
              <a:t>: Anyone who needs to create images for personal or non-commercial use could also be the end users. This could include individuals creating greeting cards, invitations, or social media graphics for personal use.</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rPr b="1" i="0" lang="en-US" sz="2000" u="sng" cap="none" strike="noStrike">
                <a:solidFill>
                  <a:srgbClr val="000000"/>
                </a:solidFill>
                <a:latin typeface="Times New Roman"/>
                <a:ea typeface="Times New Roman"/>
                <a:cs typeface="Times New Roman"/>
                <a:sym typeface="Times New Roman"/>
              </a:rPr>
              <a:t>Educators </a:t>
            </a:r>
            <a:r>
              <a:rPr b="0" i="0" lang="en-US" sz="2000" u="none" cap="none" strike="noStrike">
                <a:solidFill>
                  <a:srgbClr val="000000"/>
                </a:solidFill>
                <a:latin typeface="Times New Roman"/>
                <a:ea typeface="Times New Roman"/>
                <a:cs typeface="Times New Roman"/>
                <a:sym typeface="Times New Roman"/>
              </a:rPr>
              <a:t>: Teachers, instructors, and educational institutions could use this  image generator to create visual aids, diagrams, or illustrations for educational purposes.</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type="title"/>
          </p:nvPr>
        </p:nvSpPr>
        <p:spPr>
          <a:xfrm>
            <a:off x="190500" y="-212075"/>
            <a:ext cx="11887200" cy="1014000"/>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SzPts val="1400"/>
              <a:buNone/>
            </a:pPr>
            <a:r>
              <a:rPr lang="en-US" sz="3400">
                <a:latin typeface="Impact"/>
                <a:ea typeface="Impact"/>
                <a:cs typeface="Impact"/>
                <a:sym typeface="Impact"/>
              </a:rPr>
              <a:t>YOUR SOLUTION AND ITS VALUE PROPOSITION</a:t>
            </a:r>
            <a:endParaRPr sz="3400">
              <a:latin typeface="Impact"/>
              <a:ea typeface="Impact"/>
              <a:cs typeface="Impact"/>
              <a:sym typeface="Impact"/>
            </a:endParaRPr>
          </a:p>
        </p:txBody>
      </p:sp>
      <p:pic>
        <p:nvPicPr>
          <p:cNvPr id="163" name="Google Shape;163;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4" name="Google Shape;164;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65" name="Google Shape;165;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166" name="Google Shape;166;p7"/>
          <p:cNvSpPr txBox="1"/>
          <p:nvPr/>
        </p:nvSpPr>
        <p:spPr>
          <a:xfrm>
            <a:off x="152400" y="917912"/>
            <a:ext cx="11963400" cy="5941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366092"/>
                </a:solidFill>
                <a:latin typeface="Times New Roman"/>
                <a:ea typeface="Times New Roman"/>
                <a:cs typeface="Times New Roman"/>
                <a:sym typeface="Times New Roman"/>
              </a:rPr>
              <a:t>Architecture Design </a:t>
            </a:r>
            <a:r>
              <a:rPr b="0" i="0" lang="en-US" sz="18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  Design architecture consisting of a generator and a discriminator network using Tensor Flow/ Keras </a:t>
            </a:r>
            <a:r>
              <a:rPr b="0" i="0" lang="en-US" sz="18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366092"/>
                </a:solidFill>
                <a:latin typeface="Times New Roman"/>
                <a:ea typeface="Times New Roman"/>
                <a:cs typeface="Times New Roman"/>
                <a:sym typeface="Times New Roman"/>
              </a:rPr>
              <a:t>Generator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 Implement a neural network with multiple layers of fully connected (Dense) and activation layers.</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  Experiment with variations in network depth ,layer sizes , and normalization techniques like Batch Normalization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  The goal of the generator is to produce realistic-looking images</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366092"/>
                </a:solidFill>
                <a:latin typeface="Times New Roman"/>
                <a:ea typeface="Times New Roman"/>
                <a:cs typeface="Times New Roman"/>
                <a:sym typeface="Times New Roman"/>
              </a:rPr>
              <a:t>Discriminator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  The discriminator, is another neural network model that evaluates images and determines whether they are real (from the training d</a:t>
            </a:r>
            <a:r>
              <a:rPr b="1" i="0" lang="en-US" sz="2000" u="none" cap="none" strike="noStrike">
                <a:solidFill>
                  <a:srgbClr val="366092"/>
                </a:solidFill>
                <a:latin typeface="Times New Roman"/>
                <a:ea typeface="Times New Roman"/>
                <a:cs typeface="Times New Roman"/>
                <a:sym typeface="Times New Roman"/>
              </a:rPr>
              <a:t>GAN </a:t>
            </a:r>
            <a:r>
              <a:rPr b="0" i="0" lang="en-US" sz="2000" u="none" cap="none" strike="noStrike">
                <a:solidFill>
                  <a:srgbClr val="000000"/>
                </a:solidFill>
                <a:latin typeface="Times New Roman"/>
                <a:ea typeface="Times New Roman"/>
                <a:cs typeface="Times New Roman"/>
                <a:sym typeface="Times New Roman"/>
              </a:rPr>
              <a:t>ataset) or fake (generated by the generator).</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 It essentially acts as a binary classifier, assigning a probability to each input image indicating the likelihood of it being real</a:t>
            </a:r>
            <a:endParaRPr b="1" i="0" sz="20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Courier New"/>
              <a:buNone/>
            </a:pPr>
            <a:r>
              <a:t/>
            </a:r>
            <a:endParaRPr b="1" i="0" sz="2000" u="sng"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p:nvPr/>
        </p:nvSpPr>
        <p:spPr>
          <a:xfrm>
            <a:off x="228600" y="56388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2" name="Google Shape;172;p8"/>
          <p:cNvSpPr/>
          <p:nvPr/>
        </p:nvSpPr>
        <p:spPr>
          <a:xfrm>
            <a:off x="10439400" y="1676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3" name="Google Shape;173;p8"/>
          <p:cNvSpPr/>
          <p:nvPr/>
        </p:nvSpPr>
        <p:spPr>
          <a:xfrm>
            <a:off x="228600" y="6248400"/>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74" name="Google Shape;174;p8"/>
          <p:cNvPicPr preferRelativeResize="0"/>
          <p:nvPr/>
        </p:nvPicPr>
        <p:blipFill rotWithShape="1">
          <a:blip r:embed="rId3">
            <a:alphaModFix/>
          </a:blip>
          <a:srcRect b="0" l="0" r="0" t="0"/>
          <a:stretch/>
        </p:blipFill>
        <p:spPr>
          <a:xfrm>
            <a:off x="9725025" y="3438525"/>
            <a:ext cx="2466975" cy="3419475"/>
          </a:xfrm>
          <a:prstGeom prst="rect">
            <a:avLst/>
          </a:prstGeom>
          <a:noFill/>
          <a:ln>
            <a:noFill/>
          </a:ln>
        </p:spPr>
      </p:pic>
      <p:sp>
        <p:nvSpPr>
          <p:cNvPr id="175" name="Google Shape;175;p8"/>
          <p:cNvSpPr txBox="1"/>
          <p:nvPr>
            <p:ph type="title"/>
          </p:nvPr>
        </p:nvSpPr>
        <p:spPr>
          <a:xfrm>
            <a:off x="558165" y="385444"/>
            <a:ext cx="9764400" cy="866100"/>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SzPts val="1400"/>
              <a:buNone/>
            </a:pPr>
            <a:r>
              <a:rPr lang="en-US" sz="3750">
                <a:latin typeface="Impact"/>
                <a:ea typeface="Impact"/>
                <a:cs typeface="Impact"/>
                <a:sym typeface="Impact"/>
              </a:rPr>
              <a:t>THE WOW IN YOUR SOLUTION</a:t>
            </a:r>
            <a:endParaRPr sz="3750">
              <a:latin typeface="Impact"/>
              <a:ea typeface="Impact"/>
              <a:cs typeface="Impact"/>
              <a:sym typeface="Impact"/>
            </a:endParaRPr>
          </a:p>
        </p:txBody>
      </p:sp>
      <p:sp>
        <p:nvSpPr>
          <p:cNvPr id="176" name="Google Shape;176;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77" name="Google Shape;177;p8"/>
          <p:cNvSpPr txBox="1"/>
          <p:nvPr/>
        </p:nvSpPr>
        <p:spPr>
          <a:xfrm>
            <a:off x="990600" y="1600200"/>
            <a:ext cx="8077200" cy="4833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366092"/>
                </a:solidFill>
                <a:latin typeface="Times New Roman"/>
                <a:ea typeface="Times New Roman"/>
                <a:cs typeface="Times New Roman"/>
                <a:sym typeface="Times New Roman"/>
              </a:rPr>
              <a:t>Interactive User Experience:</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Create an interactive and immersive user experience that goes beyond simply generating images. Implement features such as real-time previews, to engage users and make the image generation process feel intuitive and enjoyable.</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366092"/>
                </a:solidFill>
                <a:latin typeface="Times New Roman"/>
                <a:ea typeface="Times New Roman"/>
                <a:cs typeface="Times New Roman"/>
                <a:sym typeface="Times New Roman"/>
              </a:rPr>
              <a:t>Stunning Visual Outputs:</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Focus on delivering visually stunning outputs that leave a lasting impression on users. Invest in realistic textures, and attention to detail to ensure that the generated images captivate and inspire viewers, eliciting that "wow" reaction with every creation.</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p:nvPr/>
        </p:nvSpPr>
        <p:spPr>
          <a:xfrm>
            <a:off x="9906000" y="53340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3" name="Google Shape;183;p9"/>
          <p:cNvSpPr/>
          <p:nvPr/>
        </p:nvSpPr>
        <p:spPr>
          <a:xfrm>
            <a:off x="9372600" y="914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4" name="Google Shape;184;p9"/>
          <p:cNvSpPr/>
          <p:nvPr/>
        </p:nvSpPr>
        <p:spPr>
          <a:xfrm>
            <a:off x="10515600" y="5181600"/>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5" name="Google Shape;185;p9"/>
          <p:cNvSpPr txBox="1"/>
          <p:nvPr/>
        </p:nvSpPr>
        <p:spPr>
          <a:xfrm>
            <a:off x="533400" y="907653"/>
            <a:ext cx="9296400" cy="5938800"/>
          </a:xfrm>
          <a:prstGeom prst="rect">
            <a:avLst/>
          </a:prstGeom>
          <a:noFill/>
          <a:ln>
            <a:noFill/>
          </a:ln>
        </p:spPr>
        <p:txBody>
          <a:bodyPr anchorCtr="0" anchor="t" bIns="0" lIns="0" spcFirstLastPara="1" rIns="0" wrap="square" tIns="12700">
            <a:spAutoFit/>
          </a:bodyPr>
          <a:lstStyle/>
          <a:p>
            <a:pPr indent="0" lvl="0" marL="12700" marR="0" rtl="0" algn="l">
              <a:lnSpc>
                <a:spcPct val="150000"/>
              </a:lnSpc>
              <a:spcBef>
                <a:spcPts val="0"/>
              </a:spcBef>
              <a:spcAft>
                <a:spcPts val="0"/>
              </a:spcAft>
              <a:buClr>
                <a:srgbClr val="000000"/>
              </a:buClr>
              <a:buSzPts val="2000"/>
              <a:buFont typeface="Arial"/>
              <a:buNone/>
            </a:pPr>
            <a:r>
              <a:rPr b="1" i="0" lang="en-US" sz="2000" u="none" cap="none" strike="noStrike">
                <a:solidFill>
                  <a:srgbClr val="366092"/>
                </a:solidFill>
                <a:latin typeface="Times New Roman"/>
                <a:ea typeface="Times New Roman"/>
                <a:cs typeface="Times New Roman"/>
                <a:sym typeface="Times New Roman"/>
              </a:rPr>
              <a:t>Data Preparation </a:t>
            </a:r>
            <a:r>
              <a:rPr b="0" i="0" lang="en-US" sz="18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a:p>
            <a:pPr indent="-12700" lvl="0" marL="12700" marR="0" rtl="0" algn="l">
              <a:lnSpc>
                <a:spcPct val="15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  </a:t>
            </a:r>
            <a:r>
              <a:rPr b="0" i="0" lang="en-US" sz="2000" u="none" cap="none" strike="noStrike">
                <a:solidFill>
                  <a:srgbClr val="000000"/>
                </a:solidFill>
                <a:latin typeface="Times New Roman"/>
                <a:ea typeface="Times New Roman"/>
                <a:cs typeface="Times New Roman"/>
                <a:sym typeface="Times New Roman"/>
              </a:rPr>
              <a:t>Download the CIFAR-10 dataset</a:t>
            </a:r>
            <a:endParaRPr b="0" i="0" sz="1400" u="none" cap="none" strike="noStrike">
              <a:solidFill>
                <a:srgbClr val="000000"/>
              </a:solidFill>
              <a:latin typeface="Times New Roman"/>
              <a:ea typeface="Times New Roman"/>
              <a:cs typeface="Times New Roman"/>
              <a:sym typeface="Times New Roman"/>
            </a:endParaRPr>
          </a:p>
          <a:p>
            <a:pPr indent="-12700" lvl="0" marL="12700" marR="0" rtl="0" algn="l">
              <a:lnSpc>
                <a:spcPct val="150000"/>
              </a:lnSpc>
              <a:spcBef>
                <a:spcPts val="10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  Preprocessed the images  by normalizing pixel values  to the range [-1 ,1]</a:t>
            </a:r>
            <a:endParaRPr b="0" i="0" sz="1400" u="none" cap="none" strike="noStrike">
              <a:solidFill>
                <a:srgbClr val="000000"/>
              </a:solidFill>
              <a:latin typeface="Times New Roman"/>
              <a:ea typeface="Times New Roman"/>
              <a:cs typeface="Times New Roman"/>
              <a:sym typeface="Times New Roman"/>
            </a:endParaRPr>
          </a:p>
          <a:p>
            <a:pPr indent="0" lvl="0" marL="12700" marR="0" rtl="0" algn="l">
              <a:lnSpc>
                <a:spcPct val="150000"/>
              </a:lnSpc>
              <a:spcBef>
                <a:spcPts val="100"/>
              </a:spcBef>
              <a:spcAft>
                <a:spcPts val="0"/>
              </a:spcAft>
              <a:buClr>
                <a:srgbClr val="000000"/>
              </a:buClr>
              <a:buSzPts val="2000"/>
              <a:buFont typeface="Arial"/>
              <a:buNone/>
            </a:pPr>
            <a:r>
              <a:rPr b="1" i="0" lang="en-US" sz="2000" u="none" cap="none" strike="noStrike">
                <a:solidFill>
                  <a:srgbClr val="366092"/>
                </a:solidFill>
                <a:latin typeface="Times New Roman"/>
                <a:ea typeface="Times New Roman"/>
                <a:cs typeface="Times New Roman"/>
                <a:sym typeface="Times New Roman"/>
              </a:rPr>
              <a:t>Generator Network :</a:t>
            </a:r>
            <a:endParaRPr b="0" i="0" sz="1400" u="none" cap="none" strike="noStrike">
              <a:solidFill>
                <a:srgbClr val="000000"/>
              </a:solidFill>
              <a:latin typeface="Times New Roman"/>
              <a:ea typeface="Times New Roman"/>
              <a:cs typeface="Times New Roman"/>
              <a:sym typeface="Times New Roman"/>
            </a:endParaRPr>
          </a:p>
          <a:p>
            <a:pPr indent="-12700" lvl="0" marL="12700" marR="0" rtl="0" algn="l">
              <a:lnSpc>
                <a:spcPct val="150000"/>
              </a:lnSpc>
              <a:spcBef>
                <a:spcPts val="1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  Define the generator network architecture using TensorFlow / Keras.</a:t>
            </a:r>
            <a:endParaRPr b="1" i="0" sz="2000" u="none" cap="none" strike="noStrike">
              <a:solidFill>
                <a:srgbClr val="366092"/>
              </a:solidFill>
              <a:latin typeface="Times New Roman"/>
              <a:ea typeface="Times New Roman"/>
              <a:cs typeface="Times New Roman"/>
              <a:sym typeface="Times New Roman"/>
            </a:endParaRPr>
          </a:p>
          <a:p>
            <a:pPr indent="-12700" lvl="0" marL="12700" marR="0" rtl="0" algn="l">
              <a:lnSpc>
                <a:spcPct val="150000"/>
              </a:lnSpc>
              <a:spcBef>
                <a:spcPts val="10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 Implement a neural network with multiple layers of fully connected (Dense) and activation layers. and normalization techniques like Batch Normalization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366092"/>
                </a:solidFill>
                <a:latin typeface="Times New Roman"/>
                <a:ea typeface="Times New Roman"/>
                <a:cs typeface="Times New Roman"/>
                <a:sym typeface="Times New Roman"/>
              </a:rPr>
              <a:t>Discriminator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 The discriminator, is another neural network model that evaluates images and determines whether they are real (from the training dataset) or fake (generated by the generator).</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 It essentially acts as a binary classifier, assigning a probability to each input image indicating the likelihood of it being real</a:t>
            </a:r>
            <a:endParaRPr b="1" i="0" sz="2000" u="sng"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100"/>
              </a:spcBef>
              <a:spcAft>
                <a:spcPts val="0"/>
              </a:spcAft>
              <a:buClr>
                <a:srgbClr val="000000"/>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86" name="Google Shape;186;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87" name="Google Shape;187;p9"/>
          <p:cNvSpPr txBox="1"/>
          <p:nvPr>
            <p:ph type="ctrTitle"/>
          </p:nvPr>
        </p:nvSpPr>
        <p:spPr>
          <a:xfrm>
            <a:off x="533400" y="286600"/>
            <a:ext cx="3304500" cy="536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400">
                <a:latin typeface="Impact"/>
                <a:ea typeface="Impact"/>
                <a:cs typeface="Impact"/>
                <a:sym typeface="Impact"/>
              </a:rPr>
              <a:t>MODELLING</a:t>
            </a:r>
            <a:endParaRPr sz="3400">
              <a:latin typeface="Impact"/>
              <a:ea typeface="Impact"/>
              <a:cs typeface="Impact"/>
              <a:sym typeface="Impac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2024-04-20T17:14:29Z</dcterms:created>
  <dc:creator>DELL2</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2024-04-20T00:00:00Z</vt:filetime>
  </property>
</Properties>
</file>