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80" r:id="rId10"/>
    <p:sldId id="281" r:id="rId11"/>
    <p:sldId id="264" r:id="rId12"/>
    <p:sldId id="265" r:id="rId13"/>
    <p:sldId id="276" r:id="rId14"/>
    <p:sldId id="266" r:id="rId15"/>
    <p:sldId id="267" r:id="rId16"/>
    <p:sldId id="268" r:id="rId17"/>
    <p:sldId id="269" r:id="rId18"/>
    <p:sldId id="270" r:id="rId19"/>
    <p:sldId id="271" r:id="rId20"/>
    <p:sldId id="272" r:id="rId21"/>
    <p:sldId id="273" r:id="rId22"/>
    <p:sldId id="274" r:id="rId23"/>
    <p:sldId id="275" r:id="rId24"/>
    <p:sldId id="277" r:id="rId25"/>
    <p:sldId id="278"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08" autoAdjust="0"/>
  </p:normalViewPr>
  <p:slideViewPr>
    <p:cSldViewPr>
      <p:cViewPr varScale="1">
        <p:scale>
          <a:sx n="82" d="100"/>
          <a:sy n="82" d="100"/>
        </p:scale>
        <p:origin x="-1474" y="-91"/>
      </p:cViewPr>
      <p:guideLst>
        <p:guide orient="horz" pos="2160"/>
        <p:guide pos="2880"/>
      </p:guideLst>
    </p:cSldViewPr>
  </p:slideViewPr>
  <p:outlineViewPr>
    <p:cViewPr>
      <p:scale>
        <a:sx n="33" d="100"/>
        <a:sy n="33" d="100"/>
      </p:scale>
      <p:origin x="0" y="517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164DC2B-5332-4EC9-A976-9015DF618B88}" type="datetimeFigureOut">
              <a:rPr lang="en-US" smtClean="0"/>
              <a:pPr/>
              <a:t>7/12/2023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A8DFA11-C7F7-462D-BD40-67FC322B08A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64DC2B-5332-4EC9-A976-9015DF618B88}"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DFA11-C7F7-462D-BD40-67FC322B08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64DC2B-5332-4EC9-A976-9015DF618B88}"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DFA11-C7F7-462D-BD40-67FC322B08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64DC2B-5332-4EC9-A976-9015DF618B88}"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DFA11-C7F7-462D-BD40-67FC322B08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64DC2B-5332-4EC9-A976-9015DF618B88}"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DFA11-C7F7-462D-BD40-67FC322B08A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64DC2B-5332-4EC9-A976-9015DF618B88}"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DFA11-C7F7-462D-BD40-67FC322B08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64DC2B-5332-4EC9-A976-9015DF618B88}"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DFA11-C7F7-462D-BD40-67FC322B08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64DC2B-5332-4EC9-A976-9015DF618B88}"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DFA11-C7F7-462D-BD40-67FC322B08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4DC2B-5332-4EC9-A976-9015DF618B88}" type="datetimeFigureOut">
              <a:rPr lang="en-US" smtClean="0"/>
              <a:pPr/>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DFA11-C7F7-462D-BD40-67FC322B08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64DC2B-5332-4EC9-A976-9015DF618B88}"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DFA11-C7F7-462D-BD40-67FC322B08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64DC2B-5332-4EC9-A976-9015DF618B88}"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A8DFA11-C7F7-462D-BD40-67FC322B08A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164DC2B-5332-4EC9-A976-9015DF618B88}" type="datetimeFigureOut">
              <a:rPr lang="en-US" smtClean="0"/>
              <a:pPr/>
              <a:t>7/12/2023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A8DFA11-C7F7-462D-BD40-67FC322B08A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dsriharisaikuma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RIHARISAIKUMAR/Internship_project" TargetMode="External"/><Relationship Id="rId2" Type="http://schemas.openxmlformats.org/officeDocument/2006/relationships/hyperlink" Target="https://github.com/SRIHARISAIKUMAR/Internship_project/blob/main/Internship%20Project.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642918"/>
            <a:ext cx="4572032" cy="928694"/>
          </a:xfrm>
        </p:spPr>
        <p:txBody>
          <a:bodyPr>
            <a:normAutofit/>
          </a:bodyPr>
          <a:lstStyle/>
          <a:p>
            <a:r>
              <a:rPr lang="en-IN" dirty="0" smtClean="0"/>
              <a:t>Student Details </a:t>
            </a:r>
            <a:endParaRPr lang="en-US" dirty="0"/>
          </a:p>
        </p:txBody>
      </p:sp>
      <p:sp>
        <p:nvSpPr>
          <p:cNvPr id="3" name="Subtitle 2"/>
          <p:cNvSpPr>
            <a:spLocks noGrp="1"/>
          </p:cNvSpPr>
          <p:nvPr>
            <p:ph type="subTitle" idx="1"/>
          </p:nvPr>
        </p:nvSpPr>
        <p:spPr>
          <a:xfrm>
            <a:off x="357158" y="2285992"/>
            <a:ext cx="8572560" cy="2857520"/>
          </a:xfrm>
        </p:spPr>
        <p:txBody>
          <a:bodyPr>
            <a:normAutofit lnSpcReduction="10000"/>
          </a:bodyPr>
          <a:lstStyle/>
          <a:p>
            <a:pPr algn="l"/>
            <a:r>
              <a:rPr lang="en-IN" dirty="0" smtClean="0">
                <a:solidFill>
                  <a:schemeClr val="accent3">
                    <a:lumMod val="60000"/>
                    <a:lumOff val="40000"/>
                  </a:schemeClr>
                </a:solidFill>
              </a:rPr>
              <a:t>Name:</a:t>
            </a:r>
            <a:r>
              <a:rPr lang="en-IN" dirty="0" smtClean="0"/>
              <a:t> DODDI SRI HARI SAI KUMAR</a:t>
            </a:r>
          </a:p>
          <a:p>
            <a:pPr algn="l"/>
            <a:r>
              <a:rPr lang="en-IN" dirty="0" smtClean="0">
                <a:solidFill>
                  <a:schemeClr val="accent3">
                    <a:lumMod val="60000"/>
                    <a:lumOff val="40000"/>
                  </a:schemeClr>
                </a:solidFill>
              </a:rPr>
              <a:t>Skills Build Email Id:</a:t>
            </a:r>
            <a:r>
              <a:rPr lang="en-IN" dirty="0" smtClean="0"/>
              <a:t> </a:t>
            </a:r>
            <a:r>
              <a:rPr lang="en-IN" dirty="0" smtClean="0">
                <a:hlinkClick r:id="rId2"/>
              </a:rPr>
              <a:t>dsriharisaikumar@gmail.com</a:t>
            </a:r>
            <a:endParaRPr lang="en-IN" dirty="0" smtClean="0"/>
          </a:p>
          <a:p>
            <a:pPr algn="l"/>
            <a:r>
              <a:rPr lang="en-IN" dirty="0" smtClean="0">
                <a:solidFill>
                  <a:schemeClr val="accent3">
                    <a:lumMod val="60000"/>
                    <a:lumOff val="40000"/>
                  </a:schemeClr>
                </a:solidFill>
              </a:rPr>
              <a:t>College Name: </a:t>
            </a:r>
            <a:r>
              <a:rPr lang="en-IN" sz="2200" dirty="0" smtClean="0"/>
              <a:t>Dadi Institute of Engineering and Technology</a:t>
            </a:r>
          </a:p>
          <a:p>
            <a:pPr algn="l"/>
            <a:r>
              <a:rPr lang="en-IN" dirty="0" smtClean="0">
                <a:solidFill>
                  <a:schemeClr val="accent3">
                    <a:lumMod val="60000"/>
                    <a:lumOff val="40000"/>
                  </a:schemeClr>
                </a:solidFill>
              </a:rPr>
              <a:t>College State: </a:t>
            </a:r>
            <a:r>
              <a:rPr lang="en-IN" dirty="0" smtClean="0"/>
              <a:t>Anakapalli, Andhra Pradesh </a:t>
            </a:r>
          </a:p>
          <a:p>
            <a:pPr algn="l"/>
            <a:r>
              <a:rPr lang="en-IN" dirty="0" smtClean="0">
                <a:solidFill>
                  <a:schemeClr val="accent3">
                    <a:lumMod val="60000"/>
                    <a:lumOff val="40000"/>
                  </a:schemeClr>
                </a:solidFill>
              </a:rPr>
              <a:t>Internship Domain: </a:t>
            </a:r>
            <a:r>
              <a:rPr lang="en-IN" sz="2200" dirty="0" smtClean="0"/>
              <a:t>Artificial Intelligence &amp; Machine Learning</a:t>
            </a:r>
          </a:p>
          <a:p>
            <a:pPr algn="l"/>
            <a:r>
              <a:rPr lang="en-IN" dirty="0" smtClean="0">
                <a:solidFill>
                  <a:schemeClr val="accent3">
                    <a:lumMod val="60000"/>
                    <a:lumOff val="40000"/>
                  </a:schemeClr>
                </a:solidFill>
              </a:rPr>
              <a:t>Start &amp; End Date: </a:t>
            </a:r>
            <a:r>
              <a:rPr lang="en-IN" dirty="0" smtClean="0">
                <a:latin typeface="+mj-lt"/>
              </a:rPr>
              <a:t>5</a:t>
            </a:r>
            <a:r>
              <a:rPr lang="en-IN" baseline="30000" dirty="0" smtClean="0">
                <a:latin typeface="+mj-lt"/>
              </a:rPr>
              <a:t>th</a:t>
            </a:r>
            <a:r>
              <a:rPr lang="en-IN" dirty="0" smtClean="0">
                <a:latin typeface="+mj-lt"/>
              </a:rPr>
              <a:t> June 2023 – 23</a:t>
            </a:r>
            <a:r>
              <a:rPr lang="en-IN" baseline="30000" dirty="0" smtClean="0">
                <a:latin typeface="+mj-lt"/>
              </a:rPr>
              <a:t>th</a:t>
            </a:r>
            <a:r>
              <a:rPr lang="en-IN" dirty="0" smtClean="0">
                <a:latin typeface="+mj-lt"/>
              </a:rPr>
              <a:t> July 2023</a:t>
            </a:r>
          </a:p>
          <a:p>
            <a:pPr algn="l"/>
            <a:endParaRPr lang="en-IN" dirty="0" smtClean="0">
              <a:solidFill>
                <a:schemeClr val="accent3">
                  <a:lumMod val="60000"/>
                  <a:lumOff val="40000"/>
                </a:schemeClr>
              </a:solidFill>
            </a:endParaRPr>
          </a:p>
        </p:txBody>
      </p:sp>
      <p:pic>
        <p:nvPicPr>
          <p:cNvPr id="4" name="Picture 3" descr="image.jpg"/>
          <p:cNvPicPr>
            <a:picLocks noChangeAspect="1"/>
          </p:cNvPicPr>
          <p:nvPr/>
        </p:nvPicPr>
        <p:blipFill>
          <a:blip r:embed="rId3" cstate="print"/>
          <a:stretch>
            <a:fillRect/>
          </a:stretch>
        </p:blipFill>
        <p:spPr>
          <a:xfrm>
            <a:off x="7358083" y="857232"/>
            <a:ext cx="1308820" cy="1714512"/>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829180" cy="653210"/>
          </a:xfrm>
        </p:spPr>
        <p:txBody>
          <a:bodyPr>
            <a:normAutofit/>
          </a:bodyPr>
          <a:lstStyle/>
          <a:p>
            <a:r>
              <a:rPr lang="en-IN" sz="2400" u="sng" dirty="0" smtClean="0">
                <a:solidFill>
                  <a:schemeClr val="tx1">
                    <a:lumMod val="95000"/>
                    <a:lumOff val="5000"/>
                  </a:schemeClr>
                </a:solidFill>
              </a:rPr>
              <a:t>Ada</a:t>
            </a:r>
            <a:r>
              <a:rPr lang="en-IN" sz="2400" dirty="0" smtClean="0">
                <a:solidFill>
                  <a:schemeClr val="tx1">
                    <a:lumMod val="95000"/>
                    <a:lumOff val="5000"/>
                  </a:schemeClr>
                </a:solidFill>
              </a:rPr>
              <a:t> </a:t>
            </a:r>
            <a:r>
              <a:rPr lang="en-IN" sz="2400" u="sng" dirty="0" smtClean="0">
                <a:solidFill>
                  <a:schemeClr val="tx1">
                    <a:lumMod val="95000"/>
                    <a:lumOff val="5000"/>
                  </a:schemeClr>
                </a:solidFill>
              </a:rPr>
              <a:t>Boost</a:t>
            </a:r>
            <a:r>
              <a:rPr lang="en-IN" sz="2400" dirty="0" smtClean="0">
                <a:solidFill>
                  <a:schemeClr val="tx1">
                    <a:lumMod val="95000"/>
                    <a:lumOff val="5000"/>
                  </a:schemeClr>
                </a:solidFill>
              </a:rPr>
              <a:t> </a:t>
            </a:r>
            <a:r>
              <a:rPr lang="en-IN" sz="2400" u="sng" dirty="0" smtClean="0">
                <a:solidFill>
                  <a:schemeClr val="tx1">
                    <a:lumMod val="95000"/>
                    <a:lumOff val="5000"/>
                  </a:schemeClr>
                </a:solidFill>
              </a:rPr>
              <a:t>Regressor:</a:t>
            </a:r>
            <a:endParaRPr lang="en-US" sz="2400" u="sng" dirty="0">
              <a:solidFill>
                <a:schemeClr val="tx1">
                  <a:lumMod val="95000"/>
                  <a:lumOff val="5000"/>
                </a:schemeClr>
              </a:solidFill>
            </a:endParaRPr>
          </a:p>
        </p:txBody>
      </p:sp>
      <p:sp>
        <p:nvSpPr>
          <p:cNvPr id="3" name="Content Placeholder 2"/>
          <p:cNvSpPr>
            <a:spLocks noGrp="1"/>
          </p:cNvSpPr>
          <p:nvPr>
            <p:ph idx="1"/>
          </p:nvPr>
        </p:nvSpPr>
        <p:spPr>
          <a:xfrm>
            <a:off x="457200" y="1571612"/>
            <a:ext cx="3471858" cy="4752988"/>
          </a:xfrm>
        </p:spPr>
        <p:txBody>
          <a:bodyPr/>
          <a:lstStyle/>
          <a:p>
            <a:r>
              <a:rPr lang="en-US" sz="2000" dirty="0" smtClean="0"/>
              <a:t>An </a:t>
            </a:r>
            <a:r>
              <a:rPr lang="en-US" sz="2000" dirty="0" smtClean="0"/>
              <a:t>Ada Boost </a:t>
            </a:r>
            <a:r>
              <a:rPr lang="en-US" sz="2000" dirty="0" smtClean="0"/>
              <a:t>regressor is a meta-estimator that begins by fitting a regressor on the original dataset and then fits additional copies of the regressor on the same dataset but where the weights of instances are adjusted according to the error of the current prediction.</a:t>
            </a:r>
            <a:endParaRPr lang="en-IN" sz="2000" dirty="0" smtClean="0"/>
          </a:p>
          <a:p>
            <a:endParaRPr lang="en-US" dirty="0"/>
          </a:p>
        </p:txBody>
      </p:sp>
      <p:pic>
        <p:nvPicPr>
          <p:cNvPr id="4" name="Picture 3" descr="Screenshot_20230707_172358.png"/>
          <p:cNvPicPr>
            <a:picLocks noChangeAspect="1"/>
          </p:cNvPicPr>
          <p:nvPr/>
        </p:nvPicPr>
        <p:blipFill>
          <a:blip r:embed="rId2"/>
          <a:stretch>
            <a:fillRect/>
          </a:stretch>
        </p:blipFill>
        <p:spPr>
          <a:xfrm>
            <a:off x="4286248" y="4143380"/>
            <a:ext cx="4857752" cy="2714620"/>
          </a:xfrm>
          <a:prstGeom prst="rect">
            <a:avLst/>
          </a:prstGeom>
        </p:spPr>
      </p:pic>
      <p:pic>
        <p:nvPicPr>
          <p:cNvPr id="5" name="Picture 4" descr="Screenshot_20230712_194825.png"/>
          <p:cNvPicPr>
            <a:picLocks noChangeAspect="1"/>
          </p:cNvPicPr>
          <p:nvPr/>
        </p:nvPicPr>
        <p:blipFill>
          <a:blip r:embed="rId3"/>
          <a:stretch>
            <a:fillRect/>
          </a:stretch>
        </p:blipFill>
        <p:spPr>
          <a:xfrm>
            <a:off x="4120736" y="857232"/>
            <a:ext cx="5023264" cy="364333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1900222" cy="653210"/>
          </a:xfrm>
        </p:spPr>
        <p:txBody>
          <a:bodyPr>
            <a:normAutofit fontScale="90000"/>
          </a:bodyPr>
          <a:lstStyle/>
          <a:p>
            <a:r>
              <a:rPr lang="en-IN" dirty="0" smtClean="0"/>
              <a:t>Results</a:t>
            </a:r>
            <a:endParaRPr lang="en-US" dirty="0"/>
          </a:p>
        </p:txBody>
      </p:sp>
      <p:sp>
        <p:nvSpPr>
          <p:cNvPr id="3" name="Content Placeholder 2"/>
          <p:cNvSpPr>
            <a:spLocks noGrp="1"/>
          </p:cNvSpPr>
          <p:nvPr>
            <p:ph idx="1"/>
          </p:nvPr>
        </p:nvSpPr>
        <p:spPr>
          <a:xfrm>
            <a:off x="457200" y="1785926"/>
            <a:ext cx="8229600" cy="4538674"/>
          </a:xfrm>
        </p:spPr>
        <p:txBody>
          <a:bodyPr>
            <a:normAutofit fontScale="92500" lnSpcReduction="10000"/>
          </a:bodyPr>
          <a:lstStyle/>
          <a:p>
            <a:r>
              <a:rPr lang="en-IN" dirty="0" smtClean="0"/>
              <a:t>We can observe that Linear Regression having 82% Accuracy, Random Forest Regressor having 83% and Ada Boost Regressor having 77%.</a:t>
            </a:r>
          </a:p>
          <a:p>
            <a:r>
              <a:rPr lang="en-IN" dirty="0" smtClean="0"/>
              <a:t>So by using these regression models we can able to predict Burn Rate.</a:t>
            </a:r>
          </a:p>
          <a:p>
            <a:r>
              <a:rPr lang="en-IN" dirty="0" smtClean="0"/>
              <a:t>By observing the results the companies can decrease the Burn rate by decreasing the workload, providing the more Resources to the employees, providing WFH those who need, by implementing Employees Assistant programs, providing Stress Management and Resilience Training, Regular Feedback and Communication, conducting Health and Wellness Initiatives.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Links</a:t>
            </a:r>
            <a:endParaRPr lang="en-US" dirty="0"/>
          </a:p>
        </p:txBody>
      </p:sp>
      <p:sp>
        <p:nvSpPr>
          <p:cNvPr id="3" name="Content Placeholder 2"/>
          <p:cNvSpPr>
            <a:spLocks noGrp="1"/>
          </p:cNvSpPr>
          <p:nvPr>
            <p:ph idx="1"/>
          </p:nvPr>
        </p:nvSpPr>
        <p:spPr/>
        <p:txBody>
          <a:bodyPr/>
          <a:lstStyle/>
          <a:p>
            <a:r>
              <a:rPr lang="en-IN" dirty="0" smtClean="0"/>
              <a:t>For more details visit my GitHub Repository.</a:t>
            </a:r>
          </a:p>
          <a:p>
            <a:pPr>
              <a:buNone/>
            </a:pPr>
            <a:r>
              <a:rPr lang="en-US" dirty="0" smtClean="0">
                <a:hlinkClick r:id="rId2"/>
              </a:rPr>
              <a:t> https://github.com/SRIHARISAIKUMAR/Internship_project/blob/main/Internship%20Project.ipynb</a:t>
            </a:r>
            <a:endParaRPr lang="en-US" dirty="0" smtClean="0"/>
          </a:p>
          <a:p>
            <a:pPr>
              <a:buNone/>
            </a:pPr>
            <a:endParaRPr lang="en-US" dirty="0" smtClean="0"/>
          </a:p>
          <a:p>
            <a:pPr>
              <a:buNone/>
            </a:pPr>
            <a:r>
              <a:rPr lang="en-IN" dirty="0" smtClean="0"/>
              <a:t> Or</a:t>
            </a:r>
          </a:p>
          <a:p>
            <a:pPr>
              <a:buNone/>
            </a:pPr>
            <a:r>
              <a:rPr lang="en-US" dirty="0" smtClean="0">
                <a:hlinkClick r:id="rId3"/>
              </a:rPr>
              <a:t> https://github.com/SRIHARISAIKUMAR/Internship_project</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115196" cy="867524"/>
          </a:xfrm>
        </p:spPr>
        <p:txBody>
          <a:bodyPr/>
          <a:lstStyle/>
          <a:p>
            <a:r>
              <a:rPr lang="en-IN" dirty="0" smtClean="0"/>
              <a:t>Importing Dataset</a:t>
            </a:r>
            <a:endParaRPr lang="en-US" dirty="0"/>
          </a:p>
        </p:txBody>
      </p:sp>
      <p:sp>
        <p:nvSpPr>
          <p:cNvPr id="3" name="Content Placeholder 2"/>
          <p:cNvSpPr>
            <a:spLocks noGrp="1"/>
          </p:cNvSpPr>
          <p:nvPr>
            <p:ph idx="1"/>
          </p:nvPr>
        </p:nvSpPr>
        <p:spPr>
          <a:xfrm>
            <a:off x="457200" y="1714488"/>
            <a:ext cx="8229600" cy="4610112"/>
          </a:xfrm>
        </p:spPr>
        <p:txBody>
          <a:bodyPr/>
          <a:lstStyle/>
          <a:p>
            <a:r>
              <a:rPr lang="en-IN" dirty="0" smtClean="0"/>
              <a:t>Data set can be  imported by using pandas.</a:t>
            </a:r>
          </a:p>
          <a:p>
            <a:r>
              <a:rPr lang="en-IN" dirty="0" smtClean="0"/>
              <a:t>Pandas is a library in python where we can import the dataset and convert it into a Data Frame.</a:t>
            </a:r>
            <a:endParaRPr lang="en-US" dirty="0"/>
          </a:p>
        </p:txBody>
      </p:sp>
      <p:pic>
        <p:nvPicPr>
          <p:cNvPr id="4" name="Picture 3" descr="Screenshot_20230707_202128.png"/>
          <p:cNvPicPr>
            <a:picLocks noChangeAspect="1"/>
          </p:cNvPicPr>
          <p:nvPr/>
        </p:nvPicPr>
        <p:blipFill>
          <a:blip r:embed="rId2"/>
          <a:stretch>
            <a:fillRect/>
          </a:stretch>
        </p:blipFill>
        <p:spPr>
          <a:xfrm>
            <a:off x="0" y="3214686"/>
            <a:ext cx="9144000" cy="364331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1546"/>
            <a:ext cx="8229600" cy="775542"/>
          </a:xfrm>
        </p:spPr>
        <p:txBody>
          <a:bodyPr>
            <a:normAutofit fontScale="90000"/>
          </a:bodyPr>
          <a:lstStyle/>
          <a:p>
            <a:r>
              <a:rPr lang="en-IN" dirty="0" smtClean="0"/>
              <a:t>Skewness of the columns</a:t>
            </a:r>
            <a:endParaRPr lang="en-US" dirty="0"/>
          </a:p>
        </p:txBody>
      </p:sp>
      <p:pic>
        <p:nvPicPr>
          <p:cNvPr id="6" name="Content Placeholder 5" descr="Screenshot_20230707_190835.png"/>
          <p:cNvPicPr>
            <a:picLocks noGrp="1" noChangeAspect="1"/>
          </p:cNvPicPr>
          <p:nvPr>
            <p:ph idx="1"/>
          </p:nvPr>
        </p:nvPicPr>
        <p:blipFill>
          <a:blip r:embed="rId2"/>
          <a:stretch>
            <a:fillRect/>
          </a:stretch>
        </p:blipFill>
        <p:spPr>
          <a:xfrm>
            <a:off x="689273" y="2636232"/>
            <a:ext cx="7765453" cy="2987299"/>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3543296" cy="796086"/>
          </a:xfrm>
        </p:spPr>
        <p:txBody>
          <a:bodyPr>
            <a:normAutofit fontScale="90000"/>
          </a:bodyPr>
          <a:lstStyle/>
          <a:p>
            <a:r>
              <a:rPr lang="en-IN" dirty="0" smtClean="0"/>
              <a:t>Correlation </a:t>
            </a:r>
            <a:endParaRPr lang="en-US" dirty="0"/>
          </a:p>
        </p:txBody>
      </p:sp>
      <p:pic>
        <p:nvPicPr>
          <p:cNvPr id="5" name="Picture 4" descr="Screenshot_20230707_190756.png"/>
          <p:cNvPicPr>
            <a:picLocks noChangeAspect="1"/>
          </p:cNvPicPr>
          <p:nvPr/>
        </p:nvPicPr>
        <p:blipFill>
          <a:blip r:embed="rId2"/>
          <a:stretch>
            <a:fillRect/>
          </a:stretch>
        </p:blipFill>
        <p:spPr>
          <a:xfrm>
            <a:off x="0" y="2143116"/>
            <a:ext cx="4784201" cy="3714752"/>
          </a:xfrm>
          <a:prstGeom prst="rect">
            <a:avLst/>
          </a:prstGeom>
        </p:spPr>
      </p:pic>
      <p:sp>
        <p:nvSpPr>
          <p:cNvPr id="6" name="Content Placeholder 5"/>
          <p:cNvSpPr>
            <a:spLocks noGrp="1"/>
          </p:cNvSpPr>
          <p:nvPr>
            <p:ph idx="1"/>
          </p:nvPr>
        </p:nvSpPr>
        <p:spPr>
          <a:xfrm>
            <a:off x="457200" y="1571612"/>
            <a:ext cx="8229600" cy="5143536"/>
          </a:xfrm>
        </p:spPr>
        <p:txBody>
          <a:bodyPr/>
          <a:lstStyle/>
          <a:p>
            <a:r>
              <a:rPr lang="en-IN" dirty="0" smtClean="0"/>
              <a:t>We can see the Correlation among the columns below.</a:t>
            </a:r>
            <a:endParaRPr lang="en-US" dirty="0"/>
          </a:p>
        </p:txBody>
      </p:sp>
      <p:pic>
        <p:nvPicPr>
          <p:cNvPr id="7" name="Content Placeholder 3" descr="Screenshot_20230707_190937.png"/>
          <p:cNvPicPr>
            <a:picLocks noChangeAspect="1"/>
          </p:cNvPicPr>
          <p:nvPr/>
        </p:nvPicPr>
        <p:blipFill>
          <a:blip r:embed="rId3"/>
          <a:stretch>
            <a:fillRect/>
          </a:stretch>
        </p:blipFill>
        <p:spPr>
          <a:xfrm>
            <a:off x="4714876" y="2786058"/>
            <a:ext cx="4304916" cy="150019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IN" sz="2800" dirty="0" smtClean="0"/>
              <a:t>Relation among Mental Fatigue ,Designation, Burn Rate</a:t>
            </a:r>
            <a:endParaRPr lang="en-US" sz="2800" dirty="0"/>
          </a:p>
        </p:txBody>
      </p:sp>
      <p:pic>
        <p:nvPicPr>
          <p:cNvPr id="4" name="Content Placeholder 3" descr="Screenshot_20230707_190518.png"/>
          <p:cNvPicPr>
            <a:picLocks noGrp="1" noChangeAspect="1"/>
          </p:cNvPicPr>
          <p:nvPr>
            <p:ph idx="1"/>
          </p:nvPr>
        </p:nvPicPr>
        <p:blipFill>
          <a:blip r:embed="rId2"/>
          <a:stretch>
            <a:fillRect/>
          </a:stretch>
        </p:blipFill>
        <p:spPr>
          <a:xfrm>
            <a:off x="457200" y="1785926"/>
            <a:ext cx="8115328" cy="2357455"/>
          </a:xfrm>
        </p:spPr>
      </p:pic>
      <p:pic>
        <p:nvPicPr>
          <p:cNvPr id="8" name="Picture 7" descr="Screenshot_20230707_190610.png"/>
          <p:cNvPicPr>
            <a:picLocks noChangeAspect="1"/>
          </p:cNvPicPr>
          <p:nvPr/>
        </p:nvPicPr>
        <p:blipFill>
          <a:blip r:embed="rId3"/>
          <a:stretch>
            <a:fillRect/>
          </a:stretch>
        </p:blipFill>
        <p:spPr>
          <a:xfrm>
            <a:off x="500034" y="4214818"/>
            <a:ext cx="8143932" cy="25003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543824" cy="938962"/>
          </a:xfrm>
        </p:spPr>
        <p:txBody>
          <a:bodyPr/>
          <a:lstStyle/>
          <a:p>
            <a:r>
              <a:rPr lang="en-IN" dirty="0" smtClean="0"/>
              <a:t>Maximum Burn Rate count</a:t>
            </a:r>
            <a:endParaRPr lang="en-US" dirty="0"/>
          </a:p>
        </p:txBody>
      </p:sp>
      <p:sp>
        <p:nvSpPr>
          <p:cNvPr id="8" name="Content Placeholder 7"/>
          <p:cNvSpPr>
            <a:spLocks noGrp="1"/>
          </p:cNvSpPr>
          <p:nvPr>
            <p:ph idx="1"/>
          </p:nvPr>
        </p:nvSpPr>
        <p:spPr/>
        <p:txBody>
          <a:bodyPr/>
          <a:lstStyle/>
          <a:p>
            <a:r>
              <a:rPr lang="en-IN" dirty="0" smtClean="0"/>
              <a:t>We can observe that the Burn Rate range between 0.445 to 0.454 having more number of employees.</a:t>
            </a:r>
            <a:endParaRPr lang="en-US" dirty="0"/>
          </a:p>
        </p:txBody>
      </p:sp>
      <p:pic>
        <p:nvPicPr>
          <p:cNvPr id="9" name="Content Placeholder 6" descr="Screenshot (187).png"/>
          <p:cNvPicPr>
            <a:picLocks noChangeAspect="1"/>
          </p:cNvPicPr>
          <p:nvPr/>
        </p:nvPicPr>
        <p:blipFill>
          <a:blip r:embed="rId2"/>
          <a:stretch>
            <a:fillRect/>
          </a:stretch>
        </p:blipFill>
        <p:spPr>
          <a:xfrm>
            <a:off x="428596" y="3000372"/>
            <a:ext cx="8229600" cy="314420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2828916" cy="867524"/>
          </a:xfrm>
        </p:spPr>
        <p:txBody>
          <a:bodyPr>
            <a:normAutofit fontScale="90000"/>
          </a:bodyPr>
          <a:lstStyle/>
          <a:p>
            <a:r>
              <a:rPr lang="en-IN" dirty="0" smtClean="0"/>
              <a:t>About WFH</a:t>
            </a:r>
            <a:endParaRPr lang="en-US" dirty="0"/>
          </a:p>
        </p:txBody>
      </p:sp>
      <p:pic>
        <p:nvPicPr>
          <p:cNvPr id="5" name="Picture 4" descr="Screenshot_20230707_190703.png"/>
          <p:cNvPicPr>
            <a:picLocks noChangeAspect="1"/>
          </p:cNvPicPr>
          <p:nvPr/>
        </p:nvPicPr>
        <p:blipFill>
          <a:blip r:embed="rId2"/>
          <a:stretch>
            <a:fillRect/>
          </a:stretch>
        </p:blipFill>
        <p:spPr>
          <a:xfrm>
            <a:off x="5429224" y="2857496"/>
            <a:ext cx="3714776" cy="3663530"/>
          </a:xfrm>
          <a:prstGeom prst="rect">
            <a:avLst/>
          </a:prstGeom>
        </p:spPr>
      </p:pic>
      <p:pic>
        <p:nvPicPr>
          <p:cNvPr id="6" name="Picture 5" descr="Screenshot_20230707_190733.png"/>
          <p:cNvPicPr>
            <a:picLocks noChangeAspect="1"/>
          </p:cNvPicPr>
          <p:nvPr/>
        </p:nvPicPr>
        <p:blipFill>
          <a:blip r:embed="rId3"/>
          <a:stretch>
            <a:fillRect/>
          </a:stretch>
        </p:blipFill>
        <p:spPr>
          <a:xfrm>
            <a:off x="642910" y="2857496"/>
            <a:ext cx="4500594" cy="3494843"/>
          </a:xfrm>
          <a:prstGeom prst="rect">
            <a:avLst/>
          </a:prstGeom>
        </p:spPr>
      </p:pic>
      <p:sp>
        <p:nvSpPr>
          <p:cNvPr id="7" name="Content Placeholder 6"/>
          <p:cNvSpPr>
            <a:spLocks noGrp="1"/>
          </p:cNvSpPr>
          <p:nvPr>
            <p:ph idx="1"/>
          </p:nvPr>
        </p:nvSpPr>
        <p:spPr/>
        <p:txBody>
          <a:bodyPr>
            <a:normAutofit/>
          </a:bodyPr>
          <a:lstStyle/>
          <a:p>
            <a:r>
              <a:rPr lang="en-IN" sz="1800" dirty="0" smtClean="0"/>
              <a:t>We can observe that there are more number of employees working in Service companies and more number of employees are wish to WFH(Work  From Home).</a:t>
            </a:r>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186766" cy="724648"/>
          </a:xfrm>
        </p:spPr>
        <p:txBody>
          <a:bodyPr>
            <a:normAutofit/>
          </a:bodyPr>
          <a:lstStyle/>
          <a:p>
            <a:r>
              <a:rPr lang="en-IN" sz="4000" dirty="0" smtClean="0"/>
              <a:t>Burn Rate of Both type of Companies</a:t>
            </a:r>
            <a:endParaRPr lang="en-US" sz="4000" dirty="0"/>
          </a:p>
        </p:txBody>
      </p:sp>
      <p:pic>
        <p:nvPicPr>
          <p:cNvPr id="4" name="Content Placeholder 3" descr="Screenshot_20230707_190337.png"/>
          <p:cNvPicPr>
            <a:picLocks noGrp="1" noChangeAspect="1"/>
          </p:cNvPicPr>
          <p:nvPr>
            <p:ph idx="1"/>
          </p:nvPr>
        </p:nvPicPr>
        <p:blipFill>
          <a:blip r:embed="rId2"/>
          <a:stretch>
            <a:fillRect/>
          </a:stretch>
        </p:blipFill>
        <p:spPr>
          <a:xfrm>
            <a:off x="506377" y="2350457"/>
            <a:ext cx="8131245" cy="3558849"/>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900882" cy="938962"/>
          </a:xfrm>
        </p:spPr>
        <p:txBody>
          <a:bodyPr>
            <a:normAutofit/>
          </a:bodyPr>
          <a:lstStyle/>
          <a:p>
            <a:r>
              <a:rPr lang="en-IN" sz="4000" dirty="0" smtClean="0"/>
              <a:t>Employees Burnout </a:t>
            </a:r>
            <a:endParaRPr lang="en-US" sz="4000" dirty="0"/>
          </a:p>
        </p:txBody>
      </p:sp>
      <p:sp>
        <p:nvSpPr>
          <p:cNvPr id="3" name="Content Placeholder 2"/>
          <p:cNvSpPr>
            <a:spLocks noGrp="1"/>
          </p:cNvSpPr>
          <p:nvPr>
            <p:ph idx="1"/>
          </p:nvPr>
        </p:nvSpPr>
        <p:spPr/>
        <p:txBody>
          <a:bodyPr>
            <a:normAutofit/>
          </a:bodyPr>
          <a:lstStyle/>
          <a:p>
            <a:r>
              <a:rPr lang="en-US" sz="1800" dirty="0" smtClean="0"/>
              <a:t>Employees burnout refers to a state of chronic physical, emotional, and mental exhaustion caused by prolonged and excessive stress in the workplace. </a:t>
            </a:r>
          </a:p>
          <a:p>
            <a:r>
              <a:rPr lang="en-US" sz="1800" dirty="0" smtClean="0"/>
              <a:t>It is characterized by feelings of fatigue, cynicism, and a reduced sense of accomplishment or efficacy. </a:t>
            </a:r>
          </a:p>
          <a:p>
            <a:r>
              <a:rPr lang="en-US" sz="1800" dirty="0" smtClean="0"/>
              <a:t>Burnout is often a result of prolonged exposure to high work demands, a lack of control or autonomy, insufficient support or resources, and a mismatch between an individual's expectations and the actual work environment. </a:t>
            </a:r>
          </a:p>
          <a:p>
            <a:r>
              <a:rPr lang="en-US" sz="1800" dirty="0" smtClean="0"/>
              <a:t>It can have significant negative effects on an employee's well-being, job performance, and overall quality of life. Common symptoms of burnout include emotional exhaustion, depersonalization, decreased motivation, and a diminished sense of personal accomplishment. </a:t>
            </a:r>
          </a:p>
          <a:p>
            <a:r>
              <a:rPr lang="en-US" sz="1800" dirty="0" smtClean="0"/>
              <a:t>Addressing employee burnout is essential for promoting employee well-being, maintaining productivity, and creating a positive work environment.</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543692" cy="796086"/>
          </a:xfrm>
        </p:spPr>
        <p:txBody>
          <a:bodyPr>
            <a:normAutofit fontScale="90000"/>
          </a:bodyPr>
          <a:lstStyle/>
          <a:p>
            <a:r>
              <a:rPr lang="en-IN" dirty="0" smtClean="0"/>
              <a:t>Implementation of PCA</a:t>
            </a:r>
            <a:endParaRPr lang="en-US" dirty="0"/>
          </a:p>
        </p:txBody>
      </p:sp>
      <p:sp>
        <p:nvSpPr>
          <p:cNvPr id="5" name="Content Placeholder 4"/>
          <p:cNvSpPr>
            <a:spLocks noGrp="1"/>
          </p:cNvSpPr>
          <p:nvPr>
            <p:ph idx="1"/>
          </p:nvPr>
        </p:nvSpPr>
        <p:spPr>
          <a:xfrm>
            <a:off x="214282" y="1714488"/>
            <a:ext cx="8929718" cy="4610112"/>
          </a:xfrm>
        </p:spPr>
        <p:txBody>
          <a:bodyPr/>
          <a:lstStyle/>
          <a:p>
            <a:r>
              <a:rPr lang="en-IN" dirty="0" smtClean="0"/>
              <a:t>Applying Principal Component Analysis(PCA) which helps to reduce the shape of the dataset.</a:t>
            </a:r>
          </a:p>
          <a:p>
            <a:r>
              <a:rPr lang="en-IN" dirty="0" smtClean="0"/>
              <a:t>The columns are reduced for the model implementation.</a:t>
            </a:r>
          </a:p>
          <a:p>
            <a:r>
              <a:rPr lang="en-IN" dirty="0" smtClean="0"/>
              <a:t>Here Nine columns are reduced to Four columns</a:t>
            </a:r>
            <a:endParaRPr lang="en-US" dirty="0"/>
          </a:p>
        </p:txBody>
      </p:sp>
      <p:pic>
        <p:nvPicPr>
          <p:cNvPr id="6" name="Content Placeholder 3" descr="Screenshot_20230707_191011.png"/>
          <p:cNvPicPr>
            <a:picLocks noChangeAspect="1"/>
          </p:cNvPicPr>
          <p:nvPr/>
        </p:nvPicPr>
        <p:blipFill>
          <a:blip r:embed="rId2"/>
          <a:stretch>
            <a:fillRect/>
          </a:stretch>
        </p:blipFill>
        <p:spPr>
          <a:xfrm>
            <a:off x="857224" y="4071942"/>
            <a:ext cx="7026249" cy="229381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186634" cy="867524"/>
          </a:xfrm>
        </p:spPr>
        <p:txBody>
          <a:bodyPr/>
          <a:lstStyle/>
          <a:p>
            <a:r>
              <a:rPr lang="en-IN" dirty="0" smtClean="0"/>
              <a:t>Splitting the Dataset</a:t>
            </a:r>
            <a:endParaRPr lang="en-US" dirty="0"/>
          </a:p>
        </p:txBody>
      </p:sp>
      <p:sp>
        <p:nvSpPr>
          <p:cNvPr id="3" name="Content Placeholder 2"/>
          <p:cNvSpPr>
            <a:spLocks noGrp="1"/>
          </p:cNvSpPr>
          <p:nvPr>
            <p:ph idx="1"/>
          </p:nvPr>
        </p:nvSpPr>
        <p:spPr>
          <a:xfrm>
            <a:off x="457200" y="1714488"/>
            <a:ext cx="8229600" cy="4610112"/>
          </a:xfrm>
        </p:spPr>
        <p:txBody>
          <a:bodyPr>
            <a:normAutofit/>
          </a:bodyPr>
          <a:lstStyle/>
          <a:p>
            <a:r>
              <a:rPr lang="en-IN" sz="2400" dirty="0" smtClean="0"/>
              <a:t>By using sklearn library we has to import train_test_split method and give the dataset as a input to the method.</a:t>
            </a:r>
          </a:p>
          <a:p>
            <a:r>
              <a:rPr lang="en-IN" sz="2400" dirty="0" smtClean="0"/>
              <a:t> So it will split into 4 parts x_train, x_test, y_train, y_test.</a:t>
            </a:r>
          </a:p>
          <a:p>
            <a:r>
              <a:rPr lang="en-IN" sz="2400" dirty="0" smtClean="0"/>
              <a:t>We can also fix the test size by using test_size attribute. </a:t>
            </a:r>
          </a:p>
          <a:p>
            <a:r>
              <a:rPr lang="en-IN" sz="2400" dirty="0" smtClean="0"/>
              <a:t>Random state defines the randomness of the dataset.</a:t>
            </a:r>
            <a:endParaRPr lang="en-US" sz="2400" dirty="0"/>
          </a:p>
        </p:txBody>
      </p:sp>
      <p:pic>
        <p:nvPicPr>
          <p:cNvPr id="4" name="Picture 3" descr="Screenshot_20230707_191023.png"/>
          <p:cNvPicPr>
            <a:picLocks noChangeAspect="1"/>
          </p:cNvPicPr>
          <p:nvPr/>
        </p:nvPicPr>
        <p:blipFill>
          <a:blip r:embed="rId2"/>
          <a:stretch>
            <a:fillRect/>
          </a:stretch>
        </p:blipFill>
        <p:spPr>
          <a:xfrm>
            <a:off x="857224" y="4214818"/>
            <a:ext cx="6744285" cy="190516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757742" cy="653210"/>
          </a:xfrm>
        </p:spPr>
        <p:txBody>
          <a:bodyPr>
            <a:normAutofit fontScale="90000"/>
          </a:bodyPr>
          <a:lstStyle/>
          <a:p>
            <a:r>
              <a:rPr lang="en-IN" dirty="0" smtClean="0"/>
              <a:t>Linear Regression</a:t>
            </a:r>
            <a:endParaRPr lang="en-US" dirty="0"/>
          </a:p>
        </p:txBody>
      </p:sp>
      <p:sp>
        <p:nvSpPr>
          <p:cNvPr id="3" name="Content Placeholder 2"/>
          <p:cNvSpPr>
            <a:spLocks noGrp="1"/>
          </p:cNvSpPr>
          <p:nvPr>
            <p:ph idx="1"/>
          </p:nvPr>
        </p:nvSpPr>
        <p:spPr>
          <a:xfrm>
            <a:off x="457200" y="1428736"/>
            <a:ext cx="3829048" cy="5286412"/>
          </a:xfrm>
        </p:spPr>
        <p:txBody>
          <a:bodyPr/>
          <a:lstStyle/>
          <a:p>
            <a:r>
              <a:rPr lang="en-IN" sz="2000" dirty="0" smtClean="0"/>
              <a:t>Linear Regression is Supervised learning Technique which is used to predict continuous values.</a:t>
            </a:r>
          </a:p>
          <a:p>
            <a:r>
              <a:rPr lang="en-IN" sz="2000" dirty="0" smtClean="0"/>
              <a:t>Here we import linear regression from sklearn </a:t>
            </a:r>
            <a:r>
              <a:rPr lang="en-US" sz="2000" dirty="0" smtClean="0"/>
              <a:t>and we created a model </a:t>
            </a:r>
            <a:r>
              <a:rPr lang="en-US" sz="2000" dirty="0" err="1" smtClean="0"/>
              <a:t>lr</a:t>
            </a:r>
            <a:r>
              <a:rPr lang="en-US" sz="2000" dirty="0" smtClean="0"/>
              <a:t> and given training data.</a:t>
            </a:r>
          </a:p>
          <a:p>
            <a:r>
              <a:rPr lang="en-IN" sz="2000" dirty="0" smtClean="0"/>
              <a:t>So the model trains the data and able predict the burn rate.</a:t>
            </a:r>
          </a:p>
          <a:p>
            <a:r>
              <a:rPr lang="en-IN" sz="2000" dirty="0" smtClean="0"/>
              <a:t>By using the r2 score we can able to know that accuracy of the model of both train and test data.</a:t>
            </a:r>
          </a:p>
          <a:p>
            <a:endParaRPr lang="en-US" sz="2000" dirty="0" smtClean="0"/>
          </a:p>
          <a:p>
            <a:endParaRPr lang="en-IN" dirty="0" smtClean="0"/>
          </a:p>
        </p:txBody>
      </p:sp>
      <p:pic>
        <p:nvPicPr>
          <p:cNvPr id="4" name="Picture 3" descr="Screenshot_20230707_172255.png"/>
          <p:cNvPicPr>
            <a:picLocks noChangeAspect="1"/>
          </p:cNvPicPr>
          <p:nvPr/>
        </p:nvPicPr>
        <p:blipFill>
          <a:blip r:embed="rId2"/>
          <a:stretch>
            <a:fillRect/>
          </a:stretch>
        </p:blipFill>
        <p:spPr>
          <a:xfrm>
            <a:off x="4286216" y="1357298"/>
            <a:ext cx="4857784" cy="550070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329378" cy="724648"/>
          </a:xfrm>
        </p:spPr>
        <p:txBody>
          <a:bodyPr>
            <a:normAutofit fontScale="90000"/>
          </a:bodyPr>
          <a:lstStyle/>
          <a:p>
            <a:r>
              <a:rPr lang="en-IN" dirty="0" smtClean="0"/>
              <a:t>Random Forest Regressor</a:t>
            </a:r>
            <a:endParaRPr lang="en-US" dirty="0"/>
          </a:p>
        </p:txBody>
      </p:sp>
      <p:sp>
        <p:nvSpPr>
          <p:cNvPr id="3" name="Content Placeholder 2"/>
          <p:cNvSpPr>
            <a:spLocks noGrp="1"/>
          </p:cNvSpPr>
          <p:nvPr>
            <p:ph idx="1"/>
          </p:nvPr>
        </p:nvSpPr>
        <p:spPr>
          <a:xfrm>
            <a:off x="457200" y="1571612"/>
            <a:ext cx="8229600" cy="4752988"/>
          </a:xfrm>
        </p:spPr>
        <p:txBody>
          <a:bodyPr/>
          <a:lstStyle/>
          <a:p>
            <a:r>
              <a:rPr lang="en-IN" dirty="0" smtClean="0"/>
              <a:t>Random Forest Regressor is an ensemble technique.</a:t>
            </a:r>
          </a:p>
          <a:p>
            <a:r>
              <a:rPr lang="en-IN" dirty="0" smtClean="0"/>
              <a:t>Random Forest consists more than one number of Decisions trees.</a:t>
            </a:r>
          </a:p>
          <a:p>
            <a:r>
              <a:rPr lang="en-IN" dirty="0" smtClean="0"/>
              <a:t>Random Forest Regressor Algorithm is used to predict the Burn Rate.</a:t>
            </a:r>
            <a:endParaRPr lang="en-US" dirty="0"/>
          </a:p>
        </p:txBody>
      </p:sp>
      <p:pic>
        <p:nvPicPr>
          <p:cNvPr id="4" name="Picture 3" descr="Screenshot_20230707_172333.png"/>
          <p:cNvPicPr>
            <a:picLocks noChangeAspect="1"/>
          </p:cNvPicPr>
          <p:nvPr/>
        </p:nvPicPr>
        <p:blipFill>
          <a:blip r:embed="rId2"/>
          <a:stretch>
            <a:fillRect/>
          </a:stretch>
        </p:blipFill>
        <p:spPr>
          <a:xfrm>
            <a:off x="1857356" y="3857628"/>
            <a:ext cx="5326842" cy="251481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543560" cy="867524"/>
          </a:xfrm>
        </p:spPr>
        <p:txBody>
          <a:bodyPr/>
          <a:lstStyle/>
          <a:p>
            <a:r>
              <a:rPr lang="en-IN" dirty="0" smtClean="0"/>
              <a:t>Ada Boost Regressor</a:t>
            </a:r>
            <a:endParaRPr lang="en-US" dirty="0"/>
          </a:p>
        </p:txBody>
      </p:sp>
      <p:sp>
        <p:nvSpPr>
          <p:cNvPr id="3" name="Content Placeholder 2"/>
          <p:cNvSpPr>
            <a:spLocks noGrp="1"/>
          </p:cNvSpPr>
          <p:nvPr>
            <p:ph idx="1"/>
          </p:nvPr>
        </p:nvSpPr>
        <p:spPr>
          <a:xfrm>
            <a:off x="457200" y="1714488"/>
            <a:ext cx="8229600" cy="4610112"/>
          </a:xfrm>
        </p:spPr>
        <p:txBody>
          <a:bodyPr/>
          <a:lstStyle/>
          <a:p>
            <a:r>
              <a:rPr lang="en-IN" dirty="0" smtClean="0"/>
              <a:t>Ada Boost Regressor is an ensemble technique.</a:t>
            </a:r>
          </a:p>
          <a:p>
            <a:r>
              <a:rPr lang="en-IN" dirty="0" smtClean="0"/>
              <a:t>Here we created a model using AdaBoostRegressor.</a:t>
            </a:r>
          </a:p>
          <a:p>
            <a:r>
              <a:rPr lang="en-IN" dirty="0" smtClean="0"/>
              <a:t>And we applied training data to it.</a:t>
            </a:r>
          </a:p>
          <a:p>
            <a:r>
              <a:rPr lang="en-IN" dirty="0" smtClean="0"/>
              <a:t>It will helps to predict the Burn Rate.</a:t>
            </a:r>
            <a:endParaRPr lang="en-US" dirty="0"/>
          </a:p>
        </p:txBody>
      </p:sp>
      <p:pic>
        <p:nvPicPr>
          <p:cNvPr id="4" name="Picture 3" descr="Screenshot_20230707_172358.png"/>
          <p:cNvPicPr>
            <a:picLocks noChangeAspect="1"/>
          </p:cNvPicPr>
          <p:nvPr/>
        </p:nvPicPr>
        <p:blipFill>
          <a:blip r:embed="rId2"/>
          <a:stretch>
            <a:fillRect/>
          </a:stretch>
        </p:blipFill>
        <p:spPr>
          <a:xfrm>
            <a:off x="1857356" y="3929066"/>
            <a:ext cx="5273497" cy="249195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Libraries used</a:t>
            </a:r>
            <a:endParaRPr lang="en-US" dirty="0"/>
          </a:p>
        </p:txBody>
      </p:sp>
      <p:sp>
        <p:nvSpPr>
          <p:cNvPr id="3" name="Content Placeholder 2"/>
          <p:cNvSpPr>
            <a:spLocks noGrp="1"/>
          </p:cNvSpPr>
          <p:nvPr>
            <p:ph idx="1"/>
          </p:nvPr>
        </p:nvSpPr>
        <p:spPr/>
        <p:txBody>
          <a:bodyPr/>
          <a:lstStyle/>
          <a:p>
            <a:r>
              <a:rPr lang="en-IN" dirty="0" smtClean="0"/>
              <a:t>We used the following libraries in this project.</a:t>
            </a:r>
          </a:p>
          <a:p>
            <a:pPr marL="514350" indent="-514350">
              <a:buFont typeface="+mj-lt"/>
              <a:buAutoNum type="arabicPeriod"/>
            </a:pPr>
            <a:r>
              <a:rPr lang="en-IN" dirty="0" smtClean="0"/>
              <a:t>Warnings</a:t>
            </a:r>
          </a:p>
          <a:p>
            <a:pPr marL="514350" indent="-514350">
              <a:buFont typeface="+mj-lt"/>
              <a:buAutoNum type="arabicPeriod"/>
            </a:pPr>
            <a:r>
              <a:rPr lang="en-IN" dirty="0" smtClean="0"/>
              <a:t>Pandas</a:t>
            </a:r>
          </a:p>
          <a:p>
            <a:pPr marL="514350" indent="-514350">
              <a:buFont typeface="+mj-lt"/>
              <a:buAutoNum type="arabicPeriod"/>
            </a:pPr>
            <a:r>
              <a:rPr lang="en-IN" dirty="0" smtClean="0"/>
              <a:t>Numpy</a:t>
            </a:r>
          </a:p>
          <a:p>
            <a:pPr marL="514350" indent="-514350">
              <a:buFont typeface="+mj-lt"/>
              <a:buAutoNum type="arabicPeriod"/>
            </a:pPr>
            <a:r>
              <a:rPr lang="en-IN" dirty="0" smtClean="0"/>
              <a:t>Seaborn</a:t>
            </a:r>
          </a:p>
          <a:p>
            <a:pPr marL="514350" indent="-514350">
              <a:buFont typeface="+mj-lt"/>
              <a:buAutoNum type="arabicPeriod"/>
            </a:pPr>
            <a:r>
              <a:rPr lang="en-IN" dirty="0" smtClean="0"/>
              <a:t>Matplotlib</a:t>
            </a:r>
          </a:p>
          <a:p>
            <a:pPr marL="514350" indent="-514350">
              <a:buFont typeface="+mj-lt"/>
              <a:buAutoNum type="arabicPeriod"/>
            </a:pPr>
            <a:r>
              <a:rPr lang="en-IN" dirty="0" smtClean="0"/>
              <a:t>Sklearn</a:t>
            </a:r>
          </a:p>
          <a:p>
            <a:pPr marL="514350" indent="-514350">
              <a:buFont typeface="+mj-lt"/>
              <a:buAutoNum type="arabicPeriod"/>
            </a:pPr>
            <a:r>
              <a:rPr lang="en-IN" dirty="0" smtClean="0"/>
              <a:t>Plotly</a:t>
            </a:r>
          </a:p>
          <a:p>
            <a:pPr marL="514350" indent="-514350">
              <a:buNone/>
            </a:pPr>
            <a:endParaRPr lang="en-IN" dirty="0" smtClean="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6058"/>
            <a:ext cx="8305800" cy="857256"/>
          </a:xfrm>
        </p:spPr>
        <p:txBody>
          <a:bodyPr>
            <a:noAutofit/>
          </a:bodyPr>
          <a:lstStyle/>
          <a:p>
            <a:r>
              <a:rPr lang="en-IN" sz="6000" dirty="0" smtClean="0"/>
              <a:t/>
            </a:r>
            <a:br>
              <a:rPr lang="en-IN" sz="6000" dirty="0" smtClean="0"/>
            </a:br>
            <a:r>
              <a:rPr lang="en-IN" sz="6000" dirty="0" smtClean="0"/>
              <a:t/>
            </a:r>
            <a:br>
              <a:rPr lang="en-IN" sz="6000" dirty="0" smtClean="0"/>
            </a:br>
            <a:r>
              <a:rPr lang="en-IN" sz="6000" dirty="0" smtClean="0"/>
              <a:t/>
            </a:r>
            <a:br>
              <a:rPr lang="en-IN" sz="6000" dirty="0" smtClean="0"/>
            </a:br>
            <a:r>
              <a:rPr lang="en-IN" sz="6000" dirty="0" smtClean="0"/>
              <a:t>              </a:t>
            </a:r>
            <a:r>
              <a:rPr lang="en-IN" sz="6000" dirty="0" smtClean="0">
                <a:solidFill>
                  <a:srgbClr val="FF0000"/>
                </a:solidFill>
              </a:rPr>
              <a:t>Thank You</a:t>
            </a:r>
            <a:endParaRPr lang="en-US" sz="6000" dirty="0">
              <a:solidFill>
                <a:srgbClr val="FF0000"/>
              </a:solidFill>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 </a:t>
            </a:r>
            <a:endParaRPr lang="en-US" dirty="0"/>
          </a:p>
        </p:txBody>
      </p:sp>
      <p:sp>
        <p:nvSpPr>
          <p:cNvPr id="3" name="Content Placeholder 2"/>
          <p:cNvSpPr>
            <a:spLocks noGrp="1"/>
          </p:cNvSpPr>
          <p:nvPr>
            <p:ph idx="1"/>
          </p:nvPr>
        </p:nvSpPr>
        <p:spPr/>
        <p:txBody>
          <a:bodyPr/>
          <a:lstStyle/>
          <a:p>
            <a:r>
              <a:rPr lang="en-IN" dirty="0" smtClean="0"/>
              <a:t>The main aim of the project is to predict the Burn Rate of the employees.</a:t>
            </a:r>
          </a:p>
          <a:p>
            <a:r>
              <a:rPr lang="en-IN" dirty="0" smtClean="0"/>
              <a:t>By using the Machine Learning Algorithms we can able to predict the Burn Rate of an employee.</a:t>
            </a:r>
          </a:p>
          <a:p>
            <a:r>
              <a:rPr lang="en-IN" dirty="0" smtClean="0"/>
              <a:t>It will be useful to the companies to know the health of  there employees.</a:t>
            </a:r>
          </a:p>
          <a:p>
            <a:r>
              <a:rPr lang="en-IN" dirty="0" smtClean="0"/>
              <a:t>So the companies can able to adjust the works and giving the employees a peaceful environment to work.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5186370" cy="796086"/>
          </a:xfrm>
        </p:spPr>
        <p:txBody>
          <a:bodyPr>
            <a:normAutofit fontScale="90000"/>
          </a:bodyPr>
          <a:lstStyle/>
          <a:p>
            <a:r>
              <a:rPr lang="en-IN" dirty="0" smtClean="0"/>
              <a:t>Project Overview</a:t>
            </a:r>
            <a:endParaRPr lang="en-US" dirty="0"/>
          </a:p>
        </p:txBody>
      </p:sp>
      <p:sp>
        <p:nvSpPr>
          <p:cNvPr id="3" name="Content Placeholder 2"/>
          <p:cNvSpPr>
            <a:spLocks noGrp="1"/>
          </p:cNvSpPr>
          <p:nvPr>
            <p:ph idx="1"/>
          </p:nvPr>
        </p:nvSpPr>
        <p:spPr>
          <a:xfrm>
            <a:off x="357158" y="1714488"/>
            <a:ext cx="8329642" cy="4610112"/>
          </a:xfrm>
        </p:spPr>
        <p:txBody>
          <a:bodyPr>
            <a:normAutofit/>
          </a:bodyPr>
          <a:lstStyle/>
          <a:p>
            <a:r>
              <a:rPr lang="en-IN" sz="2000" dirty="0" smtClean="0"/>
              <a:t>This project is done basing on the Employees burnout analysis  dataset.</a:t>
            </a:r>
          </a:p>
          <a:p>
            <a:r>
              <a:rPr lang="en-IN" sz="2000" dirty="0" smtClean="0"/>
              <a:t>The dataset consists of features like </a:t>
            </a:r>
            <a:r>
              <a:rPr lang="en-US" sz="2000" dirty="0" smtClean="0"/>
              <a:t>Employee ID, Date of Joining, Gender ,Company Type, WFH Setup Available , Designation, Resource Allocation, Mental Fatigue Score, Burn Rate.</a:t>
            </a:r>
          </a:p>
          <a:p>
            <a:r>
              <a:rPr lang="en-IN" sz="2000" dirty="0" smtClean="0"/>
              <a:t>By using the Machine Learning we are training the model given dataset as an input that is useful to predict the Burn Rate for the future employees.</a:t>
            </a:r>
          </a:p>
          <a:p>
            <a:r>
              <a:rPr lang="en-IN" sz="2000" dirty="0" smtClean="0"/>
              <a:t>We use Linear Regression, Random Forest Regressor, Ada Boost Regressor algorithm to train the model.</a:t>
            </a:r>
          </a:p>
          <a:p>
            <a:r>
              <a:rPr lang="en-IN" sz="2000" dirty="0" smtClean="0"/>
              <a:t>We uses PCA(Principal Component Analysis) to change the dimensions of the dataset.</a:t>
            </a:r>
          </a:p>
          <a:p>
            <a:r>
              <a:rPr lang="en-IN" sz="2000" dirty="0" smtClean="0"/>
              <a:t>The companies can able to identify the problems of the employees and they can provide better suitable environment for work.</a:t>
            </a:r>
          </a:p>
          <a:p>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043890" cy="642942"/>
          </a:xfrm>
        </p:spPr>
        <p:txBody>
          <a:bodyPr>
            <a:normAutofit/>
          </a:bodyPr>
          <a:lstStyle/>
          <a:p>
            <a:r>
              <a:rPr lang="en-IN" sz="3600" dirty="0" smtClean="0"/>
              <a:t>Who are the end users of this project?</a:t>
            </a:r>
            <a:endParaRPr lang="en-US" sz="3600" dirty="0"/>
          </a:p>
        </p:txBody>
      </p:sp>
      <p:sp>
        <p:nvSpPr>
          <p:cNvPr id="3" name="Content Placeholder 2"/>
          <p:cNvSpPr>
            <a:spLocks noGrp="1"/>
          </p:cNvSpPr>
          <p:nvPr>
            <p:ph idx="1"/>
          </p:nvPr>
        </p:nvSpPr>
        <p:spPr/>
        <p:txBody>
          <a:bodyPr/>
          <a:lstStyle/>
          <a:p>
            <a:r>
              <a:rPr lang="en-IN" dirty="0" smtClean="0"/>
              <a:t>This project is beneficial to the companies.</a:t>
            </a:r>
          </a:p>
          <a:p>
            <a:r>
              <a:rPr lang="en-IN" dirty="0" smtClean="0"/>
              <a:t>The end users are the companies.</a:t>
            </a:r>
          </a:p>
          <a:p>
            <a:r>
              <a:rPr lang="en-IN" dirty="0" smtClean="0"/>
              <a:t>By this project the companies may able to about the employees health and their needs.</a:t>
            </a:r>
          </a:p>
          <a:p>
            <a:r>
              <a:rPr lang="en-IN" dirty="0" smtClean="0"/>
              <a:t>So the companies can able fulfil the needs of the  employees.</a:t>
            </a:r>
          </a:p>
          <a:p>
            <a:r>
              <a:rPr lang="en-IN" dirty="0" smtClean="0"/>
              <a:t>Human Resources Departments, Managers &amp; Supervisors , Organizational Leaders, Occupational Health and Safety Professionals are also beneficial by this project.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115328" cy="653210"/>
          </a:xfrm>
        </p:spPr>
        <p:txBody>
          <a:bodyPr>
            <a:normAutofit/>
          </a:bodyPr>
          <a:lstStyle/>
          <a:p>
            <a:r>
              <a:rPr lang="en-US" sz="3200" dirty="0" smtClean="0"/>
              <a:t>YOUR SOLUTION AND ITS VALUE PROPOSITION</a:t>
            </a:r>
            <a:endParaRPr lang="en-US" sz="3200" dirty="0"/>
          </a:p>
        </p:txBody>
      </p:sp>
      <p:sp>
        <p:nvSpPr>
          <p:cNvPr id="3" name="Content Placeholder 2"/>
          <p:cNvSpPr>
            <a:spLocks noGrp="1"/>
          </p:cNvSpPr>
          <p:nvPr>
            <p:ph idx="1"/>
          </p:nvPr>
        </p:nvSpPr>
        <p:spPr>
          <a:xfrm>
            <a:off x="457200" y="1571612"/>
            <a:ext cx="8229600" cy="4752988"/>
          </a:xfrm>
        </p:spPr>
        <p:txBody>
          <a:bodyPr>
            <a:normAutofit/>
          </a:bodyPr>
          <a:lstStyle/>
          <a:p>
            <a:r>
              <a:rPr lang="en-US" sz="2800" dirty="0" smtClean="0"/>
              <a:t>Promote Work-Life Balance</a:t>
            </a:r>
          </a:p>
          <a:p>
            <a:r>
              <a:rPr lang="en-US" sz="2800" dirty="0" smtClean="0"/>
              <a:t>Prioritize Workload Management </a:t>
            </a:r>
          </a:p>
          <a:p>
            <a:r>
              <a:rPr lang="en-US" sz="2800" dirty="0" smtClean="0"/>
              <a:t>Foster Supportive Work Environment</a:t>
            </a:r>
          </a:p>
          <a:p>
            <a:r>
              <a:rPr lang="en-US" sz="2800" dirty="0" smtClean="0"/>
              <a:t>Provide Adequate Resources</a:t>
            </a:r>
          </a:p>
          <a:p>
            <a:r>
              <a:rPr lang="en-US" sz="2800" dirty="0" smtClean="0"/>
              <a:t>Offer Training and Skill Development</a:t>
            </a:r>
          </a:p>
          <a:p>
            <a:r>
              <a:rPr lang="en-US" sz="2800" dirty="0" smtClean="0"/>
              <a:t>Recognize and Reward</a:t>
            </a:r>
          </a:p>
          <a:p>
            <a:r>
              <a:rPr lang="en-US" sz="2800" dirty="0" smtClean="0"/>
              <a:t>Encourage Breaks and Rest </a:t>
            </a:r>
          </a:p>
          <a:p>
            <a:r>
              <a:rPr lang="en-US" sz="2800" dirty="0" smtClean="0"/>
              <a:t>Support Well-being Initiatives</a:t>
            </a:r>
          </a:p>
          <a:p>
            <a:r>
              <a:rPr lang="en-US" sz="2800" dirty="0" smtClean="0"/>
              <a:t>Foster Career Growth</a:t>
            </a:r>
          </a:p>
        </p:txBody>
      </p:sp>
      <p:sp>
        <p:nvSpPr>
          <p:cNvPr id="4" name="Rectangle 3"/>
          <p:cNvSpPr/>
          <p:nvPr/>
        </p:nvSpPr>
        <p:spPr>
          <a:xfrm>
            <a:off x="-1357354" y="-3500486"/>
            <a:ext cx="11430080" cy="261610"/>
          </a:xfrm>
          <a:prstGeom prst="rect">
            <a:avLst/>
          </a:prstGeom>
        </p:spPr>
        <p:txBody>
          <a:bodyPr wrap="square">
            <a:spAutoFit/>
          </a:bodyPr>
          <a:lstStyle/>
          <a:p>
            <a:r>
              <a:rPr lang="en-US" sz="1100" dirty="0" smtClean="0"/>
              <a:t>.</a:t>
            </a:r>
            <a:endParaRPr lang="en-US"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8229600" cy="500066"/>
          </a:xfrm>
        </p:spPr>
        <p:txBody>
          <a:bodyPr>
            <a:normAutofit/>
          </a:bodyPr>
          <a:lstStyle/>
          <a:p>
            <a:r>
              <a:rPr lang="en-US" sz="2800" dirty="0" smtClean="0"/>
              <a:t>How did you customize the project and make it your own</a:t>
            </a:r>
            <a:endParaRPr lang="en-US" sz="2800" dirty="0"/>
          </a:p>
        </p:txBody>
      </p:sp>
      <p:sp>
        <p:nvSpPr>
          <p:cNvPr id="3" name="Content Placeholder 2"/>
          <p:cNvSpPr>
            <a:spLocks noGrp="1"/>
          </p:cNvSpPr>
          <p:nvPr>
            <p:ph idx="1"/>
          </p:nvPr>
        </p:nvSpPr>
        <p:spPr>
          <a:xfrm>
            <a:off x="457200" y="1428736"/>
            <a:ext cx="8229600" cy="5286412"/>
          </a:xfrm>
        </p:spPr>
        <p:txBody>
          <a:bodyPr>
            <a:normAutofit/>
          </a:bodyPr>
          <a:lstStyle/>
          <a:p>
            <a:r>
              <a:rPr lang="en-IN" sz="2000" dirty="0" smtClean="0"/>
              <a:t>We can observe that most of the employees are works in Service based Company.</a:t>
            </a:r>
          </a:p>
          <a:p>
            <a:r>
              <a:rPr lang="en-IN" sz="2000" dirty="0" smtClean="0"/>
              <a:t>More number of employees are wishing to WFH(Work From Home).</a:t>
            </a:r>
          </a:p>
          <a:p>
            <a:r>
              <a:rPr lang="en-IN" sz="2000" dirty="0" smtClean="0"/>
              <a:t>There are slightly more number of Female employees than male employees.</a:t>
            </a:r>
          </a:p>
          <a:p>
            <a:r>
              <a:rPr lang="en-IN" sz="2000" dirty="0" smtClean="0"/>
              <a:t>The Designation having 4,5 having more Burn Rate compared to the remaining designation.</a:t>
            </a:r>
          </a:p>
          <a:p>
            <a:r>
              <a:rPr lang="en-IN" sz="2000" dirty="0" smtClean="0"/>
              <a:t>I have used 3 Regression models Linear Regression, Random Forest Regressor, Ada Boost Regressor. </a:t>
            </a:r>
          </a:p>
          <a:p>
            <a:r>
              <a:rPr lang="en-IN" sz="2000" dirty="0" smtClean="0"/>
              <a:t>Most of the employees 1555 having the Burn Rate in range 0.445-0454.Maximum of the employees in these are belongs to the designation of 1,2,3.</a:t>
            </a:r>
          </a:p>
          <a:p>
            <a:r>
              <a:rPr lang="en-IN" sz="2000" dirty="0" smtClean="0"/>
              <a:t>Mental Fatigue is more for the Designation 4,5. </a:t>
            </a:r>
            <a:endParaRPr lang="en-IN" sz="2000" dirty="0" smtClean="0"/>
          </a:p>
          <a:p>
            <a:r>
              <a:rPr lang="en-IN" sz="2000" dirty="0" smtClean="0"/>
              <a:t>Considering</a:t>
            </a:r>
            <a:r>
              <a:rPr lang="en-IN" sz="2000" dirty="0" smtClean="0"/>
              <a:t> research papers I have implemented the 3 regression algorithms mentioned above to get more accuracy. </a:t>
            </a:r>
          </a:p>
          <a:p>
            <a:endParaRPr lang="en-IN" sz="2200"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3186106" cy="724648"/>
          </a:xfrm>
        </p:spPr>
        <p:txBody>
          <a:bodyPr>
            <a:normAutofit/>
          </a:bodyPr>
          <a:lstStyle/>
          <a:p>
            <a:r>
              <a:rPr lang="en-IN" sz="4400" dirty="0" smtClean="0"/>
              <a:t>Modelling</a:t>
            </a:r>
            <a:endParaRPr lang="en-US" sz="4400" dirty="0"/>
          </a:p>
        </p:txBody>
      </p:sp>
      <p:sp>
        <p:nvSpPr>
          <p:cNvPr id="6" name="Content Placeholder 5"/>
          <p:cNvSpPr>
            <a:spLocks noGrp="1"/>
          </p:cNvSpPr>
          <p:nvPr>
            <p:ph idx="1"/>
          </p:nvPr>
        </p:nvSpPr>
        <p:spPr>
          <a:xfrm>
            <a:off x="142844" y="1571612"/>
            <a:ext cx="4929222" cy="5072098"/>
          </a:xfrm>
        </p:spPr>
        <p:txBody>
          <a:bodyPr>
            <a:normAutofit fontScale="77500" lnSpcReduction="20000"/>
          </a:bodyPr>
          <a:lstStyle/>
          <a:p>
            <a:pPr>
              <a:buNone/>
            </a:pPr>
            <a:r>
              <a:rPr lang="en-IN" u="sng" dirty="0" smtClean="0"/>
              <a:t>Linear</a:t>
            </a:r>
            <a:r>
              <a:rPr lang="en-IN" dirty="0" smtClean="0"/>
              <a:t> </a:t>
            </a:r>
            <a:r>
              <a:rPr lang="en-IN" u="sng" dirty="0" smtClean="0"/>
              <a:t>Regression</a:t>
            </a:r>
            <a:r>
              <a:rPr lang="en-IN" dirty="0" smtClean="0"/>
              <a:t>:</a:t>
            </a:r>
          </a:p>
          <a:p>
            <a:pPr>
              <a:buNone/>
            </a:pPr>
            <a:r>
              <a:rPr lang="en-US" sz="2000" dirty="0" smtClean="0"/>
              <a:t>Linear </a:t>
            </a:r>
            <a:r>
              <a:rPr lang="en-US" sz="2000" dirty="0" smtClean="0"/>
              <a:t> regression  analysis </a:t>
            </a:r>
            <a:r>
              <a:rPr lang="en-US" sz="2000" dirty="0" smtClean="0"/>
              <a:t>is used </a:t>
            </a:r>
            <a:r>
              <a:rPr lang="en-US" sz="2000" dirty="0" smtClean="0"/>
              <a:t>to predict</a:t>
            </a:r>
          </a:p>
          <a:p>
            <a:pPr>
              <a:buNone/>
            </a:pPr>
            <a:r>
              <a:rPr lang="en-US" sz="2000" dirty="0" smtClean="0"/>
              <a:t>the  value </a:t>
            </a:r>
            <a:r>
              <a:rPr lang="en-US" sz="2000" dirty="0" smtClean="0"/>
              <a:t>of a </a:t>
            </a:r>
            <a:r>
              <a:rPr lang="en-US" sz="2000" dirty="0" smtClean="0"/>
              <a:t>variable  </a:t>
            </a:r>
            <a:r>
              <a:rPr lang="en-US" sz="2000" dirty="0" smtClean="0"/>
              <a:t>based on the </a:t>
            </a:r>
            <a:r>
              <a:rPr lang="en-US" sz="2000" dirty="0" smtClean="0"/>
              <a:t>value </a:t>
            </a:r>
          </a:p>
          <a:p>
            <a:pPr>
              <a:buNone/>
            </a:pPr>
            <a:r>
              <a:rPr lang="en-US" sz="2000" dirty="0" smtClean="0"/>
              <a:t>of </a:t>
            </a:r>
            <a:r>
              <a:rPr lang="en-US" sz="2000" dirty="0" smtClean="0"/>
              <a:t>another </a:t>
            </a:r>
            <a:r>
              <a:rPr lang="en-US" sz="2000" dirty="0" smtClean="0"/>
              <a:t> variable.</a:t>
            </a:r>
          </a:p>
          <a:p>
            <a:pPr>
              <a:buNone/>
            </a:pPr>
            <a:endParaRPr lang="en-IN" sz="2000" dirty="0" smtClean="0"/>
          </a:p>
          <a:p>
            <a:pPr>
              <a:buNone/>
            </a:pPr>
            <a:endParaRPr lang="en-US" sz="2000" dirty="0" smtClean="0"/>
          </a:p>
          <a:p>
            <a:pPr>
              <a:buNone/>
            </a:pPr>
            <a:r>
              <a:rPr lang="en-IN" sz="2000" dirty="0" smtClean="0"/>
              <a:t>Formula:</a:t>
            </a:r>
          </a:p>
          <a:p>
            <a:pPr>
              <a:buNone/>
            </a:pPr>
            <a:endParaRPr lang="en-IN" sz="2000" dirty="0" smtClean="0"/>
          </a:p>
          <a:p>
            <a:pPr>
              <a:buNone/>
            </a:pPr>
            <a:r>
              <a:rPr lang="en-IN" sz="2000" dirty="0" smtClean="0"/>
              <a:t> </a:t>
            </a:r>
            <a:r>
              <a:rPr lang="en-IN" sz="2000" dirty="0" smtClean="0"/>
              <a:t>       </a:t>
            </a:r>
            <a:r>
              <a:rPr lang="en-US" sz="2000" dirty="0" smtClean="0"/>
              <a:t> </a:t>
            </a:r>
            <a:r>
              <a:rPr lang="en-US" sz="2000" b="1" i="1" dirty="0" smtClean="0"/>
              <a:t>Y = a + </a:t>
            </a:r>
            <a:r>
              <a:rPr lang="en-US" sz="2000" b="1" i="1" dirty="0" err="1" smtClean="0"/>
              <a:t>bX</a:t>
            </a:r>
            <a:endParaRPr lang="en-US" sz="2000" dirty="0" smtClean="0"/>
          </a:p>
          <a:p>
            <a:pPr>
              <a:buNone/>
            </a:pPr>
            <a:endParaRPr lang="en-IN" sz="2000" dirty="0" smtClean="0"/>
          </a:p>
          <a:p>
            <a:pPr>
              <a:buNone/>
            </a:pPr>
            <a:endParaRPr lang="en-IN" sz="2000" dirty="0" smtClean="0"/>
          </a:p>
          <a:p>
            <a:pPr>
              <a:buNone/>
            </a:pPr>
            <a:endParaRPr lang="en-IN" sz="2000" dirty="0" smtClean="0"/>
          </a:p>
          <a:p>
            <a:pPr>
              <a:buNone/>
            </a:pPr>
            <a:r>
              <a:rPr lang="en-IN" sz="2000" dirty="0" smtClean="0"/>
              <a:t>where</a:t>
            </a:r>
            <a:endParaRPr lang="en-US" sz="2000" dirty="0" smtClean="0"/>
          </a:p>
          <a:p>
            <a:pPr>
              <a:buNone/>
            </a:pPr>
            <a:r>
              <a:rPr lang="en-US" sz="2000" b="1" i="1" dirty="0" smtClean="0"/>
              <a:t>X</a:t>
            </a:r>
            <a:r>
              <a:rPr lang="en-US" sz="2000" dirty="0" smtClean="0"/>
              <a:t> is the </a:t>
            </a:r>
            <a:r>
              <a:rPr lang="en-US" sz="2000" dirty="0" smtClean="0"/>
              <a:t>independent  variable</a:t>
            </a:r>
          </a:p>
          <a:p>
            <a:pPr>
              <a:buNone/>
            </a:pPr>
            <a:r>
              <a:rPr lang="en-US" sz="2000" b="1" i="1" dirty="0" smtClean="0"/>
              <a:t>Y</a:t>
            </a:r>
            <a:r>
              <a:rPr lang="en-US" sz="2000" dirty="0" smtClean="0"/>
              <a:t> is the dependent </a:t>
            </a:r>
            <a:r>
              <a:rPr lang="en-US" sz="2000" dirty="0" smtClean="0"/>
              <a:t> variable</a:t>
            </a:r>
          </a:p>
          <a:p>
            <a:pPr>
              <a:buNone/>
            </a:pPr>
            <a:r>
              <a:rPr lang="en-US" sz="2000" dirty="0" smtClean="0"/>
              <a:t>The </a:t>
            </a:r>
            <a:r>
              <a:rPr lang="en-US" sz="2000" dirty="0" smtClean="0"/>
              <a:t>slope of the line is </a:t>
            </a:r>
            <a:r>
              <a:rPr lang="en-US" sz="2000" b="1" i="1" dirty="0" smtClean="0"/>
              <a:t>b</a:t>
            </a:r>
            <a:endParaRPr lang="en-US" sz="2000" b="1" i="1" dirty="0" smtClean="0"/>
          </a:p>
          <a:p>
            <a:pPr>
              <a:buNone/>
            </a:pPr>
            <a:r>
              <a:rPr lang="en-US" sz="2000" b="1" i="1" dirty="0" smtClean="0"/>
              <a:t>a</a:t>
            </a:r>
            <a:r>
              <a:rPr lang="en-US" sz="2000" dirty="0" smtClean="0"/>
              <a:t> is the </a:t>
            </a:r>
            <a:r>
              <a:rPr lang="en-US" sz="2000" dirty="0" smtClean="0"/>
              <a:t>intercept</a:t>
            </a:r>
          </a:p>
          <a:p>
            <a:pPr>
              <a:buNone/>
            </a:pPr>
            <a:endParaRPr lang="en-IN" sz="2000" dirty="0" smtClean="0"/>
          </a:p>
          <a:p>
            <a:pPr>
              <a:buNone/>
            </a:pPr>
            <a:r>
              <a:rPr lang="en-IN" dirty="0" smtClean="0"/>
              <a:t> </a:t>
            </a:r>
            <a:endParaRPr lang="en-US" dirty="0"/>
          </a:p>
        </p:txBody>
      </p:sp>
      <p:pic>
        <p:nvPicPr>
          <p:cNvPr id="7" name="Content Placeholder 7" descr="Screenshot_20230707_172255.png"/>
          <p:cNvPicPr>
            <a:picLocks noChangeAspect="1"/>
          </p:cNvPicPr>
          <p:nvPr/>
        </p:nvPicPr>
        <p:blipFill>
          <a:blip r:embed="rId2"/>
          <a:stretch>
            <a:fillRect/>
          </a:stretch>
        </p:blipFill>
        <p:spPr>
          <a:xfrm>
            <a:off x="5095458" y="1571612"/>
            <a:ext cx="4048542" cy="4929221"/>
          </a:xfrm>
          <a:prstGeom prst="rect">
            <a:avLst/>
          </a:prstGeom>
        </p:spPr>
      </p:pic>
      <p:pic>
        <p:nvPicPr>
          <p:cNvPr id="11" name="Picture 10" descr="Screenshot_20230712_192205.png"/>
          <p:cNvPicPr>
            <a:picLocks noChangeAspect="1"/>
          </p:cNvPicPr>
          <p:nvPr/>
        </p:nvPicPr>
        <p:blipFill>
          <a:blip r:embed="rId3"/>
          <a:stretch>
            <a:fillRect/>
          </a:stretch>
        </p:blipFill>
        <p:spPr>
          <a:xfrm>
            <a:off x="2428860" y="2428868"/>
            <a:ext cx="2455680" cy="235745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4043362" cy="571504"/>
          </a:xfrm>
        </p:spPr>
        <p:txBody>
          <a:bodyPr>
            <a:normAutofit/>
          </a:bodyPr>
          <a:lstStyle/>
          <a:p>
            <a:r>
              <a:rPr lang="en-IN" sz="2400" u="sng" dirty="0" smtClean="0">
                <a:solidFill>
                  <a:schemeClr val="tx1">
                    <a:lumMod val="95000"/>
                    <a:lumOff val="5000"/>
                  </a:schemeClr>
                </a:solidFill>
                <a:latin typeface="+mn-lt"/>
              </a:rPr>
              <a:t>Random</a:t>
            </a:r>
            <a:r>
              <a:rPr lang="en-IN" sz="2400" dirty="0" smtClean="0">
                <a:solidFill>
                  <a:schemeClr val="tx1">
                    <a:lumMod val="95000"/>
                    <a:lumOff val="5000"/>
                  </a:schemeClr>
                </a:solidFill>
                <a:latin typeface="+mn-lt"/>
              </a:rPr>
              <a:t> </a:t>
            </a:r>
            <a:r>
              <a:rPr lang="en-IN" sz="2400" u="sng" dirty="0" smtClean="0">
                <a:solidFill>
                  <a:schemeClr val="tx1">
                    <a:lumMod val="95000"/>
                    <a:lumOff val="5000"/>
                  </a:schemeClr>
                </a:solidFill>
                <a:latin typeface="+mn-lt"/>
              </a:rPr>
              <a:t>Forest</a:t>
            </a:r>
            <a:r>
              <a:rPr lang="en-IN" sz="2400" dirty="0" smtClean="0">
                <a:solidFill>
                  <a:schemeClr val="tx1">
                    <a:lumMod val="95000"/>
                    <a:lumOff val="5000"/>
                  </a:schemeClr>
                </a:solidFill>
                <a:latin typeface="+mn-lt"/>
              </a:rPr>
              <a:t> </a:t>
            </a:r>
            <a:r>
              <a:rPr lang="en-IN" sz="2400" u="sng" dirty="0" smtClean="0">
                <a:solidFill>
                  <a:schemeClr val="tx1">
                    <a:lumMod val="95000"/>
                    <a:lumOff val="5000"/>
                  </a:schemeClr>
                </a:solidFill>
                <a:latin typeface="+mn-lt"/>
              </a:rPr>
              <a:t>Regressor:</a:t>
            </a:r>
            <a:endParaRPr lang="en-US" sz="2400" u="sng" dirty="0">
              <a:solidFill>
                <a:schemeClr val="tx1">
                  <a:lumMod val="95000"/>
                  <a:lumOff val="5000"/>
                </a:schemeClr>
              </a:solidFill>
              <a:latin typeface="+mn-lt"/>
            </a:endParaRPr>
          </a:p>
        </p:txBody>
      </p:sp>
      <p:sp>
        <p:nvSpPr>
          <p:cNvPr id="3" name="Content Placeholder 2"/>
          <p:cNvSpPr>
            <a:spLocks noGrp="1"/>
          </p:cNvSpPr>
          <p:nvPr>
            <p:ph idx="1"/>
          </p:nvPr>
        </p:nvSpPr>
        <p:spPr>
          <a:xfrm>
            <a:off x="457200" y="1571612"/>
            <a:ext cx="8229600" cy="4752988"/>
          </a:xfrm>
        </p:spPr>
        <p:txBody>
          <a:bodyPr/>
          <a:lstStyle/>
          <a:p>
            <a:r>
              <a:rPr lang="en-US" sz="2400" dirty="0" smtClean="0"/>
              <a:t>Random Forest is an </a:t>
            </a:r>
            <a:r>
              <a:rPr lang="en-US" sz="2400" dirty="0" smtClean="0"/>
              <a:t>ensemble technique</a:t>
            </a:r>
            <a:r>
              <a:rPr lang="en-US" sz="2400" dirty="0" smtClean="0"/>
              <a:t> capable of performing </a:t>
            </a:r>
            <a:r>
              <a:rPr lang="en-US" sz="2400" dirty="0" smtClean="0"/>
              <a:t>both regression and classification</a:t>
            </a:r>
            <a:r>
              <a:rPr lang="en-US" sz="2400" dirty="0" smtClean="0"/>
              <a:t> tasks with the use of multiple decision trees and a technique called Bootstrap and </a:t>
            </a:r>
            <a:r>
              <a:rPr lang="en-US" sz="2400" dirty="0" smtClean="0"/>
              <a:t>Aggregation.</a:t>
            </a:r>
            <a:endParaRPr lang="en-IN" sz="2400" dirty="0" smtClean="0"/>
          </a:p>
          <a:p>
            <a:endParaRPr lang="en-US" dirty="0"/>
          </a:p>
        </p:txBody>
      </p:sp>
      <p:pic>
        <p:nvPicPr>
          <p:cNvPr id="4" name="Picture 3" descr="Screenshot_20230707_172333.png"/>
          <p:cNvPicPr>
            <a:picLocks noChangeAspect="1"/>
          </p:cNvPicPr>
          <p:nvPr/>
        </p:nvPicPr>
        <p:blipFill>
          <a:blip r:embed="rId2"/>
          <a:stretch>
            <a:fillRect/>
          </a:stretch>
        </p:blipFill>
        <p:spPr>
          <a:xfrm>
            <a:off x="4286248" y="3357562"/>
            <a:ext cx="4857752" cy="2714644"/>
          </a:xfrm>
          <a:prstGeom prst="rect">
            <a:avLst/>
          </a:prstGeom>
        </p:spPr>
      </p:pic>
      <p:pic>
        <p:nvPicPr>
          <p:cNvPr id="5" name="Picture 4" descr="Screenshot_20230712_193845.png"/>
          <p:cNvPicPr>
            <a:picLocks noChangeAspect="1"/>
          </p:cNvPicPr>
          <p:nvPr/>
        </p:nvPicPr>
        <p:blipFill>
          <a:blip r:embed="rId3"/>
          <a:stretch>
            <a:fillRect/>
          </a:stretch>
        </p:blipFill>
        <p:spPr>
          <a:xfrm>
            <a:off x="214282" y="3357562"/>
            <a:ext cx="4034050" cy="2643206"/>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951</TotalTime>
  <Words>1181</Words>
  <Application>Microsoft Office PowerPoint</Application>
  <PresentationFormat>On-screen Show (4:3)</PresentationFormat>
  <Paragraphs>130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Student Details </vt:lpstr>
      <vt:lpstr>Employees Burnout </vt:lpstr>
      <vt:lpstr>Agenda </vt:lpstr>
      <vt:lpstr>Project Overview</vt:lpstr>
      <vt:lpstr>Who are the end users of this project?</vt:lpstr>
      <vt:lpstr>YOUR SOLUTION AND ITS VALUE PROPOSITION</vt:lpstr>
      <vt:lpstr>How did you customize the project and make it your own</vt:lpstr>
      <vt:lpstr>Modelling</vt:lpstr>
      <vt:lpstr>Random Forest Regressor:</vt:lpstr>
      <vt:lpstr>Ada Boost Regressor:</vt:lpstr>
      <vt:lpstr>Results</vt:lpstr>
      <vt:lpstr>Links</vt:lpstr>
      <vt:lpstr>Importing Dataset</vt:lpstr>
      <vt:lpstr>Skewness of the columns</vt:lpstr>
      <vt:lpstr>Correlation </vt:lpstr>
      <vt:lpstr>Relation among Mental Fatigue ,Designation, Burn Rate</vt:lpstr>
      <vt:lpstr>Maximum Burn Rate count</vt:lpstr>
      <vt:lpstr>About WFH</vt:lpstr>
      <vt:lpstr>Burn Rate of Both type of Companies</vt:lpstr>
      <vt:lpstr>Implementation of PCA</vt:lpstr>
      <vt:lpstr>Splitting the Dataset</vt:lpstr>
      <vt:lpstr>Linear Regression</vt:lpstr>
      <vt:lpstr>Random Forest Regressor</vt:lpstr>
      <vt:lpstr>Ada Boost Regressor</vt:lpstr>
      <vt:lpstr>Libraries used</vt:lpstr>
      <vt:lpstr>                 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srihari saikumar</dc:creator>
  <cp:lastModifiedBy>srihari saikumar</cp:lastModifiedBy>
  <cp:revision>68</cp:revision>
  <dcterms:created xsi:type="dcterms:W3CDTF">2023-07-06T08:04:22Z</dcterms:created>
  <dcterms:modified xsi:type="dcterms:W3CDTF">2023-07-12T15:05:06Z</dcterms:modified>
</cp:coreProperties>
</file>