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92" r:id="rId12"/>
    <p:sldId id="286" r:id="rId13"/>
    <p:sldId id="287" r:id="rId14"/>
    <p:sldId id="301" r:id="rId15"/>
    <p:sldId id="295" r:id="rId16"/>
    <p:sldId id="300" r:id="rId17"/>
    <p:sldId id="302" r:id="rId18"/>
    <p:sldId id="274" r:id="rId19"/>
    <p:sldId id="304" r:id="rId20"/>
    <p:sldId id="311" r:id="rId21"/>
    <p:sldId id="305" r:id="rId22"/>
    <p:sldId id="307" r:id="rId23"/>
    <p:sldId id="308" r:id="rId24"/>
    <p:sldId id="306" r:id="rId25"/>
    <p:sldId id="309" r:id="rId26"/>
    <p:sldId id="310" r:id="rId27"/>
    <p:sldId id="284" r:id="rId28"/>
    <p:sldId id="285" r:id="rId29"/>
  </p:sldIdLst>
  <p:sldSz cx="12192000" cy="6858000"/>
  <p:notesSz cx="6858000" cy="9144000"/>
  <p:embeddedFontLst>
    <p:embeddedFont>
      <p:font typeface="Arial Black" panose="020B0A04020102020204" pitchFamily="34" charset="0"/>
      <p:regular r:id="rId31"/>
      <p:bold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Calibri Light" panose="020F0302020204030204" pitchFamily="34" charset="0"/>
      <p:regular r:id="rId37"/>
      <p:italic r:id="rId3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9" roundtripDataSignature="AMtx7mg9QTfEhVKu0C0EfSExmJltFUBi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718C9B-42BD-457F-8D96-9F64AC1CB8C2}">
  <a:tblStyle styleId="{BC718C9B-42BD-457F-8D96-9F64AC1CB8C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5F6"/>
          </a:solidFill>
        </a:fill>
      </a:tcStyle>
    </a:wholeTbl>
    <a:band1H>
      <a:tcTxStyle b="off" i="off"/>
      <a:tcStyle>
        <a:tcBdr/>
        <a:fill>
          <a:solidFill>
            <a:srgbClr val="CBEAEC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BEAEC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3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7" autoAdjust="0"/>
    <p:restoredTop sz="94206" autoAdjust="0"/>
  </p:normalViewPr>
  <p:slideViewPr>
    <p:cSldViewPr snapToGrid="0" showGuides="1">
      <p:cViewPr varScale="1">
        <p:scale>
          <a:sx n="66" d="100"/>
          <a:sy n="66" d="100"/>
        </p:scale>
        <p:origin x="78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customschemas.google.com/relationships/presentationmetadata" Target="meta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9" name="Google Shape;1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5" name="Google Shape;18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70689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8" name="Google Shape;23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e7f7290842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e7f7290842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e7f7290842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6" name="Google Shape;306;g1e7f7290842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2" name="Google Shape;15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8" name="Google Shape;16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4" name="Google Shape;17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036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17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8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51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313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88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48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6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19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10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544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24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mailto:akshayrautray6@gmail.com" TargetMode="External"/><Relationship Id="rId3" Type="http://schemas.openxmlformats.org/officeDocument/2006/relationships/hyperlink" Target="mailto:chinthagangadhara1@gmail.com" TargetMode="External"/><Relationship Id="rId7" Type="http://schemas.openxmlformats.org/officeDocument/2006/relationships/hyperlink" Target="mailto:rohant1019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sriharsha.nsh02@gmail.com" TargetMode="External"/><Relationship Id="rId5" Type="http://schemas.openxmlformats.org/officeDocument/2006/relationships/hyperlink" Target="mailto:nikhilgowda736@gmail.com" TargetMode="External"/><Relationship Id="rId4" Type="http://schemas.openxmlformats.org/officeDocument/2006/relationships/hyperlink" Target="mailto:swapna126491@gmail.com" TargetMode="External"/><Relationship Id="rId9" Type="http://schemas.openxmlformats.org/officeDocument/2006/relationships/hyperlink" Target="mailto:bindujonnada@gmail.com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tatsmodels.org/" TargetMode="External"/><Relationship Id="rId3" Type="http://schemas.openxmlformats.org/officeDocument/2006/relationships/hyperlink" Target="https://pandas.pydata.org/" TargetMode="External"/><Relationship Id="rId7" Type="http://schemas.openxmlformats.org/officeDocument/2006/relationships/hyperlink" Target="https://scikit-learn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eaborn.pydata.org/" TargetMode="External"/><Relationship Id="rId5" Type="http://schemas.openxmlformats.org/officeDocument/2006/relationships/hyperlink" Target="https://matplotlib.org/" TargetMode="External"/><Relationship Id="rId4" Type="http://schemas.openxmlformats.org/officeDocument/2006/relationships/hyperlink" Target="https://numpy.org/doc/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>
            <a:spLocks noGrp="1"/>
          </p:cNvSpPr>
          <p:nvPr>
            <p:ph type="ctrTitle"/>
          </p:nvPr>
        </p:nvSpPr>
        <p:spPr>
          <a:xfrm>
            <a:off x="1545021" y="653434"/>
            <a:ext cx="9806150" cy="2107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482AB"/>
              </a:buClr>
              <a:buSzPts val="4800"/>
              <a:buFont typeface="Arial Black"/>
              <a:buNone/>
            </a:pPr>
            <a:r>
              <a:rPr lang="en-US" sz="4800" dirty="0">
                <a:solidFill>
                  <a:srgbClr val="1482AB"/>
                </a:solidFill>
                <a:latin typeface="Arial Black"/>
                <a:ea typeface="Arial Black"/>
                <a:cs typeface="Arial Black"/>
                <a:sym typeface="Arial Black"/>
              </a:rPr>
              <a:t>World Development Measurement</a:t>
            </a:r>
            <a:endParaRPr lang="en-US" dirty="0"/>
          </a:p>
        </p:txBody>
      </p:sp>
      <p:sp>
        <p:nvSpPr>
          <p:cNvPr id="102" name="Google Shape;102;p1"/>
          <p:cNvSpPr txBox="1">
            <a:spLocks noGrp="1"/>
          </p:cNvSpPr>
          <p:nvPr>
            <p:ph type="subTitle" idx="1"/>
          </p:nvPr>
        </p:nvSpPr>
        <p:spPr>
          <a:xfrm>
            <a:off x="1100051" y="4341181"/>
            <a:ext cx="10058400" cy="2516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PROJECT TITLE: </a:t>
            </a:r>
            <a:r>
              <a:rPr lang="en-US" sz="2000" b="1" dirty="0">
                <a:latin typeface="Calibri"/>
                <a:ea typeface="Calibri"/>
                <a:cs typeface="Calibri"/>
                <a:sym typeface="Calibri"/>
              </a:rPr>
              <a:t>“World Development Measurement”</a:t>
            </a:r>
            <a:endParaRPr lang="en-US" sz="2000" dirty="0"/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-US" sz="2000" b="1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MENTOR NAME: </a:t>
            </a:r>
            <a:r>
              <a:rPr lang="en-US" sz="2000" b="1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Ms. Snehal Shinde</a:t>
            </a:r>
            <a:endParaRPr sz="2000" b="1" cap="none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-US" sz="20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GROUP NO.: </a:t>
            </a:r>
            <a:r>
              <a:rPr lang="en-US" sz="2000" b="1" dirty="0">
                <a:latin typeface="Calibri"/>
                <a:ea typeface="Calibri"/>
                <a:cs typeface="Calibri"/>
                <a:sym typeface="Calibri"/>
              </a:rPr>
              <a:t>4</a:t>
            </a:r>
            <a:endParaRPr sz="2000" dirty="0"/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-US" sz="20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START DATE: </a:t>
            </a:r>
            <a:r>
              <a:rPr lang="en-US" sz="2000" b="1" dirty="0">
                <a:latin typeface="Calibri"/>
                <a:ea typeface="Calibri"/>
                <a:cs typeface="Calibri"/>
                <a:sym typeface="Calibri"/>
              </a:rPr>
              <a:t> 6 Nov 2023</a:t>
            </a:r>
            <a:endParaRPr sz="2000" dirty="0"/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endParaRPr sz="1400" b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9144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 b="1" dirty="0">
                <a:solidFill>
                  <a:srgbClr val="00B0F0"/>
                </a:solidFill>
              </a:rPr>
              <a:t>Data Distribution:  </a:t>
            </a:r>
            <a:endParaRPr dirty="0"/>
          </a:p>
          <a:p>
            <a:pPr marL="43434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v"/>
            </a:pPr>
            <a:r>
              <a:rPr lang="en-IN" dirty="0"/>
              <a:t>skewness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BD32A3-9295-4073-B2D2-4F2656FE6A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39"/>
          <a:stretch/>
        </p:blipFill>
        <p:spPr>
          <a:xfrm>
            <a:off x="6201103" y="182371"/>
            <a:ext cx="4087500" cy="620791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87654B-28EB-5A02-34BC-47F08A1C285D}"/>
              </a:ext>
            </a:extLst>
          </p:cNvPr>
          <p:cNvSpPr txBox="1"/>
          <p:nvPr/>
        </p:nvSpPr>
        <p:spPr>
          <a:xfrm>
            <a:off x="336884" y="317634"/>
            <a:ext cx="506288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Arial Black" panose="020B0A04020102020204" pitchFamily="34" charset="0"/>
              </a:rPr>
              <a:t>Visualizing the null values for each attribute with SNS Heatmap.</a:t>
            </a:r>
          </a:p>
          <a:p>
            <a:endParaRPr lang="en-US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Ease of business contains more number of missing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Population urban having less number of missing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no missing values in country and population total.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832914-4CCB-5CF8-0FB3-FFE6B7D51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636" y="121024"/>
            <a:ext cx="6163036" cy="599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870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E57004-ED83-41CD-8490-FC9B0D4B86A0}"/>
              </a:ext>
            </a:extLst>
          </p:cNvPr>
          <p:cNvSpPr txBox="1"/>
          <p:nvPr/>
        </p:nvSpPr>
        <p:spPr>
          <a:xfrm>
            <a:off x="144378" y="564776"/>
            <a:ext cx="4508303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VISUALIZATION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Distribution plots for each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cs typeface="Times New Roman" panose="02020603050405020304" pitchFamily="18" charset="0"/>
              </a:rPr>
              <a:t>'</a:t>
            </a:r>
            <a:r>
              <a:rPr lang="en-US" sz="2400" dirty="0" err="1">
                <a:cs typeface="Times New Roman" panose="02020603050405020304" pitchFamily="18" charset="0"/>
              </a:rPr>
              <a:t>BusinessTaxRate</a:t>
            </a:r>
            <a:r>
              <a:rPr lang="en-US" sz="2400" dirty="0">
                <a:cs typeface="Times New Roman" panose="02020603050405020304" pitchFamily="18" charset="0"/>
              </a:rPr>
              <a:t>', '</a:t>
            </a:r>
            <a:r>
              <a:rPr lang="en-US" sz="2400" dirty="0" err="1">
                <a:cs typeface="Times New Roman" panose="02020603050405020304" pitchFamily="18" charset="0"/>
              </a:rPr>
              <a:t>EaseofBusiness</a:t>
            </a:r>
            <a:r>
              <a:rPr lang="en-US" sz="2400" dirty="0">
                <a:cs typeface="Times New Roman" panose="02020603050405020304" pitchFamily="18" charset="0"/>
              </a:rPr>
              <a:t>', '</a:t>
            </a:r>
            <a:r>
              <a:rPr lang="en-US" sz="2400" dirty="0" err="1">
                <a:cs typeface="Times New Roman" panose="02020603050405020304" pitchFamily="18" charset="0"/>
              </a:rPr>
              <a:t>HealthExpGDP</a:t>
            </a:r>
            <a:r>
              <a:rPr lang="en-US" sz="2400" dirty="0">
                <a:cs typeface="Times New Roman" panose="02020603050405020304" pitchFamily="18" charset="0"/>
              </a:rPr>
              <a:t>', '</a:t>
            </a:r>
            <a:r>
              <a:rPr lang="en-US" sz="2400" dirty="0" err="1">
                <a:cs typeface="Times New Roman" panose="02020603050405020304" pitchFamily="18" charset="0"/>
              </a:rPr>
              <a:t>HourstodoTax</a:t>
            </a:r>
            <a:r>
              <a:rPr lang="en-US" sz="2400" dirty="0">
                <a:cs typeface="Times New Roman" panose="02020603050405020304" pitchFamily="18" charset="0"/>
              </a:rPr>
              <a:t>' and 'Population0to14' columns have normal distribution so we replace missing values by mean.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cs typeface="Times New Roman" panose="02020603050405020304" pitchFamily="18" charset="0"/>
              </a:rPr>
              <a:t>And for remaining columns with skewed data we replace missing values by median</a:t>
            </a:r>
            <a:r>
              <a:rPr lang="en-US" dirty="0"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D3F0F7-083C-D71D-2121-0D322BFD8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682" y="0"/>
            <a:ext cx="7539318" cy="629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146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10D3CB-D9D0-E1B1-6DA4-07A32C81FD65}"/>
              </a:ext>
            </a:extLst>
          </p:cNvPr>
          <p:cNvSpPr txBox="1"/>
          <p:nvPr/>
        </p:nvSpPr>
        <p:spPr>
          <a:xfrm>
            <a:off x="268940" y="349624"/>
            <a:ext cx="11497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 panose="020B0A04020102020204" pitchFamily="34" charset="0"/>
              </a:rPr>
              <a:t>OUTLIER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columns like "Population Total", "Tourism in bound", "Tourism out bound" has large number of outlier present.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columns like "Population Urban", "Population 0 to 14" has less number of outliers.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B549E8-D8E0-37EC-0400-3B4B03CC1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6357"/>
            <a:ext cx="5540188" cy="44583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E2A47C-CF7F-0CA6-ED12-0AE514896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188" y="1576357"/>
            <a:ext cx="6454588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018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F74249-9A4F-6D57-C0A2-3A88F29413DB}"/>
              </a:ext>
            </a:extLst>
          </p:cNvPr>
          <p:cNvSpPr txBox="1"/>
          <p:nvPr/>
        </p:nvSpPr>
        <p:spPr>
          <a:xfrm>
            <a:off x="497540" y="282388"/>
            <a:ext cx="47871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 panose="020B0A04020102020204" pitchFamily="34" charset="0"/>
              </a:rPr>
              <a:t>TOP 10 CO2 EMISSION COUNTRIES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China and the United States highest CO2 emission countries.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The Russian Federation, India, and Japan are medium CO2 emission countries.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Germany, Canada, UK, Korea, Iran Lowest CO2 emission Countries.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C42997-6B5C-F4D9-B429-15BD0E3E6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313713"/>
            <a:ext cx="6096000" cy="39660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584A05-39F8-9E2E-A459-A2D0812CEA0E}"/>
              </a:ext>
            </a:extLst>
          </p:cNvPr>
          <p:cNvSpPr txBox="1"/>
          <p:nvPr/>
        </p:nvSpPr>
        <p:spPr>
          <a:xfrm>
            <a:off x="6198669" y="721895"/>
            <a:ext cx="566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 panose="020B0A04020102020204" pitchFamily="34" charset="0"/>
              </a:rPr>
              <a:t>TOP 10 HIGHEST BIRTH RATE COUNTRIES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9A4E7C-CCDB-65BD-88AA-20C10A10B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152348"/>
            <a:ext cx="5939117" cy="412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947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3D7AC5-4EC9-5F34-188C-9F47B3B0A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895" y="1"/>
            <a:ext cx="6898103" cy="62932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BC976F-FEE2-17BE-E4CD-72B758E9F904}"/>
              </a:ext>
            </a:extLst>
          </p:cNvPr>
          <p:cNvSpPr txBox="1"/>
          <p:nvPr/>
        </p:nvSpPr>
        <p:spPr>
          <a:xfrm>
            <a:off x="147918" y="201706"/>
            <a:ext cx="53922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 panose="020B0A04020102020204" pitchFamily="34" charset="0"/>
              </a:rPr>
              <a:t>Visualizing Relation between variables</a:t>
            </a:r>
          </a:p>
          <a:p>
            <a:endParaRPr lang="en-US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'Population 0 to 14' and 'Birth Rate’ have a strong relation. (0.94)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 Population 15 to 64’ and ‘Birth Rate’ have a weak relation. (0.90)</a:t>
            </a:r>
          </a:p>
        </p:txBody>
      </p:sp>
    </p:spTree>
    <p:extLst>
      <p:ext uri="{BB962C8B-B14F-4D97-AF65-F5344CB8AC3E}">
        <p14:creationId xmlns:p14="http://schemas.microsoft.com/office/powerpoint/2010/main" val="3095853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A249B4-948A-83BB-DF15-0926A4726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9578" y="1949823"/>
            <a:ext cx="6392422" cy="43263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195522-1F57-A2E4-8AB6-C6C8593B4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77" y="1949823"/>
            <a:ext cx="5432611" cy="43263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019F54-1E46-975F-30A8-72A02395BA34}"/>
              </a:ext>
            </a:extLst>
          </p:cNvPr>
          <p:cNvSpPr txBox="1"/>
          <p:nvPr/>
        </p:nvSpPr>
        <p:spPr>
          <a:xfrm>
            <a:off x="302913" y="309282"/>
            <a:ext cx="637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 panose="020B0A04020102020204" pitchFamily="34" charset="0"/>
              </a:rPr>
              <a:t>Scatter plot for CO2 emissions and energy usage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0AB8CE-933B-0133-883F-7E1C6DBC61BB}"/>
              </a:ext>
            </a:extLst>
          </p:cNvPr>
          <p:cNvSpPr txBox="1"/>
          <p:nvPr/>
        </p:nvSpPr>
        <p:spPr>
          <a:xfrm>
            <a:off x="7161197" y="309282"/>
            <a:ext cx="530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 panose="020B0A04020102020204" pitchFamily="34" charset="0"/>
              </a:rPr>
              <a:t>Scatter plots for GDP-related sources</a:t>
            </a:r>
          </a:p>
        </p:txBody>
      </p:sp>
    </p:spTree>
    <p:extLst>
      <p:ext uri="{BB962C8B-B14F-4D97-AF65-F5344CB8AC3E}">
        <p14:creationId xmlns:p14="http://schemas.microsoft.com/office/powerpoint/2010/main" val="1828810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DE9852-A6D9-4870-CC30-79907F285D4B}"/>
              </a:ext>
            </a:extLst>
          </p:cNvPr>
          <p:cNvSpPr txBox="1"/>
          <p:nvPr/>
        </p:nvSpPr>
        <p:spPr>
          <a:xfrm>
            <a:off x="309282" y="578223"/>
            <a:ext cx="48140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Arial Black" panose="020B0A04020102020204" pitchFamily="34" charset="0"/>
              </a:rPr>
              <a:t>SCALING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Scaling is a technique to standardize the independent features present in the data in a fixed range. We do this to make sure all the features are in same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Here we will be using  Standard Scaler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3E029E-C65E-21CF-9F45-D1CADEEDB898}"/>
              </a:ext>
            </a:extLst>
          </p:cNvPr>
          <p:cNvSpPr txBox="1"/>
          <p:nvPr/>
        </p:nvSpPr>
        <p:spPr>
          <a:xfrm>
            <a:off x="443753" y="2891118"/>
            <a:ext cx="424927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Arial Black" panose="020B0A04020102020204" pitchFamily="34" charset="0"/>
              </a:rPr>
              <a:t>Feature Engineering</a:t>
            </a:r>
          </a:p>
          <a:p>
            <a:r>
              <a:rPr lang="en-US" sz="2800" dirty="0">
                <a:solidFill>
                  <a:srgbClr val="0070C0"/>
                </a:solidFill>
                <a:latin typeface="Arial Black" panose="020B0A04020102020204" pitchFamily="34" charset="0"/>
              </a:rPr>
              <a:t>PCA Technique </a:t>
            </a:r>
            <a:r>
              <a:rPr lang="en-US" sz="28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Looking at the graph we can decide how much percentage we want and accordingly go for that much column numbers.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here, we are taking 15 columns because they are giving more than 95% data.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9F49C5-39A4-474B-A660-76075FEB3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038" y="2891118"/>
            <a:ext cx="5134547" cy="326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592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>
            <a:spLocks noGrp="1"/>
          </p:cNvSpPr>
          <p:nvPr>
            <p:ph type="ctrTitle"/>
          </p:nvPr>
        </p:nvSpPr>
        <p:spPr>
          <a:xfrm>
            <a:off x="1197705" y="3429000"/>
            <a:ext cx="9357844" cy="832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482AB"/>
              </a:buClr>
              <a:buSzPts val="3600"/>
              <a:buNone/>
            </a:pPr>
            <a:r>
              <a:rPr lang="en-US" sz="4000">
                <a:solidFill>
                  <a:srgbClr val="1482AB"/>
                </a:solidFill>
                <a:latin typeface="Arial Black"/>
                <a:ea typeface="Arial Black"/>
                <a:cs typeface="Arial Black"/>
                <a:sym typeface="Arial Black"/>
              </a:rPr>
              <a:t>Model Building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9DFD56-443F-101C-FE59-9EAC3FB8AB40}"/>
              </a:ext>
            </a:extLst>
          </p:cNvPr>
          <p:cNvSpPr txBox="1"/>
          <p:nvPr/>
        </p:nvSpPr>
        <p:spPr>
          <a:xfrm>
            <a:off x="62754" y="182880"/>
            <a:ext cx="85037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 panose="020B0A04020102020204" pitchFamily="34" charset="0"/>
              </a:rPr>
              <a:t>Hierarchical Clustering with scaled data</a:t>
            </a:r>
          </a:p>
          <a:p>
            <a:r>
              <a:rPr lang="en-US" dirty="0">
                <a:solidFill>
                  <a:srgbClr val="0070C0"/>
                </a:solidFill>
                <a:latin typeface="Arial Black" panose="020B0A04020102020204" pitchFamily="34" charset="0"/>
              </a:rPr>
              <a:t> </a:t>
            </a:r>
          </a:p>
          <a:p>
            <a:r>
              <a:rPr lang="en-US" dirty="0"/>
              <a:t>Visualized with Dendrogram and Scatter plot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Calculated silhouette score for labels.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Scaled Data got a silhouette score - 0.4069002367119094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279A5A-CC99-73D6-4650-BD42FAB24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842" y="2618072"/>
            <a:ext cx="6106625" cy="31859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6D3C9F-B277-468C-102F-634C28FF7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176" y="2618072"/>
            <a:ext cx="5800824" cy="328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960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482AB"/>
              </a:buClr>
              <a:buSzPts val="3600"/>
              <a:buFont typeface="Arial Black"/>
              <a:buNone/>
            </a:pPr>
            <a:r>
              <a:rPr lang="en-US" sz="3600" dirty="0">
                <a:solidFill>
                  <a:srgbClr val="1482AB"/>
                </a:solidFill>
                <a:latin typeface="Arial Black"/>
                <a:ea typeface="Arial Black"/>
                <a:cs typeface="Arial Black"/>
                <a:sym typeface="Arial Black"/>
              </a:rPr>
              <a:t>Group</a:t>
            </a:r>
            <a:r>
              <a:rPr lang="en-US" sz="36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dirty="0">
                <a:solidFill>
                  <a:srgbClr val="1482AB"/>
                </a:solidFill>
                <a:latin typeface="Arial Black"/>
                <a:ea typeface="Arial Black"/>
                <a:cs typeface="Arial Black"/>
                <a:sym typeface="Arial Black"/>
              </a:rPr>
              <a:t>details</a:t>
            </a:r>
            <a:endParaRPr sz="3600" dirty="0">
              <a:solidFill>
                <a:srgbClr val="1482A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aphicFrame>
        <p:nvGraphicFramePr>
          <p:cNvPr id="109" name="Google Shape;109;p2"/>
          <p:cNvGraphicFramePr/>
          <p:nvPr>
            <p:extLst>
              <p:ext uri="{D42A27DB-BD31-4B8C-83A1-F6EECF244321}">
                <p14:modId xmlns:p14="http://schemas.microsoft.com/office/powerpoint/2010/main" val="3735377573"/>
              </p:ext>
            </p:extLst>
          </p:nvPr>
        </p:nvGraphicFramePr>
        <p:xfrm>
          <a:off x="1096963" y="2086252"/>
          <a:ext cx="10058400" cy="3719800"/>
        </p:xfrm>
        <a:graphic>
          <a:graphicData uri="http://schemas.openxmlformats.org/drawingml/2006/table">
            <a:tbl>
              <a:tblPr>
                <a:noFill/>
                <a:tableStyleId>{BC718C9B-42BD-457F-8D96-9F64AC1CB8C2}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1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8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Mr. </a:t>
                      </a:r>
                      <a:r>
                        <a:rPr lang="en-IN" sz="18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Chintha</a:t>
                      </a:r>
                      <a:r>
                        <a:rPr lang="en-IN" sz="18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Gangadhara</a:t>
                      </a:r>
                      <a:endParaRPr sz="18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850" marR="22850" marT="15250" marB="152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  <a:hlinkClick r:id="rId3"/>
                        </a:rPr>
                        <a:t>chinthagangadhara1@gmail.com</a:t>
                      </a:r>
                      <a:endParaRPr sz="12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850" marR="22850" marT="15250" marB="152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8688620739</a:t>
                      </a:r>
                      <a:endParaRPr sz="12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850" marR="22850" marT="15250" marB="152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8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Mrs. Swapna </a:t>
                      </a:r>
                      <a:r>
                        <a:rPr lang="en-IN" sz="18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Akella</a:t>
                      </a:r>
                      <a:endParaRPr sz="18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850" marR="22850" marT="15250" marB="152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  <a:hlinkClick r:id="rId4"/>
                        </a:rPr>
                        <a:t>swapna126491@gmail.com</a:t>
                      </a:r>
                      <a:endParaRPr sz="12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850" marR="22850" marT="15250" marB="152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8008994791</a:t>
                      </a:r>
                      <a:endParaRPr sz="12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850" marR="22850" marT="15250" marB="152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8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Mr. Nikhil Gowda K</a:t>
                      </a:r>
                      <a:endParaRPr sz="18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850" marR="22850" marT="15250" marB="152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  <a:hlinkClick r:id="rId5"/>
                        </a:rPr>
                        <a:t>nikhilgowda736@gmail.com</a:t>
                      </a:r>
                      <a:endParaRPr sz="12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850" marR="22850" marT="15250" marB="152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8073285770</a:t>
                      </a:r>
                      <a:endParaRPr sz="12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850" marR="22850" marT="15250" marB="152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8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MR. SRIHARSHA NOORBHASHA</a:t>
                      </a:r>
                      <a:endParaRPr sz="18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850" marR="22850" marT="15250" marB="152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  <a:hlinkClick r:id="rId6"/>
                        </a:rPr>
                        <a:t>sriharsha.nsh02@gmail.com</a:t>
                      </a:r>
                      <a:endParaRPr sz="12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850" marR="22850" marT="15250" marB="152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9959905437</a:t>
                      </a:r>
                      <a:endParaRPr sz="12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850" marR="22850" marT="15250" marB="152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1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8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MR. Rohan Vasant </a:t>
                      </a:r>
                      <a:r>
                        <a:rPr lang="en-IN" sz="18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Thorat</a:t>
                      </a:r>
                      <a:endParaRPr sz="18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850" marR="22850" marT="15250" marB="152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  <a:hlinkClick r:id="rId7"/>
                        </a:rPr>
                        <a:t>rohant1019@gmail.com</a:t>
                      </a:r>
                      <a:endParaRPr sz="12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850" marR="22850" marT="15250" marB="152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8793574733</a:t>
                      </a:r>
                      <a:endParaRPr sz="12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15250" marB="152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1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8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Mr. </a:t>
                      </a:r>
                      <a:r>
                        <a:rPr lang="en-IN" sz="18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Akshay</a:t>
                      </a:r>
                      <a:r>
                        <a:rPr lang="en-IN" sz="18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</a:t>
                      </a:r>
                      <a:r>
                        <a:rPr lang="en-IN" sz="18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haridas</a:t>
                      </a:r>
                      <a:r>
                        <a:rPr lang="en-IN" sz="18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</a:t>
                      </a:r>
                      <a:r>
                        <a:rPr lang="en-IN" sz="18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rautray</a:t>
                      </a:r>
                      <a:endParaRPr sz="18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850" marR="22850" marT="15250" marB="152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  <a:hlinkClick r:id="rId8"/>
                        </a:rPr>
                        <a:t>akshayrautray6@gmail.com</a:t>
                      </a:r>
                      <a:endParaRPr sz="12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850" marR="22850" marT="15250" marB="152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9637637670</a:t>
                      </a:r>
                      <a:endParaRPr sz="12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850" marR="22850" marT="15250" marB="1525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1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8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Mrs. JONNADA BINDU</a:t>
                      </a:r>
                      <a:endParaRPr sz="18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850" marR="22850" marT="15250" marB="152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  <a:hlinkClick r:id="rId9"/>
                        </a:rPr>
                        <a:t>bindujonnada@gmail.com</a:t>
                      </a:r>
                      <a:endParaRPr sz="12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850" marR="22850" marT="15250" marB="152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9505539842</a:t>
                      </a:r>
                      <a:endParaRPr sz="12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850" marR="22850" marT="15250" marB="1525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237AFB-B1EE-4D96-8F42-780C5C8496E5}"/>
              </a:ext>
            </a:extLst>
          </p:cNvPr>
          <p:cNvSpPr txBox="1"/>
          <p:nvPr/>
        </p:nvSpPr>
        <p:spPr>
          <a:xfrm>
            <a:off x="1405288" y="471638"/>
            <a:ext cx="102894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 panose="020B0A04020102020204" pitchFamily="34" charset="0"/>
              </a:rPr>
              <a:t>Hierarchical Clustering with complete linkage</a:t>
            </a:r>
          </a:p>
          <a:p>
            <a:r>
              <a:rPr lang="en-US" dirty="0">
                <a:solidFill>
                  <a:srgbClr val="0070C0"/>
                </a:solidFill>
                <a:latin typeface="Arial Black" panose="020B0A040201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Calculated silhouette score for complete linkage.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Scaled Data got a silhouette score - 0.44947005579625016</a:t>
            </a:r>
          </a:p>
          <a:p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EB4DB2-9761-4836-81A9-A11AD4B77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808" y="2225964"/>
            <a:ext cx="8153753" cy="416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255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ACAFCC-7EC0-DE6A-D557-BF3286E75702}"/>
              </a:ext>
            </a:extLst>
          </p:cNvPr>
          <p:cNvSpPr txBox="1"/>
          <p:nvPr/>
        </p:nvSpPr>
        <p:spPr>
          <a:xfrm>
            <a:off x="309282" y="322729"/>
            <a:ext cx="82060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 panose="020B0A04020102020204" pitchFamily="34" charset="0"/>
              </a:rPr>
              <a:t>Agglomerative Clustering on PCA data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Calculated silhouette score for agglomerative clustering on PCA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agglomerative clustering on PCA data got a silhouette score - 0.4892175454522696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E5FF62-128F-CEA6-AF2D-42FF0A04C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6" y="1968132"/>
            <a:ext cx="4531659" cy="35989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2DBCF1-906B-5AA7-9F46-3A31667A0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889" y="1839465"/>
            <a:ext cx="5939146" cy="372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575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F9E4B3-1F03-5220-F478-D1C0C72B2D50}"/>
              </a:ext>
            </a:extLst>
          </p:cNvPr>
          <p:cNvSpPr txBox="1"/>
          <p:nvPr/>
        </p:nvSpPr>
        <p:spPr>
          <a:xfrm>
            <a:off x="452386" y="269507"/>
            <a:ext cx="56436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 panose="020B0A04020102020204" pitchFamily="34" charset="0"/>
              </a:rPr>
              <a:t>K-Means clustering on PCA Data</a:t>
            </a:r>
          </a:p>
          <a:p>
            <a:endParaRPr lang="en-US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seeing above elbow curve considering 3 clusters.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 Means with 4 Clusters we got silhouette score - 0.38589504828738286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 Means with Clusters we got silhouette score -0.4592576382823015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11C825-FD74-72CA-A33E-44D88F90C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0256" y="161365"/>
            <a:ext cx="3839111" cy="24742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AA6D5C-9003-355D-59F1-BAD7665B0F26}"/>
              </a:ext>
            </a:extLst>
          </p:cNvPr>
          <p:cNvSpPr txBox="1"/>
          <p:nvPr/>
        </p:nvSpPr>
        <p:spPr>
          <a:xfrm>
            <a:off x="572632" y="3147461"/>
            <a:ext cx="570041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 panose="020B0A04020102020204" pitchFamily="34" charset="0"/>
              </a:rPr>
              <a:t>K-Means with PCA Data – 3 clusters</a:t>
            </a:r>
          </a:p>
          <a:p>
            <a:endParaRPr lang="en-US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seeing the above elbow curve considering 3 clusters.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 Means with PCA Data - 2 Clusters we got silhouette score -0.4349454775483713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 Means with PCA data - 4Clusters we got silhouette score -0.3016847742272087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5254CB-48C9-7FA8-1E96-0EE990084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0730" y="2698164"/>
            <a:ext cx="3848637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903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378063-64E9-B5D3-3606-CBBE09943F42}"/>
              </a:ext>
            </a:extLst>
          </p:cNvPr>
          <p:cNvSpPr txBox="1"/>
          <p:nvPr/>
        </p:nvSpPr>
        <p:spPr>
          <a:xfrm>
            <a:off x="201706" y="228600"/>
            <a:ext cx="58942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 panose="020B0A04020102020204" pitchFamily="34" charset="0"/>
              </a:rPr>
              <a:t>DBSCAN Using Original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Calculated distance by using the nearest neighbors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DBSCAN with Original Data - we got silhouette score -0.230808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DBSCAN with PCA Data - we got silhouette score -0.291135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01CBD2-D253-E85A-E8E9-F01060EC2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0"/>
            <a:ext cx="4862538" cy="33056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379515-C019-EABF-5BA5-BB4E9640C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06" y="1964441"/>
            <a:ext cx="5419165" cy="33056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EBD0D3-4A98-481C-273A-948200E0B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3428999"/>
            <a:ext cx="6096001" cy="293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710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025DD7-60E7-2242-B5E9-3A39A7EB4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6" y="2380129"/>
            <a:ext cx="11940989" cy="37664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51A29C-3AC9-3D80-A13D-58C5D5430035}"/>
              </a:ext>
            </a:extLst>
          </p:cNvPr>
          <p:cNvSpPr txBox="1"/>
          <p:nvPr/>
        </p:nvSpPr>
        <p:spPr>
          <a:xfrm>
            <a:off x="430306" y="443753"/>
            <a:ext cx="7934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Training and Testing Model accuracy using random forest classifier</a:t>
            </a:r>
          </a:p>
          <a:p>
            <a:r>
              <a:rPr lang="en-US" dirty="0"/>
              <a:t>We got accuracy – 0.96</a:t>
            </a:r>
          </a:p>
        </p:txBody>
      </p:sp>
    </p:spTree>
    <p:extLst>
      <p:ext uri="{BB962C8B-B14F-4D97-AF65-F5344CB8AC3E}">
        <p14:creationId xmlns:p14="http://schemas.microsoft.com/office/powerpoint/2010/main" val="1261577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2588FD-F7FA-8063-1B5F-B45453FC73D6}"/>
              </a:ext>
            </a:extLst>
          </p:cNvPr>
          <p:cNvSpPr txBox="1"/>
          <p:nvPr/>
        </p:nvSpPr>
        <p:spPr>
          <a:xfrm>
            <a:off x="484094" y="376518"/>
            <a:ext cx="4343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Deployment Model</a:t>
            </a:r>
          </a:p>
          <a:p>
            <a:r>
              <a:rPr lang="en-US" b="1" dirty="0"/>
              <a:t>Developed country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A0AC68-040D-92EC-8468-0E9A06930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906"/>
            <a:ext cx="12192000" cy="476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954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9A9CD2-B7C1-181E-9EF4-ED79FAF0E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3340"/>
            <a:ext cx="12192000" cy="52898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C2C3DB-5279-EBC8-6380-1F554D7F5EE9}"/>
              </a:ext>
            </a:extLst>
          </p:cNvPr>
          <p:cNvSpPr txBox="1"/>
          <p:nvPr/>
        </p:nvSpPr>
        <p:spPr>
          <a:xfrm>
            <a:off x="121024" y="268941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Developing Country</a:t>
            </a:r>
          </a:p>
        </p:txBody>
      </p:sp>
    </p:spTree>
    <p:extLst>
      <p:ext uri="{BB962C8B-B14F-4D97-AF65-F5344CB8AC3E}">
        <p14:creationId xmlns:p14="http://schemas.microsoft.com/office/powerpoint/2010/main" val="34651774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e7f7290842_2_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1482AB"/>
                </a:solidFill>
                <a:latin typeface="Arial Black"/>
                <a:ea typeface="Arial Black"/>
                <a:cs typeface="Arial Black"/>
                <a:sym typeface="Arial Black"/>
              </a:rPr>
              <a:t>References</a:t>
            </a:r>
            <a:endParaRPr/>
          </a:p>
        </p:txBody>
      </p:sp>
      <p:sp>
        <p:nvSpPr>
          <p:cNvPr id="303" name="Google Shape;303;g1e7f7290842_2_7"/>
          <p:cNvSpPr txBox="1">
            <a:spLocks noGrp="1"/>
          </p:cNvSpPr>
          <p:nvPr>
            <p:ph idx="1"/>
          </p:nvPr>
        </p:nvSpPr>
        <p:spPr>
          <a:xfrm>
            <a:off x="1097280" y="2223609"/>
            <a:ext cx="10058400" cy="40233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12700" lvl="0" indent="-127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en-US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https://pandas.pydata.org/</a:t>
            </a:r>
            <a:endParaRPr u="sng">
              <a:solidFill>
                <a:srgbClr val="0000FF"/>
              </a:solidFill>
            </a:endParaRPr>
          </a:p>
          <a:p>
            <a:pPr marL="12700" lvl="0" indent="-127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en-US" u="sng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https://numpy.org/doc/</a:t>
            </a:r>
            <a:endParaRPr u="sng">
              <a:solidFill>
                <a:srgbClr val="0000FF"/>
              </a:solidFill>
            </a:endParaRPr>
          </a:p>
          <a:p>
            <a:pPr marL="12700" lvl="0" indent="-127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r>
              <a:rPr lang="en-US" u="sng">
                <a:solidFill>
                  <a:srgbClr val="0000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https://matplotlib.org/</a:t>
            </a:r>
            <a:endParaRPr u="sng">
              <a:solidFill>
                <a:srgbClr val="0000FF"/>
              </a:solidFill>
            </a:endParaRPr>
          </a:p>
          <a:p>
            <a:pPr marL="12700" lvl="0" indent="-127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</a:t>
            </a:r>
            <a:r>
              <a:rPr lang="en-US" u="sng">
                <a:solidFill>
                  <a:srgbClr val="0000FF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https://seaborn.pydata.org/</a:t>
            </a:r>
            <a:endParaRPr u="sng">
              <a:solidFill>
                <a:srgbClr val="0000FF"/>
              </a:solidFill>
            </a:endParaRPr>
          </a:p>
          <a:p>
            <a:pPr marL="12700" lvl="0" indent="-127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5.</a:t>
            </a:r>
            <a:r>
              <a:rPr lang="en-US" u="sng">
                <a:solidFill>
                  <a:srgbClr val="0000FF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https://scikit-learn.org/</a:t>
            </a:r>
            <a:endParaRPr u="sng">
              <a:solidFill>
                <a:srgbClr val="0000FF"/>
              </a:solidFill>
            </a:endParaRPr>
          </a:p>
          <a:p>
            <a:pPr marL="12700" lvl="0" indent="-127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6.</a:t>
            </a:r>
            <a:r>
              <a:rPr lang="en-US" u="sng">
                <a:solidFill>
                  <a:srgbClr val="0000FF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https://www.statsmodels.org/</a:t>
            </a:r>
            <a:endParaRPr u="sng">
              <a:solidFill>
                <a:srgbClr val="0000FF"/>
              </a:solidFill>
            </a:endParaRPr>
          </a:p>
          <a:p>
            <a:pPr marL="12700" lvl="0" indent="-127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0000FF"/>
                </a:solidFill>
              </a:rPr>
              <a:t> </a:t>
            </a:r>
            <a:endParaRPr sz="18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e7f7290842_2_19"/>
          <p:cNvSpPr txBox="1">
            <a:spLocks noGrp="1"/>
          </p:cNvSpPr>
          <p:nvPr>
            <p:ph type="ctrTitle"/>
          </p:nvPr>
        </p:nvSpPr>
        <p:spPr>
          <a:xfrm>
            <a:off x="1071725" y="3210675"/>
            <a:ext cx="9357900" cy="14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482AB"/>
              </a:buClr>
              <a:buSzPts val="3600"/>
              <a:buNone/>
            </a:pPr>
            <a:r>
              <a:rPr lang="en-US" sz="6200">
                <a:solidFill>
                  <a:srgbClr val="1482AB"/>
                </a:solidFill>
                <a:latin typeface="Arial Black"/>
                <a:ea typeface="Arial Black"/>
                <a:cs typeface="Arial Black"/>
                <a:sym typeface="Arial Black"/>
              </a:rPr>
              <a:t>Thank You</a:t>
            </a:r>
            <a:endParaRPr sz="6200">
              <a:solidFill>
                <a:srgbClr val="1482A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482AB"/>
              </a:buClr>
              <a:buSzPts val="3600"/>
              <a:buFont typeface="Arial Black"/>
              <a:buNone/>
            </a:pPr>
            <a:r>
              <a:rPr lang="en-US" sz="3600">
                <a:solidFill>
                  <a:srgbClr val="1482AB"/>
                </a:solidFill>
                <a:latin typeface="Arial Black"/>
                <a:ea typeface="Arial Black"/>
                <a:cs typeface="Arial Black"/>
                <a:sym typeface="Arial Black"/>
              </a:rPr>
              <a:t>Business Objective:</a:t>
            </a:r>
            <a:endParaRPr/>
          </a:p>
        </p:txBody>
      </p:sp>
      <p:sp>
        <p:nvSpPr>
          <p:cNvPr id="115" name="Google Shape;115;p4"/>
          <p:cNvSpPr txBox="1">
            <a:spLocks noGrp="1"/>
          </p:cNvSpPr>
          <p:nvPr>
            <p:ph idx="1"/>
          </p:nvPr>
        </p:nvSpPr>
        <p:spPr>
          <a:xfrm>
            <a:off x="1097280" y="2217682"/>
            <a:ext cx="10058400" cy="3651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9144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IN" sz="2400" dirty="0">
                <a:effectLst/>
                <a:ea typeface="Arial" panose="020B0604020202020204" pitchFamily="34" charset="0"/>
              </a:rPr>
              <a:t>Creating clusters on the global development measurement dataset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IN" sz="2400" dirty="0">
                <a:effectLst/>
                <a:ea typeface="Arial" panose="020B0604020202020204" pitchFamily="34" charset="0"/>
              </a:rPr>
              <a:t>The dataset has information about important economic and development metrics related to various countries across the globe.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lang="en-IN" sz="2400" dirty="0">
              <a:effectLst/>
              <a:ea typeface="Arial" panose="020B0604020202020204" pitchFamily="34" charset="0"/>
            </a:endParaRPr>
          </a:p>
          <a:p>
            <a:pPr marL="91440" lvl="0" indent="-9144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endParaRPr lang="en-US" sz="2400" b="1" dirty="0">
              <a:solidFill>
                <a:srgbClr val="1482A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482AB"/>
              </a:buClr>
              <a:buSzPts val="3600"/>
              <a:buFont typeface="Arial Black"/>
              <a:buNone/>
            </a:pPr>
            <a:r>
              <a:rPr lang="en-US" sz="3600">
                <a:solidFill>
                  <a:srgbClr val="1482AB"/>
                </a:solidFill>
                <a:latin typeface="Arial Black"/>
                <a:ea typeface="Arial Black"/>
                <a:cs typeface="Arial Black"/>
                <a:sym typeface="Arial Black"/>
              </a:rPr>
              <a:t>Business Problem</a:t>
            </a:r>
            <a:endParaRPr sz="3600"/>
          </a:p>
        </p:txBody>
      </p:sp>
      <p:sp>
        <p:nvSpPr>
          <p:cNvPr id="121" name="Google Shape;121;p3"/>
          <p:cNvSpPr txBox="1">
            <a:spLocks noGrp="1"/>
          </p:cNvSpPr>
          <p:nvPr>
            <p:ph idx="1"/>
          </p:nvPr>
        </p:nvSpPr>
        <p:spPr>
          <a:xfrm>
            <a:off x="1097280" y="2121762"/>
            <a:ext cx="10058400" cy="3747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9144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 b="1" dirty="0"/>
              <a:t>To develop a cluster  model for the world development measurement</a:t>
            </a:r>
            <a:endParaRPr dirty="0"/>
          </a:p>
          <a:p>
            <a:pPr marL="91440" lvl="0" indent="-91440" algn="just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 b="1" dirty="0"/>
              <a:t> Evaluate the performance of the model</a:t>
            </a:r>
            <a:endParaRPr dirty="0"/>
          </a:p>
          <a:p>
            <a:pPr marL="0" lvl="0" indent="0" algn="just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i="1" dirty="0"/>
          </a:p>
          <a:p>
            <a:pPr marL="0" lvl="0" indent="0" algn="just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i="1" dirty="0"/>
              <a:t>Since the goal is to do a </a:t>
            </a:r>
            <a:r>
              <a:rPr lang="en-US" b="1" i="1" dirty="0"/>
              <a:t>cluster analysis</a:t>
            </a:r>
            <a:r>
              <a:rPr lang="en-US" i="1" dirty="0"/>
              <a:t>, this is a cluster analysis problem</a:t>
            </a:r>
            <a:r>
              <a:rPr lang="en-US" b="1" dirty="0">
                <a:solidFill>
                  <a:schemeClr val="tx1"/>
                </a:solidFill>
              </a:rPr>
              <a:t>. </a:t>
            </a:r>
            <a:r>
              <a:rPr lang="en-US" b="0" i="1" dirty="0">
                <a:solidFill>
                  <a:schemeClr val="tx1"/>
                </a:solidFill>
                <a:effectLst/>
              </a:rPr>
              <a:t>The goal of clustering is to find distinct groups or “clusters” within a data set</a:t>
            </a:r>
            <a:r>
              <a:rPr lang="en-US" b="0" i="1" dirty="0">
                <a:solidFill>
                  <a:srgbClr val="E8EAED"/>
                </a:solidFill>
                <a:effectLst/>
                <a:latin typeface="Google Sans"/>
              </a:rPr>
              <a:t>.</a:t>
            </a:r>
            <a:endParaRPr b="1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>
            <a:spLocks noGrp="1"/>
          </p:cNvSpPr>
          <p:nvPr>
            <p:ph type="title"/>
          </p:nvPr>
        </p:nvSpPr>
        <p:spPr>
          <a:xfrm>
            <a:off x="1066800" y="495901"/>
            <a:ext cx="10058400" cy="1029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482AB"/>
              </a:buClr>
              <a:buSzPts val="3600"/>
              <a:buFont typeface="Arial Black"/>
              <a:buNone/>
            </a:pPr>
            <a:r>
              <a:rPr lang="en-US" sz="3600" dirty="0">
                <a:solidFill>
                  <a:srgbClr val="1482AB"/>
                </a:solidFill>
                <a:latin typeface="Arial Black"/>
                <a:ea typeface="Arial Black"/>
                <a:cs typeface="Arial Black"/>
                <a:sym typeface="Arial Black"/>
              </a:rPr>
              <a:t>Project</a:t>
            </a:r>
            <a:r>
              <a:rPr lang="en-US" b="1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dirty="0">
                <a:solidFill>
                  <a:srgbClr val="1482AB"/>
                </a:solidFill>
                <a:latin typeface="Arial Black"/>
                <a:ea typeface="Arial Black"/>
                <a:cs typeface="Arial Black"/>
                <a:sym typeface="Arial Black"/>
              </a:rPr>
              <a:t>Architecture</a:t>
            </a:r>
            <a:r>
              <a:rPr lang="en-US" b="1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dirty="0">
                <a:solidFill>
                  <a:srgbClr val="1482AB"/>
                </a:solidFill>
                <a:latin typeface="Arial Black"/>
                <a:ea typeface="Arial Black"/>
                <a:cs typeface="Arial Black"/>
                <a:sym typeface="Arial Black"/>
              </a:rPr>
              <a:t>/</a:t>
            </a:r>
            <a:r>
              <a:rPr lang="en-US" b="1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dirty="0">
                <a:solidFill>
                  <a:srgbClr val="1482AB"/>
                </a:solidFill>
                <a:latin typeface="Arial Black"/>
                <a:ea typeface="Arial Black"/>
                <a:cs typeface="Arial Black"/>
                <a:sym typeface="Arial Black"/>
              </a:rPr>
              <a:t>Project</a:t>
            </a:r>
            <a:r>
              <a:rPr lang="en-US" b="1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dirty="0">
                <a:solidFill>
                  <a:srgbClr val="1482AB"/>
                </a:solidFill>
                <a:latin typeface="Arial Black"/>
                <a:ea typeface="Arial Black"/>
                <a:cs typeface="Arial Black"/>
                <a:sym typeface="Arial Black"/>
              </a:rPr>
              <a:t>Flow</a:t>
            </a:r>
            <a:endParaRPr dirty="0"/>
          </a:p>
        </p:txBody>
      </p:sp>
      <p:grpSp>
        <p:nvGrpSpPr>
          <p:cNvPr id="127" name="Google Shape;127;p5"/>
          <p:cNvGrpSpPr/>
          <p:nvPr/>
        </p:nvGrpSpPr>
        <p:grpSpPr>
          <a:xfrm>
            <a:off x="-2613414" y="367862"/>
            <a:ext cx="13504177" cy="7168055"/>
            <a:chOff x="-4977833" y="-762978"/>
            <a:chExt cx="14911737" cy="593048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28" name="Google Shape;128;p5"/>
            <p:cNvSpPr/>
            <p:nvPr/>
          </p:nvSpPr>
          <p:spPr>
            <a:xfrm>
              <a:off x="-4977833" y="-762978"/>
              <a:ext cx="5930480" cy="5930480"/>
            </a:xfrm>
            <a:prstGeom prst="blockArc">
              <a:avLst>
                <a:gd name="adj1" fmla="val 18900000"/>
                <a:gd name="adj2" fmla="val 2700000"/>
                <a:gd name="adj3" fmla="val 364"/>
              </a:avLst>
            </a:prstGeom>
            <a:grpFill/>
            <a:ln w="15875" cap="flat" cmpd="sng">
              <a:solidFill>
                <a:srgbClr val="26C4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308977" y="200229"/>
              <a:ext cx="9624927" cy="400283"/>
            </a:xfrm>
            <a:prstGeom prst="rect">
              <a:avLst/>
            </a:prstGeom>
            <a:grpFill/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5"/>
            <p:cNvSpPr txBox="1"/>
            <p:nvPr/>
          </p:nvSpPr>
          <p:spPr>
            <a:xfrm>
              <a:off x="308977" y="200229"/>
              <a:ext cx="9624927" cy="400283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317725" tIns="50800" rIns="50800" bIns="508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-US" sz="2000" b="1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Understanding the Business Problem</a:t>
              </a:r>
              <a:endParaRPr sz="2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58800" y="150194"/>
              <a:ext cx="500353" cy="500353"/>
            </a:xfrm>
            <a:prstGeom prst="ellipse">
              <a:avLst/>
            </a:prstGeom>
            <a:grpFill/>
            <a:ln w="15875" cap="flat" cmpd="sng">
              <a:solidFill>
                <a:srgbClr val="2383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671469" y="801006"/>
              <a:ext cx="9262434" cy="400283"/>
            </a:xfrm>
            <a:prstGeom prst="rect">
              <a:avLst/>
            </a:prstGeom>
            <a:grpFill/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5"/>
            <p:cNvSpPr txBox="1"/>
            <p:nvPr/>
          </p:nvSpPr>
          <p:spPr>
            <a:xfrm>
              <a:off x="671469" y="801006"/>
              <a:ext cx="9262434" cy="400283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317725" tIns="50800" rIns="50800" bIns="508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-US" sz="2000" b="1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Dataset Understanding</a:t>
              </a:r>
              <a:endParaRPr sz="2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421292" y="750971"/>
              <a:ext cx="500353" cy="500353"/>
            </a:xfrm>
            <a:prstGeom prst="ellipse">
              <a:avLst/>
            </a:prstGeom>
            <a:grpFill/>
            <a:ln w="15875" cap="flat" cmpd="sng">
              <a:solidFill>
                <a:srgbClr val="258B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870113" y="1401343"/>
              <a:ext cx="9063790" cy="400283"/>
            </a:xfrm>
            <a:prstGeom prst="rect">
              <a:avLst/>
            </a:prstGeom>
            <a:grpFill/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5"/>
            <p:cNvSpPr txBox="1"/>
            <p:nvPr/>
          </p:nvSpPr>
          <p:spPr>
            <a:xfrm>
              <a:off x="870113" y="1401343"/>
              <a:ext cx="9063790" cy="400283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317725" tIns="50800" rIns="50800" bIns="508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-US" sz="2000" b="1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EDA process</a:t>
              </a:r>
              <a:endParaRPr sz="2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619936" y="1351307"/>
              <a:ext cx="500353" cy="500353"/>
            </a:xfrm>
            <a:prstGeom prst="ellipse">
              <a:avLst/>
            </a:prstGeom>
            <a:grpFill/>
            <a:ln w="15875" cap="flat" cmpd="sng">
              <a:solidFill>
                <a:srgbClr val="2596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933538" y="2002120"/>
              <a:ext cx="9000365" cy="400283"/>
            </a:xfrm>
            <a:prstGeom prst="rect">
              <a:avLst/>
            </a:prstGeom>
            <a:grpFill/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5"/>
            <p:cNvSpPr txBox="1"/>
            <p:nvPr/>
          </p:nvSpPr>
          <p:spPr>
            <a:xfrm>
              <a:off x="933538" y="2002120"/>
              <a:ext cx="9000365" cy="400283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317725" tIns="50800" rIns="50800" bIns="508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Calibri"/>
                <a:buNone/>
              </a:pPr>
              <a:r>
                <a:rPr lang="en-US" sz="2000" b="1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Feature</a:t>
              </a:r>
              <a:r>
                <a:rPr lang="en-US" sz="2000" b="1" i="0" u="none" strike="noStrike" cap="none">
                  <a:solidFill>
                    <a:srgbClr val="002776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b="1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Engineering</a:t>
              </a:r>
              <a:endParaRPr sz="2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683361" y="1952085"/>
              <a:ext cx="500353" cy="500353"/>
            </a:xfrm>
            <a:prstGeom prst="ellipse">
              <a:avLst/>
            </a:prstGeom>
            <a:grpFill/>
            <a:ln w="15875" cap="flat" cmpd="sng">
              <a:solidFill>
                <a:srgbClr val="25A1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870113" y="2602897"/>
              <a:ext cx="9063790" cy="400283"/>
            </a:xfrm>
            <a:prstGeom prst="rect">
              <a:avLst/>
            </a:prstGeom>
            <a:grpFill/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5"/>
            <p:cNvSpPr txBox="1"/>
            <p:nvPr/>
          </p:nvSpPr>
          <p:spPr>
            <a:xfrm>
              <a:off x="870113" y="2602897"/>
              <a:ext cx="9063790" cy="400283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317725" tIns="50800" rIns="50800" bIns="508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-US" sz="20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Model Building</a:t>
              </a: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619936" y="2552862"/>
              <a:ext cx="500353" cy="500353"/>
            </a:xfrm>
            <a:prstGeom prst="ellipse">
              <a:avLst/>
            </a:prstGeom>
            <a:grpFill/>
            <a:ln w="15875" cap="flat" cmpd="sng">
              <a:solidFill>
                <a:srgbClr val="25AC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71469" y="3203234"/>
              <a:ext cx="9262434" cy="400283"/>
            </a:xfrm>
            <a:prstGeom prst="rect">
              <a:avLst/>
            </a:prstGeom>
            <a:grpFill/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5"/>
            <p:cNvSpPr txBox="1"/>
            <p:nvPr/>
          </p:nvSpPr>
          <p:spPr>
            <a:xfrm>
              <a:off x="671469" y="3203234"/>
              <a:ext cx="9262434" cy="400283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317725" tIns="50800" rIns="50800" bIns="508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Model Evaluation and Feedback</a:t>
              </a: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421292" y="3153198"/>
              <a:ext cx="500353" cy="500353"/>
            </a:xfrm>
            <a:prstGeom prst="ellipse">
              <a:avLst/>
            </a:prstGeom>
            <a:grpFill/>
            <a:ln w="15875" cap="flat" cmpd="sng">
              <a:solidFill>
                <a:srgbClr val="26B8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308977" y="3804011"/>
              <a:ext cx="9624927" cy="400283"/>
            </a:xfrm>
            <a:prstGeom prst="rect">
              <a:avLst/>
            </a:prstGeom>
            <a:grpFill/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5"/>
            <p:cNvSpPr txBox="1"/>
            <p:nvPr/>
          </p:nvSpPr>
          <p:spPr>
            <a:xfrm>
              <a:off x="308977" y="3804011"/>
              <a:ext cx="9624927" cy="400283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317725" tIns="50800" rIns="50800" bIns="508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Deployment</a:t>
              </a: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8800" y="3753975"/>
              <a:ext cx="500353" cy="500353"/>
            </a:xfrm>
            <a:prstGeom prst="ellipse">
              <a:avLst/>
            </a:prstGeom>
            <a:grpFill/>
            <a:ln w="15875" cap="flat" cmpd="sng">
              <a:solidFill>
                <a:srgbClr val="26C3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482AB"/>
              </a:buClr>
              <a:buSzPts val="3600"/>
              <a:buFont typeface="Arial Black"/>
              <a:buNone/>
            </a:pPr>
            <a:r>
              <a:rPr lang="en-US" sz="3600">
                <a:solidFill>
                  <a:srgbClr val="1482AB"/>
                </a:solidFill>
                <a:latin typeface="Arial Black"/>
                <a:ea typeface="Arial Black"/>
                <a:cs typeface="Arial Black"/>
                <a:sym typeface="Arial Black"/>
              </a:rPr>
              <a:t>Data</a:t>
            </a:r>
            <a:r>
              <a:rPr lang="en-US" b="1"/>
              <a:t> </a:t>
            </a:r>
            <a:r>
              <a:rPr lang="en-US" sz="3600">
                <a:solidFill>
                  <a:srgbClr val="1482AB"/>
                </a:solidFill>
                <a:latin typeface="Arial Black"/>
                <a:ea typeface="Arial Black"/>
                <a:cs typeface="Arial Black"/>
                <a:sym typeface="Arial Black"/>
              </a:rPr>
              <a:t>Set</a:t>
            </a:r>
            <a:r>
              <a:rPr lang="en-US" b="1"/>
              <a:t> </a:t>
            </a:r>
            <a:r>
              <a:rPr lang="en-US" sz="3600">
                <a:solidFill>
                  <a:srgbClr val="1482AB"/>
                </a:solidFill>
                <a:latin typeface="Arial Black"/>
                <a:ea typeface="Arial Black"/>
                <a:cs typeface="Arial Black"/>
                <a:sym typeface="Arial Black"/>
              </a:rPr>
              <a:t>Details:</a:t>
            </a:r>
            <a:r>
              <a:rPr lang="en-US" b="1"/>
              <a:t> </a:t>
            </a:r>
            <a:endParaRPr/>
          </a:p>
        </p:txBody>
      </p:sp>
      <p:sp>
        <p:nvSpPr>
          <p:cNvPr id="155" name="Google Shape;155;p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dirty="0"/>
              <a:t>The data file contains </a:t>
            </a:r>
            <a:r>
              <a:rPr lang="en-US" b="1" dirty="0"/>
              <a:t>2708</a:t>
            </a:r>
            <a:r>
              <a:rPr lang="en-US" dirty="0"/>
              <a:t> </a:t>
            </a:r>
            <a:r>
              <a:rPr lang="en-US" b="1" dirty="0"/>
              <a:t>observations </a:t>
            </a:r>
            <a:r>
              <a:rPr lang="en-US" dirty="0"/>
              <a:t>with </a:t>
            </a:r>
            <a:r>
              <a:rPr lang="en-US" b="1" dirty="0"/>
              <a:t>25 variables and 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has information about important economic and development metrics related to various countries across the globe.</a:t>
            </a:r>
            <a:endParaRPr lang="en-US" b="1" dirty="0"/>
          </a:p>
          <a:p>
            <a:pPr marL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b="1" i="1" dirty="0">
                <a:solidFill>
                  <a:srgbClr val="00B0F0"/>
                </a:solidFill>
              </a:rPr>
              <a:t>The variables, or features, are the following:</a:t>
            </a:r>
            <a:endParaRPr b="1" dirty="0">
              <a:solidFill>
                <a:srgbClr val="00B0F0"/>
              </a:solidFill>
            </a:endParaRPr>
          </a:p>
          <a:p>
            <a:pPr lvl="0" algn="l" rtl="0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v"/>
            </a:pPr>
            <a:r>
              <a:rPr lang="en-IN" b="1" dirty="0">
                <a:effectLst/>
                <a:ea typeface="Arial" panose="020B0604020202020204" pitchFamily="34" charset="0"/>
              </a:rPr>
              <a:t>Birth Rate, Business tax, CO2emissions, Country, Days to start a business, Ease of business, energy usage, GDP, </a:t>
            </a:r>
            <a:r>
              <a:rPr lang="en-IN" b="1" dirty="0" err="1">
                <a:effectLst/>
                <a:ea typeface="Arial" panose="020B0604020202020204" pitchFamily="34" charset="0"/>
              </a:rPr>
              <a:t>healthexp%GDP</a:t>
            </a:r>
            <a:r>
              <a:rPr lang="en-IN" b="1" dirty="0">
                <a:effectLst/>
                <a:ea typeface="Arial" panose="020B0604020202020204" pitchFamily="34" charset="0"/>
              </a:rPr>
              <a:t>, </a:t>
            </a:r>
            <a:r>
              <a:rPr lang="en-IN" b="1" dirty="0" err="1">
                <a:effectLst/>
                <a:ea typeface="Arial" panose="020B0604020202020204" pitchFamily="34" charset="0"/>
              </a:rPr>
              <a:t>healthexp</a:t>
            </a:r>
            <a:r>
              <a:rPr lang="en-IN" b="1" dirty="0">
                <a:effectLst/>
                <a:ea typeface="Arial" panose="020B0604020202020204" pitchFamily="34" charset="0"/>
              </a:rPr>
              <a:t>/capita, hours to do tax, infant mortality, internet usage, lending rate, life expectancy female, etc.</a:t>
            </a:r>
            <a:endParaRPr b="1"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"/>
          <p:cNvSpPr txBox="1">
            <a:spLocks noGrp="1"/>
          </p:cNvSpPr>
          <p:nvPr>
            <p:ph type="title"/>
          </p:nvPr>
        </p:nvSpPr>
        <p:spPr>
          <a:xfrm>
            <a:off x="1097280" y="286604"/>
            <a:ext cx="10058400" cy="716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482AB"/>
              </a:buClr>
              <a:buSzPts val="4000"/>
              <a:buFont typeface="Arial Black"/>
              <a:buNone/>
            </a:pPr>
            <a:r>
              <a:rPr lang="en-US" sz="4000">
                <a:solidFill>
                  <a:srgbClr val="1482AB"/>
                </a:solidFill>
                <a:latin typeface="Arial Black"/>
                <a:ea typeface="Arial Black"/>
                <a:cs typeface="Arial Black"/>
                <a:sym typeface="Arial Black"/>
              </a:rPr>
              <a:t>Data </a:t>
            </a:r>
            <a:r>
              <a:rPr lang="en-US" sz="3600">
                <a:solidFill>
                  <a:srgbClr val="1482AB"/>
                </a:solidFill>
                <a:latin typeface="Arial Black"/>
                <a:ea typeface="Arial Black"/>
                <a:cs typeface="Arial Black"/>
                <a:sym typeface="Arial Black"/>
              </a:rPr>
              <a:t>Set</a:t>
            </a:r>
            <a:endParaRPr sz="3600">
              <a:solidFill>
                <a:srgbClr val="1482A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C7E9E6-51E8-4665-83C2-DE9022569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56274" y="1846263"/>
            <a:ext cx="9139777" cy="4022725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"/>
          <p:cNvSpPr txBox="1">
            <a:spLocks noGrp="1"/>
          </p:cNvSpPr>
          <p:nvPr>
            <p:ph type="ctrTitle"/>
          </p:nvPr>
        </p:nvSpPr>
        <p:spPr>
          <a:xfrm>
            <a:off x="1197705" y="2153760"/>
            <a:ext cx="9357844" cy="2107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82AB"/>
              </a:buClr>
              <a:buSzPts val="3600"/>
              <a:buFont typeface="Arial Black"/>
              <a:buNone/>
            </a:pPr>
            <a:r>
              <a:rPr lang="en-US" sz="3600" dirty="0">
                <a:solidFill>
                  <a:srgbClr val="1482AB"/>
                </a:solidFill>
                <a:latin typeface="Arial Black"/>
                <a:ea typeface="Arial Black"/>
                <a:cs typeface="Arial Black"/>
                <a:sym typeface="Arial Black"/>
              </a:rPr>
              <a:t>Exploratory</a:t>
            </a:r>
            <a:r>
              <a:rPr lang="en-US" sz="3600" b="1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dirty="0">
                <a:solidFill>
                  <a:srgbClr val="1482AB"/>
                </a:solidFill>
                <a:latin typeface="Arial Black"/>
                <a:ea typeface="Arial Black"/>
                <a:cs typeface="Arial Black"/>
                <a:sym typeface="Arial Black"/>
              </a:rPr>
              <a:t>Data</a:t>
            </a:r>
            <a:r>
              <a:rPr lang="en-US" sz="3600" b="1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dirty="0">
                <a:solidFill>
                  <a:srgbClr val="1482AB"/>
                </a:solidFill>
                <a:latin typeface="Arial Black"/>
                <a:ea typeface="Arial Black"/>
                <a:cs typeface="Arial Black"/>
                <a:sym typeface="Arial Black"/>
              </a:rPr>
              <a:t>Analysis</a:t>
            </a:r>
            <a:r>
              <a:rPr lang="en-US" sz="3600" b="1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3600" dirty="0">
                <a:solidFill>
                  <a:srgbClr val="1482AB"/>
                </a:solidFill>
                <a:latin typeface="Arial Black"/>
                <a:ea typeface="Arial Black"/>
                <a:cs typeface="Arial Black"/>
                <a:sym typeface="Arial Black"/>
              </a:rPr>
              <a:t>EDA</a:t>
            </a:r>
            <a:r>
              <a:rPr lang="en-US" sz="3600" b="1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3600" dirty="0">
                <a:solidFill>
                  <a:srgbClr val="1482AB"/>
                </a:solidFill>
                <a:latin typeface="Arial Black"/>
                <a:ea typeface="Arial Black"/>
                <a:cs typeface="Arial Black"/>
                <a:sym typeface="Arial Black"/>
              </a:rPr>
              <a:t>and</a:t>
            </a:r>
            <a:r>
              <a:rPr lang="en-US" sz="3600" b="1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 sz="3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dirty="0">
                <a:solidFill>
                  <a:srgbClr val="1482AB"/>
                </a:solidFill>
                <a:latin typeface="Arial Black"/>
                <a:ea typeface="Arial Black"/>
                <a:cs typeface="Arial Black"/>
                <a:sym typeface="Arial Black"/>
              </a:rPr>
              <a:t>Feature</a:t>
            </a:r>
            <a:r>
              <a:rPr lang="en-US" sz="3600" b="1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dirty="0">
                <a:solidFill>
                  <a:srgbClr val="1482AB"/>
                </a:solidFill>
                <a:latin typeface="Arial Black"/>
                <a:ea typeface="Arial Black"/>
                <a:cs typeface="Arial Black"/>
                <a:sym typeface="Arial Black"/>
              </a:rPr>
              <a:t>Engineering</a:t>
            </a:r>
            <a:endParaRPr sz="3600" dirty="0">
              <a:solidFill>
                <a:srgbClr val="1482A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"/>
          <p:cNvSpPr txBox="1">
            <a:spLocks noGrp="1"/>
          </p:cNvSpPr>
          <p:nvPr>
            <p:ph idx="1"/>
          </p:nvPr>
        </p:nvSpPr>
        <p:spPr>
          <a:xfrm>
            <a:off x="1097280" y="1845733"/>
            <a:ext cx="10058400" cy="4466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18635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n-US" sz="1900" dirty="0"/>
              <a:t>In the given dataset the datatype of the observations in each variable are </a:t>
            </a:r>
            <a:r>
              <a:rPr lang="en-US" sz="1900" b="1" dirty="0"/>
              <a:t>floating point datatypes.</a:t>
            </a:r>
            <a:endParaRPr sz="1900" dirty="0"/>
          </a:p>
          <a:p>
            <a:pPr marL="91440" lvl="0" indent="-118635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n-US" sz="1900" dirty="0"/>
              <a:t>In the data set each feature contains </a:t>
            </a:r>
            <a:r>
              <a:rPr lang="en-US" sz="1900" b="1" dirty="0"/>
              <a:t>null values</a:t>
            </a:r>
            <a:r>
              <a:rPr lang="en-US" sz="1900" dirty="0"/>
              <a:t>.</a:t>
            </a:r>
            <a:endParaRPr sz="1900" dirty="0"/>
          </a:p>
          <a:p>
            <a:pPr marL="91440" lvl="0" indent="-118635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n-US" sz="1900" dirty="0"/>
              <a:t>There are </a:t>
            </a:r>
            <a:r>
              <a:rPr lang="en-US" sz="1900" b="1" dirty="0"/>
              <a:t>no</a:t>
            </a:r>
            <a:r>
              <a:rPr lang="en-US" sz="1900" dirty="0"/>
              <a:t> </a:t>
            </a:r>
            <a:r>
              <a:rPr lang="en-US" sz="1900" b="1" dirty="0"/>
              <a:t>duplicate observations </a:t>
            </a:r>
            <a:r>
              <a:rPr lang="en-US" sz="1900" dirty="0"/>
              <a:t>present in the dataset.</a:t>
            </a:r>
          </a:p>
          <a:p>
            <a:pPr marL="91440" lvl="0" indent="-118635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n-US" sz="1900" dirty="0"/>
              <a:t>There are a </a:t>
            </a:r>
            <a:r>
              <a:rPr lang="en-US" sz="1900" b="1" dirty="0"/>
              <a:t>total of 12203 null values </a:t>
            </a:r>
            <a:r>
              <a:rPr lang="en-US" sz="1900" dirty="0"/>
              <a:t>present in the dataset.</a:t>
            </a:r>
            <a:endParaRPr sz="1900" dirty="0"/>
          </a:p>
          <a:p>
            <a:pPr marL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26762"/>
              <a:buNone/>
            </a:pPr>
            <a:endParaRPr sz="1800" dirty="0"/>
          </a:p>
          <a:p>
            <a:pPr marL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lang="en-US" sz="3800" dirty="0"/>
          </a:p>
          <a:p>
            <a:pPr marL="9144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Noto Sans Symbols"/>
              <a:buNone/>
            </a:pPr>
            <a:endParaRPr dirty="0"/>
          </a:p>
          <a:p>
            <a:pPr marL="9144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Noto Sans Symbols"/>
              <a:buNone/>
            </a:pPr>
            <a:endParaRPr dirty="0"/>
          </a:p>
          <a:p>
            <a:pPr marL="9144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Noto Sans Symbols"/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759</TotalTime>
  <Words>953</Words>
  <Application>Microsoft Office PowerPoint</Application>
  <PresentationFormat>Widescreen</PresentationFormat>
  <Paragraphs>140</Paragraphs>
  <Slides>28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Wingdings</vt:lpstr>
      <vt:lpstr>Arial</vt:lpstr>
      <vt:lpstr>Noto Sans Symbols</vt:lpstr>
      <vt:lpstr>Arial Black</vt:lpstr>
      <vt:lpstr>Google Sans</vt:lpstr>
      <vt:lpstr>Calibri Light</vt:lpstr>
      <vt:lpstr>Calibri</vt:lpstr>
      <vt:lpstr>Retrospect</vt:lpstr>
      <vt:lpstr>World Development Measurement</vt:lpstr>
      <vt:lpstr>Group details</vt:lpstr>
      <vt:lpstr>Business Objective:</vt:lpstr>
      <vt:lpstr>Business Problem</vt:lpstr>
      <vt:lpstr>Project Architecture / Project Flow</vt:lpstr>
      <vt:lpstr>Data Set Details: </vt:lpstr>
      <vt:lpstr>Data Set</vt:lpstr>
      <vt:lpstr>Exploratory Data Analysis (EDA) and  Feature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Building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Production In A Combined-cycle Power Plant</dc:title>
  <dc:creator>JAYSHREE BHOYAR</dc:creator>
  <cp:lastModifiedBy>SRIHARSHA NOORBHASHA</cp:lastModifiedBy>
  <cp:revision>24</cp:revision>
  <dcterms:created xsi:type="dcterms:W3CDTF">2023-08-26T06:19:39Z</dcterms:created>
  <dcterms:modified xsi:type="dcterms:W3CDTF">2023-12-04T09:36:26Z</dcterms:modified>
</cp:coreProperties>
</file>