
<file path=[Content_Types].xml><?xml version="1.0" encoding="utf-8"?>
<Types xmlns="http://schemas.openxmlformats.org/package/2006/content-types">
  <Default Extension="docx" ContentType="application/vnd.openxmlformats-officedocument.wordprocessingml.document"/>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saPdad7NH1jtk/7E49IWPuMRc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CFC0D4-707B-4638-8978-F5A594ED055D}">
  <a:tblStyle styleId="{D4CFC0D4-707B-4638-8978-F5A594ED055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b="off" i="off"/>
      <a:tcStyle>
        <a:tcBdr/>
      </a:tcStyle>
    </a:neCell>
    <a:nwCell>
      <a:tcTxStyle b="off" i="off"/>
      <a:tcStyle>
        <a:tcBdr/>
      </a:tcStyle>
    </a:nwCell>
  </a:tblStyle>
  <a:tblStyle styleId="{40F8314C-F446-4B3A-83CC-BBC1BFBC5D05}" styleName="Table_1">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F8C59EE6-BB6C-4651-8F3A-DD66F275FB0E}"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425B4AC9-359C-4868-8575-AB7D1EA569B4}" styleName="Table_3">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F8D74779-89F0-4475-B890-ADCAB30D6D44}" styleName="Table_4">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b="off" i="off"/>
      <a:tcStyle>
        <a:tcBdr/>
        <a:fill>
          <a:solidFill>
            <a:srgbClr val="D4E2CE"/>
          </a:solidFill>
        </a:fill>
      </a:tcStyle>
    </a:band1H>
    <a:band2H>
      <a:tcTxStyle b="off" i="off"/>
      <a:tcStyle>
        <a:tcBdr/>
      </a:tcStyle>
    </a:band2H>
    <a:band1V>
      <a:tcTxStyle b="off" i="off"/>
      <a:tcStyle>
        <a:tcBdr/>
        <a:fill>
          <a:solidFill>
            <a:srgbClr val="D4E2CE"/>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b="off" i="off"/>
      <a:tcStyle>
        <a:tcBdr/>
      </a:tcStyle>
    </a:neCell>
    <a:nwCell>
      <a:tcTxStyle b="off" i="off"/>
      <a:tcStyle>
        <a:tcBdr/>
      </a:tcStyle>
    </a:nwCell>
  </a:tblStyle>
  <a:tblStyle styleId="{1431F828-F1CC-47C6-A278-3D4CE38F7A1A}" styleName="Table_5">
    <a:wholeTbl>
      <a:tcTxStyle b="off" i="off">
        <a:font>
          <a:latin typeface="Calibri"/>
          <a:ea typeface="Calibri"/>
          <a:cs typeface="Calibri"/>
        </a:font>
        <a:schemeClr val="lt1"/>
      </a:tcTxStyle>
      <a:tcStyle>
        <a:tcBdr>
          <a:left>
            <a:ln w="9525" cap="flat" cmpd="sng">
              <a:solidFill>
                <a:srgbClr val="F6CBBC"/>
              </a:solidFill>
              <a:prstDash val="solid"/>
              <a:round/>
              <a:headEnd type="none" w="sm" len="sm"/>
              <a:tailEnd type="none" w="sm" len="sm"/>
            </a:ln>
          </a:left>
          <a:right>
            <a:ln w="9525" cap="flat" cmpd="sng">
              <a:solidFill>
                <a:srgbClr val="F6CBBC"/>
              </a:solidFill>
              <a:prstDash val="solid"/>
              <a:round/>
              <a:headEnd type="none" w="sm" len="sm"/>
              <a:tailEnd type="none" w="sm" len="sm"/>
            </a:ln>
          </a:right>
          <a:top>
            <a:ln w="9525" cap="flat" cmpd="sng">
              <a:solidFill>
                <a:srgbClr val="F6CBBC"/>
              </a:solidFill>
              <a:prstDash val="solid"/>
              <a:round/>
              <a:headEnd type="none" w="sm" len="sm"/>
              <a:tailEnd type="none" w="sm" len="sm"/>
            </a:ln>
          </a:top>
          <a:bottom>
            <a:ln w="9525" cap="flat" cmpd="sng">
              <a:solidFill>
                <a:srgbClr val="F6CBBC"/>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lt1">
              <a:alpha val="20000"/>
            </a:schemeClr>
          </a:solidFill>
        </a:fill>
      </a:tcStyle>
    </a:band1H>
    <a:band2H>
      <a:tcTxStyle b="off" i="off"/>
      <a:tcStyle>
        <a:tcBdr/>
      </a:tcStyle>
    </a:band2H>
    <a:band1V>
      <a:tcTxStyle b="off" i="off"/>
      <a:tcStyle>
        <a:tcBdr/>
        <a:fill>
          <a:solidFill>
            <a:schemeClr val="lt1">
              <a:alpha val="20000"/>
            </a:schemeClr>
          </a:solidFill>
        </a:fill>
      </a:tcStyle>
    </a:band1V>
    <a:band2V>
      <a:tcTxStyle b="off" i="off"/>
      <a:tcStyle>
        <a:tcBdr/>
      </a:tcStyle>
    </a:band2V>
    <a:lastCol>
      <a:tcTxStyle b="on" i="off"/>
      <a:tcStyle>
        <a:tcBdr>
          <a:left>
            <a:ln w="9525" cap="flat" cmpd="sng">
              <a:solidFill>
                <a:schemeClr val="lt1"/>
              </a:solidFill>
              <a:prstDash val="solid"/>
              <a:round/>
              <a:headEnd type="none" w="sm" len="sm"/>
              <a:tailEnd type="none" w="sm" len="sm"/>
            </a:ln>
          </a:left>
        </a:tcBdr>
      </a:tcStyle>
    </a:lastCol>
    <a:firstCol>
      <a:tcTxStyle b="on" i="off"/>
      <a:tcStyle>
        <a:tcBdr>
          <a:right>
            <a:ln w="9525" cap="flat" cmpd="sng">
              <a:solidFill>
                <a:schemeClr val="lt1"/>
              </a:solidFill>
              <a:prstDash val="solid"/>
              <a:round/>
              <a:headEnd type="none" w="sm" len="sm"/>
              <a:tailEnd type="none" w="sm" len="sm"/>
            </a:ln>
          </a:right>
        </a:tcBdr>
      </a:tcStyle>
    </a:firstCol>
    <a:lastRow>
      <a:tcTxStyle b="on" i="off"/>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TxStyle b="off" i="off"/>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TxStyle b="off" i="off"/>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i="off"/>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TxStyle b="off" i="off"/>
      <a:tcStyle>
        <a:tcBdr>
          <a:bottom>
            <a:ln w="9525" cap="flat" cmpd="sng">
              <a:solidFill>
                <a:srgbClr val="000000">
                  <a:alpha val="0"/>
                </a:srgbClr>
              </a:solidFill>
              <a:prstDash val="solid"/>
              <a:round/>
              <a:headEnd type="none" w="sm" len="sm"/>
              <a:tailEnd type="none" w="sm" len="sm"/>
            </a:ln>
          </a:bottom>
        </a:tcBdr>
      </a:tcStyle>
    </a:neCell>
    <a:nwCell>
      <a:tcTxStyle b="off" i="off"/>
      <a:tcStyle>
        <a:tcBdr/>
      </a:tcStyle>
    </a:nwCell>
  </a:tblStyle>
  <a:tblStyle styleId="{9DF89CF9-21E5-4371-9409-F5A1F44AC367}" styleName="Table_6">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b="off" i="off"/>
      <a:tcStyle>
        <a:tcBdr/>
        <a:fill>
          <a:solidFill>
            <a:srgbClr val="F8D6CC"/>
          </a:solidFill>
        </a:fill>
      </a:tcStyle>
    </a:band1H>
    <a:band2H>
      <a:tcTxStyle b="off" i="off"/>
      <a:tcStyle>
        <a:tcBdr/>
      </a:tcStyle>
    </a:band2H>
    <a:band1V>
      <a:tcTxStyle b="off" i="off"/>
      <a:tcStyle>
        <a:tcBdr/>
        <a:fill>
          <a:solidFill>
            <a:srgbClr val="F8D6CC"/>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Accuracy</c:v>
                </c:pt>
              </c:strCache>
            </c:strRef>
          </c:tx>
          <c:spPr>
            <a:ln w="22225" cap="rnd">
              <a:solidFill>
                <a:schemeClr val="accent1"/>
              </a:solidFill>
              <a:round/>
            </a:ln>
            <a:effectLst/>
          </c:spPr>
          <c:marker>
            <c:symbol val="circle"/>
            <c:size val="6"/>
            <c:spPr>
              <a:solidFill>
                <a:schemeClr val="lt1"/>
              </a:solidFill>
              <a:ln w="1587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1"/>
                </a:solidFill>
              </a:ln>
              <a:effectLst/>
            </c:spPr>
            <c:trendlineType val="linear"/>
            <c:dispRSqr val="0"/>
            <c:dispEq val="0"/>
          </c:trendline>
          <c:errBars>
            <c:errDir val="y"/>
            <c:errBarType val="both"/>
            <c:errValType val="percentage"/>
            <c:noEndCap val="0"/>
            <c:val val="5"/>
            <c:spPr>
              <a:noFill/>
              <a:ln w="9525" cap="flat" cmpd="sng" algn="ctr">
                <a:solidFill>
                  <a:schemeClr val="dk1">
                    <a:lumMod val="50000"/>
                    <a:lumOff val="50000"/>
                  </a:schemeClr>
                </a:solidFill>
                <a:round/>
              </a:ln>
              <a:effectLst/>
            </c:spPr>
          </c:errBars>
          <c:cat>
            <c:strRef>
              <c:f>Sheet1!$A$2:$A$7</c:f>
              <c:strCache>
                <c:ptCount val="6"/>
                <c:pt idx="0">
                  <c:v>Naïve-Bayes</c:v>
                </c:pt>
                <c:pt idx="1">
                  <c:v>Logistic Regression</c:v>
                </c:pt>
                <c:pt idx="2">
                  <c:v>Random Forest</c:v>
                </c:pt>
                <c:pt idx="3">
                  <c:v>Decision Tree</c:v>
                </c:pt>
                <c:pt idx="4">
                  <c:v>KNN</c:v>
                </c:pt>
                <c:pt idx="5">
                  <c:v>SVM</c:v>
                </c:pt>
              </c:strCache>
            </c:strRef>
          </c:cat>
          <c:val>
            <c:numRef>
              <c:f>Sheet1!$B$2:$B$7</c:f>
              <c:numCache>
                <c:formatCode>0%</c:formatCode>
                <c:ptCount val="6"/>
                <c:pt idx="0">
                  <c:v>0.74</c:v>
                </c:pt>
                <c:pt idx="1">
                  <c:v>0.74</c:v>
                </c:pt>
                <c:pt idx="2">
                  <c:v>0.72</c:v>
                </c:pt>
                <c:pt idx="3">
                  <c:v>0.68</c:v>
                </c:pt>
                <c:pt idx="4">
                  <c:v>0.82</c:v>
                </c:pt>
                <c:pt idx="5">
                  <c:v>0.82</c:v>
                </c:pt>
              </c:numCache>
            </c:numRef>
          </c:val>
          <c:smooth val="0"/>
          <c:extLst>
            <c:ext xmlns:c16="http://schemas.microsoft.com/office/drawing/2014/chart" uri="{C3380CC4-5D6E-409C-BE32-E72D297353CC}">
              <c16:uniqueId val="{00000001-9600-4219-BECF-6705B0E95951}"/>
            </c:ext>
          </c:extLst>
        </c:ser>
        <c:dLbls>
          <c:dLblPos val="t"/>
          <c:showLegendKey val="0"/>
          <c:showVal val="1"/>
          <c:showCatName val="0"/>
          <c:showSerName val="0"/>
          <c:showPercent val="0"/>
          <c:showBubbleSize val="0"/>
        </c:dLbls>
        <c:marker val="1"/>
        <c:smooth val="0"/>
        <c:axId val="1804440528"/>
        <c:axId val="1804439440"/>
      </c:lineChart>
      <c:catAx>
        <c:axId val="1804440528"/>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cap="none" spc="0" normalizeH="0" baseline="0">
                <a:solidFill>
                  <a:schemeClr val="dk1"/>
                </a:solidFill>
                <a:latin typeface="+mn-lt"/>
                <a:ea typeface="+mn-ea"/>
                <a:cs typeface="+mn-cs"/>
              </a:defRPr>
            </a:pPr>
            <a:endParaRPr lang="en-US"/>
          </a:p>
        </c:txPr>
        <c:crossAx val="1804439440"/>
        <c:crosses val="autoZero"/>
        <c:auto val="1"/>
        <c:lblAlgn val="ctr"/>
        <c:lblOffset val="100"/>
        <c:noMultiLvlLbl val="0"/>
      </c:catAx>
      <c:valAx>
        <c:axId val="1804439440"/>
        <c:scaling>
          <c:orientation val="minMax"/>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1050" b="0" i="0" u="none" strike="noStrike" kern="1200" baseline="0">
                    <a:solidFill>
                      <a:schemeClr val="dk1"/>
                    </a:solidFill>
                    <a:effectLst/>
                    <a:latin typeface="+mn-lt"/>
                    <a:ea typeface="+mn-ea"/>
                    <a:cs typeface="+mn-cs"/>
                  </a:defRPr>
                </a:pPr>
                <a:r>
                  <a:rPr lang="en-GB" sz="1050" b="0">
                    <a:effectLst/>
                    <a:latin typeface="+mn-lt"/>
                  </a:rPr>
                  <a:t>Percentage</a:t>
                </a:r>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dk1"/>
                  </a:solidFill>
                  <a:effectLst/>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1804440528"/>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zero"/>
    <c:showDLblsOverMax val="0"/>
  </c:chart>
  <c:spPr>
    <a:solidFill>
      <a:schemeClr val="lt1"/>
    </a:solidFill>
    <a:ln w="38100" cap="flat" cmpd="sng" algn="ctr">
      <a:solidFill>
        <a:srgbClr val="5B9BD5">
          <a:lumMod val="75000"/>
        </a:srgbClr>
      </a:solidFill>
      <a:prstDash val="solid"/>
      <a:round/>
    </a:ln>
    <a:effectLst/>
  </c:spPr>
  <c:txPr>
    <a:bodyPr/>
    <a:lstStyle/>
    <a:p>
      <a:pPr>
        <a:defRPr>
          <a:solidFill>
            <a:schemeClr val="dk1"/>
          </a:solidFill>
          <a:latin typeface="+mn-lt"/>
          <a:ea typeface="+mn-ea"/>
          <a:cs typeface="+mn-cs"/>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3a2b832e4_37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81" name="Google Shape;281;ge3a2b832e4_37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e3a2b832e4_32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89" name="Google Shape;289;ge3a2b832e4_3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1" name="Google Shape;33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e3a2b832e4_1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ge3a2b832e4_1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49" name="Google Shape;2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57" name="Google Shape;25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ge3a2b832e4_6_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ge3a2b832e4_6_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ge3a2b832e4_6_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ge3a2b832e4_6_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ge3a2b832e4_6_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ge3a2b832e4_6_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ge3a2b832e4_6_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9" name="Google Shape;99;ge3a2b832e4_6_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ge3a2b832e4_6_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ge3a2b832e4_6_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ge3a2b832e4_6_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ge3a2b832e4_6_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5" name="Google Shape;105;ge3a2b832e4_6_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ge3a2b832e4_6_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ge3a2b832e4_6_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ge3a2b832e4_6_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ge3a2b832e4_6_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ge3a2b832e4_6_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ge3a2b832e4_6_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ge3a2b832e4_6_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ge3a2b832e4_6_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ge3a2b832e4_6_3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ge3a2b832e4_6_3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ge3a2b832e4_6_3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ge3a2b832e4_6_3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ge3a2b832e4_6_3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ge3a2b832e4_6_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ge3a2b832e4_6_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ge3a2b832e4_6_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ge3a2b832e4_6_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ge3a2b832e4_6_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ge3a2b832e4_6_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ge3a2b832e4_6_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9"/>
        <p:cNvGrpSpPr/>
        <p:nvPr/>
      </p:nvGrpSpPr>
      <p:grpSpPr>
        <a:xfrm>
          <a:off x="0" y="0"/>
          <a:ext cx="0" cy="0"/>
          <a:chOff x="0" y="0"/>
          <a:chExt cx="0" cy="0"/>
        </a:xfrm>
      </p:grpSpPr>
      <p:sp>
        <p:nvSpPr>
          <p:cNvPr id="130" name="Google Shape;130;ge3a2b832e4_6_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ge3a2b832e4_6_4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2" name="Google Shape;132;ge3a2b832e4_6_4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3" name="Google Shape;133;ge3a2b832e4_6_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ge3a2b832e4_6_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ge3a2b832e4_6_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ge3a2b832e4_6_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ge3a2b832e4_6_5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9" name="Google Shape;139;ge3a2b832e4_6_5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0" name="Google Shape;140;ge3a2b832e4_6_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ge3a2b832e4_6_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ge3a2b832e4_6_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ge3a2b832e4_6_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ge3a2b832e4_6_6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ge3a2b832e4_6_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ge3a2b832e4_6_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e3a2b832e4_6_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9"/>
        <p:cNvGrpSpPr/>
        <p:nvPr/>
      </p:nvGrpSpPr>
      <p:grpSpPr>
        <a:xfrm>
          <a:off x="0" y="0"/>
          <a:ext cx="0" cy="0"/>
          <a:chOff x="0" y="0"/>
          <a:chExt cx="0" cy="0"/>
        </a:xfrm>
      </p:grpSpPr>
      <p:sp>
        <p:nvSpPr>
          <p:cNvPr id="150" name="Google Shape;150;ge3a2b832e4_6_6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ge3a2b832e4_6_6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ge3a2b832e4_6_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ge3a2b832e4_6_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ge3a2b832e4_6_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000" scaled="0"/>
        </a:gra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ge3a2b832e4_6_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ge3a2b832e4_6_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ge3a2b832e4_6_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ge3a2b832e4_6_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ge3a2b832e4_6_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chart" Target="../charts/chart1.xml"/><Relationship Id="rId5" Type="http://schemas.openxmlformats.org/officeDocument/2006/relationships/image" Target="../media/image32.png"/><Relationship Id="rId4" Type="http://schemas.openxmlformats.org/officeDocument/2006/relationships/package" Target="../embeddings/Microsoft_Word_Document.docx"/></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hyperlink" Target="https://courses.analyticsvidhya.com/courses/introduction-to-data-science-2?utm_source=blog&amp;utm_medium=understandingsupportvectormachinearticl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
          <p:cNvSpPr txBox="1"/>
          <p:nvPr/>
        </p:nvSpPr>
        <p:spPr>
          <a:xfrm>
            <a:off x="0" y="761844"/>
            <a:ext cx="11912957" cy="1569620"/>
          </a:xfrm>
          <a:prstGeom prst="rect">
            <a:avLst/>
          </a:prstGeom>
          <a:noFill/>
          <a:ln>
            <a:noFill/>
          </a:ln>
        </p:spPr>
        <p:txBody>
          <a:bodyPr spcFirstLastPara="1" wrap="square" lIns="91425" tIns="45700" rIns="91425" bIns="45700" anchor="t" anchorCtr="0">
            <a:spAutoFit/>
          </a:bodyPr>
          <a:lstStyle/>
          <a:p>
            <a:pPr marL="457200" marR="0" lvl="1" indent="0" algn="just"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Calibri"/>
                <a:ea typeface="Calibri"/>
                <a:cs typeface="Calibri"/>
                <a:sym typeface="Calibri"/>
              </a:rPr>
              <a:t>■ DEFINITION</a:t>
            </a:r>
            <a:endParaRPr sz="2400" b="1" i="0" u="none" strike="noStrike" cap="none">
              <a:solidFill>
                <a:schemeClr val="dk1"/>
              </a:solidFill>
              <a:latin typeface="Calibri"/>
              <a:ea typeface="Calibri"/>
              <a:cs typeface="Calibri"/>
              <a:sym typeface="Calibri"/>
            </a:endParaRPr>
          </a:p>
          <a:p>
            <a:pPr marL="800100" marR="0" lvl="1" indent="-342900" algn="just" rtl="0">
              <a:lnSpc>
                <a:spcPct val="100000"/>
              </a:lnSpc>
              <a:spcBef>
                <a:spcPts val="0"/>
              </a:spcBef>
              <a:spcAft>
                <a:spcPts val="0"/>
              </a:spcAft>
              <a:buClr>
                <a:schemeClr val="dk1"/>
              </a:buClr>
              <a:buSzPts val="1800"/>
              <a:buFont typeface="Arial"/>
              <a:buChar char="•"/>
            </a:pPr>
            <a:r>
              <a:rPr lang="en-GB" sz="1800" b="1" i="1" u="none" strike="noStrike" cap="none">
                <a:solidFill>
                  <a:schemeClr val="dk1"/>
                </a:solidFill>
                <a:latin typeface="Calibri"/>
                <a:ea typeface="Calibri"/>
                <a:cs typeface="Calibri"/>
                <a:sym typeface="Calibri"/>
              </a:rPr>
              <a:t>Naïve Bayes algorithm </a:t>
            </a:r>
            <a:r>
              <a:rPr lang="en-GB" sz="1800" b="0" i="0" u="none" strike="noStrike" cap="none">
                <a:solidFill>
                  <a:schemeClr val="dk1"/>
                </a:solidFill>
                <a:latin typeface="Calibri"/>
                <a:ea typeface="Calibri"/>
                <a:cs typeface="Calibri"/>
                <a:sym typeface="Calibri"/>
              </a:rPr>
              <a:t>is a supervised learning algorithm, which is based on </a:t>
            </a:r>
            <a:r>
              <a:rPr lang="en-GB" sz="1800" b="1" i="0" u="none" strike="noStrike" cap="none">
                <a:solidFill>
                  <a:srgbClr val="FF0000"/>
                </a:solidFill>
                <a:latin typeface="Calibri"/>
                <a:ea typeface="Calibri"/>
                <a:cs typeface="Calibri"/>
                <a:sym typeface="Calibri"/>
              </a:rPr>
              <a:t>Bayes theorem </a:t>
            </a:r>
            <a:r>
              <a:rPr lang="en-GB" sz="1800" b="0" i="0" u="none" strike="noStrike" cap="none">
                <a:solidFill>
                  <a:schemeClr val="dk1"/>
                </a:solidFill>
                <a:latin typeface="Calibri"/>
                <a:ea typeface="Calibri"/>
                <a:cs typeface="Calibri"/>
                <a:sym typeface="Calibri"/>
              </a:rPr>
              <a:t>and used for solving classification problems and it is one of the simple and most effective Classification algorithms which helps in building the fast machine learning models that can make quick predictions on the basis of the probability of an object.</a:t>
            </a:r>
            <a:endParaRPr sz="1400" b="0" i="0" u="none" strike="noStrike" cap="none">
              <a:solidFill>
                <a:srgbClr val="000000"/>
              </a:solidFill>
              <a:latin typeface="Arial"/>
              <a:ea typeface="Arial"/>
              <a:cs typeface="Arial"/>
              <a:sym typeface="Arial"/>
            </a:endParaRPr>
          </a:p>
          <a:p>
            <a:pPr marL="800100" marR="0" lvl="1" indent="-342900" algn="just"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alibri"/>
                <a:ea typeface="Calibri"/>
                <a:cs typeface="Calibri"/>
                <a:sym typeface="Calibri"/>
              </a:rPr>
              <a:t>Some popular examples of Naïve Bayes Algorithm are </a:t>
            </a:r>
            <a:r>
              <a:rPr lang="en-GB" sz="1800" b="0" i="0" u="none" strike="noStrike" cap="none">
                <a:solidFill>
                  <a:srgbClr val="FF0000"/>
                </a:solidFill>
                <a:latin typeface="Calibri"/>
                <a:ea typeface="Calibri"/>
                <a:cs typeface="Calibri"/>
                <a:sym typeface="Calibri"/>
              </a:rPr>
              <a:t>spam filtration, medical data analysis, and classifying articles.</a:t>
            </a:r>
            <a:endParaRPr sz="1800" b="0" i="0" u="none" strike="noStrike" cap="none">
              <a:solidFill>
                <a:srgbClr val="FF0000"/>
              </a:solidFill>
              <a:latin typeface="Calibri"/>
              <a:ea typeface="Calibri"/>
              <a:cs typeface="Calibri"/>
              <a:sym typeface="Calibri"/>
            </a:endParaRPr>
          </a:p>
        </p:txBody>
      </p:sp>
      <p:sp>
        <p:nvSpPr>
          <p:cNvPr id="172" name="Google Shape;172;p2"/>
          <p:cNvSpPr txBox="1"/>
          <p:nvPr/>
        </p:nvSpPr>
        <p:spPr>
          <a:xfrm>
            <a:off x="2740229" y="3178558"/>
            <a:ext cx="9108000" cy="1938952"/>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sng" strike="noStrike" cap="none">
                <a:solidFill>
                  <a:schemeClr val="dk1"/>
                </a:solidFill>
                <a:latin typeface="Calibri"/>
                <a:ea typeface="Calibri"/>
                <a:cs typeface="Calibri"/>
                <a:sym typeface="Calibri"/>
              </a:rPr>
              <a:t>Bayes Theorem Formula:-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dk1"/>
                </a:solidFill>
                <a:latin typeface="Calibri"/>
                <a:ea typeface="Calibri"/>
                <a:cs typeface="Calibri"/>
                <a:sym typeface="Calibri"/>
              </a:rPr>
              <a:t>Where,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dk1"/>
                </a:solidFill>
                <a:latin typeface="Calibri"/>
                <a:ea typeface="Calibri"/>
                <a:cs typeface="Calibri"/>
                <a:sym typeface="Calibri"/>
              </a:rPr>
              <a:t>P(A|B) is Posterior probability, (B|A) is Likelihood probability, (A) is Prior Probability</a:t>
            </a:r>
            <a:r>
              <a:rPr lang="en-GB" sz="1400" b="0" i="0" u="none" strike="noStrike" cap="none">
                <a:solidFill>
                  <a:srgbClr val="000000"/>
                </a:solidFill>
                <a:latin typeface="Arial"/>
                <a:ea typeface="Arial"/>
                <a:cs typeface="Arial"/>
                <a:sym typeface="Arial"/>
              </a:rPr>
              <a:t> </a:t>
            </a:r>
            <a:r>
              <a:rPr lang="en-GB" sz="2000" b="0" i="0" u="none" strike="noStrike" cap="none">
                <a:solidFill>
                  <a:srgbClr val="000000"/>
                </a:solidFill>
                <a:latin typeface="Calibri"/>
                <a:ea typeface="Calibri"/>
                <a:cs typeface="Calibri"/>
                <a:sym typeface="Calibri"/>
              </a:rPr>
              <a:t>and</a:t>
            </a:r>
            <a:r>
              <a:rPr lang="en-GB" sz="2000" b="0" i="0" u="none" strike="noStrike" cap="none">
                <a:solidFill>
                  <a:srgbClr val="000000"/>
                </a:solidFill>
                <a:latin typeface="Arial"/>
                <a:ea typeface="Arial"/>
                <a:cs typeface="Arial"/>
                <a:sym typeface="Arial"/>
              </a:rPr>
              <a:t> </a:t>
            </a:r>
            <a:r>
              <a:rPr lang="en-GB" sz="2000" b="0" i="0" u="none" strike="noStrike" cap="none">
                <a:solidFill>
                  <a:schemeClr val="dk1"/>
                </a:solidFill>
                <a:latin typeface="Calibri"/>
                <a:ea typeface="Calibri"/>
                <a:cs typeface="Calibri"/>
                <a:sym typeface="Calibri"/>
              </a:rPr>
              <a:t>P(B) is Marginal Probability.</a:t>
            </a:r>
            <a:endParaRPr sz="2000" b="0" i="0" u="none" strike="noStrike" cap="none">
              <a:solidFill>
                <a:schemeClr val="dk1"/>
              </a:solidFill>
              <a:latin typeface="Calibri"/>
              <a:ea typeface="Calibri"/>
              <a:cs typeface="Calibri"/>
              <a:sym typeface="Calibri"/>
            </a:endParaRPr>
          </a:p>
        </p:txBody>
      </p:sp>
      <p:pic>
        <p:nvPicPr>
          <p:cNvPr id="173" name="Google Shape;173;p2"/>
          <p:cNvPicPr preferRelativeResize="0"/>
          <p:nvPr/>
        </p:nvPicPr>
        <p:blipFill rotWithShape="1">
          <a:blip r:embed="rId3">
            <a:alphaModFix/>
          </a:blip>
          <a:srcRect/>
          <a:stretch/>
        </p:blipFill>
        <p:spPr>
          <a:xfrm>
            <a:off x="2835763" y="3551182"/>
            <a:ext cx="2501280" cy="596852"/>
          </a:xfrm>
          <a:prstGeom prst="rect">
            <a:avLst/>
          </a:prstGeom>
          <a:noFill/>
          <a:ln>
            <a:noFill/>
          </a:ln>
        </p:spPr>
      </p:pic>
      <p:sp>
        <p:nvSpPr>
          <p:cNvPr id="174" name="Google Shape;174;p2"/>
          <p:cNvSpPr txBox="1"/>
          <p:nvPr/>
        </p:nvSpPr>
        <p:spPr>
          <a:xfrm>
            <a:off x="617524" y="87143"/>
            <a:ext cx="10956951" cy="79821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Calibri"/>
              <a:buNone/>
            </a:pPr>
            <a:r>
              <a:rPr lang="en-GB" sz="5400" b="1" i="0" u="none" strike="noStrike" cap="none">
                <a:solidFill>
                  <a:schemeClr val="dk1"/>
                </a:solidFill>
                <a:latin typeface="Calibri"/>
                <a:ea typeface="Calibri"/>
                <a:cs typeface="Calibri"/>
                <a:sym typeface="Calibri"/>
              </a:rPr>
              <a:t>NAÏVE BAYES CLASSIFIER ALGORITHM</a:t>
            </a:r>
            <a:endParaRPr sz="5400" b="1" i="0" u="none" strike="noStrike" cap="none">
              <a:solidFill>
                <a:schemeClr val="dk1"/>
              </a:solidFill>
              <a:latin typeface="Calibri"/>
              <a:ea typeface="Calibri"/>
              <a:cs typeface="Calibri"/>
              <a:sym typeface="Calibri"/>
            </a:endParaRPr>
          </a:p>
        </p:txBody>
      </p:sp>
      <p:grpSp>
        <p:nvGrpSpPr>
          <p:cNvPr id="175" name="Google Shape;175;p2"/>
          <p:cNvGrpSpPr/>
          <p:nvPr/>
        </p:nvGrpSpPr>
        <p:grpSpPr>
          <a:xfrm>
            <a:off x="409432" y="3151203"/>
            <a:ext cx="2060818" cy="1670622"/>
            <a:chOff x="276194" y="145038"/>
            <a:chExt cx="2060818" cy="1670622"/>
          </a:xfrm>
        </p:grpSpPr>
        <p:sp>
          <p:nvSpPr>
            <p:cNvPr id="176" name="Google Shape;176;p2"/>
            <p:cNvSpPr/>
            <p:nvPr/>
          </p:nvSpPr>
          <p:spPr>
            <a:xfrm>
              <a:off x="725132" y="145038"/>
              <a:ext cx="841487" cy="841487"/>
            </a:xfrm>
            <a:prstGeom prst="roundRect">
              <a:avLst>
                <a:gd name="adj" fmla="val 16667"/>
              </a:avLst>
            </a:prstGeom>
            <a:solidFill>
              <a:schemeClr val="dk2"/>
            </a:solidFill>
            <a:ln w="254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txBox="1"/>
            <p:nvPr/>
          </p:nvSpPr>
          <p:spPr>
            <a:xfrm>
              <a:off x="766210" y="186116"/>
              <a:ext cx="759331" cy="759331"/>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None/>
              </a:pPr>
              <a:r>
                <a:rPr lang="en-GB" sz="1400" b="0" i="0" u="none" strike="noStrike" cap="none">
                  <a:solidFill>
                    <a:schemeClr val="lt1"/>
                  </a:solidFill>
                  <a:latin typeface="Arial"/>
                  <a:ea typeface="Arial"/>
                  <a:cs typeface="Arial"/>
                  <a:sym typeface="Arial"/>
                </a:rPr>
                <a:t>Naïve Bayes</a:t>
              </a:r>
              <a:endParaRPr sz="1400" b="0" i="0" u="none" strike="noStrike" cap="none">
                <a:solidFill>
                  <a:schemeClr val="lt1"/>
                </a:solidFill>
                <a:latin typeface="Arial"/>
                <a:ea typeface="Arial"/>
                <a:cs typeface="Arial"/>
                <a:sym typeface="Arial"/>
              </a:endParaRPr>
            </a:p>
          </p:txBody>
        </p:sp>
        <p:sp>
          <p:nvSpPr>
            <p:cNvPr id="178" name="Google Shape;178;p2"/>
            <p:cNvSpPr/>
            <p:nvPr/>
          </p:nvSpPr>
          <p:spPr>
            <a:xfrm rot="3294092">
              <a:off x="1372777" y="1118938"/>
              <a:ext cx="323682" cy="0"/>
            </a:xfrm>
            <a:custGeom>
              <a:avLst/>
              <a:gdLst/>
              <a:ahLst/>
              <a:cxnLst/>
              <a:rect l="l" t="t" r="r" b="b"/>
              <a:pathLst>
                <a:path w="120000" h="120000" extrusionOk="0">
                  <a:moveTo>
                    <a:pt x="0" y="0"/>
                  </a:moveTo>
                  <a:lnTo>
                    <a:pt x="120000" y="0"/>
                  </a:lnTo>
                </a:path>
              </a:pathLst>
            </a:custGeom>
            <a:noFill/>
            <a:ln w="25400" cap="flat" cmpd="sng">
              <a:solidFill>
                <a:srgbClr val="354254"/>
              </a:solidFill>
              <a:prstDash val="solid"/>
              <a:round/>
              <a:headEnd type="none" w="sm" len="sm"/>
              <a:tailEnd type="none" w="sm" len="sm"/>
            </a:ln>
          </p:spPr>
        </p:sp>
        <p:sp>
          <p:nvSpPr>
            <p:cNvPr id="179" name="Google Shape;179;p2"/>
            <p:cNvSpPr/>
            <p:nvPr/>
          </p:nvSpPr>
          <p:spPr>
            <a:xfrm>
              <a:off x="1314557" y="1251351"/>
              <a:ext cx="1022455" cy="563796"/>
            </a:xfrm>
            <a:prstGeom prst="roundRect">
              <a:avLst>
                <a:gd name="adj" fmla="val 16667"/>
              </a:avLst>
            </a:prstGeom>
            <a:solidFill>
              <a:schemeClr val="dk2"/>
            </a:solidFill>
            <a:ln w="254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txBox="1"/>
            <p:nvPr/>
          </p:nvSpPr>
          <p:spPr>
            <a:xfrm>
              <a:off x="1342079" y="1278873"/>
              <a:ext cx="967411" cy="508752"/>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None/>
              </a:pPr>
              <a:r>
                <a:rPr lang="en-GB" sz="1400" b="1" i="0" u="none" strike="noStrike" cap="none">
                  <a:solidFill>
                    <a:schemeClr val="lt1"/>
                  </a:solidFill>
                  <a:latin typeface="Arial"/>
                  <a:ea typeface="Arial"/>
                  <a:cs typeface="Arial"/>
                  <a:sym typeface="Arial"/>
                </a:rPr>
                <a:t>Bayes</a:t>
              </a:r>
              <a:endParaRPr sz="1400" b="0" i="0" u="none" strike="noStrike" cap="none">
                <a:solidFill>
                  <a:schemeClr val="lt1"/>
                </a:solidFill>
                <a:latin typeface="Arial"/>
                <a:ea typeface="Arial"/>
                <a:cs typeface="Arial"/>
                <a:sym typeface="Arial"/>
              </a:endParaRPr>
            </a:p>
          </p:txBody>
        </p:sp>
        <p:sp>
          <p:nvSpPr>
            <p:cNvPr id="181" name="Google Shape;181;p2"/>
            <p:cNvSpPr/>
            <p:nvPr/>
          </p:nvSpPr>
          <p:spPr>
            <a:xfrm rot="6678476">
              <a:off x="787616" y="1119194"/>
              <a:ext cx="284808" cy="0"/>
            </a:xfrm>
            <a:custGeom>
              <a:avLst/>
              <a:gdLst/>
              <a:ahLst/>
              <a:cxnLst/>
              <a:rect l="l" t="t" r="r" b="b"/>
              <a:pathLst>
                <a:path w="120000" h="120000" extrusionOk="0">
                  <a:moveTo>
                    <a:pt x="0" y="0"/>
                  </a:moveTo>
                  <a:lnTo>
                    <a:pt x="120000" y="0"/>
                  </a:lnTo>
                </a:path>
              </a:pathLst>
            </a:custGeom>
            <a:noFill/>
            <a:ln w="25400" cap="flat" cmpd="sng">
              <a:solidFill>
                <a:srgbClr val="354254"/>
              </a:solidFill>
              <a:prstDash val="solid"/>
              <a:round/>
              <a:headEnd type="none" w="sm" len="sm"/>
              <a:tailEnd type="none" w="sm" len="sm"/>
            </a:ln>
          </p:spPr>
        </p:sp>
        <p:sp>
          <p:nvSpPr>
            <p:cNvPr id="182" name="Google Shape;182;p2"/>
            <p:cNvSpPr/>
            <p:nvPr/>
          </p:nvSpPr>
          <p:spPr>
            <a:xfrm>
              <a:off x="276194" y="1251864"/>
              <a:ext cx="984253" cy="563796"/>
            </a:xfrm>
            <a:prstGeom prst="roundRect">
              <a:avLst>
                <a:gd name="adj" fmla="val 16667"/>
              </a:avLst>
            </a:prstGeom>
            <a:solidFill>
              <a:schemeClr val="dk2"/>
            </a:solidFill>
            <a:ln w="254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txBox="1"/>
            <p:nvPr/>
          </p:nvSpPr>
          <p:spPr>
            <a:xfrm>
              <a:off x="303716" y="1279386"/>
              <a:ext cx="929209" cy="508752"/>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None/>
              </a:pPr>
              <a:r>
                <a:rPr lang="en-GB" sz="1400" b="1" i="0" u="none" strike="noStrike" cap="none">
                  <a:solidFill>
                    <a:schemeClr val="lt1"/>
                  </a:solidFill>
                  <a:latin typeface="Arial"/>
                  <a:ea typeface="Arial"/>
                  <a:cs typeface="Arial"/>
                  <a:sym typeface="Arial"/>
                </a:rPr>
                <a:t>Naïve</a:t>
              </a: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700" scaled="0"/>
        </a:gradFill>
        <a:effectLst/>
      </p:bgPr>
    </p:bg>
    <p:spTree>
      <p:nvGrpSpPr>
        <p:cNvPr id="1" name="Shape 282"/>
        <p:cNvGrpSpPr/>
        <p:nvPr/>
      </p:nvGrpSpPr>
      <p:grpSpPr>
        <a:xfrm>
          <a:off x="0" y="0"/>
          <a:ext cx="0" cy="0"/>
          <a:chOff x="0" y="0"/>
          <a:chExt cx="0" cy="0"/>
        </a:xfrm>
      </p:grpSpPr>
      <p:sp>
        <p:nvSpPr>
          <p:cNvPr id="283" name="Google Shape;283;ge3a2b832e4_37_0"/>
          <p:cNvSpPr txBox="1">
            <a:spLocks noGrp="1"/>
          </p:cNvSpPr>
          <p:nvPr>
            <p:ph type="title"/>
          </p:nvPr>
        </p:nvSpPr>
        <p:spPr>
          <a:xfrm>
            <a:off x="1015621" y="122830"/>
            <a:ext cx="10515600" cy="63567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90534"/>
              <a:buFont typeface="Calibri"/>
              <a:buNone/>
            </a:pPr>
            <a:r>
              <a:rPr lang="en-GB" sz="5400" b="1"/>
              <a:t>K-NEAREST NEIGHBORS (KNN)</a:t>
            </a:r>
            <a:endParaRPr sz="5400" b="1"/>
          </a:p>
        </p:txBody>
      </p:sp>
      <p:sp>
        <p:nvSpPr>
          <p:cNvPr id="284" name="Google Shape;284;ge3a2b832e4_37_0"/>
          <p:cNvSpPr txBox="1">
            <a:spLocks noGrp="1"/>
          </p:cNvSpPr>
          <p:nvPr>
            <p:ph type="body" idx="1"/>
          </p:nvPr>
        </p:nvSpPr>
        <p:spPr>
          <a:xfrm>
            <a:off x="292290" y="758509"/>
            <a:ext cx="11717740" cy="470877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GB" sz="1800" b="1"/>
              <a:t>KNN</a:t>
            </a:r>
            <a:r>
              <a:rPr lang="en-GB" sz="1800"/>
              <a:t> is a method which is used for classifying objects based on closest training examples in the feature space. KNN is the most basic type of instance-based learning or lazy learning. It assumes all instances are points in n-dimensional space. A distance measure is needed to determine the “closeness” of instances. KNN classifies an instance by finding its nearest neighbours and picking the most popular class among the neighbours.</a:t>
            </a:r>
            <a:endParaRPr/>
          </a:p>
          <a:p>
            <a:pPr marL="0" lvl="0" indent="0" algn="just" rtl="0">
              <a:lnSpc>
                <a:spcPct val="90000"/>
              </a:lnSpc>
              <a:spcBef>
                <a:spcPts val="1000"/>
              </a:spcBef>
              <a:spcAft>
                <a:spcPts val="0"/>
              </a:spcAft>
              <a:buSzPts val="2000"/>
              <a:buNone/>
            </a:pPr>
            <a:r>
              <a:rPr lang="en-GB" sz="1800"/>
              <a:t>Suppose 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 </a:t>
            </a:r>
            <a:endParaRPr sz="1800" b="1"/>
          </a:p>
          <a:p>
            <a:pPr marL="0" lvl="0" indent="0" algn="just" rtl="0">
              <a:lnSpc>
                <a:spcPct val="90000"/>
              </a:lnSpc>
              <a:spcBef>
                <a:spcPts val="1000"/>
              </a:spcBef>
              <a:spcAft>
                <a:spcPts val="0"/>
              </a:spcAft>
              <a:buSzPts val="2000"/>
              <a:buNone/>
            </a:pPr>
            <a:endParaRPr sz="2000" b="1"/>
          </a:p>
          <a:p>
            <a:pPr marL="0" lvl="0" indent="0" algn="l" rtl="0">
              <a:lnSpc>
                <a:spcPct val="90000"/>
              </a:lnSpc>
              <a:spcBef>
                <a:spcPts val="1000"/>
              </a:spcBef>
              <a:spcAft>
                <a:spcPts val="0"/>
              </a:spcAft>
              <a:buClr>
                <a:schemeClr val="dk1"/>
              </a:buClr>
              <a:buSzPts val="2000"/>
              <a:buNone/>
            </a:pPr>
            <a:endParaRPr sz="2000" b="1"/>
          </a:p>
          <a:p>
            <a:pPr marL="0" lvl="0" indent="0" algn="l" rtl="0">
              <a:lnSpc>
                <a:spcPct val="90000"/>
              </a:lnSpc>
              <a:spcBef>
                <a:spcPts val="1000"/>
              </a:spcBef>
              <a:spcAft>
                <a:spcPts val="0"/>
              </a:spcAft>
              <a:buClr>
                <a:schemeClr val="dk1"/>
              </a:buClr>
              <a:buSzPts val="2000"/>
              <a:buNone/>
            </a:pPr>
            <a:r>
              <a:rPr lang="en-GB" sz="2000" b="1"/>
              <a:t>● ALGORITHM</a:t>
            </a:r>
            <a:endParaRPr/>
          </a:p>
          <a:p>
            <a:pPr marL="0" lvl="0" indent="0" algn="l" rtl="0">
              <a:lnSpc>
                <a:spcPct val="90000"/>
              </a:lnSpc>
              <a:spcBef>
                <a:spcPts val="1000"/>
              </a:spcBef>
              <a:spcAft>
                <a:spcPts val="0"/>
              </a:spcAft>
              <a:buClr>
                <a:schemeClr val="dk1"/>
              </a:buClr>
              <a:buSzPts val="2000"/>
              <a:buNone/>
            </a:pPr>
            <a:endParaRPr sz="2000" b="1"/>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2800"/>
              <a:buNone/>
            </a:pPr>
            <a:endParaRPr/>
          </a:p>
        </p:txBody>
      </p:sp>
      <p:graphicFrame>
        <p:nvGraphicFramePr>
          <p:cNvPr id="285" name="Google Shape;285;ge3a2b832e4_37_0"/>
          <p:cNvGraphicFramePr/>
          <p:nvPr/>
        </p:nvGraphicFramePr>
        <p:xfrm>
          <a:off x="292290" y="4062448"/>
          <a:ext cx="3000000" cy="3000000"/>
        </p:xfrm>
        <a:graphic>
          <a:graphicData uri="http://schemas.openxmlformats.org/drawingml/2006/table">
            <a:tbl>
              <a:tblPr firstRow="1" bandRow="1">
                <a:noFill/>
                <a:tableStyleId>{40F8314C-F446-4B3A-83CC-BBC1BFBC5D05}</a:tableStyleId>
              </a:tblPr>
              <a:tblGrid>
                <a:gridCol w="11526675">
                  <a:extLst>
                    <a:ext uri="{9D8B030D-6E8A-4147-A177-3AD203B41FA5}">
                      <a16:colId xmlns:a16="http://schemas.microsoft.com/office/drawing/2014/main" val="20000"/>
                    </a:ext>
                  </a:extLst>
                </a:gridCol>
              </a:tblGrid>
              <a:tr h="2548675">
                <a:tc>
                  <a:txBody>
                    <a:bodyPr/>
                    <a:lstStyle/>
                    <a:p>
                      <a:pPr marL="0" marR="0" lvl="0" indent="0" algn="just" rtl="0">
                        <a:lnSpc>
                          <a:spcPct val="100000"/>
                        </a:lnSpc>
                        <a:spcBef>
                          <a:spcPts val="0"/>
                        </a:spcBef>
                        <a:spcAft>
                          <a:spcPts val="0"/>
                        </a:spcAft>
                        <a:buClr>
                          <a:srgbClr val="000000"/>
                        </a:buClr>
                        <a:buSzPts val="1600"/>
                        <a:buFont typeface="Arial"/>
                        <a:buNone/>
                      </a:pPr>
                      <a:r>
                        <a:rPr lang="en-GB" sz="1600" u="none" strike="noStrike" cap="none"/>
                        <a:t>I. Take a sample dataset of n columns and m rows named as R. In which n-1th columns are the input vector nth and column is the    output vector.</a:t>
                      </a:r>
                      <a:endParaRPr sz="1600" u="none" strike="noStrike" cap="none"/>
                    </a:p>
                    <a:p>
                      <a:pPr marL="0" marR="0" lvl="0" indent="0" algn="just" rtl="0">
                        <a:lnSpc>
                          <a:spcPct val="100000"/>
                        </a:lnSpc>
                        <a:spcBef>
                          <a:spcPts val="0"/>
                        </a:spcBef>
                        <a:spcAft>
                          <a:spcPts val="0"/>
                        </a:spcAft>
                        <a:buClr>
                          <a:srgbClr val="000000"/>
                        </a:buClr>
                        <a:buSzPts val="1600"/>
                        <a:buFont typeface="Arial"/>
                        <a:buNone/>
                      </a:pPr>
                      <a:r>
                        <a:rPr lang="en-GB" sz="1600" u="none" strike="noStrike" cap="none"/>
                        <a:t>II. Take a test dataset of n-1 attributes and Y rows named as P.</a:t>
                      </a:r>
                      <a:endParaRPr sz="1600" u="none" strike="noStrike" cap="none"/>
                    </a:p>
                    <a:p>
                      <a:pPr marL="0" marR="0" lvl="0" indent="0" algn="just" rtl="0">
                        <a:lnSpc>
                          <a:spcPct val="100000"/>
                        </a:lnSpc>
                        <a:spcBef>
                          <a:spcPts val="0"/>
                        </a:spcBef>
                        <a:spcAft>
                          <a:spcPts val="0"/>
                        </a:spcAft>
                        <a:buClr>
                          <a:srgbClr val="000000"/>
                        </a:buClr>
                        <a:buSzPts val="1600"/>
                        <a:buFont typeface="Arial"/>
                        <a:buNone/>
                      </a:pPr>
                      <a:r>
                        <a:rPr lang="en-GB" sz="1600" u="none" strike="noStrike" cap="none"/>
                        <a:t>III. Find the Euclidean distance between every  S and T by the help of formula</a:t>
                      </a:r>
                      <a:endParaRPr sz="1600" u="none" strike="noStrike" cap="none"/>
                    </a:p>
                    <a:p>
                      <a:pPr marL="0" marR="0" lvl="0" indent="0" algn="just" rtl="0">
                        <a:lnSpc>
                          <a:spcPct val="100000"/>
                        </a:lnSpc>
                        <a:spcBef>
                          <a:spcPts val="0"/>
                        </a:spcBef>
                        <a:spcAft>
                          <a:spcPts val="0"/>
                        </a:spcAft>
                        <a:buClr>
                          <a:srgbClr val="000000"/>
                        </a:buClr>
                        <a:buSzPts val="1600"/>
                        <a:buFont typeface="Arial"/>
                        <a:buNone/>
                      </a:pPr>
                      <a:br>
                        <a:rPr lang="en-GB" sz="1600" u="none" strike="noStrike" cap="none"/>
                      </a:br>
                      <a:r>
                        <a:rPr lang="en-GB" sz="1600" u="none" strike="noStrike" cap="none"/>
                        <a:t>      Euclian Distance=〖 √∑_(i=1)^y▒∑_(j=1)^m▒∑_(l=11)^(n-1)▒(R(j,l)-P(i,l)) 〗^2</a:t>
                      </a:r>
                      <a:endParaRPr sz="1600" u="none" strike="noStrike" cap="none"/>
                    </a:p>
                    <a:p>
                      <a:pPr marL="0" marR="0" lvl="0" indent="0" algn="just" rtl="0">
                        <a:lnSpc>
                          <a:spcPct val="100000"/>
                        </a:lnSpc>
                        <a:spcBef>
                          <a:spcPts val="0"/>
                        </a:spcBef>
                        <a:spcAft>
                          <a:spcPts val="0"/>
                        </a:spcAft>
                        <a:buClr>
                          <a:srgbClr val="000000"/>
                        </a:buClr>
                        <a:buSzPts val="1600"/>
                        <a:buFont typeface="Arial"/>
                        <a:buNone/>
                      </a:pPr>
                      <a:br>
                        <a:rPr lang="en-GB" sz="1600" u="none" strike="noStrike" cap="none"/>
                      </a:br>
                      <a:r>
                        <a:rPr lang="en-GB" sz="1600" u="none" strike="noStrike" cap="none"/>
                        <a:t>IV. Then, Decide a random value of K. K is the no. of nearest neighbours.</a:t>
                      </a:r>
                      <a:endParaRPr sz="1600" u="none" strike="noStrike" cap="none"/>
                    </a:p>
                    <a:p>
                      <a:pPr marL="0" marR="0" lvl="0" indent="0" algn="just" rtl="0">
                        <a:lnSpc>
                          <a:spcPct val="100000"/>
                        </a:lnSpc>
                        <a:spcBef>
                          <a:spcPts val="0"/>
                        </a:spcBef>
                        <a:spcAft>
                          <a:spcPts val="0"/>
                        </a:spcAft>
                        <a:buClr>
                          <a:srgbClr val="000000"/>
                        </a:buClr>
                        <a:buSzPts val="1600"/>
                        <a:buFont typeface="Arial"/>
                        <a:buNone/>
                      </a:pPr>
                      <a:r>
                        <a:rPr lang="en-GB" sz="1600" u="none" strike="noStrike" cap="none"/>
                        <a:t>V. Then with the help of these minimum distance and Euclidean distance find out the nth column of each.</a:t>
                      </a:r>
                      <a:endParaRPr sz="1600" u="none" strike="noStrike" cap="none"/>
                    </a:p>
                    <a:p>
                      <a:pPr marL="0" marR="0" lvl="0" indent="0" algn="just" rtl="0">
                        <a:lnSpc>
                          <a:spcPct val="100000"/>
                        </a:lnSpc>
                        <a:spcBef>
                          <a:spcPts val="0"/>
                        </a:spcBef>
                        <a:spcAft>
                          <a:spcPts val="0"/>
                        </a:spcAft>
                        <a:buClr>
                          <a:srgbClr val="000000"/>
                        </a:buClr>
                        <a:buSzPts val="1600"/>
                        <a:buFont typeface="Arial"/>
                        <a:buNone/>
                      </a:pPr>
                      <a:r>
                        <a:rPr lang="en-GB" sz="1600" u="none" strike="noStrike" cap="none"/>
                        <a:t>VI. Find out the same output values.</a:t>
                      </a:r>
                      <a:endParaRPr sz="1600" u="none" strike="noStrike" cap="none"/>
                    </a:p>
                  </a:txBody>
                  <a:tcPr marL="91450" marR="91450" marT="45725" marB="45725">
                    <a:solidFill>
                      <a:srgbClr val="BBD6EE"/>
                    </a:solidFill>
                  </a:tcPr>
                </a:tc>
                <a:extLst>
                  <a:ext uri="{0D108BD9-81ED-4DB2-BD59-A6C34878D82A}">
                    <a16:rowId xmlns:a16="http://schemas.microsoft.com/office/drawing/2014/main" val="10000"/>
                  </a:ext>
                </a:extLst>
              </a:tr>
            </a:tbl>
          </a:graphicData>
        </a:graphic>
      </p:graphicFrame>
      <p:pic>
        <p:nvPicPr>
          <p:cNvPr id="286" name="Google Shape;286;ge3a2b832e4_37_0" descr="K-Nearest Neighbor(KNN) Algorithm for Machine Learning"/>
          <p:cNvPicPr preferRelativeResize="0"/>
          <p:nvPr/>
        </p:nvPicPr>
        <p:blipFill rotWithShape="1">
          <a:blip r:embed="rId3">
            <a:alphaModFix/>
          </a:blip>
          <a:srcRect/>
          <a:stretch/>
        </p:blipFill>
        <p:spPr>
          <a:xfrm>
            <a:off x="5828037" y="2386236"/>
            <a:ext cx="5554196" cy="16944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700" scaled="0"/>
        </a:gradFill>
        <a:effectLst/>
      </p:bgPr>
    </p:bg>
    <p:spTree>
      <p:nvGrpSpPr>
        <p:cNvPr id="1" name="Shape 290"/>
        <p:cNvGrpSpPr/>
        <p:nvPr/>
      </p:nvGrpSpPr>
      <p:grpSpPr>
        <a:xfrm>
          <a:off x="0" y="0"/>
          <a:ext cx="0" cy="0"/>
          <a:chOff x="0" y="0"/>
          <a:chExt cx="0" cy="0"/>
        </a:xfrm>
      </p:grpSpPr>
      <p:sp>
        <p:nvSpPr>
          <p:cNvPr id="291" name="Google Shape;291;ge3a2b832e4_32_0"/>
          <p:cNvSpPr txBox="1">
            <a:spLocks noGrp="1"/>
          </p:cNvSpPr>
          <p:nvPr>
            <p:ph type="body" idx="1"/>
          </p:nvPr>
        </p:nvSpPr>
        <p:spPr>
          <a:xfrm>
            <a:off x="180305" y="122830"/>
            <a:ext cx="3721994" cy="708338"/>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Clr>
                <a:schemeClr val="dk1"/>
              </a:buClr>
              <a:buSzPts val="2400"/>
              <a:buNone/>
            </a:pPr>
            <a:r>
              <a:rPr lang="en-GB" sz="2400"/>
              <a:t>● HOW DOES KNN WORK</a:t>
            </a:r>
            <a:endParaRPr sz="2400"/>
          </a:p>
          <a:p>
            <a:pPr marL="0" lvl="0" indent="0" algn="just" rtl="0">
              <a:lnSpc>
                <a:spcPct val="90000"/>
              </a:lnSpc>
              <a:spcBef>
                <a:spcPts val="1000"/>
              </a:spcBef>
              <a:spcAft>
                <a:spcPts val="0"/>
              </a:spcAft>
              <a:buClr>
                <a:schemeClr val="dk1"/>
              </a:buClr>
              <a:buSzPts val="1200"/>
              <a:buNone/>
            </a:pPr>
            <a:endParaRPr sz="1400"/>
          </a:p>
          <a:p>
            <a:pPr marL="0" lvl="0" indent="0" algn="just" rtl="0">
              <a:lnSpc>
                <a:spcPct val="90000"/>
              </a:lnSpc>
              <a:spcBef>
                <a:spcPts val="1000"/>
              </a:spcBef>
              <a:spcAft>
                <a:spcPts val="0"/>
              </a:spcAft>
              <a:buClr>
                <a:schemeClr val="dk1"/>
              </a:buClr>
              <a:buSzPts val="1200"/>
              <a:buNone/>
            </a:pPr>
            <a:endParaRPr sz="3200"/>
          </a:p>
          <a:p>
            <a:pPr marL="0" lvl="0" indent="0" algn="just" rtl="0">
              <a:lnSpc>
                <a:spcPct val="90000"/>
              </a:lnSpc>
              <a:spcBef>
                <a:spcPts val="1000"/>
              </a:spcBef>
              <a:spcAft>
                <a:spcPts val="0"/>
              </a:spcAft>
              <a:buClr>
                <a:schemeClr val="dk1"/>
              </a:buClr>
              <a:buSzPts val="1200"/>
              <a:buNone/>
            </a:pPr>
            <a:endParaRPr sz="1400"/>
          </a:p>
          <a:p>
            <a:pPr marL="0" lvl="0" indent="0" algn="just" rtl="0">
              <a:lnSpc>
                <a:spcPct val="90000"/>
              </a:lnSpc>
              <a:spcBef>
                <a:spcPts val="1000"/>
              </a:spcBef>
              <a:spcAft>
                <a:spcPts val="0"/>
              </a:spcAft>
              <a:buClr>
                <a:schemeClr val="dk1"/>
              </a:buClr>
              <a:buSzPts val="1200"/>
              <a:buNone/>
            </a:pPr>
            <a:br>
              <a:rPr lang="en-GB" sz="1400"/>
            </a:br>
            <a:br>
              <a:rPr lang="en-GB" sz="1400"/>
            </a:br>
            <a:r>
              <a:rPr lang="en-GB" sz="1400"/>
              <a:t>                                                                                             </a:t>
            </a:r>
            <a:endParaRPr sz="1400"/>
          </a:p>
        </p:txBody>
      </p:sp>
      <p:pic>
        <p:nvPicPr>
          <p:cNvPr id="292" name="Google Shape;292;ge3a2b832e4_32_0" descr="K-Nearest Neighbor(KNN) Algorithm for Machine Learning"/>
          <p:cNvPicPr preferRelativeResize="0"/>
          <p:nvPr/>
        </p:nvPicPr>
        <p:blipFill rotWithShape="1">
          <a:blip r:embed="rId3">
            <a:alphaModFix/>
          </a:blip>
          <a:srcRect/>
          <a:stretch/>
        </p:blipFill>
        <p:spPr>
          <a:xfrm>
            <a:off x="7858778" y="122830"/>
            <a:ext cx="4080453" cy="1815349"/>
          </a:xfrm>
          <a:prstGeom prst="rect">
            <a:avLst/>
          </a:prstGeom>
          <a:noFill/>
          <a:ln>
            <a:noFill/>
          </a:ln>
        </p:spPr>
      </p:pic>
      <p:pic>
        <p:nvPicPr>
          <p:cNvPr id="293" name="Google Shape;293;ge3a2b832e4_32_0" descr="K-Nearest Neighbor(KNN) Algorithm for Machine Learning"/>
          <p:cNvPicPr preferRelativeResize="0"/>
          <p:nvPr/>
        </p:nvPicPr>
        <p:blipFill rotWithShape="1">
          <a:blip r:embed="rId4">
            <a:alphaModFix/>
          </a:blip>
          <a:srcRect/>
          <a:stretch/>
        </p:blipFill>
        <p:spPr>
          <a:xfrm>
            <a:off x="112282" y="4109538"/>
            <a:ext cx="4717295" cy="2304141"/>
          </a:xfrm>
          <a:prstGeom prst="rect">
            <a:avLst/>
          </a:prstGeom>
          <a:noFill/>
          <a:ln>
            <a:noFill/>
          </a:ln>
        </p:spPr>
      </p:pic>
      <p:pic>
        <p:nvPicPr>
          <p:cNvPr id="294" name="Google Shape;294;ge3a2b832e4_32_0" descr="K-Nearest Neighbor(KNN) Algorithm for Machine Learning"/>
          <p:cNvPicPr preferRelativeResize="0"/>
          <p:nvPr/>
        </p:nvPicPr>
        <p:blipFill rotWithShape="1">
          <a:blip r:embed="rId5">
            <a:alphaModFix/>
          </a:blip>
          <a:srcRect/>
          <a:stretch/>
        </p:blipFill>
        <p:spPr>
          <a:xfrm>
            <a:off x="6804357" y="4535419"/>
            <a:ext cx="4203281" cy="1979943"/>
          </a:xfrm>
          <a:prstGeom prst="rect">
            <a:avLst/>
          </a:prstGeom>
          <a:noFill/>
          <a:ln>
            <a:noFill/>
          </a:ln>
        </p:spPr>
      </p:pic>
      <p:sp>
        <p:nvSpPr>
          <p:cNvPr id="295" name="Google Shape;295;ge3a2b832e4_32_0"/>
          <p:cNvSpPr txBox="1"/>
          <p:nvPr/>
        </p:nvSpPr>
        <p:spPr>
          <a:xfrm>
            <a:off x="180305" y="755354"/>
            <a:ext cx="81265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800" b="0" i="0" u="none" strike="noStrike" cap="none">
                <a:solidFill>
                  <a:srgbClr val="000000"/>
                </a:solidFill>
                <a:latin typeface="Calibri"/>
                <a:ea typeface="Calibri"/>
                <a:cs typeface="Calibri"/>
                <a:sym typeface="Calibri"/>
              </a:rPr>
              <a:t>Suppose we have a new data point and we need to put it in the required category.</a:t>
            </a:r>
            <a:endParaRPr sz="1800" b="0" i="0" u="none" strike="noStrike" cap="none">
              <a:solidFill>
                <a:srgbClr val="000000"/>
              </a:solidFill>
              <a:latin typeface="Calibri"/>
              <a:ea typeface="Calibri"/>
              <a:cs typeface="Calibri"/>
              <a:sym typeface="Calibri"/>
            </a:endParaRPr>
          </a:p>
        </p:txBody>
      </p:sp>
      <p:sp>
        <p:nvSpPr>
          <p:cNvPr id="296" name="Google Shape;296;ge3a2b832e4_32_0"/>
          <p:cNvSpPr txBox="1"/>
          <p:nvPr/>
        </p:nvSpPr>
        <p:spPr>
          <a:xfrm>
            <a:off x="155920" y="1233538"/>
            <a:ext cx="74927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800" b="0" i="0" u="none" strike="noStrike" cap="none">
                <a:solidFill>
                  <a:srgbClr val="000000"/>
                </a:solidFill>
                <a:latin typeface="Calibri"/>
                <a:ea typeface="Calibri"/>
                <a:cs typeface="Calibri"/>
                <a:sym typeface="Calibri"/>
              </a:rPr>
              <a:t>• Firstly, we will choose the number of neighbours, so we will choose the k=5.</a:t>
            </a:r>
            <a:endParaRPr sz="1800" b="0" i="0" u="none" strike="noStrike" cap="none">
              <a:solidFill>
                <a:srgbClr val="000000"/>
              </a:solidFill>
              <a:latin typeface="Calibri"/>
              <a:ea typeface="Calibri"/>
              <a:cs typeface="Calibri"/>
              <a:sym typeface="Calibri"/>
            </a:endParaRPr>
          </a:p>
        </p:txBody>
      </p:sp>
      <p:sp>
        <p:nvSpPr>
          <p:cNvPr id="297" name="Google Shape;297;ge3a2b832e4_32_0"/>
          <p:cNvSpPr txBox="1"/>
          <p:nvPr/>
        </p:nvSpPr>
        <p:spPr>
          <a:xfrm>
            <a:off x="155919" y="1975593"/>
            <a:ext cx="1178331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800" b="0" i="0" u="none" strike="noStrike" cap="none">
                <a:solidFill>
                  <a:srgbClr val="000000"/>
                </a:solidFill>
                <a:latin typeface="Calibri"/>
                <a:ea typeface="Calibri"/>
                <a:cs typeface="Calibri"/>
                <a:sym typeface="Calibri"/>
              </a:rPr>
              <a:t>• Next, we will calculate the Euclidean distance between the data points. The Euclidean distance is the distance between two points, which we have already studied in geometry. It can be calculated as:</a:t>
            </a:r>
            <a:endParaRPr sz="1800" b="0" i="0" u="none" strike="noStrike" cap="none">
              <a:solidFill>
                <a:srgbClr val="000000"/>
              </a:solidFill>
              <a:latin typeface="Calibri"/>
              <a:ea typeface="Calibri"/>
              <a:cs typeface="Calibri"/>
              <a:sym typeface="Calibri"/>
            </a:endParaRPr>
          </a:p>
        </p:txBody>
      </p:sp>
      <p:sp>
        <p:nvSpPr>
          <p:cNvPr id="298" name="Google Shape;298;ge3a2b832e4_32_0"/>
          <p:cNvSpPr txBox="1"/>
          <p:nvPr/>
        </p:nvSpPr>
        <p:spPr>
          <a:xfrm>
            <a:off x="112282" y="2909209"/>
            <a:ext cx="11620372"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800" b="0" i="0" u="none" strike="noStrike" cap="none">
                <a:solidFill>
                  <a:srgbClr val="000000"/>
                </a:solidFill>
                <a:latin typeface="Calibri"/>
                <a:ea typeface="Calibri"/>
                <a:cs typeface="Calibri"/>
                <a:sym typeface="Calibri"/>
              </a:rPr>
              <a:t>• By calculating the Euclidean distance we got the nearest neighbours, as three nearest neighbours in category A and two nearest neighbours in category B.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GB" sz="1800" b="0" i="0" u="none" strike="noStrike" cap="none">
                <a:solidFill>
                  <a:srgbClr val="000000"/>
                </a:solidFill>
                <a:latin typeface="Calibri"/>
                <a:ea typeface="Calibri"/>
                <a:cs typeface="Calibri"/>
                <a:sym typeface="Calibri"/>
              </a:rPr>
              <a:t>Consider the image:</a:t>
            </a:r>
            <a:endParaRPr sz="1800" b="0" i="0" u="none" strike="noStrike" cap="none">
              <a:solidFill>
                <a:srgbClr val="000000"/>
              </a:solidFill>
              <a:latin typeface="Calibri"/>
              <a:ea typeface="Calibri"/>
              <a:cs typeface="Calibri"/>
              <a:sym typeface="Calibri"/>
            </a:endParaRPr>
          </a:p>
        </p:txBody>
      </p:sp>
      <p:sp>
        <p:nvSpPr>
          <p:cNvPr id="299" name="Google Shape;299;ge3a2b832e4_32_0"/>
          <p:cNvSpPr txBox="1"/>
          <p:nvPr/>
        </p:nvSpPr>
        <p:spPr>
          <a:xfrm>
            <a:off x="5872766" y="3750492"/>
            <a:ext cx="6066464" cy="64633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GB" sz="1800" b="1" i="0" u="none" strike="noStrike" cap="none">
                <a:solidFill>
                  <a:srgbClr val="000000"/>
                </a:solidFill>
                <a:latin typeface="Calibri"/>
                <a:ea typeface="Calibri"/>
                <a:cs typeface="Calibri"/>
                <a:sym typeface="Calibri"/>
              </a:rPr>
              <a:t>As we can see the 3 nearest neighbours are from category A. Hence this new data point must belong to category A.</a:t>
            </a:r>
            <a:endParaRPr sz="1800" b="1" i="0" u="none" strike="noStrike" cap="non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2"/>
          <p:cNvSpPr/>
          <p:nvPr/>
        </p:nvSpPr>
        <p:spPr>
          <a:xfrm>
            <a:off x="2683560" y="-717"/>
            <a:ext cx="6140985" cy="76940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400"/>
              <a:buFont typeface="Arial"/>
              <a:buNone/>
            </a:pPr>
            <a:r>
              <a:rPr lang="en-GB" sz="4400" b="0" i="0" u="none" strike="noStrike" cap="none">
                <a:solidFill>
                  <a:schemeClr val="dk1"/>
                </a:solidFill>
                <a:latin typeface="Calibri"/>
                <a:ea typeface="Calibri"/>
                <a:cs typeface="Calibri"/>
                <a:sym typeface="Calibri"/>
              </a:rPr>
              <a:t>WORK IMPLEMENTATION</a:t>
            </a:r>
            <a:endParaRPr sz="4400" b="0" i="0" u="none" strike="noStrike" cap="none">
              <a:solidFill>
                <a:schemeClr val="dk1"/>
              </a:solidFill>
              <a:latin typeface="Calibri"/>
              <a:ea typeface="Calibri"/>
              <a:cs typeface="Calibri"/>
              <a:sym typeface="Calibri"/>
            </a:endParaRPr>
          </a:p>
        </p:txBody>
      </p:sp>
      <p:sp>
        <p:nvSpPr>
          <p:cNvPr id="305" name="Google Shape;305;p22"/>
          <p:cNvSpPr txBox="1"/>
          <p:nvPr/>
        </p:nvSpPr>
        <p:spPr>
          <a:xfrm>
            <a:off x="253060" y="738835"/>
            <a:ext cx="11001986" cy="147732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Dataset Used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The PIMA Indian Diabetes Dataset has been used in this study, provided by the UCI Machine Learning Repository.</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The dataset has been originally collected from the National Institute of Diabetes and Digestive and Kidney Diseases.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This dataset has </a:t>
            </a:r>
            <a:r>
              <a:rPr lang="en-GB" sz="1800" b="1" i="0" u="none" strike="noStrike" cap="none">
                <a:solidFill>
                  <a:schemeClr val="dk1"/>
                </a:solidFill>
                <a:latin typeface="Calibri"/>
                <a:ea typeface="Calibri"/>
                <a:cs typeface="Calibri"/>
                <a:sym typeface="Calibri"/>
              </a:rPr>
              <a:t>768</a:t>
            </a:r>
            <a:r>
              <a:rPr lang="en-GB" sz="1800" b="0" i="0" u="none" strike="noStrike" cap="none">
                <a:solidFill>
                  <a:schemeClr val="dk1"/>
                </a:solidFill>
                <a:latin typeface="Calibri"/>
                <a:ea typeface="Calibri"/>
                <a:cs typeface="Calibri"/>
                <a:sym typeface="Calibri"/>
              </a:rPr>
              <a:t>  patient’s data where all the patients are female and at least 21 years old.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The number of true cases are</a:t>
            </a:r>
            <a:r>
              <a:rPr lang="en-GB" sz="1800" b="1" i="0" u="none" strike="noStrike" cap="none">
                <a:solidFill>
                  <a:schemeClr val="dk1"/>
                </a:solidFill>
                <a:latin typeface="Calibri"/>
                <a:ea typeface="Calibri"/>
                <a:cs typeface="Calibri"/>
                <a:sym typeface="Calibri"/>
              </a:rPr>
              <a:t> 268 (34.90%) </a:t>
            </a:r>
            <a:r>
              <a:rPr lang="en-GB" sz="1800" b="0" i="0" u="none" strike="noStrike" cap="none">
                <a:solidFill>
                  <a:schemeClr val="dk1"/>
                </a:solidFill>
                <a:latin typeface="Calibri"/>
                <a:ea typeface="Calibri"/>
                <a:cs typeface="Calibri"/>
                <a:sym typeface="Calibri"/>
              </a:rPr>
              <a:t>and the number of false cases are </a:t>
            </a:r>
            <a:r>
              <a:rPr lang="en-GB" sz="1800" b="1" i="0" u="none" strike="noStrike" cap="none">
                <a:solidFill>
                  <a:schemeClr val="dk1"/>
                </a:solidFill>
                <a:latin typeface="Calibri"/>
                <a:ea typeface="Calibri"/>
                <a:cs typeface="Calibri"/>
                <a:sym typeface="Calibri"/>
              </a:rPr>
              <a:t>500 (65.10%)</a:t>
            </a:r>
            <a:r>
              <a:rPr lang="en-GB" sz="1800" b="0" i="0" u="none" strike="noStrike" cap="none">
                <a:solidFill>
                  <a:schemeClr val="dk1"/>
                </a:solidFill>
                <a:latin typeface="Calibri"/>
                <a:ea typeface="Calibri"/>
                <a:cs typeface="Calibri"/>
                <a:sym typeface="Calibri"/>
              </a:rPr>
              <a:t>, respectively.</a:t>
            </a:r>
            <a:endParaRPr sz="1800" b="0" i="0" u="none" strike="noStrike" cap="none">
              <a:solidFill>
                <a:schemeClr val="dk1"/>
              </a:solidFill>
              <a:latin typeface="Calibri"/>
              <a:ea typeface="Calibri"/>
              <a:cs typeface="Calibri"/>
              <a:sym typeface="Calibri"/>
            </a:endParaRPr>
          </a:p>
        </p:txBody>
      </p:sp>
      <p:sp>
        <p:nvSpPr>
          <p:cNvPr id="306" name="Google Shape;306;p22"/>
          <p:cNvSpPr/>
          <p:nvPr/>
        </p:nvSpPr>
        <p:spPr>
          <a:xfrm>
            <a:off x="253060" y="2680332"/>
            <a:ext cx="8388664" cy="34470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2000" b="0" i="0" u="none" strike="noStrike" cap="none">
                <a:solidFill>
                  <a:schemeClr val="dk1"/>
                </a:solidFill>
                <a:latin typeface="Calibri"/>
                <a:ea typeface="Calibri"/>
                <a:cs typeface="Calibri"/>
                <a:sym typeface="Calibri"/>
              </a:rPr>
              <a:t>Fields description: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2000" b="0" i="0" u="none" strike="noStrike" cap="none">
                <a:solidFill>
                  <a:schemeClr val="dk1"/>
                </a:solidFill>
                <a:latin typeface="Calibri"/>
                <a:ea typeface="Calibri"/>
                <a:cs typeface="Calibri"/>
                <a:sym typeface="Calibri"/>
              </a:rPr>
              <a:t>•Number of times pregnant</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2000" b="0" i="0" u="none" strike="noStrike" cap="none">
                <a:solidFill>
                  <a:schemeClr val="dk1"/>
                </a:solidFill>
                <a:latin typeface="Calibri"/>
                <a:ea typeface="Calibri"/>
                <a:cs typeface="Calibri"/>
                <a:sym typeface="Calibri"/>
              </a:rPr>
              <a:t>•Plasma glucose concentration a </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GB" sz="2000" b="0" i="0" u="none" strike="noStrike" cap="none">
                <a:solidFill>
                  <a:schemeClr val="dk1"/>
                </a:solidFill>
                <a:latin typeface="Calibri"/>
                <a:ea typeface="Calibri"/>
                <a:cs typeface="Calibri"/>
                <a:sym typeface="Calibri"/>
              </a:rPr>
              <a:t>2 hours in an oral glucose tolerance test</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2000" b="0" i="0" u="none" strike="noStrike" cap="none">
                <a:solidFill>
                  <a:schemeClr val="dk1"/>
                </a:solidFill>
                <a:latin typeface="Calibri"/>
                <a:ea typeface="Calibri"/>
                <a:cs typeface="Calibri"/>
                <a:sym typeface="Calibri"/>
              </a:rPr>
              <a:t>•Diastolic blood pressure (mm Hg)</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2000" b="0" i="0" u="none" strike="noStrike" cap="none">
                <a:solidFill>
                  <a:schemeClr val="dk1"/>
                </a:solidFill>
                <a:latin typeface="Calibri"/>
                <a:ea typeface="Calibri"/>
                <a:cs typeface="Calibri"/>
                <a:sym typeface="Calibri"/>
              </a:rPr>
              <a:t>•Triceps skin fold thickness (mm)</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2000" b="0" i="0" u="none" strike="noStrike" cap="none">
                <a:solidFill>
                  <a:schemeClr val="dk1"/>
                </a:solidFill>
                <a:latin typeface="Calibri"/>
                <a:ea typeface="Calibri"/>
                <a:cs typeface="Calibri"/>
                <a:sym typeface="Calibri"/>
              </a:rPr>
              <a:t>•2-Hour serum insulin (mu U/ml)</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2000" b="0" i="0" u="none" strike="noStrike" cap="none">
                <a:solidFill>
                  <a:schemeClr val="dk1"/>
                </a:solidFill>
                <a:latin typeface="Calibri"/>
                <a:ea typeface="Calibri"/>
                <a:cs typeface="Calibri"/>
                <a:sym typeface="Calibri"/>
              </a:rPr>
              <a:t>•Body mass index (weight in kg/(height in m)^2)</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2000" b="0" i="0" u="none" strike="noStrike" cap="none">
                <a:solidFill>
                  <a:schemeClr val="dk1"/>
                </a:solidFill>
                <a:latin typeface="Calibri"/>
                <a:ea typeface="Calibri"/>
                <a:cs typeface="Calibri"/>
                <a:sym typeface="Calibri"/>
              </a:rPr>
              <a:t>•Diabetes pedigree function</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2000" b="0" i="0" u="none" strike="noStrike" cap="none">
                <a:solidFill>
                  <a:schemeClr val="dk1"/>
                </a:solidFill>
                <a:latin typeface="Calibri"/>
                <a:ea typeface="Calibri"/>
                <a:cs typeface="Calibri"/>
                <a:sym typeface="Calibri"/>
              </a:rPr>
              <a:t>•Age (years)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2000" b="0" i="0" u="none" strike="noStrike" cap="none">
                <a:solidFill>
                  <a:schemeClr val="dk1"/>
                </a:solidFill>
                <a:latin typeface="Calibri"/>
                <a:ea typeface="Calibri"/>
                <a:cs typeface="Calibri"/>
                <a:sym typeface="Calibri"/>
              </a:rPr>
              <a:t>•Class variable (1:positive for diabetes, 0: negative for diabetes)</a:t>
            </a:r>
            <a:endParaRPr sz="1800" b="0" i="0" u="none" strike="noStrike" cap="none">
              <a:solidFill>
                <a:srgbClr val="000000"/>
              </a:solidFill>
              <a:latin typeface="Arial"/>
              <a:ea typeface="Arial"/>
              <a:cs typeface="Arial"/>
              <a:sym typeface="Arial"/>
            </a:endParaRPr>
          </a:p>
        </p:txBody>
      </p:sp>
      <p:pic>
        <p:nvPicPr>
          <p:cNvPr id="307" name="Google Shape;307;p22" descr="Image for post"/>
          <p:cNvPicPr preferRelativeResize="0"/>
          <p:nvPr/>
        </p:nvPicPr>
        <p:blipFill rotWithShape="1">
          <a:blip r:embed="rId3">
            <a:alphaModFix/>
          </a:blip>
          <a:srcRect/>
          <a:stretch/>
        </p:blipFill>
        <p:spPr>
          <a:xfrm>
            <a:off x="6083583" y="3378867"/>
            <a:ext cx="5732145" cy="1842770"/>
          </a:xfrm>
          <a:prstGeom prst="rect">
            <a:avLst/>
          </a:prstGeom>
          <a:noFill/>
          <a:ln>
            <a:noFill/>
          </a:ln>
        </p:spPr>
      </p:pic>
      <p:sp>
        <p:nvSpPr>
          <p:cNvPr id="308" name="Google Shape;308;p22"/>
          <p:cNvSpPr txBox="1"/>
          <p:nvPr/>
        </p:nvSpPr>
        <p:spPr>
          <a:xfrm>
            <a:off x="7872501" y="2885529"/>
            <a:ext cx="21543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CONFUSION MATRIX</a:t>
            </a:r>
            <a:endParaRPr sz="1800" b="1"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3"/>
          <p:cNvSpPr/>
          <p:nvPr/>
        </p:nvSpPr>
        <p:spPr>
          <a:xfrm>
            <a:off x="257578" y="152747"/>
            <a:ext cx="11565229" cy="3381503"/>
          </a:xfrm>
          <a:prstGeom prst="rect">
            <a:avLst/>
          </a:prstGeom>
          <a:blipFill rotWithShape="1">
            <a:blip r:embed="rId3">
              <a:alphaModFix/>
            </a:blip>
            <a:stretch>
              <a:fillRect l="-261" t="-538" r="-31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14" name="Google Shape;314;p23"/>
          <p:cNvSpPr/>
          <p:nvPr/>
        </p:nvSpPr>
        <p:spPr>
          <a:xfrm>
            <a:off x="257578" y="3534250"/>
            <a:ext cx="6096000" cy="147732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In this experiment, we’ve planned to conduct different analysis to evaluate the two machine learning classification algorithms for diabetes prediction. We split the diabetes data set into two parts where the training set contains </a:t>
            </a:r>
            <a:r>
              <a:rPr lang="en-GB" sz="1800" b="1" i="0" u="none" strike="noStrike" cap="none">
                <a:solidFill>
                  <a:schemeClr val="dk1"/>
                </a:solidFill>
                <a:latin typeface="Calibri"/>
                <a:ea typeface="Calibri"/>
                <a:cs typeface="Calibri"/>
                <a:sym typeface="Calibri"/>
              </a:rPr>
              <a:t>69.92%</a:t>
            </a:r>
            <a:r>
              <a:rPr lang="en-GB" sz="1800" b="0" i="0" u="none" strike="noStrike" cap="none">
                <a:solidFill>
                  <a:schemeClr val="dk1"/>
                </a:solidFill>
                <a:latin typeface="Calibri"/>
                <a:ea typeface="Calibri"/>
                <a:cs typeface="Calibri"/>
                <a:sym typeface="Calibri"/>
              </a:rPr>
              <a:t> and the test set contains the remaining </a:t>
            </a:r>
            <a:r>
              <a:rPr lang="en-GB" sz="1800" b="1" i="0" u="none" strike="noStrike" cap="none">
                <a:solidFill>
                  <a:schemeClr val="dk1"/>
                </a:solidFill>
                <a:latin typeface="Calibri"/>
                <a:ea typeface="Calibri"/>
                <a:cs typeface="Calibri"/>
                <a:sym typeface="Calibri"/>
              </a:rPr>
              <a:t>30.08%</a:t>
            </a:r>
            <a:r>
              <a:rPr lang="en-GB" sz="1800" b="0" i="0" u="none" strike="noStrike" cap="none">
                <a:solidFill>
                  <a:schemeClr val="dk1"/>
                </a:solidFill>
                <a:latin typeface="Calibri"/>
                <a:ea typeface="Calibri"/>
                <a:cs typeface="Calibri"/>
                <a:sym typeface="Calibri"/>
              </a:rPr>
              <a:t> of the data</a:t>
            </a:r>
            <a:endParaRPr sz="1800" b="0" i="0" u="none" strike="noStrike" cap="none">
              <a:solidFill>
                <a:schemeClr val="dk1"/>
              </a:solidFill>
              <a:latin typeface="Calibri"/>
              <a:ea typeface="Calibri"/>
              <a:cs typeface="Calibri"/>
              <a:sym typeface="Calibri"/>
            </a:endParaRPr>
          </a:p>
        </p:txBody>
      </p:sp>
      <p:pic>
        <p:nvPicPr>
          <p:cNvPr id="315" name="Google Shape;315;p23"/>
          <p:cNvPicPr preferRelativeResize="0"/>
          <p:nvPr/>
        </p:nvPicPr>
        <p:blipFill rotWithShape="1">
          <a:blip r:embed="rId4">
            <a:alphaModFix/>
          </a:blip>
          <a:srcRect/>
          <a:stretch/>
        </p:blipFill>
        <p:spPr>
          <a:xfrm>
            <a:off x="8688038" y="3036824"/>
            <a:ext cx="3019425" cy="1724025"/>
          </a:xfrm>
          <a:prstGeom prst="rect">
            <a:avLst/>
          </a:prstGeom>
          <a:noFill/>
          <a:ln>
            <a:noFill/>
          </a:ln>
        </p:spPr>
      </p:pic>
      <p:pic>
        <p:nvPicPr>
          <p:cNvPr id="316" name="Google Shape;316;p23"/>
          <p:cNvPicPr preferRelativeResize="0"/>
          <p:nvPr/>
        </p:nvPicPr>
        <p:blipFill rotWithShape="1">
          <a:blip r:embed="rId5">
            <a:alphaModFix/>
          </a:blip>
          <a:srcRect/>
          <a:stretch/>
        </p:blipFill>
        <p:spPr>
          <a:xfrm>
            <a:off x="6859352" y="4821528"/>
            <a:ext cx="3009900" cy="1619250"/>
          </a:xfrm>
          <a:prstGeom prst="rect">
            <a:avLst/>
          </a:prstGeom>
          <a:noFill/>
          <a:ln>
            <a:noFill/>
          </a:ln>
        </p:spPr>
      </p:pic>
      <p:sp>
        <p:nvSpPr>
          <p:cNvPr id="317" name="Google Shape;317;p23"/>
          <p:cNvSpPr txBox="1"/>
          <p:nvPr/>
        </p:nvSpPr>
        <p:spPr>
          <a:xfrm>
            <a:off x="7370044" y="3800125"/>
            <a:ext cx="179744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1" i="0" u="none" strike="noStrike" cap="none">
                <a:solidFill>
                  <a:schemeClr val="dk1"/>
                </a:solidFill>
                <a:latin typeface="Calibri"/>
                <a:ea typeface="Calibri"/>
                <a:cs typeface="Calibri"/>
                <a:sym typeface="Calibri"/>
              </a:rPr>
              <a:t>NAÏVE-BAYES</a:t>
            </a:r>
            <a:endParaRPr sz="1600" b="1" i="0" u="none" strike="noStrike" cap="none">
              <a:solidFill>
                <a:schemeClr val="dk1"/>
              </a:solidFill>
              <a:latin typeface="Calibri"/>
              <a:ea typeface="Calibri"/>
              <a:cs typeface="Calibri"/>
              <a:sym typeface="Calibri"/>
            </a:endParaRPr>
          </a:p>
        </p:txBody>
      </p:sp>
      <p:sp>
        <p:nvSpPr>
          <p:cNvPr id="318" name="Google Shape;318;p23"/>
          <p:cNvSpPr txBox="1"/>
          <p:nvPr/>
        </p:nvSpPr>
        <p:spPr>
          <a:xfrm>
            <a:off x="9807184" y="5631153"/>
            <a:ext cx="208005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1" i="0" u="none" strike="noStrike" cap="none">
                <a:solidFill>
                  <a:schemeClr val="dk1"/>
                </a:solidFill>
                <a:latin typeface="Calibri"/>
                <a:ea typeface="Calibri"/>
                <a:cs typeface="Calibri"/>
                <a:sym typeface="Calibri"/>
              </a:rPr>
              <a:t>LOGISTIC REGRESSION</a:t>
            </a:r>
            <a:endParaRPr sz="1600" b="1" i="0" u="none" strike="noStrike" cap="none">
              <a:solidFill>
                <a:schemeClr val="dk1"/>
              </a:solidFill>
              <a:latin typeface="Calibri"/>
              <a:ea typeface="Calibri"/>
              <a:cs typeface="Calibri"/>
              <a:sym typeface="Calibri"/>
            </a:endParaRPr>
          </a:p>
        </p:txBody>
      </p:sp>
      <p:sp>
        <p:nvSpPr>
          <p:cNvPr id="319" name="Google Shape;319;p23"/>
          <p:cNvSpPr/>
          <p:nvPr/>
        </p:nvSpPr>
        <p:spPr>
          <a:xfrm>
            <a:off x="257578" y="5631153"/>
            <a:ext cx="6096000" cy="1077218"/>
          </a:xfrm>
          <a:prstGeom prst="rect">
            <a:avLst/>
          </a:prstGeom>
          <a:solidFill>
            <a:srgbClr val="FFFF00"/>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GB" sz="1600" b="1" i="0" u="none" strike="noStrike" cap="none">
                <a:solidFill>
                  <a:schemeClr val="dk1"/>
                </a:solidFill>
                <a:latin typeface="Calibri"/>
                <a:ea typeface="Calibri"/>
                <a:cs typeface="Calibri"/>
                <a:sym typeface="Calibri"/>
              </a:rPr>
              <a:t>The Naïve-Bayes and Logistic Regression classifiers shows the accuracy level of nearly 74%, more precisely 0.7359(Naïve-Bayes) and 0.7403(Logistic Regression) which indicates that the performance of these techniques are pretty well. </a:t>
            </a:r>
            <a:endParaRPr sz="1600" b="1"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7"/>
          <p:cNvSpPr txBox="1">
            <a:spLocks noGrp="1"/>
          </p:cNvSpPr>
          <p:nvPr>
            <p:ph type="ctrTitle"/>
          </p:nvPr>
        </p:nvSpPr>
        <p:spPr>
          <a:xfrm>
            <a:off x="893928" y="150124"/>
            <a:ext cx="10379123" cy="766763"/>
          </a:xfrm>
          <a:prstGeom prst="rect">
            <a:avLst/>
          </a:prstGeom>
          <a:no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SzPts val="6000"/>
              <a:buNone/>
            </a:pPr>
            <a:r>
              <a:rPr lang="en-GB" sz="4400" b="0" cap="none">
                <a:solidFill>
                  <a:schemeClr val="dk1"/>
                </a:solidFill>
                <a:latin typeface="Calibri"/>
                <a:ea typeface="Calibri"/>
                <a:cs typeface="Calibri"/>
                <a:sym typeface="Calibri"/>
              </a:rPr>
              <a:t>WORK IMPLEMENTATION OF DECISION TREE </a:t>
            </a:r>
            <a:endParaRPr sz="4400">
              <a:latin typeface="Calibri"/>
              <a:ea typeface="Calibri"/>
              <a:cs typeface="Calibri"/>
              <a:sym typeface="Calibri"/>
            </a:endParaRPr>
          </a:p>
        </p:txBody>
      </p:sp>
      <p:sp>
        <p:nvSpPr>
          <p:cNvPr id="325" name="Google Shape;325;p37"/>
          <p:cNvSpPr txBox="1">
            <a:spLocks noGrp="1"/>
          </p:cNvSpPr>
          <p:nvPr>
            <p:ph type="subTitle" idx="1"/>
          </p:nvPr>
        </p:nvSpPr>
        <p:spPr>
          <a:xfrm>
            <a:off x="586855" y="1200032"/>
            <a:ext cx="8980226" cy="907752"/>
          </a:xfrm>
          <a:prstGeom prst="rect">
            <a:avLst/>
          </a:prstGeom>
          <a:noFill/>
          <a:ln>
            <a:noFill/>
          </a:ln>
        </p:spPr>
        <p:txBody>
          <a:bodyPr spcFirstLastPara="1" wrap="square" lIns="91425" tIns="45700" rIns="91425" bIns="45700" anchor="t" anchorCtr="0">
            <a:noAutofit/>
          </a:bodyPr>
          <a:lstStyle/>
          <a:p>
            <a:pPr marL="457200" lvl="0" indent="-406400" algn="just" rtl="0">
              <a:lnSpc>
                <a:spcPct val="90000"/>
              </a:lnSpc>
              <a:spcBef>
                <a:spcPts val="1000"/>
              </a:spcBef>
              <a:spcAft>
                <a:spcPts val="0"/>
              </a:spcAft>
              <a:buSzPts val="2400"/>
              <a:buFont typeface="Arial"/>
              <a:buChar char="•"/>
            </a:pPr>
            <a:r>
              <a:rPr lang="en-GB" sz="1800" i="0" u="none" strike="noStrike">
                <a:solidFill>
                  <a:srgbClr val="0C0C0C"/>
                </a:solidFill>
                <a:latin typeface="Calibri"/>
                <a:ea typeface="Calibri"/>
                <a:cs typeface="Calibri"/>
                <a:sym typeface="Calibri"/>
              </a:rPr>
              <a:t>After applying decision tree technique with the PIMA Indian dataset we get the value of True positive=115, True negative=42,False positive=31, False negative=43.</a:t>
            </a:r>
            <a:endParaRPr sz="1800">
              <a:solidFill>
                <a:srgbClr val="0C0C0C"/>
              </a:solidFill>
              <a:latin typeface="Calibri"/>
              <a:ea typeface="Calibri"/>
              <a:cs typeface="Calibri"/>
              <a:sym typeface="Calibri"/>
            </a:endParaRPr>
          </a:p>
          <a:p>
            <a:pPr marL="457200" lvl="0" indent="-406400" algn="just" rtl="0">
              <a:lnSpc>
                <a:spcPct val="90000"/>
              </a:lnSpc>
              <a:spcBef>
                <a:spcPts val="1000"/>
              </a:spcBef>
              <a:spcAft>
                <a:spcPts val="0"/>
              </a:spcAft>
              <a:buSzPts val="2400"/>
              <a:buNone/>
            </a:pPr>
            <a:endParaRPr sz="1800"/>
          </a:p>
        </p:txBody>
      </p:sp>
      <p:pic>
        <p:nvPicPr>
          <p:cNvPr id="326" name="Google Shape;326;p37" descr="Table&#10;&#10;Description automatically generated with low confidence"/>
          <p:cNvPicPr preferRelativeResize="0"/>
          <p:nvPr/>
        </p:nvPicPr>
        <p:blipFill rotWithShape="1">
          <a:blip r:embed="rId3">
            <a:alphaModFix/>
          </a:blip>
          <a:srcRect/>
          <a:stretch/>
        </p:blipFill>
        <p:spPr>
          <a:xfrm>
            <a:off x="6524125" y="2390929"/>
            <a:ext cx="5367130" cy="2855044"/>
          </a:xfrm>
          <a:prstGeom prst="rect">
            <a:avLst/>
          </a:prstGeom>
          <a:noFill/>
          <a:ln>
            <a:noFill/>
          </a:ln>
        </p:spPr>
      </p:pic>
      <p:sp>
        <p:nvSpPr>
          <p:cNvPr id="327" name="Google Shape;327;p37"/>
          <p:cNvSpPr txBox="1"/>
          <p:nvPr/>
        </p:nvSpPr>
        <p:spPr>
          <a:xfrm>
            <a:off x="6524125" y="5245973"/>
            <a:ext cx="5458857"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rgbClr val="0C0C0C"/>
                </a:solidFill>
                <a:latin typeface="Calibri"/>
                <a:ea typeface="Calibri"/>
                <a:cs typeface="Calibri"/>
                <a:sym typeface="Calibri"/>
              </a:rPr>
              <a:t> CLASSIFICATION    REPORT   OF   DECISION  TREE</a:t>
            </a:r>
            <a:endParaRPr sz="2000" b="0" i="0" u="none" strike="noStrike" cap="none">
              <a:solidFill>
                <a:srgbClr val="000000"/>
              </a:solidFill>
              <a:latin typeface="Arial"/>
              <a:ea typeface="Arial"/>
              <a:cs typeface="Arial"/>
              <a:sym typeface="Arial"/>
            </a:endParaRPr>
          </a:p>
        </p:txBody>
      </p:sp>
      <p:sp>
        <p:nvSpPr>
          <p:cNvPr id="328" name="Google Shape;328;p37"/>
          <p:cNvSpPr txBox="1"/>
          <p:nvPr/>
        </p:nvSpPr>
        <p:spPr>
          <a:xfrm>
            <a:off x="518614" y="3549888"/>
            <a:ext cx="5564875" cy="1200329"/>
          </a:xfrm>
          <a:prstGeom prst="rect">
            <a:avLst/>
          </a:prstGeom>
          <a:solidFill>
            <a:srgbClr val="FFFF00"/>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GB" sz="1800" b="1" i="0" u="none" strike="noStrike" cap="none">
                <a:solidFill>
                  <a:srgbClr val="0C0C0C"/>
                </a:solidFill>
                <a:latin typeface="Calibri"/>
                <a:ea typeface="Calibri"/>
                <a:cs typeface="Calibri"/>
                <a:sym typeface="Calibri"/>
              </a:rPr>
              <a:t>The decision tree classifier shows the accuracy level of nearly 68%, more precisely 0.6796536796536796 which indicates that the performance of these techniques are pretty well.</a:t>
            </a:r>
            <a:endParaRPr sz="1800" b="1"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8"/>
          <p:cNvSpPr txBox="1">
            <a:spLocks noGrp="1"/>
          </p:cNvSpPr>
          <p:nvPr>
            <p:ph type="ctrTitle"/>
          </p:nvPr>
        </p:nvSpPr>
        <p:spPr>
          <a:xfrm>
            <a:off x="600501" y="29663"/>
            <a:ext cx="10990997" cy="753114"/>
          </a:xfrm>
          <a:prstGeom prst="rect">
            <a:avLst/>
          </a:prstGeom>
          <a:no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SzPts val="6000"/>
              <a:buNone/>
            </a:pPr>
            <a:r>
              <a:rPr lang="en-GB" sz="4400" b="0" cap="none">
                <a:solidFill>
                  <a:schemeClr val="dk1"/>
                </a:solidFill>
                <a:latin typeface="Calibri"/>
                <a:ea typeface="Calibri"/>
                <a:cs typeface="Calibri"/>
                <a:sym typeface="Calibri"/>
              </a:rPr>
              <a:t>WORK IMPLEMENTATION OF RANDOM FOREST</a:t>
            </a:r>
            <a:endParaRPr sz="4400"/>
          </a:p>
        </p:txBody>
      </p:sp>
      <p:sp>
        <p:nvSpPr>
          <p:cNvPr id="334" name="Google Shape;334;p38"/>
          <p:cNvSpPr txBox="1">
            <a:spLocks noGrp="1"/>
          </p:cNvSpPr>
          <p:nvPr>
            <p:ph type="subTitle" idx="1"/>
          </p:nvPr>
        </p:nvSpPr>
        <p:spPr>
          <a:xfrm>
            <a:off x="350294" y="904145"/>
            <a:ext cx="11400427" cy="1529521"/>
          </a:xfrm>
          <a:prstGeom prst="rect">
            <a:avLst/>
          </a:prstGeom>
          <a:noFill/>
          <a:ln>
            <a:noFill/>
          </a:ln>
        </p:spPr>
        <p:txBody>
          <a:bodyPr spcFirstLastPara="1" wrap="square" lIns="91425" tIns="45700" rIns="91425" bIns="45700" anchor="t" anchorCtr="0">
            <a:noAutofit/>
          </a:bodyPr>
          <a:lstStyle/>
          <a:p>
            <a:pPr marL="457200" lvl="0" indent="-406400" algn="just" rtl="0">
              <a:lnSpc>
                <a:spcPct val="107000"/>
              </a:lnSpc>
              <a:spcBef>
                <a:spcPts val="1000"/>
              </a:spcBef>
              <a:spcAft>
                <a:spcPts val="800"/>
              </a:spcAft>
              <a:buSzPts val="2400"/>
              <a:buFont typeface="Arial"/>
              <a:buChar char="•"/>
            </a:pPr>
            <a:r>
              <a:rPr lang="en-GB" sz="1800">
                <a:latin typeface="Calibri"/>
                <a:ea typeface="Calibri"/>
                <a:cs typeface="Calibri"/>
                <a:sym typeface="Calibri"/>
              </a:rPr>
              <a:t>The dimensions of the dataset are 768 rows and nine columns. Features selected for the model is glucose and blood pressure. Son the confusion matrix is used to predict the accuracy of our model. a)F(0,0)-False Negative b)F(0,1)-False Positive c)F(1,0)-True Negative d)F(1,1)-True Positive.</a:t>
            </a:r>
            <a:endParaRPr sz="1800">
              <a:latin typeface="Calibri"/>
              <a:ea typeface="Calibri"/>
              <a:cs typeface="Calibri"/>
              <a:sym typeface="Calibri"/>
            </a:endParaRPr>
          </a:p>
        </p:txBody>
      </p:sp>
      <p:sp>
        <p:nvSpPr>
          <p:cNvPr id="335" name="Google Shape;335;p38"/>
          <p:cNvSpPr txBox="1"/>
          <p:nvPr/>
        </p:nvSpPr>
        <p:spPr>
          <a:xfrm>
            <a:off x="600501" y="2197009"/>
            <a:ext cx="4303592" cy="3218148"/>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Clr>
                <a:srgbClr val="000000"/>
              </a:buClr>
              <a:buSzPts val="1400"/>
              <a:buFont typeface="Arial"/>
              <a:buNone/>
            </a:pPr>
            <a:r>
              <a:rPr lang="en-GB" sz="1400" b="1" i="0" u="none" strike="noStrike" cap="none">
                <a:solidFill>
                  <a:srgbClr val="000000"/>
                </a:solidFill>
                <a:latin typeface="Calibri"/>
                <a:ea typeface="Calibri"/>
                <a:cs typeface="Calibri"/>
                <a:sym typeface="Calibri"/>
              </a:rPr>
              <a:t>Test Result for Diabetic </a:t>
            </a:r>
            <a:endParaRPr sz="1400" b="0" i="0" u="none" strike="noStrike" cap="none">
              <a:solidFill>
                <a:srgbClr val="000000"/>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400"/>
              <a:buFont typeface="Arial"/>
              <a:buNone/>
            </a:pPr>
            <a:r>
              <a:rPr lang="en-GB" sz="1400" b="0" i="0" u="none" strike="noStrike" cap="none">
                <a:solidFill>
                  <a:srgbClr val="000000"/>
                </a:solidFill>
                <a:latin typeface="Calibri"/>
                <a:ea typeface="Calibri"/>
                <a:cs typeface="Calibri"/>
                <a:sym typeface="Calibri"/>
              </a:rPr>
              <a:t>Number of times pregnant: 6 </a:t>
            </a:r>
            <a:endParaRPr sz="1400" b="0" i="0" u="none" strike="noStrike" cap="none">
              <a:solidFill>
                <a:srgbClr val="000000"/>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400"/>
              <a:buFont typeface="Arial"/>
              <a:buNone/>
            </a:pPr>
            <a:r>
              <a:rPr lang="en-GB" sz="1400" b="0" i="0" u="none" strike="noStrike" cap="none">
                <a:solidFill>
                  <a:srgbClr val="000000"/>
                </a:solidFill>
                <a:latin typeface="Calibri"/>
                <a:ea typeface="Calibri"/>
                <a:cs typeface="Calibri"/>
                <a:sym typeface="Calibri"/>
              </a:rPr>
              <a:t>Plasma glucose concentration a 2 hours in an oral glucose tolerance test: 148 </a:t>
            </a:r>
            <a:endParaRPr sz="1400" b="0" i="0" u="none" strike="noStrike" cap="none">
              <a:solidFill>
                <a:srgbClr val="000000"/>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400"/>
              <a:buFont typeface="Arial"/>
              <a:buNone/>
            </a:pPr>
            <a:r>
              <a:rPr lang="en-GB" sz="1400" b="0" i="0" u="none" strike="noStrike" cap="none">
                <a:solidFill>
                  <a:srgbClr val="000000"/>
                </a:solidFill>
                <a:latin typeface="Calibri"/>
                <a:ea typeface="Calibri"/>
                <a:cs typeface="Calibri"/>
                <a:sym typeface="Calibri"/>
              </a:rPr>
              <a:t>Diastolic blood pressure (mm Hg): 72 </a:t>
            </a:r>
            <a:endParaRPr sz="1400" b="0" i="0" u="none" strike="noStrike" cap="none">
              <a:solidFill>
                <a:srgbClr val="000000"/>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400"/>
              <a:buFont typeface="Arial"/>
              <a:buNone/>
            </a:pPr>
            <a:r>
              <a:rPr lang="en-GB" sz="1400" b="0" i="0" u="none" strike="noStrike" cap="none">
                <a:solidFill>
                  <a:srgbClr val="000000"/>
                </a:solidFill>
                <a:latin typeface="Calibri"/>
                <a:ea typeface="Calibri"/>
                <a:cs typeface="Calibri"/>
                <a:sym typeface="Calibri"/>
              </a:rPr>
              <a:t>Triceps skin fold thickness (mm): 35 </a:t>
            </a:r>
            <a:endParaRPr sz="1400" b="0" i="0" u="none" strike="noStrike" cap="none">
              <a:solidFill>
                <a:srgbClr val="000000"/>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400"/>
              <a:buFont typeface="Arial"/>
              <a:buNone/>
            </a:pPr>
            <a:r>
              <a:rPr lang="en-GB" sz="1400" b="0" i="0" u="none" strike="noStrike" cap="none">
                <a:solidFill>
                  <a:srgbClr val="000000"/>
                </a:solidFill>
                <a:latin typeface="Calibri"/>
                <a:ea typeface="Calibri"/>
                <a:cs typeface="Calibri"/>
                <a:sym typeface="Calibri"/>
              </a:rPr>
              <a:t>2-Hour serum insulin (mu U/ml): 0 </a:t>
            </a:r>
            <a:endParaRPr sz="1400" b="0" i="0" u="none" strike="noStrike" cap="none">
              <a:solidFill>
                <a:srgbClr val="000000"/>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400"/>
              <a:buFont typeface="Arial"/>
              <a:buNone/>
            </a:pPr>
            <a:r>
              <a:rPr lang="en-GB" sz="1400" b="0" i="0" u="none" strike="noStrike" cap="none">
                <a:solidFill>
                  <a:srgbClr val="000000"/>
                </a:solidFill>
                <a:latin typeface="Calibri"/>
                <a:ea typeface="Calibri"/>
                <a:cs typeface="Calibri"/>
                <a:sym typeface="Calibri"/>
              </a:rPr>
              <a:t>Body mass index (weight in kg/(height in m)^2): 33.6000 </a:t>
            </a:r>
            <a:endParaRPr sz="1400" b="0" i="0" u="none" strike="noStrike" cap="none">
              <a:solidFill>
                <a:srgbClr val="000000"/>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400"/>
              <a:buFont typeface="Arial"/>
              <a:buNone/>
            </a:pPr>
            <a:r>
              <a:rPr lang="en-GB" sz="1400" b="0" i="0" u="none" strike="noStrike" cap="none">
                <a:solidFill>
                  <a:srgbClr val="000000"/>
                </a:solidFill>
                <a:latin typeface="Calibri"/>
                <a:ea typeface="Calibri"/>
                <a:cs typeface="Calibri"/>
                <a:sym typeface="Calibri"/>
              </a:rPr>
              <a:t>Diabetes pedigree function: 0.6270 </a:t>
            </a:r>
            <a:endParaRPr sz="1400" b="0" i="0" u="none" strike="noStrike" cap="none">
              <a:solidFill>
                <a:srgbClr val="000000"/>
              </a:solidFill>
              <a:latin typeface="Calibri"/>
              <a:ea typeface="Calibri"/>
              <a:cs typeface="Calibri"/>
              <a:sym typeface="Calibri"/>
            </a:endParaRPr>
          </a:p>
          <a:p>
            <a:pPr marL="0" marR="0" lvl="0" indent="0" algn="l" rtl="0">
              <a:lnSpc>
                <a:spcPct val="107000"/>
              </a:lnSpc>
              <a:spcBef>
                <a:spcPts val="800"/>
              </a:spcBef>
              <a:spcAft>
                <a:spcPts val="0"/>
              </a:spcAft>
              <a:buClr>
                <a:srgbClr val="000000"/>
              </a:buClr>
              <a:buSzPts val="1400"/>
              <a:buFont typeface="Arial"/>
              <a:buNone/>
            </a:pPr>
            <a:r>
              <a:rPr lang="en-GB" sz="1400" b="0" i="0" u="none" strike="noStrike" cap="none">
                <a:solidFill>
                  <a:srgbClr val="000000"/>
                </a:solidFill>
                <a:latin typeface="Calibri"/>
                <a:ea typeface="Calibri"/>
                <a:cs typeface="Calibri"/>
                <a:sym typeface="Calibri"/>
              </a:rPr>
              <a:t>Age (years): 50</a:t>
            </a:r>
            <a:endParaRPr sz="1400" b="0" i="0" u="none" strike="noStrike" cap="none">
              <a:solidFill>
                <a:srgbClr val="000000"/>
              </a:solidFill>
              <a:latin typeface="Calibri"/>
              <a:ea typeface="Calibri"/>
              <a:cs typeface="Calibri"/>
              <a:sym typeface="Calibri"/>
            </a:endParaRPr>
          </a:p>
        </p:txBody>
      </p:sp>
      <p:sp>
        <p:nvSpPr>
          <p:cNvPr id="336" name="Google Shape;336;p38"/>
          <p:cNvSpPr txBox="1"/>
          <p:nvPr/>
        </p:nvSpPr>
        <p:spPr>
          <a:xfrm>
            <a:off x="350294" y="5758101"/>
            <a:ext cx="3390331" cy="881652"/>
          </a:xfrm>
          <a:prstGeom prst="rect">
            <a:avLst/>
          </a:prstGeom>
          <a:solidFill>
            <a:srgbClr val="F4B081"/>
          </a:solid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Clr>
                <a:srgbClr val="000000"/>
              </a:buClr>
              <a:buSzPts val="1200"/>
              <a:buFont typeface="Arial"/>
              <a:buNone/>
            </a:pPr>
            <a:r>
              <a:rPr lang="en-GB" sz="1200" b="0" i="0" u="none" strike="noStrike" cap="none">
                <a:solidFill>
                  <a:srgbClr val="000000"/>
                </a:solidFill>
                <a:latin typeface="Calibri"/>
                <a:ea typeface="Calibri"/>
                <a:cs typeface="Calibri"/>
                <a:sym typeface="Calibri"/>
              </a:rPr>
              <a:t>Testing with Neural Network: </a:t>
            </a:r>
            <a:endParaRPr sz="1200" b="0" i="0" u="none" strike="noStrike" cap="none">
              <a:solidFill>
                <a:srgbClr val="000000"/>
              </a:solidFill>
              <a:latin typeface="Calibri"/>
              <a:ea typeface="Calibri"/>
              <a:cs typeface="Calibri"/>
              <a:sym typeface="Calibri"/>
            </a:endParaRPr>
          </a:p>
          <a:p>
            <a:pPr marL="0" marR="0" lvl="0" indent="0" algn="just" rtl="0">
              <a:lnSpc>
                <a:spcPct val="107000"/>
              </a:lnSpc>
              <a:spcBef>
                <a:spcPts val="800"/>
              </a:spcBef>
              <a:spcAft>
                <a:spcPts val="0"/>
              </a:spcAft>
              <a:buClr>
                <a:srgbClr val="000000"/>
              </a:buClr>
              <a:buSzPts val="1200"/>
              <a:buFont typeface="Arial"/>
              <a:buNone/>
            </a:pPr>
            <a:r>
              <a:rPr lang="en-GB" sz="1200" b="0" i="0" u="none" strike="noStrike" cap="none">
                <a:solidFill>
                  <a:srgbClr val="000000"/>
                </a:solidFill>
                <a:latin typeface="Calibri"/>
                <a:ea typeface="Calibri"/>
                <a:cs typeface="Calibri"/>
                <a:sym typeface="Calibri"/>
              </a:rPr>
              <a:t>There are 100 % chances that person is diabetic. </a:t>
            </a:r>
            <a:endParaRPr sz="1200" b="0" i="0" u="none" strike="noStrike" cap="none">
              <a:solidFill>
                <a:srgbClr val="000000"/>
              </a:solidFill>
              <a:latin typeface="Calibri"/>
              <a:ea typeface="Calibri"/>
              <a:cs typeface="Calibri"/>
              <a:sym typeface="Calibri"/>
            </a:endParaRPr>
          </a:p>
          <a:p>
            <a:pPr marL="0" marR="0" lvl="0" indent="0" algn="just" rtl="0">
              <a:lnSpc>
                <a:spcPct val="107000"/>
              </a:lnSpc>
              <a:spcBef>
                <a:spcPts val="800"/>
              </a:spcBef>
              <a:spcAft>
                <a:spcPts val="0"/>
              </a:spcAft>
              <a:buClr>
                <a:srgbClr val="000000"/>
              </a:buClr>
              <a:buSzPts val="1200"/>
              <a:buFont typeface="Arial"/>
              <a:buNone/>
            </a:pPr>
            <a:r>
              <a:rPr lang="en-GB" sz="1200" b="0" i="0" u="none" strike="noStrike" cap="none">
                <a:solidFill>
                  <a:srgbClr val="000000"/>
                </a:solidFill>
                <a:latin typeface="Calibri"/>
                <a:ea typeface="Calibri"/>
                <a:cs typeface="Calibri"/>
                <a:sym typeface="Calibri"/>
              </a:rPr>
              <a:t>So, Neural Network Considering data as diabetic.</a:t>
            </a:r>
            <a:endParaRPr sz="1200" b="0" i="0" u="none" strike="noStrike" cap="none">
              <a:solidFill>
                <a:srgbClr val="000000"/>
              </a:solidFill>
              <a:latin typeface="Calibri"/>
              <a:ea typeface="Calibri"/>
              <a:cs typeface="Calibri"/>
              <a:sym typeface="Calibri"/>
            </a:endParaRPr>
          </a:p>
        </p:txBody>
      </p:sp>
      <p:sp>
        <p:nvSpPr>
          <p:cNvPr id="337" name="Google Shape;337;p38"/>
          <p:cNvSpPr txBox="1"/>
          <p:nvPr/>
        </p:nvSpPr>
        <p:spPr>
          <a:xfrm>
            <a:off x="3838433" y="5771750"/>
            <a:ext cx="3299346" cy="890332"/>
          </a:xfrm>
          <a:prstGeom prst="rect">
            <a:avLst/>
          </a:prstGeom>
          <a:solidFill>
            <a:srgbClr val="F4B081"/>
          </a:solid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Clr>
                <a:srgbClr val="000000"/>
              </a:buClr>
              <a:buSzPts val="1200"/>
              <a:buFont typeface="Arial"/>
              <a:buNone/>
            </a:pPr>
            <a:r>
              <a:rPr lang="en-GB" sz="1200" b="0" i="0" u="none" strike="noStrike" cap="none">
                <a:solidFill>
                  <a:srgbClr val="000000"/>
                </a:solidFill>
                <a:latin typeface="Calibri"/>
                <a:ea typeface="Calibri"/>
                <a:cs typeface="Calibri"/>
                <a:sym typeface="Calibri"/>
              </a:rPr>
              <a:t>Testing with Random Forest: </a:t>
            </a:r>
            <a:endParaRPr sz="1200" b="0" i="0" u="none" strike="noStrike" cap="none">
              <a:solidFill>
                <a:srgbClr val="000000"/>
              </a:solidFill>
              <a:latin typeface="Calibri"/>
              <a:ea typeface="Calibri"/>
              <a:cs typeface="Calibri"/>
              <a:sym typeface="Calibri"/>
            </a:endParaRPr>
          </a:p>
          <a:p>
            <a:pPr marL="0" marR="0" lvl="0" indent="0" algn="just" rtl="0">
              <a:lnSpc>
                <a:spcPct val="107000"/>
              </a:lnSpc>
              <a:spcBef>
                <a:spcPts val="800"/>
              </a:spcBef>
              <a:spcAft>
                <a:spcPts val="0"/>
              </a:spcAft>
              <a:buClr>
                <a:srgbClr val="000000"/>
              </a:buClr>
              <a:buSzPts val="1200"/>
              <a:buFont typeface="Arial"/>
              <a:buNone/>
            </a:pPr>
            <a:r>
              <a:rPr lang="en-GB" sz="1200" b="0" i="0" u="none" strike="noStrike" cap="none">
                <a:solidFill>
                  <a:srgbClr val="000000"/>
                </a:solidFill>
                <a:latin typeface="Calibri"/>
                <a:ea typeface="Calibri"/>
                <a:cs typeface="Calibri"/>
                <a:sym typeface="Calibri"/>
              </a:rPr>
              <a:t>There are 96.7 % chances that person is diabetic. </a:t>
            </a:r>
            <a:endParaRPr sz="1200" b="0" i="0" u="none" strike="noStrike" cap="none">
              <a:solidFill>
                <a:srgbClr val="000000"/>
              </a:solidFill>
              <a:latin typeface="Calibri"/>
              <a:ea typeface="Calibri"/>
              <a:cs typeface="Calibri"/>
              <a:sym typeface="Calibri"/>
            </a:endParaRPr>
          </a:p>
          <a:p>
            <a:pPr marL="0" marR="0" lvl="0" indent="0" algn="just" rtl="0">
              <a:lnSpc>
                <a:spcPct val="107000"/>
              </a:lnSpc>
              <a:spcBef>
                <a:spcPts val="800"/>
              </a:spcBef>
              <a:spcAft>
                <a:spcPts val="0"/>
              </a:spcAft>
              <a:buClr>
                <a:srgbClr val="000000"/>
              </a:buClr>
              <a:buSzPts val="1200"/>
              <a:buFont typeface="Arial"/>
              <a:buNone/>
            </a:pPr>
            <a:r>
              <a:rPr lang="en-GB" sz="1200" b="0" i="0" u="none" strike="noStrike" cap="none">
                <a:solidFill>
                  <a:srgbClr val="000000"/>
                </a:solidFill>
                <a:latin typeface="Calibri"/>
                <a:ea typeface="Calibri"/>
                <a:cs typeface="Calibri"/>
                <a:sym typeface="Calibri"/>
              </a:rPr>
              <a:t>So, Random Forest Considering data as diabetic.</a:t>
            </a:r>
            <a:endParaRPr sz="1200" b="0" i="0" u="none" strike="noStrike" cap="none">
              <a:solidFill>
                <a:srgbClr val="000000"/>
              </a:solidFill>
              <a:latin typeface="Calibri"/>
              <a:ea typeface="Calibri"/>
              <a:cs typeface="Calibri"/>
              <a:sym typeface="Calibri"/>
            </a:endParaRPr>
          </a:p>
        </p:txBody>
      </p:sp>
      <p:pic>
        <p:nvPicPr>
          <p:cNvPr id="338" name="Google Shape;338;p38"/>
          <p:cNvPicPr preferRelativeResize="0"/>
          <p:nvPr/>
        </p:nvPicPr>
        <p:blipFill rotWithShape="1">
          <a:blip r:embed="rId3">
            <a:alphaModFix/>
          </a:blip>
          <a:srcRect/>
          <a:stretch/>
        </p:blipFill>
        <p:spPr>
          <a:xfrm>
            <a:off x="6552628" y="4683455"/>
            <a:ext cx="4611239" cy="966717"/>
          </a:xfrm>
          <a:prstGeom prst="rect">
            <a:avLst/>
          </a:prstGeom>
          <a:noFill/>
          <a:ln>
            <a:noFill/>
          </a:ln>
        </p:spPr>
      </p:pic>
      <p:pic>
        <p:nvPicPr>
          <p:cNvPr id="339" name="Google Shape;339;p38"/>
          <p:cNvPicPr preferRelativeResize="0"/>
          <p:nvPr/>
        </p:nvPicPr>
        <p:blipFill rotWithShape="1">
          <a:blip r:embed="rId4">
            <a:alphaModFix/>
          </a:blip>
          <a:srcRect/>
          <a:stretch/>
        </p:blipFill>
        <p:spPr>
          <a:xfrm>
            <a:off x="6552627" y="2197009"/>
            <a:ext cx="4611239" cy="2328241"/>
          </a:xfrm>
          <a:prstGeom prst="rect">
            <a:avLst/>
          </a:prstGeom>
          <a:noFill/>
          <a:ln>
            <a:noFill/>
          </a:ln>
        </p:spPr>
      </p:pic>
      <p:sp>
        <p:nvSpPr>
          <p:cNvPr id="340" name="Google Shape;340;p38"/>
          <p:cNvSpPr txBox="1"/>
          <p:nvPr/>
        </p:nvSpPr>
        <p:spPr>
          <a:xfrm>
            <a:off x="7655255" y="5808377"/>
            <a:ext cx="4441210" cy="738623"/>
          </a:xfrm>
          <a:prstGeom prst="rect">
            <a:avLst/>
          </a:prstGeom>
          <a:solidFill>
            <a:srgbClr val="FFFF00"/>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GB" sz="1400" b="1" i="0" u="none" strike="noStrike" cap="none">
                <a:solidFill>
                  <a:srgbClr val="0C0C0C"/>
                </a:solidFill>
                <a:latin typeface="Calibri"/>
                <a:ea typeface="Calibri"/>
                <a:cs typeface="Calibri"/>
                <a:sym typeface="Calibri"/>
              </a:rPr>
              <a:t>The random forest classifier shows the accuracy level of nearly 72%, more precisely </a:t>
            </a:r>
            <a:r>
              <a:rPr lang="en-GB" sz="1400" b="1" i="0" u="none" strike="noStrike" cap="none">
                <a:solidFill>
                  <a:srgbClr val="000000"/>
                </a:solidFill>
                <a:latin typeface="Calibri"/>
                <a:ea typeface="Calibri"/>
                <a:cs typeface="Calibri"/>
                <a:sym typeface="Calibri"/>
              </a:rPr>
              <a:t>0.720779220</a:t>
            </a:r>
            <a:r>
              <a:rPr lang="en-GB" sz="1400" b="1" i="0" u="none" strike="noStrike" cap="none">
                <a:solidFill>
                  <a:srgbClr val="000000"/>
                </a:solidFill>
                <a:latin typeface="Arial"/>
                <a:ea typeface="Arial"/>
                <a:cs typeface="Arial"/>
                <a:sym typeface="Arial"/>
              </a:rPr>
              <a:t> </a:t>
            </a:r>
            <a:r>
              <a:rPr lang="en-GB" sz="1400" b="1" i="0" u="none" strike="noStrike" cap="none">
                <a:solidFill>
                  <a:srgbClr val="0C0C0C"/>
                </a:solidFill>
                <a:latin typeface="Calibri"/>
                <a:ea typeface="Calibri"/>
                <a:cs typeface="Calibri"/>
                <a:sym typeface="Calibri"/>
              </a:rPr>
              <a:t>which indicates that the performance of these techniques was very good.</a:t>
            </a:r>
            <a:endParaRPr sz="1400" b="1" i="0" u="none" strike="noStrike" cap="non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9"/>
          <p:cNvSpPr txBox="1">
            <a:spLocks noGrp="1"/>
          </p:cNvSpPr>
          <p:nvPr>
            <p:ph type="ctrTitle"/>
          </p:nvPr>
        </p:nvSpPr>
        <p:spPr>
          <a:xfrm>
            <a:off x="2107442" y="122830"/>
            <a:ext cx="7977116" cy="698524"/>
          </a:xfrm>
          <a:prstGeom prst="rect">
            <a:avLst/>
          </a:prstGeom>
          <a:no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SzPts val="6000"/>
              <a:buNone/>
            </a:pPr>
            <a:r>
              <a:rPr lang="en-GB" sz="4400" b="0" cap="none">
                <a:solidFill>
                  <a:schemeClr val="dk1"/>
                </a:solidFill>
                <a:latin typeface="Calibri"/>
                <a:ea typeface="Calibri"/>
                <a:cs typeface="Calibri"/>
                <a:sym typeface="Calibri"/>
              </a:rPr>
              <a:t>WORK IMPLEMENTATION OF SVM</a:t>
            </a:r>
            <a:endParaRPr sz="4400"/>
          </a:p>
        </p:txBody>
      </p:sp>
      <p:sp>
        <p:nvSpPr>
          <p:cNvPr id="346" name="Google Shape;346;p39"/>
          <p:cNvSpPr txBox="1">
            <a:spLocks noGrp="1"/>
          </p:cNvSpPr>
          <p:nvPr>
            <p:ph type="subTitle" idx="1"/>
          </p:nvPr>
        </p:nvSpPr>
        <p:spPr>
          <a:xfrm>
            <a:off x="350293" y="1104496"/>
            <a:ext cx="11627059" cy="2553103"/>
          </a:xfrm>
          <a:prstGeom prst="rect">
            <a:avLst/>
          </a:prstGeom>
          <a:noFill/>
          <a:ln>
            <a:noFill/>
          </a:ln>
        </p:spPr>
        <p:txBody>
          <a:bodyPr spcFirstLastPara="1" wrap="square" lIns="91425" tIns="45700" rIns="91425" bIns="45700" anchor="t" anchorCtr="0">
            <a:normAutofit fontScale="55000" lnSpcReduction="20000"/>
          </a:bodyPr>
          <a:lstStyle/>
          <a:p>
            <a:pPr marL="0" marR="0" lvl="0" indent="0" algn="just" rtl="0">
              <a:lnSpc>
                <a:spcPct val="90000"/>
              </a:lnSpc>
              <a:spcBef>
                <a:spcPts val="0"/>
              </a:spcBef>
              <a:spcAft>
                <a:spcPts val="0"/>
              </a:spcAft>
              <a:buSzPct val="132963"/>
              <a:buNone/>
            </a:pPr>
            <a:r>
              <a:rPr lang="en-GB" sz="3800" b="1">
                <a:solidFill>
                  <a:schemeClr val="dk1"/>
                </a:solidFill>
                <a:latin typeface="Calibri"/>
                <a:ea typeface="Calibri"/>
                <a:cs typeface="Calibri"/>
                <a:sym typeface="Calibri"/>
              </a:rPr>
              <a:t>Dataset Used :-</a:t>
            </a:r>
            <a:endParaRPr/>
          </a:p>
          <a:p>
            <a:pPr marL="0" marR="0" lvl="0" indent="0" algn="just" rtl="0">
              <a:lnSpc>
                <a:spcPct val="90000"/>
              </a:lnSpc>
              <a:spcBef>
                <a:spcPts val="0"/>
              </a:spcBef>
              <a:spcAft>
                <a:spcPts val="0"/>
              </a:spcAft>
              <a:buSzPct val="194330"/>
              <a:buNone/>
            </a:pPr>
            <a:endParaRPr sz="2600"/>
          </a:p>
          <a:p>
            <a:pPr marL="0" marR="0" lvl="0" indent="0" algn="just" rtl="0">
              <a:lnSpc>
                <a:spcPct val="90000"/>
              </a:lnSpc>
              <a:spcBef>
                <a:spcPts val="0"/>
              </a:spcBef>
              <a:spcAft>
                <a:spcPts val="0"/>
              </a:spcAft>
              <a:buSzPct val="132963"/>
              <a:buNone/>
            </a:pPr>
            <a:r>
              <a:rPr lang="en-GB" sz="3800">
                <a:solidFill>
                  <a:schemeClr val="dk1"/>
                </a:solidFill>
                <a:latin typeface="Calibri"/>
                <a:ea typeface="Calibri"/>
                <a:cs typeface="Calibri"/>
                <a:sym typeface="Calibri"/>
              </a:rPr>
              <a:t>The PIMA Indian Diabetes Dataset has been used in this study, provided by the UCI Machine Learning Repository.</a:t>
            </a:r>
            <a:endParaRPr/>
          </a:p>
          <a:p>
            <a:pPr marL="0" marR="0" lvl="0" indent="0" algn="just" rtl="0">
              <a:lnSpc>
                <a:spcPct val="90000"/>
              </a:lnSpc>
              <a:spcBef>
                <a:spcPts val="0"/>
              </a:spcBef>
              <a:spcAft>
                <a:spcPts val="0"/>
              </a:spcAft>
              <a:buSzPct val="132963"/>
              <a:buNone/>
            </a:pPr>
            <a:endParaRPr sz="3800"/>
          </a:p>
          <a:p>
            <a:pPr marL="0" marR="0" lvl="0" indent="0" algn="just" rtl="0">
              <a:lnSpc>
                <a:spcPct val="90000"/>
              </a:lnSpc>
              <a:spcBef>
                <a:spcPts val="0"/>
              </a:spcBef>
              <a:spcAft>
                <a:spcPts val="0"/>
              </a:spcAft>
              <a:buSzPct val="132963"/>
              <a:buNone/>
            </a:pPr>
            <a:r>
              <a:rPr lang="en-GB" sz="3800">
                <a:solidFill>
                  <a:schemeClr val="dk1"/>
                </a:solidFill>
                <a:latin typeface="Calibri"/>
                <a:ea typeface="Calibri"/>
                <a:cs typeface="Calibri"/>
                <a:sym typeface="Calibri"/>
              </a:rPr>
              <a:t>The dataset has been originally collected from the National Institute of Diabetes and Digestive and Kidney Diseases.</a:t>
            </a:r>
            <a:endParaRPr/>
          </a:p>
          <a:p>
            <a:pPr marL="0" marR="0" lvl="0" indent="0" algn="just" rtl="0">
              <a:lnSpc>
                <a:spcPct val="90000"/>
              </a:lnSpc>
              <a:spcBef>
                <a:spcPts val="0"/>
              </a:spcBef>
              <a:spcAft>
                <a:spcPts val="0"/>
              </a:spcAft>
              <a:buSzPct val="132963"/>
              <a:buNone/>
            </a:pPr>
            <a:endParaRPr sz="3800"/>
          </a:p>
          <a:p>
            <a:pPr marL="0" marR="0" lvl="0" indent="0" algn="just" rtl="0">
              <a:lnSpc>
                <a:spcPct val="90000"/>
              </a:lnSpc>
              <a:spcBef>
                <a:spcPts val="0"/>
              </a:spcBef>
              <a:spcAft>
                <a:spcPts val="0"/>
              </a:spcAft>
              <a:buSzPct val="132963"/>
              <a:buNone/>
            </a:pPr>
            <a:r>
              <a:rPr lang="en-GB" sz="3800">
                <a:solidFill>
                  <a:schemeClr val="dk1"/>
                </a:solidFill>
                <a:latin typeface="Calibri"/>
                <a:ea typeface="Calibri"/>
                <a:cs typeface="Calibri"/>
                <a:sym typeface="Calibri"/>
              </a:rPr>
              <a:t>This dataset has 768  patient’s data where all the patients are female and at least 21 years old. </a:t>
            </a:r>
            <a:endParaRPr/>
          </a:p>
          <a:p>
            <a:pPr marL="0" marR="0" lvl="0" indent="0" algn="just" rtl="0">
              <a:lnSpc>
                <a:spcPct val="90000"/>
              </a:lnSpc>
              <a:spcBef>
                <a:spcPts val="0"/>
              </a:spcBef>
              <a:spcAft>
                <a:spcPts val="0"/>
              </a:spcAft>
              <a:buSzPct val="132963"/>
              <a:buNone/>
            </a:pPr>
            <a:endParaRPr sz="3800"/>
          </a:p>
          <a:p>
            <a:pPr marL="0" marR="0" lvl="0" indent="0" algn="just" rtl="0">
              <a:lnSpc>
                <a:spcPct val="90000"/>
              </a:lnSpc>
              <a:spcBef>
                <a:spcPts val="0"/>
              </a:spcBef>
              <a:spcAft>
                <a:spcPts val="0"/>
              </a:spcAft>
              <a:buSzPct val="132963"/>
              <a:buNone/>
            </a:pPr>
            <a:r>
              <a:rPr lang="en-GB" sz="3800">
                <a:solidFill>
                  <a:schemeClr val="dk1"/>
                </a:solidFill>
                <a:latin typeface="Calibri"/>
                <a:ea typeface="Calibri"/>
                <a:cs typeface="Calibri"/>
                <a:sym typeface="Calibri"/>
              </a:rPr>
              <a:t>The number of true cases are 268 (34.90%) and the number of false cases are 500 (65.10%), respectively.</a:t>
            </a:r>
            <a:endParaRPr/>
          </a:p>
          <a:p>
            <a:pPr marL="457200" lvl="0" indent="-406400" algn="ctr" rtl="0">
              <a:lnSpc>
                <a:spcPct val="90000"/>
              </a:lnSpc>
              <a:spcBef>
                <a:spcPts val="1000"/>
              </a:spcBef>
              <a:spcAft>
                <a:spcPts val="0"/>
              </a:spcAft>
              <a:buClr>
                <a:schemeClr val="dk1"/>
              </a:buClr>
              <a:buSzPct val="210526"/>
              <a:buNone/>
            </a:pPr>
            <a:endParaRPr/>
          </a:p>
        </p:txBody>
      </p:sp>
      <p:sp>
        <p:nvSpPr>
          <p:cNvPr id="347" name="Google Shape;347;p39"/>
          <p:cNvSpPr txBox="1"/>
          <p:nvPr/>
        </p:nvSpPr>
        <p:spPr>
          <a:xfrm>
            <a:off x="8066941" y="3563167"/>
            <a:ext cx="2286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CONFUSION MATRIX</a:t>
            </a:r>
            <a:endParaRPr sz="1400" b="0" i="0" u="none" strike="noStrike" cap="none">
              <a:solidFill>
                <a:srgbClr val="000000"/>
              </a:solidFill>
              <a:latin typeface="Arial"/>
              <a:ea typeface="Arial"/>
              <a:cs typeface="Arial"/>
              <a:sym typeface="Arial"/>
            </a:endParaRPr>
          </a:p>
        </p:txBody>
      </p:sp>
      <p:pic>
        <p:nvPicPr>
          <p:cNvPr id="348" name="Google Shape;348;p39"/>
          <p:cNvPicPr preferRelativeResize="0"/>
          <p:nvPr/>
        </p:nvPicPr>
        <p:blipFill rotWithShape="1">
          <a:blip r:embed="rId3">
            <a:alphaModFix/>
          </a:blip>
          <a:srcRect/>
          <a:stretch/>
        </p:blipFill>
        <p:spPr>
          <a:xfrm>
            <a:off x="6344573" y="3940741"/>
            <a:ext cx="5730737" cy="1847248"/>
          </a:xfrm>
          <a:prstGeom prst="rect">
            <a:avLst/>
          </a:prstGeom>
          <a:noFill/>
          <a:ln>
            <a:noFill/>
          </a:ln>
        </p:spPr>
      </p:pic>
      <p:pic>
        <p:nvPicPr>
          <p:cNvPr id="349" name="Google Shape;349;p39"/>
          <p:cNvPicPr preferRelativeResize="0"/>
          <p:nvPr/>
        </p:nvPicPr>
        <p:blipFill rotWithShape="1">
          <a:blip r:embed="rId4">
            <a:alphaModFix/>
          </a:blip>
          <a:srcRect/>
          <a:stretch/>
        </p:blipFill>
        <p:spPr>
          <a:xfrm>
            <a:off x="740424" y="3787372"/>
            <a:ext cx="4984174" cy="1961077"/>
          </a:xfrm>
          <a:prstGeom prst="rect">
            <a:avLst/>
          </a:prstGeom>
          <a:noFill/>
          <a:ln>
            <a:noFill/>
          </a:ln>
        </p:spPr>
      </p:pic>
      <p:sp>
        <p:nvSpPr>
          <p:cNvPr id="350" name="Google Shape;350;p39"/>
          <p:cNvSpPr txBox="1"/>
          <p:nvPr/>
        </p:nvSpPr>
        <p:spPr>
          <a:xfrm>
            <a:off x="740424" y="5878223"/>
            <a:ext cx="9727410" cy="646331"/>
          </a:xfrm>
          <a:prstGeom prst="rect">
            <a:avLst/>
          </a:prstGeom>
          <a:solidFill>
            <a:srgbClr val="FFFF00"/>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The  </a:t>
            </a:r>
            <a:r>
              <a:rPr lang="en-GB" sz="1800" b="1" i="0" u="none" strike="noStrike" cap="none">
                <a:solidFill>
                  <a:schemeClr val="dk1"/>
                </a:solidFill>
                <a:latin typeface="Calibri"/>
                <a:ea typeface="Calibri"/>
                <a:cs typeface="Calibri"/>
                <a:sym typeface="Calibri"/>
              </a:rPr>
              <a:t>Support Vector Machine(SVM)</a:t>
            </a:r>
            <a:r>
              <a:rPr lang="en-GB" sz="1800" b="0" i="0" u="none" strike="noStrike" cap="none">
                <a:solidFill>
                  <a:srgbClr val="000000"/>
                </a:solidFill>
                <a:latin typeface="Calibri"/>
                <a:ea typeface="Calibri"/>
                <a:cs typeface="Calibri"/>
                <a:sym typeface="Calibri"/>
              </a:rPr>
              <a:t> classifiers shows the accuracy level of nearly </a:t>
            </a:r>
            <a:r>
              <a:rPr lang="en-GB" sz="1800" b="1" i="0" u="none" strike="noStrike" cap="none">
                <a:solidFill>
                  <a:srgbClr val="000000"/>
                </a:solidFill>
                <a:latin typeface="Calibri"/>
                <a:ea typeface="Calibri"/>
                <a:cs typeface="Calibri"/>
                <a:sym typeface="Calibri"/>
              </a:rPr>
              <a:t>79%</a:t>
            </a:r>
            <a:r>
              <a:rPr lang="en-GB" sz="1800" b="0" i="0" u="none" strike="noStrike" cap="none">
                <a:solidFill>
                  <a:srgbClr val="000000"/>
                </a:solidFill>
                <a:latin typeface="Calibri"/>
                <a:ea typeface="Calibri"/>
                <a:cs typeface="Calibri"/>
                <a:sym typeface="Calibri"/>
              </a:rPr>
              <a:t>, more precisely 0.79115141413121 which indicates that the performance of these techniques are pretty well.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6F9FC"/>
            </a:gs>
            <a:gs pos="74000">
              <a:srgbClr val="B3D1EC"/>
            </a:gs>
            <a:gs pos="83000">
              <a:srgbClr val="B3D1EC"/>
            </a:gs>
            <a:gs pos="100000">
              <a:srgbClr val="CCE0F2"/>
            </a:gs>
          </a:gsLst>
          <a:lin ang="5400700" scaled="0"/>
        </a:gradFill>
        <a:effectLst/>
      </p:bgPr>
    </p:bg>
    <p:spTree>
      <p:nvGrpSpPr>
        <p:cNvPr id="1" name="Shape 354"/>
        <p:cNvGrpSpPr/>
        <p:nvPr/>
      </p:nvGrpSpPr>
      <p:grpSpPr>
        <a:xfrm>
          <a:off x="0" y="0"/>
          <a:ext cx="0" cy="0"/>
          <a:chOff x="0" y="0"/>
          <a:chExt cx="0" cy="0"/>
        </a:xfrm>
      </p:grpSpPr>
      <p:sp>
        <p:nvSpPr>
          <p:cNvPr id="355" name="Google Shape;355;ge3a2b832e4_11_0"/>
          <p:cNvSpPr txBox="1">
            <a:spLocks noGrp="1"/>
          </p:cNvSpPr>
          <p:nvPr>
            <p:ph type="title"/>
          </p:nvPr>
        </p:nvSpPr>
        <p:spPr>
          <a:xfrm>
            <a:off x="1211685" y="27577"/>
            <a:ext cx="9413384" cy="7640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GB">
                <a:solidFill>
                  <a:schemeClr val="dk1"/>
                </a:solidFill>
              </a:rPr>
              <a:t>	WORK IMPLEMENTATION OF KNN</a:t>
            </a:r>
            <a:endParaRPr>
              <a:solidFill>
                <a:schemeClr val="dk1"/>
              </a:solidFill>
            </a:endParaRPr>
          </a:p>
        </p:txBody>
      </p:sp>
      <p:sp>
        <p:nvSpPr>
          <p:cNvPr id="356" name="Google Shape;356;ge3a2b832e4_11_0"/>
          <p:cNvSpPr txBox="1">
            <a:spLocks noGrp="1"/>
          </p:cNvSpPr>
          <p:nvPr>
            <p:ph type="body" idx="1"/>
          </p:nvPr>
        </p:nvSpPr>
        <p:spPr>
          <a:xfrm>
            <a:off x="838199" y="817418"/>
            <a:ext cx="11353801" cy="555567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GB"/>
              <a:t>							</a:t>
            </a:r>
            <a:endParaRPr b="1"/>
          </a:p>
          <a:p>
            <a:pPr marL="0" lvl="0" indent="0" algn="l" rtl="0">
              <a:lnSpc>
                <a:spcPct val="90000"/>
              </a:lnSpc>
              <a:spcBef>
                <a:spcPts val="1000"/>
              </a:spcBef>
              <a:spcAft>
                <a:spcPts val="0"/>
              </a:spcAft>
              <a:buClr>
                <a:schemeClr val="dk1"/>
              </a:buClr>
              <a:buSzPts val="2800"/>
              <a:buNone/>
            </a:pPr>
            <a:r>
              <a:rPr lang="en-GB"/>
              <a:t>	</a:t>
            </a:r>
            <a:r>
              <a:rPr lang="en-GB" sz="1400" b="1"/>
              <a:t>             </a:t>
            </a:r>
            <a:r>
              <a:rPr lang="en-GB" sz="1400"/>
              <a:t>			  </a:t>
            </a:r>
            <a:r>
              <a:rPr lang="en-GB" sz="2000"/>
              <a:t>	</a:t>
            </a:r>
            <a:r>
              <a:rPr lang="en-GB" sz="1400"/>
              <a:t>                          						    </a:t>
            </a:r>
            <a:r>
              <a:rPr lang="en-GB" sz="2000"/>
              <a:t>		</a:t>
            </a:r>
            <a:endParaRPr sz="2000"/>
          </a:p>
          <a:p>
            <a:pPr marL="0" lvl="0" indent="0" algn="l" rtl="0">
              <a:lnSpc>
                <a:spcPct val="90000"/>
              </a:lnSpc>
              <a:spcBef>
                <a:spcPts val="1000"/>
              </a:spcBef>
              <a:spcAft>
                <a:spcPts val="0"/>
              </a:spcAft>
              <a:buClr>
                <a:schemeClr val="dk1"/>
              </a:buClr>
              <a:buSzPts val="2800"/>
              <a:buNone/>
            </a:pPr>
            <a:endParaRPr/>
          </a:p>
        </p:txBody>
      </p:sp>
      <p:sp>
        <p:nvSpPr>
          <p:cNvPr id="357" name="Google Shape;357;ge3a2b832e4_11_0"/>
          <p:cNvSpPr/>
          <p:nvPr/>
        </p:nvSpPr>
        <p:spPr>
          <a:xfrm>
            <a:off x="0" y="90100"/>
            <a:ext cx="65" cy="276999"/>
          </a:xfrm>
          <a:prstGeom prst="rect">
            <a:avLst/>
          </a:pr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358" name="Google Shape;358;ge3a2b832e4_11_0"/>
          <p:cNvSpPr/>
          <p:nvPr/>
        </p:nvSpPr>
        <p:spPr>
          <a:xfrm>
            <a:off x="152400" y="242500"/>
            <a:ext cx="65" cy="276999"/>
          </a:xfrm>
          <a:prstGeom prst="rect">
            <a:avLst/>
          </a:pr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359" name="Google Shape;359;ge3a2b832e4_11_0"/>
          <p:cNvPicPr preferRelativeResize="0"/>
          <p:nvPr/>
        </p:nvPicPr>
        <p:blipFill rotWithShape="1">
          <a:blip r:embed="rId3">
            <a:alphaModFix/>
          </a:blip>
          <a:srcRect l="31754" t="44849" r="33106" b="18705"/>
          <a:stretch/>
        </p:blipFill>
        <p:spPr>
          <a:xfrm>
            <a:off x="7791718" y="3940935"/>
            <a:ext cx="4106408" cy="2639469"/>
          </a:xfrm>
          <a:prstGeom prst="rect">
            <a:avLst/>
          </a:prstGeom>
          <a:noFill/>
          <a:ln>
            <a:noFill/>
          </a:ln>
        </p:spPr>
      </p:pic>
      <p:graphicFrame>
        <p:nvGraphicFramePr>
          <p:cNvPr id="360" name="Google Shape;360;ge3a2b832e4_11_0"/>
          <p:cNvGraphicFramePr/>
          <p:nvPr/>
        </p:nvGraphicFramePr>
        <p:xfrm>
          <a:off x="8963890" y="1842654"/>
          <a:ext cx="3000000" cy="3000000"/>
        </p:xfrm>
        <a:graphic>
          <a:graphicData uri="http://schemas.openxmlformats.org/drawingml/2006/table">
            <a:tbl>
              <a:tblPr firstRow="1" bandRow="1">
                <a:noFill/>
                <a:tableStyleId>{F8C59EE6-BB6C-4651-8F3A-DD66F275FB0E}</a:tableStyleId>
              </a:tblPr>
              <a:tblGrid>
                <a:gridCol w="1427025">
                  <a:extLst>
                    <a:ext uri="{9D8B030D-6E8A-4147-A177-3AD203B41FA5}">
                      <a16:colId xmlns:a16="http://schemas.microsoft.com/office/drawing/2014/main" val="20000"/>
                    </a:ext>
                  </a:extLst>
                </a:gridCol>
                <a:gridCol w="1427025">
                  <a:extLst>
                    <a:ext uri="{9D8B030D-6E8A-4147-A177-3AD203B41FA5}">
                      <a16:colId xmlns:a16="http://schemas.microsoft.com/office/drawing/2014/main" val="20001"/>
                    </a:ext>
                  </a:extLst>
                </a:gridCol>
              </a:tblGrid>
              <a:tr h="64700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TP</a:t>
                      </a:r>
                      <a:endParaRPr sz="1400" u="none" strike="noStrike" cap="none"/>
                    </a:p>
                    <a:p>
                      <a:pPr marL="0" marR="0" lvl="0" indent="0" algn="ctr" rtl="0">
                        <a:lnSpc>
                          <a:spcPct val="100000"/>
                        </a:lnSpc>
                        <a:spcBef>
                          <a:spcPts val="0"/>
                        </a:spcBef>
                        <a:spcAft>
                          <a:spcPts val="0"/>
                        </a:spcAft>
                        <a:buClr>
                          <a:srgbClr val="000000"/>
                        </a:buClr>
                        <a:buSzPts val="1800"/>
                        <a:buFont typeface="Arial"/>
                        <a:buNone/>
                      </a:pPr>
                      <a:r>
                        <a:rPr lang="en-GB" sz="1800" u="none" strike="noStrike" cap="none"/>
                        <a:t>94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FP</a:t>
                      </a:r>
                      <a:endParaRPr sz="1400" u="none" strike="noStrike" cap="none"/>
                    </a:p>
                    <a:p>
                      <a:pPr marL="0" marR="0" lvl="0" indent="0" algn="ctr" rtl="0">
                        <a:lnSpc>
                          <a:spcPct val="100000"/>
                        </a:lnSpc>
                        <a:spcBef>
                          <a:spcPts val="0"/>
                        </a:spcBef>
                        <a:spcAft>
                          <a:spcPts val="0"/>
                        </a:spcAft>
                        <a:buClr>
                          <a:srgbClr val="000000"/>
                        </a:buClr>
                        <a:buSzPts val="1800"/>
                        <a:buFont typeface="Arial"/>
                        <a:buNone/>
                      </a:pPr>
                      <a:r>
                        <a:rPr lang="en-GB" sz="1800" u="none" strike="noStrike" cap="none"/>
                        <a:t>13</a:t>
                      </a:r>
                      <a:endParaRPr sz="1800" u="none" strike="noStrike" cap="none"/>
                    </a:p>
                  </a:txBody>
                  <a:tcPr marL="91450" marR="91450" marT="45725" marB="45725"/>
                </a:tc>
                <a:extLst>
                  <a:ext uri="{0D108BD9-81ED-4DB2-BD59-A6C34878D82A}">
                    <a16:rowId xmlns:a16="http://schemas.microsoft.com/office/drawing/2014/main" val="10000"/>
                  </a:ext>
                </a:extLst>
              </a:tr>
              <a:tr h="64700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FN</a:t>
                      </a:r>
                      <a:endParaRPr sz="1400" u="none" strike="noStrike" cap="none"/>
                    </a:p>
                    <a:p>
                      <a:pPr marL="0" marR="0" lvl="0" indent="0" algn="ctr" rtl="0">
                        <a:lnSpc>
                          <a:spcPct val="100000"/>
                        </a:lnSpc>
                        <a:spcBef>
                          <a:spcPts val="0"/>
                        </a:spcBef>
                        <a:spcAft>
                          <a:spcPts val="0"/>
                        </a:spcAft>
                        <a:buClr>
                          <a:srgbClr val="000000"/>
                        </a:buClr>
                        <a:buSzPts val="1800"/>
                        <a:buFont typeface="Arial"/>
                        <a:buNone/>
                      </a:pPr>
                      <a:r>
                        <a:rPr lang="en-GB" sz="1800" u="none" strike="noStrike" cap="none"/>
                        <a:t>15</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a:t>TN</a:t>
                      </a:r>
                      <a:endParaRPr sz="1400" u="none" strike="noStrike" cap="none"/>
                    </a:p>
                    <a:p>
                      <a:pPr marL="0" marR="0" lvl="0" indent="0" algn="ctr" rtl="0">
                        <a:lnSpc>
                          <a:spcPct val="100000"/>
                        </a:lnSpc>
                        <a:spcBef>
                          <a:spcPts val="0"/>
                        </a:spcBef>
                        <a:spcAft>
                          <a:spcPts val="0"/>
                        </a:spcAft>
                        <a:buClr>
                          <a:srgbClr val="000000"/>
                        </a:buClr>
                        <a:buSzPts val="1800"/>
                        <a:buFont typeface="Arial"/>
                        <a:buNone/>
                      </a:pPr>
                      <a:r>
                        <a:rPr lang="en-GB" sz="1800" u="none" strike="noStrike" cap="none"/>
                        <a:t>32</a:t>
                      </a:r>
                      <a:endParaRPr sz="1800" u="none" strike="noStrike" cap="none"/>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361" name="Google Shape;361;ge3a2b832e4_11_0"/>
          <p:cNvGraphicFramePr/>
          <p:nvPr/>
        </p:nvGraphicFramePr>
        <p:xfrm>
          <a:off x="7301347" y="989214"/>
          <a:ext cx="3000000" cy="3000000"/>
        </p:xfrm>
        <a:graphic>
          <a:graphicData uri="http://schemas.openxmlformats.org/drawingml/2006/table">
            <a:tbl>
              <a:tblPr firstRow="1" bandRow="1">
                <a:noFill/>
                <a:tableStyleId>{F8C59EE6-BB6C-4651-8F3A-DD66F275FB0E}</a:tableStyleId>
              </a:tblPr>
              <a:tblGrid>
                <a:gridCol w="443350">
                  <a:extLst>
                    <a:ext uri="{9D8B030D-6E8A-4147-A177-3AD203B41FA5}">
                      <a16:colId xmlns:a16="http://schemas.microsoft.com/office/drawing/2014/main" val="20000"/>
                    </a:ext>
                  </a:extLst>
                </a:gridCol>
              </a:tblGrid>
              <a:tr h="2604650">
                <a:tc>
                  <a:txBody>
                    <a:bodyPr/>
                    <a:lstStyle/>
                    <a:p>
                      <a:pPr marL="0" marR="0" lvl="0" indent="0" algn="l" rtl="0">
                        <a:lnSpc>
                          <a:spcPct val="100000"/>
                        </a:lnSpc>
                        <a:spcBef>
                          <a:spcPts val="0"/>
                        </a:spcBef>
                        <a:spcAft>
                          <a:spcPts val="0"/>
                        </a:spcAft>
                        <a:buClr>
                          <a:srgbClr val="000000"/>
                        </a:buClr>
                        <a:buSzPts val="1100"/>
                        <a:buFont typeface="Arial"/>
                        <a:buNone/>
                      </a:pPr>
                      <a:r>
                        <a:rPr lang="en-GB" sz="1100" u="none" strike="noStrike" cap="none"/>
                        <a:t>P</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GB" sz="1100" u="none" strike="noStrike" cap="none"/>
                        <a:t>R</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GB" sz="1100" u="none" strike="noStrike" cap="none"/>
                        <a:t>E</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GB" sz="1100" u="none" strike="noStrike" cap="none"/>
                        <a:t>D</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GB" sz="1100" u="none" strike="noStrike" cap="none"/>
                        <a:t>I</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GB" sz="1100" u="none" strike="noStrike" cap="none"/>
                        <a:t>T</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GB" sz="1100" u="none" strike="noStrike" cap="none"/>
                        <a:t>E</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GB" sz="1100" u="none" strike="noStrike" cap="none"/>
                        <a:t>D</a:t>
                      </a:r>
                      <a:endParaRPr sz="1400" u="none" strike="noStrike" cap="none"/>
                    </a:p>
                    <a:p>
                      <a:pPr marL="0" marR="0" lvl="0" indent="0" algn="l" rtl="0">
                        <a:lnSpc>
                          <a:spcPct val="100000"/>
                        </a:lnSpc>
                        <a:spcBef>
                          <a:spcPts val="0"/>
                        </a:spcBef>
                        <a:spcAft>
                          <a:spcPts val="0"/>
                        </a:spcAft>
                        <a:buClr>
                          <a:srgbClr val="000000"/>
                        </a:buClr>
                        <a:buSzPts val="1100"/>
                        <a:buFont typeface="Arial"/>
                        <a:buNone/>
                      </a:pPr>
                      <a:endParaRPr sz="1100" u="none" strike="noStrike" cap="none"/>
                    </a:p>
                    <a:p>
                      <a:pPr marL="0" marR="0" lvl="0" indent="0" algn="l" rtl="0">
                        <a:lnSpc>
                          <a:spcPct val="100000"/>
                        </a:lnSpc>
                        <a:spcBef>
                          <a:spcPts val="0"/>
                        </a:spcBef>
                        <a:spcAft>
                          <a:spcPts val="0"/>
                        </a:spcAft>
                        <a:buClr>
                          <a:srgbClr val="000000"/>
                        </a:buClr>
                        <a:buSzPts val="1100"/>
                        <a:buFont typeface="Arial"/>
                        <a:buNone/>
                      </a:pPr>
                      <a:r>
                        <a:rPr lang="en-GB" sz="1100" u="none" strike="noStrike" cap="none"/>
                        <a:t>V</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GB" sz="1100" u="none" strike="noStrike" cap="none"/>
                        <a:t>A</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GB" sz="1100" u="none" strike="noStrike" cap="none"/>
                        <a:t>L</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GB" sz="1100" u="none" strike="noStrike" cap="none"/>
                        <a:t>U</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GB" sz="1100" u="none" strike="noStrike" cap="none"/>
                        <a:t>E</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GB" sz="1100" u="none" strike="noStrike" cap="none"/>
                        <a:t>S</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362" name="Google Shape;362;ge3a2b832e4_11_0"/>
          <p:cNvGraphicFramePr/>
          <p:nvPr/>
        </p:nvGraphicFramePr>
        <p:xfrm>
          <a:off x="8825345" y="842964"/>
          <a:ext cx="3000000" cy="3000000"/>
        </p:xfrm>
        <a:graphic>
          <a:graphicData uri="http://schemas.openxmlformats.org/drawingml/2006/table">
            <a:tbl>
              <a:tblPr firstRow="1" bandRow="1">
                <a:noFill/>
                <a:tableStyleId>{F8C59EE6-BB6C-4651-8F3A-DD66F275FB0E}</a:tableStyleId>
              </a:tblPr>
              <a:tblGrid>
                <a:gridCol w="2826325">
                  <a:extLst>
                    <a:ext uri="{9D8B030D-6E8A-4147-A177-3AD203B41FA5}">
                      <a16:colId xmlns:a16="http://schemas.microsoft.com/office/drawing/2014/main" val="20000"/>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       ACTUAL     VALUES</a:t>
                      </a:r>
                      <a:endParaRPr sz="1800" u="none" strike="noStrike" cap="none"/>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363" name="Google Shape;363;ge3a2b832e4_11_0"/>
          <p:cNvGraphicFramePr/>
          <p:nvPr/>
        </p:nvGraphicFramePr>
        <p:xfrm>
          <a:off x="152400" y="976441"/>
          <a:ext cx="3000000" cy="3000000"/>
        </p:xfrm>
        <a:graphic>
          <a:graphicData uri="http://schemas.openxmlformats.org/drawingml/2006/table">
            <a:tbl>
              <a:tblPr firstRow="1" bandRow="1">
                <a:noFill/>
                <a:tableStyleId>{40F8314C-F446-4B3A-83CC-BBC1BFBC5D05}</a:tableStyleId>
              </a:tblPr>
              <a:tblGrid>
                <a:gridCol w="7008250">
                  <a:extLst>
                    <a:ext uri="{9D8B030D-6E8A-4147-A177-3AD203B41FA5}">
                      <a16:colId xmlns:a16="http://schemas.microsoft.com/office/drawing/2014/main" val="20000"/>
                    </a:ext>
                  </a:extLst>
                </a:gridCol>
              </a:tblGrid>
              <a:tr h="1518175">
                <a:tc>
                  <a:txBody>
                    <a:bodyPr/>
                    <a:lstStyle/>
                    <a:p>
                      <a:pPr marL="0" marR="0" lvl="0" indent="0" algn="l" rtl="0">
                        <a:lnSpc>
                          <a:spcPct val="150000"/>
                        </a:lnSpc>
                        <a:spcBef>
                          <a:spcPts val="0"/>
                        </a:spcBef>
                        <a:spcAft>
                          <a:spcPts val="0"/>
                        </a:spcAft>
                        <a:buClr>
                          <a:schemeClr val="dk1"/>
                        </a:buClr>
                        <a:buSzPts val="2400"/>
                        <a:buFont typeface="Calibri"/>
                        <a:buNone/>
                      </a:pPr>
                      <a:r>
                        <a:rPr lang="en-GB" sz="1800" b="0" u="none" strike="noStrike" cap="none">
                          <a:latin typeface="Calibri"/>
                          <a:ea typeface="Calibri"/>
                          <a:cs typeface="Calibri"/>
                          <a:sym typeface="Calibri"/>
                        </a:rPr>
                        <a:t>After applying KNN with the PIMA Indian dataset we get the value of True positive =94,True negative=32,False positive=13,False negative=15.</a:t>
                      </a:r>
                      <a:endParaRPr sz="1800" b="0" u="none" strike="noStrike" cap="none">
                        <a:latin typeface="Calibri"/>
                        <a:ea typeface="Calibri"/>
                        <a:cs typeface="Calibri"/>
                        <a:sym typeface="Calibri"/>
                      </a:endParaRPr>
                    </a:p>
                    <a:p>
                      <a:pPr marL="0" marR="0" lvl="0" indent="0" algn="l" rtl="0">
                        <a:lnSpc>
                          <a:spcPct val="150000"/>
                        </a:lnSpc>
                        <a:spcBef>
                          <a:spcPts val="0"/>
                        </a:spcBef>
                        <a:spcAft>
                          <a:spcPts val="0"/>
                        </a:spcAft>
                        <a:buClr>
                          <a:schemeClr val="dk1"/>
                        </a:buClr>
                        <a:buSzPts val="2400"/>
                        <a:buFont typeface="Calibri"/>
                        <a:buNone/>
                      </a:pPr>
                      <a:r>
                        <a:rPr lang="en-GB" sz="1800" b="0" u="none" strike="noStrike" cap="none">
                          <a:latin typeface="Calibri"/>
                          <a:ea typeface="Calibri"/>
                          <a:cs typeface="Calibri"/>
                          <a:sym typeface="Calibri"/>
                        </a:rPr>
                        <a:t>F1_score=69%.</a:t>
                      </a:r>
                      <a:endParaRPr sz="1800" b="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u="none" strike="noStrike" cap="none">
                        <a:latin typeface="Calibri"/>
                        <a:ea typeface="Calibri"/>
                        <a:cs typeface="Calibri"/>
                        <a:sym typeface="Calibri"/>
                      </a:endParaRPr>
                    </a:p>
                  </a:txBody>
                  <a:tcPr marL="91450" marR="91450" marT="45725" marB="45725">
                    <a:solidFill>
                      <a:srgbClr val="DDEAF6"/>
                    </a:solidFill>
                  </a:tcPr>
                </a:tc>
                <a:extLst>
                  <a:ext uri="{0D108BD9-81ED-4DB2-BD59-A6C34878D82A}">
                    <a16:rowId xmlns:a16="http://schemas.microsoft.com/office/drawing/2014/main" val="10000"/>
                  </a:ext>
                </a:extLst>
              </a:tr>
            </a:tbl>
          </a:graphicData>
        </a:graphic>
      </p:graphicFrame>
      <p:graphicFrame>
        <p:nvGraphicFramePr>
          <p:cNvPr id="364" name="Google Shape;364;ge3a2b832e4_11_0"/>
          <p:cNvGraphicFramePr/>
          <p:nvPr/>
        </p:nvGraphicFramePr>
        <p:xfrm>
          <a:off x="152400" y="4546194"/>
          <a:ext cx="3000000" cy="3000000"/>
        </p:xfrm>
        <a:graphic>
          <a:graphicData uri="http://schemas.openxmlformats.org/drawingml/2006/table">
            <a:tbl>
              <a:tblPr firstRow="1" bandRow="1">
                <a:noFill/>
                <a:tableStyleId>{425B4AC9-359C-4868-8575-AB7D1EA569B4}</a:tableStyleId>
              </a:tblPr>
              <a:tblGrid>
                <a:gridCol w="7072650">
                  <a:extLst>
                    <a:ext uri="{9D8B030D-6E8A-4147-A177-3AD203B41FA5}">
                      <a16:colId xmlns:a16="http://schemas.microsoft.com/office/drawing/2014/main" val="20000"/>
                    </a:ext>
                  </a:extLst>
                </a:gridCol>
              </a:tblGrid>
              <a:tr h="1648550">
                <a:tc>
                  <a:txBody>
                    <a:bodyPr/>
                    <a:lstStyle/>
                    <a:p>
                      <a:pPr marL="0" marR="0" lvl="0" indent="0" algn="just" rtl="0">
                        <a:lnSpc>
                          <a:spcPct val="150000"/>
                        </a:lnSpc>
                        <a:spcBef>
                          <a:spcPts val="0"/>
                        </a:spcBef>
                        <a:spcAft>
                          <a:spcPts val="0"/>
                        </a:spcAft>
                        <a:buClr>
                          <a:schemeClr val="dk1"/>
                        </a:buClr>
                        <a:buSzPts val="2000"/>
                        <a:buFont typeface="Calibri"/>
                        <a:buNone/>
                      </a:pPr>
                      <a:r>
                        <a:rPr lang="en-GB" sz="1800" b="0" u="none" strike="noStrike" cap="none">
                          <a:latin typeface="Calibri"/>
                          <a:ea typeface="Calibri"/>
                          <a:cs typeface="Calibri"/>
                          <a:sym typeface="Calibri"/>
                        </a:rPr>
                        <a:t>The K- NEAREST NEIGHBOR classifiers shows the accuracy level of nearly 82%, more precisely 0.81818181818182 with k value=11,which indicates that the performance of these techniques are pretty well. </a:t>
                      </a:r>
                      <a:endParaRPr sz="1800" b="0" u="none" strike="noStrike" cap="none">
                        <a:latin typeface="Calibri"/>
                        <a:ea typeface="Calibri"/>
                        <a:cs typeface="Calibri"/>
                        <a:sym typeface="Calibri"/>
                      </a:endParaRPr>
                    </a:p>
                  </a:txBody>
                  <a:tcPr marL="91450" marR="91450" marT="45725" marB="45725">
                    <a:solidFill>
                      <a:srgbClr val="BBD6EE"/>
                    </a:solidFill>
                  </a:tcPr>
                </a:tc>
                <a:extLst>
                  <a:ext uri="{0D108BD9-81ED-4DB2-BD59-A6C34878D82A}">
                    <a16:rowId xmlns:a16="http://schemas.microsoft.com/office/drawing/2014/main" val="10000"/>
                  </a:ext>
                </a:extLst>
              </a:tr>
            </a:tbl>
          </a:graphicData>
        </a:graphic>
      </p:graphicFrame>
      <p:graphicFrame>
        <p:nvGraphicFramePr>
          <p:cNvPr id="365" name="Google Shape;365;ge3a2b832e4_11_0"/>
          <p:cNvGraphicFramePr/>
          <p:nvPr/>
        </p:nvGraphicFramePr>
        <p:xfrm>
          <a:off x="9153236" y="1495520"/>
          <a:ext cx="3000000" cy="3000000"/>
        </p:xfrm>
        <a:graphic>
          <a:graphicData uri="http://schemas.openxmlformats.org/drawingml/2006/table">
            <a:tbl>
              <a:tblPr firstRow="1" bandRow="1">
                <a:noFill/>
                <a:tableStyleId>{F8D74779-89F0-4475-B890-ADCAB30D6D44}</a:tableStyleId>
              </a:tblPr>
              <a:tblGrid>
                <a:gridCol w="1029850">
                  <a:extLst>
                    <a:ext uri="{9D8B030D-6E8A-4147-A177-3AD203B41FA5}">
                      <a16:colId xmlns:a16="http://schemas.microsoft.com/office/drawing/2014/main" val="20000"/>
                    </a:ext>
                  </a:extLst>
                </a:gridCol>
              </a:tblGrid>
              <a:tr h="250150">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t>POSITIVE(1)</a:t>
                      </a:r>
                      <a:endParaRPr sz="1200" u="none" strike="noStrike" cap="none"/>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366" name="Google Shape;366;ge3a2b832e4_11_0"/>
          <p:cNvGraphicFramePr/>
          <p:nvPr/>
        </p:nvGraphicFramePr>
        <p:xfrm>
          <a:off x="7795492" y="1966575"/>
          <a:ext cx="3000000" cy="3000000"/>
        </p:xfrm>
        <a:graphic>
          <a:graphicData uri="http://schemas.openxmlformats.org/drawingml/2006/table">
            <a:tbl>
              <a:tblPr firstRow="1" bandRow="1">
                <a:noFill/>
                <a:tableStyleId>{F8D74779-89F0-4475-B890-ADCAB30D6D44}</a:tableStyleId>
              </a:tblPr>
              <a:tblGrid>
                <a:gridCol w="1071425">
                  <a:extLst>
                    <a:ext uri="{9D8B030D-6E8A-4147-A177-3AD203B41FA5}">
                      <a16:colId xmlns:a16="http://schemas.microsoft.com/office/drawing/2014/main" val="20000"/>
                    </a:ext>
                  </a:extLst>
                </a:gridCol>
              </a:tblGrid>
              <a:tr h="250150">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t>POSITIVE(1)</a:t>
                      </a:r>
                      <a:endParaRPr sz="1200" u="none" strike="noStrike" cap="none"/>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367" name="Google Shape;367;ge3a2b832e4_11_0"/>
          <p:cNvGraphicFramePr/>
          <p:nvPr/>
        </p:nvGraphicFramePr>
        <p:xfrm>
          <a:off x="7813963" y="2617277"/>
          <a:ext cx="3000000" cy="3000000"/>
        </p:xfrm>
        <a:graphic>
          <a:graphicData uri="http://schemas.openxmlformats.org/drawingml/2006/table">
            <a:tbl>
              <a:tblPr firstRow="1" bandRow="1">
                <a:noFill/>
                <a:tableStyleId>{1431F828-F1CC-47C6-A278-3D4CE38F7A1A}</a:tableStyleId>
              </a:tblPr>
              <a:tblGrid>
                <a:gridCol w="1052950">
                  <a:extLst>
                    <a:ext uri="{9D8B030D-6E8A-4147-A177-3AD203B41FA5}">
                      <a16:colId xmlns:a16="http://schemas.microsoft.com/office/drawing/2014/main" val="20000"/>
                    </a:ext>
                  </a:extLst>
                </a:gridCol>
              </a:tblGrid>
              <a:tr h="273100">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t>NEGATIVE(0)</a:t>
                      </a:r>
                      <a:endParaRPr sz="1200" u="none" strike="noStrike" cap="none"/>
                    </a:p>
                  </a:txBody>
                  <a:tcPr marL="91450" marR="91450" marT="45725" marB="45725">
                    <a:solidFill>
                      <a:schemeClr val="accent2"/>
                    </a:solidFill>
                  </a:tcPr>
                </a:tc>
                <a:extLst>
                  <a:ext uri="{0D108BD9-81ED-4DB2-BD59-A6C34878D82A}">
                    <a16:rowId xmlns:a16="http://schemas.microsoft.com/office/drawing/2014/main" val="10000"/>
                  </a:ext>
                </a:extLst>
              </a:tr>
            </a:tbl>
          </a:graphicData>
        </a:graphic>
      </p:graphicFrame>
      <p:graphicFrame>
        <p:nvGraphicFramePr>
          <p:cNvPr id="368" name="Google Shape;368;ge3a2b832e4_11_0"/>
          <p:cNvGraphicFramePr/>
          <p:nvPr/>
        </p:nvGraphicFramePr>
        <p:xfrm>
          <a:off x="10566400" y="1512917"/>
          <a:ext cx="3000000" cy="3000000"/>
        </p:xfrm>
        <a:graphic>
          <a:graphicData uri="http://schemas.openxmlformats.org/drawingml/2006/table">
            <a:tbl>
              <a:tblPr firstRow="1" bandRow="1">
                <a:noFill/>
                <a:tableStyleId>{9DF89CF9-21E5-4371-9409-F5A1F44AC367}</a:tableStyleId>
              </a:tblPr>
              <a:tblGrid>
                <a:gridCol w="1071425">
                  <a:extLst>
                    <a:ext uri="{9D8B030D-6E8A-4147-A177-3AD203B41FA5}">
                      <a16:colId xmlns:a16="http://schemas.microsoft.com/office/drawing/2014/main" val="20000"/>
                    </a:ext>
                  </a:extLst>
                </a:gridCol>
              </a:tblGrid>
              <a:tr h="208600">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t>NEGATIVE(0)</a:t>
                      </a:r>
                      <a:endParaRPr sz="1200" u="none" strike="noStrike" cap="none"/>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9"/>
          <p:cNvSpPr txBox="1"/>
          <p:nvPr/>
        </p:nvSpPr>
        <p:spPr>
          <a:xfrm>
            <a:off x="1958659" y="182123"/>
            <a:ext cx="7430039" cy="764031"/>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Calibri"/>
              <a:buNone/>
            </a:pPr>
            <a:r>
              <a:rPr lang="en-GB" sz="4400" b="0" i="0" u="none" strike="noStrike" cap="none">
                <a:solidFill>
                  <a:schemeClr val="dk1"/>
                </a:solidFill>
                <a:latin typeface="Calibri"/>
                <a:ea typeface="Calibri"/>
                <a:cs typeface="Calibri"/>
                <a:sym typeface="Calibri"/>
              </a:rPr>
              <a:t>CONCLUSION</a:t>
            </a:r>
            <a:endParaRPr sz="4400" b="0" i="0" u="none" strike="noStrike" cap="none">
              <a:solidFill>
                <a:schemeClr val="dk1"/>
              </a:solidFill>
              <a:latin typeface="Calibri"/>
              <a:ea typeface="Calibri"/>
              <a:cs typeface="Calibri"/>
              <a:sym typeface="Calibri"/>
            </a:endParaRPr>
          </a:p>
        </p:txBody>
      </p:sp>
      <p:sp>
        <p:nvSpPr>
          <p:cNvPr id="374" name="Google Shape;374;p19"/>
          <p:cNvSpPr/>
          <p:nvPr/>
        </p:nvSpPr>
        <p:spPr>
          <a:xfrm>
            <a:off x="382072" y="946154"/>
            <a:ext cx="1169831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800" b="0" i="0" u="none" strike="noStrike" cap="none">
                <a:solidFill>
                  <a:srgbClr val="000000"/>
                </a:solidFill>
                <a:latin typeface="Calibri"/>
                <a:ea typeface="Calibri"/>
                <a:cs typeface="Calibri"/>
                <a:sym typeface="Calibri"/>
              </a:rPr>
              <a:t>We have performed the study on six machine learning classifiers and experimental results show that the highest classification accuracy amongst them is </a:t>
            </a:r>
            <a:r>
              <a:rPr lang="en-GB" sz="1800" b="1" i="0" u="none" strike="noStrike" cap="none">
                <a:solidFill>
                  <a:srgbClr val="000000"/>
                </a:solidFill>
                <a:latin typeface="Calibri"/>
                <a:ea typeface="Calibri"/>
                <a:cs typeface="Calibri"/>
                <a:sym typeface="Calibri"/>
              </a:rPr>
              <a:t>82%</a:t>
            </a:r>
            <a:r>
              <a:rPr lang="en-GB" sz="1800" b="0" i="0" u="none" strike="noStrike" cap="none">
                <a:solidFill>
                  <a:srgbClr val="000000"/>
                </a:solidFill>
                <a:latin typeface="Calibri"/>
                <a:ea typeface="Calibri"/>
                <a:cs typeface="Calibri"/>
                <a:sym typeface="Calibri"/>
              </a:rPr>
              <a:t> which we’ve got from </a:t>
            </a:r>
            <a:r>
              <a:rPr lang="en-GB" sz="1800" b="1" i="0" u="none" strike="noStrike" cap="none">
                <a:solidFill>
                  <a:srgbClr val="000000"/>
                </a:solidFill>
                <a:latin typeface="Calibri"/>
                <a:ea typeface="Calibri"/>
                <a:cs typeface="Calibri"/>
                <a:sym typeface="Calibri"/>
              </a:rPr>
              <a:t>SVM</a:t>
            </a:r>
            <a:r>
              <a:rPr lang="en-GB" sz="1800" b="0" i="0" u="none" strike="noStrike" cap="none">
                <a:solidFill>
                  <a:srgbClr val="000000"/>
                </a:solidFill>
                <a:latin typeface="Calibri"/>
                <a:ea typeface="Calibri"/>
                <a:cs typeface="Calibri"/>
                <a:sym typeface="Calibri"/>
              </a:rPr>
              <a:t> and </a:t>
            </a:r>
            <a:r>
              <a:rPr lang="en-GB" sz="1800" b="1" i="0" u="none" strike="noStrike" cap="none">
                <a:solidFill>
                  <a:srgbClr val="000000"/>
                </a:solidFill>
                <a:latin typeface="Calibri"/>
                <a:ea typeface="Calibri"/>
                <a:cs typeface="Calibri"/>
                <a:sym typeface="Calibri"/>
              </a:rPr>
              <a:t>KNN</a:t>
            </a:r>
            <a:r>
              <a:rPr lang="en-GB" sz="1800" b="0" i="0" u="none" strike="noStrike" cap="none">
                <a:solidFill>
                  <a:srgbClr val="000000"/>
                </a:solidFill>
                <a:latin typeface="Calibri"/>
                <a:ea typeface="Calibri"/>
                <a:cs typeface="Calibri"/>
                <a:sym typeface="Calibri"/>
              </a:rPr>
              <a:t> classification technique.</a:t>
            </a:r>
            <a:endParaRPr sz="1800" b="0" i="0" u="none" strike="noStrike" cap="none">
              <a:solidFill>
                <a:srgbClr val="000000"/>
              </a:solidFill>
              <a:latin typeface="Calibri"/>
              <a:ea typeface="Calibri"/>
              <a:cs typeface="Calibri"/>
              <a:sym typeface="Calibri"/>
            </a:endParaRPr>
          </a:p>
        </p:txBody>
      </p:sp>
      <p:graphicFrame>
        <p:nvGraphicFramePr>
          <p:cNvPr id="375" name="Google Shape;375;p19"/>
          <p:cNvGraphicFramePr/>
          <p:nvPr/>
        </p:nvGraphicFramePr>
        <p:xfrm>
          <a:off x="255654" y="2213310"/>
          <a:ext cx="5730875" cy="2835208"/>
        </p:xfrm>
        <a:graphic>
          <a:graphicData uri="http://schemas.openxmlformats.org/presentationml/2006/ole">
            <mc:AlternateContent xmlns:mc="http://schemas.openxmlformats.org/markup-compatibility/2006">
              <mc:Choice xmlns:v="urn:schemas-microsoft-com:vml" Requires="v">
                <p:oleObj spid="_x0000_s2051" r:id="rId4" imgW="5730875" imgH="2835208" progId="Word.Document.12">
                  <p:embed/>
                </p:oleObj>
              </mc:Choice>
              <mc:Fallback>
                <p:oleObj r:id="rId4" imgW="5730875" imgH="2835208" progId="Word.Document.12">
                  <p:embed/>
                  <p:pic>
                    <p:nvPicPr>
                      <p:cNvPr id="375" name="Google Shape;375;p19"/>
                      <p:cNvPicPr preferRelativeResize="0"/>
                      <p:nvPr/>
                    </p:nvPicPr>
                    <p:blipFill rotWithShape="1">
                      <a:blip r:embed="rId5">
                        <a:alphaModFix/>
                      </a:blip>
                      <a:srcRect/>
                      <a:stretch/>
                    </p:blipFill>
                    <p:spPr>
                      <a:xfrm>
                        <a:off x="255654" y="2213310"/>
                        <a:ext cx="5730875" cy="2835208"/>
                      </a:xfrm>
                      <a:prstGeom prst="rect">
                        <a:avLst/>
                      </a:prstGeom>
                      <a:noFill/>
                      <a:ln>
                        <a:noFill/>
                      </a:ln>
                    </p:spPr>
                  </p:pic>
                </p:oleObj>
              </mc:Fallback>
            </mc:AlternateContent>
          </a:graphicData>
        </a:graphic>
      </p:graphicFrame>
      <p:graphicFrame>
        <p:nvGraphicFramePr>
          <p:cNvPr id="376" name="Google Shape;376;p19"/>
          <p:cNvGraphicFramePr/>
          <p:nvPr/>
        </p:nvGraphicFramePr>
        <p:xfrm>
          <a:off x="5850430" y="2213310"/>
          <a:ext cx="5586010" cy="2562896"/>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4"/>
          <p:cNvSpPr/>
          <p:nvPr/>
        </p:nvSpPr>
        <p:spPr>
          <a:xfrm>
            <a:off x="3825395" y="494589"/>
            <a:ext cx="3644352" cy="212365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600"/>
              <a:buFont typeface="Arial"/>
              <a:buNone/>
            </a:pPr>
            <a:r>
              <a:rPr lang="en-GB" sz="6600" b="0" i="0" u="none" strike="noStrike" cap="none">
                <a:solidFill>
                  <a:schemeClr val="dk1"/>
                </a:solidFill>
                <a:latin typeface="Calibri"/>
                <a:ea typeface="Calibri"/>
                <a:cs typeface="Calibri"/>
                <a:sym typeface="Calibri"/>
              </a:rPr>
              <a:t>THANK YOU</a:t>
            </a:r>
            <a:endParaRPr sz="6600" b="0" i="0" u="none" strike="noStrike" cap="none">
              <a:solidFill>
                <a:schemeClr val="dk1"/>
              </a:solidFill>
              <a:latin typeface="Calibri"/>
              <a:ea typeface="Calibri"/>
              <a:cs typeface="Calibri"/>
              <a:sym typeface="Calibri"/>
            </a:endParaRPr>
          </a:p>
        </p:txBody>
      </p:sp>
      <p:sp>
        <p:nvSpPr>
          <p:cNvPr id="382" name="Google Shape;382;p24"/>
          <p:cNvSpPr/>
          <p:nvPr/>
        </p:nvSpPr>
        <p:spPr>
          <a:xfrm>
            <a:off x="2768254" y="2976931"/>
            <a:ext cx="5758633" cy="31393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600"/>
              <a:buFont typeface="Arial"/>
              <a:buNone/>
            </a:pPr>
            <a:r>
              <a:rPr lang="en-GB" sz="66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600"/>
              <a:buFont typeface="Arial"/>
              <a:buNone/>
            </a:pPr>
            <a:r>
              <a:rPr lang="en-GB" sz="6600" b="0" i="0" u="none" strike="noStrike" cap="none">
                <a:solidFill>
                  <a:schemeClr val="dk1"/>
                </a:solidFill>
                <a:latin typeface="Calibri"/>
                <a:ea typeface="Calibri"/>
                <a:cs typeface="Calibri"/>
                <a:sym typeface="Calibri"/>
              </a:rPr>
              <a:t>ANY QUESTIONS</a:t>
            </a:r>
            <a:endParaRPr sz="66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
          <p:cNvSpPr/>
          <p:nvPr/>
        </p:nvSpPr>
        <p:spPr>
          <a:xfrm>
            <a:off x="4561791" y="-84640"/>
            <a:ext cx="3059827" cy="76940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4400"/>
              <a:buFont typeface="Arial"/>
              <a:buNone/>
            </a:pPr>
            <a:r>
              <a:rPr lang="en-GB" sz="4400" b="0" i="0" u="none" strike="noStrike" cap="none">
                <a:solidFill>
                  <a:schemeClr val="dk1"/>
                </a:solidFill>
                <a:latin typeface="Calibri"/>
                <a:ea typeface="Calibri"/>
                <a:cs typeface="Calibri"/>
                <a:sym typeface="Calibri"/>
              </a:rPr>
              <a:t>ALGORITHM</a:t>
            </a:r>
            <a:endParaRPr sz="4400" b="0" i="0" u="none" strike="noStrike" cap="none">
              <a:solidFill>
                <a:schemeClr val="dk1"/>
              </a:solidFill>
              <a:latin typeface="Calibri"/>
              <a:ea typeface="Calibri"/>
              <a:cs typeface="Calibri"/>
              <a:sym typeface="Calibri"/>
            </a:endParaRPr>
          </a:p>
        </p:txBody>
      </p:sp>
      <p:sp>
        <p:nvSpPr>
          <p:cNvPr id="189" name="Google Shape;189;p3"/>
          <p:cNvSpPr txBox="1"/>
          <p:nvPr/>
        </p:nvSpPr>
        <p:spPr>
          <a:xfrm>
            <a:off x="373486" y="646124"/>
            <a:ext cx="11436439" cy="1569660"/>
          </a:xfrm>
          <a:prstGeom prst="rect">
            <a:avLst/>
          </a:prstGeom>
          <a:noFill/>
          <a:ln w="9525" cap="flat" cmpd="sng">
            <a:solidFill>
              <a:srgbClr val="0C0C0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a:solidFill>
                  <a:schemeClr val="dk1"/>
                </a:solidFill>
                <a:latin typeface="Calibri"/>
                <a:ea typeface="Calibri"/>
                <a:cs typeface="Calibri"/>
                <a:sym typeface="Calibri"/>
              </a:rPr>
              <a:t>Step 1: Create a frequency table for all the features against the different classes.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GB" sz="2400" b="0" i="0" u="none" strike="noStrike" cap="none">
                <a:solidFill>
                  <a:schemeClr val="dk1"/>
                </a:solidFill>
                <a:latin typeface="Calibri"/>
                <a:ea typeface="Calibri"/>
                <a:cs typeface="Calibri"/>
                <a:sym typeface="Calibri"/>
              </a:rPr>
              <a:t>Step 2: Draw the likelihood table for the features against the classes.</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GB" sz="2400" b="0" i="0" u="none" strike="noStrike" cap="none">
                <a:solidFill>
                  <a:schemeClr val="dk1"/>
                </a:solidFill>
                <a:latin typeface="Calibri"/>
                <a:ea typeface="Calibri"/>
                <a:cs typeface="Calibri"/>
                <a:sym typeface="Calibri"/>
              </a:rPr>
              <a:t>Step 3: Calculate the conditional probabilities for all the classes.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GB" sz="2400" b="0" i="0" u="none" strike="noStrike" cap="none">
                <a:solidFill>
                  <a:schemeClr val="dk1"/>
                </a:solidFill>
                <a:latin typeface="Calibri"/>
                <a:ea typeface="Calibri"/>
                <a:cs typeface="Calibri"/>
                <a:sym typeface="Calibri"/>
              </a:rPr>
              <a:t>Step 4: Calculate.</a:t>
            </a:r>
            <a:endParaRPr sz="2400" b="0" i="0" u="none" strike="noStrike" cap="none">
              <a:solidFill>
                <a:schemeClr val="dk1"/>
              </a:solidFill>
              <a:latin typeface="Calibri"/>
              <a:ea typeface="Calibri"/>
              <a:cs typeface="Calibri"/>
              <a:sym typeface="Calibri"/>
            </a:endParaRPr>
          </a:p>
        </p:txBody>
      </p:sp>
      <p:graphicFrame>
        <p:nvGraphicFramePr>
          <p:cNvPr id="190" name="Google Shape;190;p3"/>
          <p:cNvGraphicFramePr/>
          <p:nvPr/>
        </p:nvGraphicFramePr>
        <p:xfrm>
          <a:off x="360608" y="2587099"/>
          <a:ext cx="5473500" cy="1828850"/>
        </p:xfrm>
        <a:graphic>
          <a:graphicData uri="http://schemas.openxmlformats.org/drawingml/2006/table">
            <a:tbl>
              <a:tblPr firstRow="1" bandRow="1">
                <a:noFill/>
                <a:tableStyleId>{D4CFC0D4-707B-4638-8978-F5A594ED055D}</a:tableStyleId>
              </a:tblPr>
              <a:tblGrid>
                <a:gridCol w="1008000">
                  <a:extLst>
                    <a:ext uri="{9D8B030D-6E8A-4147-A177-3AD203B41FA5}">
                      <a16:colId xmlns:a16="http://schemas.microsoft.com/office/drawing/2014/main" val="20000"/>
                    </a:ext>
                  </a:extLst>
                </a:gridCol>
                <a:gridCol w="1026850">
                  <a:extLst>
                    <a:ext uri="{9D8B030D-6E8A-4147-A177-3AD203B41FA5}">
                      <a16:colId xmlns:a16="http://schemas.microsoft.com/office/drawing/2014/main" val="20001"/>
                    </a:ext>
                  </a:extLst>
                </a:gridCol>
                <a:gridCol w="927275">
                  <a:extLst>
                    <a:ext uri="{9D8B030D-6E8A-4147-A177-3AD203B41FA5}">
                      <a16:colId xmlns:a16="http://schemas.microsoft.com/office/drawing/2014/main" val="20002"/>
                    </a:ext>
                  </a:extLst>
                </a:gridCol>
                <a:gridCol w="953025">
                  <a:extLst>
                    <a:ext uri="{9D8B030D-6E8A-4147-A177-3AD203B41FA5}">
                      <a16:colId xmlns:a16="http://schemas.microsoft.com/office/drawing/2014/main" val="20003"/>
                    </a:ext>
                  </a:extLst>
                </a:gridCol>
                <a:gridCol w="1558350">
                  <a:extLst>
                    <a:ext uri="{9D8B030D-6E8A-4147-A177-3AD203B41FA5}">
                      <a16:colId xmlns:a16="http://schemas.microsoft.com/office/drawing/2014/main" val="20004"/>
                    </a:ext>
                  </a:extLst>
                </a:gridCol>
              </a:tblGrid>
              <a:tr h="324000">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NAME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YELLOW</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SWEET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LONG</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TOTAL FRUITS</a:t>
                      </a:r>
                      <a:endParaRPr sz="1800" u="none" strike="noStrike" cap="none"/>
                    </a:p>
                  </a:txBody>
                  <a:tcPr marL="91450" marR="91450" marT="45725" marB="45725"/>
                </a:tc>
                <a:extLst>
                  <a:ext uri="{0D108BD9-81ED-4DB2-BD59-A6C34878D82A}">
                    <a16:rowId xmlns:a16="http://schemas.microsoft.com/office/drawing/2014/main" val="10000"/>
                  </a:ext>
                </a:extLst>
              </a:tr>
              <a:tr h="324000">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MANGO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350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450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650</a:t>
                      </a:r>
                      <a:endParaRPr sz="1800" u="none" strike="noStrike" cap="none"/>
                    </a:p>
                  </a:txBody>
                  <a:tcPr marL="91450" marR="91450" marT="45725" marB="45725"/>
                </a:tc>
                <a:extLst>
                  <a:ext uri="{0D108BD9-81ED-4DB2-BD59-A6C34878D82A}">
                    <a16:rowId xmlns:a16="http://schemas.microsoft.com/office/drawing/2014/main" val="10001"/>
                  </a:ext>
                </a:extLst>
              </a:tr>
              <a:tr h="324000">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BANANA</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400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300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350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400</a:t>
                      </a:r>
                      <a:endParaRPr sz="1800" u="none" strike="noStrike" cap="none"/>
                    </a:p>
                  </a:txBody>
                  <a:tcPr marL="91450" marR="91450" marT="45725" marB="45725"/>
                </a:tc>
                <a:extLst>
                  <a:ext uri="{0D108BD9-81ED-4DB2-BD59-A6C34878D82A}">
                    <a16:rowId xmlns:a16="http://schemas.microsoft.com/office/drawing/2014/main" val="10002"/>
                  </a:ext>
                </a:extLst>
              </a:tr>
              <a:tr h="324000">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OTHERS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50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100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50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150</a:t>
                      </a:r>
                      <a:endParaRPr sz="1800" u="none" strike="noStrike" cap="none"/>
                    </a:p>
                  </a:txBody>
                  <a:tcPr marL="91450" marR="91450" marT="45725" marB="45725"/>
                </a:tc>
                <a:extLst>
                  <a:ext uri="{0D108BD9-81ED-4DB2-BD59-A6C34878D82A}">
                    <a16:rowId xmlns:a16="http://schemas.microsoft.com/office/drawing/2014/main" val="10003"/>
                  </a:ext>
                </a:extLst>
              </a:tr>
              <a:tr h="324000">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TOTAL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800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850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400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a:t>1200</a:t>
                      </a: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
        <p:nvSpPr>
          <p:cNvPr id="191" name="Google Shape;191;p3"/>
          <p:cNvSpPr txBox="1"/>
          <p:nvPr/>
        </p:nvSpPr>
        <p:spPr>
          <a:xfrm>
            <a:off x="257575" y="2137571"/>
            <a:ext cx="144943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Calibri"/>
                <a:ea typeface="Calibri"/>
                <a:cs typeface="Calibri"/>
                <a:sym typeface="Calibri"/>
              </a:rPr>
              <a:t>Example:-</a:t>
            </a:r>
            <a:endParaRPr sz="2400" b="1" i="0" u="none" strike="noStrike" cap="none">
              <a:solidFill>
                <a:schemeClr val="dk1"/>
              </a:solidFill>
              <a:latin typeface="Calibri"/>
              <a:ea typeface="Calibri"/>
              <a:cs typeface="Calibri"/>
              <a:sym typeface="Calibri"/>
            </a:endParaRPr>
          </a:p>
        </p:txBody>
      </p:sp>
      <p:sp>
        <p:nvSpPr>
          <p:cNvPr id="192" name="Google Shape;192;p3"/>
          <p:cNvSpPr txBox="1"/>
          <p:nvPr/>
        </p:nvSpPr>
        <p:spPr>
          <a:xfrm>
            <a:off x="270454" y="4494722"/>
            <a:ext cx="3398255" cy="92333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alibri"/>
                <a:ea typeface="Calibri"/>
                <a:cs typeface="Calibri"/>
                <a:sym typeface="Calibri"/>
              </a:rPr>
              <a:t>50% of the fruits are bananas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alibri"/>
                <a:ea typeface="Calibri"/>
                <a:cs typeface="Calibri"/>
                <a:sym typeface="Calibri"/>
              </a:rPr>
              <a:t>30% are oranges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GB" sz="1800" b="0" i="0" u="none" strike="noStrike" cap="none">
                <a:solidFill>
                  <a:schemeClr val="dk1"/>
                </a:solidFill>
                <a:latin typeface="Calibri"/>
                <a:ea typeface="Calibri"/>
                <a:cs typeface="Calibri"/>
                <a:sym typeface="Calibri"/>
              </a:rPr>
              <a:t>20% are other fruits</a:t>
            </a:r>
            <a:endParaRPr sz="1400" b="0" i="0" u="none" strike="noStrike" cap="none">
              <a:solidFill>
                <a:srgbClr val="000000"/>
              </a:solidFill>
              <a:latin typeface="Arial"/>
              <a:ea typeface="Arial"/>
              <a:cs typeface="Arial"/>
              <a:sym typeface="Arial"/>
            </a:endParaRPr>
          </a:p>
        </p:txBody>
      </p:sp>
      <p:sp>
        <p:nvSpPr>
          <p:cNvPr id="193" name="Google Shape;193;p3"/>
          <p:cNvSpPr txBox="1"/>
          <p:nvPr/>
        </p:nvSpPr>
        <p:spPr>
          <a:xfrm>
            <a:off x="257575" y="5357610"/>
            <a:ext cx="9581882"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Based on our training set we can also say the following: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From 500 bananas 400 (0.8) are Long, 350 (0.7) are Sweet and 450 (0.9) are Yellow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Out of 300 oranges 0 are Long, 150 (0.5) are Sweet and 300 (1) are Yellow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From the remaining 200 fruits, 100 (0.5) are Long, 150 (0.75) are Sweet and 50 (0.25) are Yellow</a:t>
            </a:r>
            <a:endParaRPr sz="1400" b="0" i="0" u="none" strike="noStrike" cap="none">
              <a:solidFill>
                <a:srgbClr val="000000"/>
              </a:solidFill>
              <a:latin typeface="Arial"/>
              <a:ea typeface="Arial"/>
              <a:cs typeface="Arial"/>
              <a:sym typeface="Arial"/>
            </a:endParaRPr>
          </a:p>
        </p:txBody>
      </p:sp>
      <p:pic>
        <p:nvPicPr>
          <p:cNvPr id="194" name="Google Shape;194;p3"/>
          <p:cNvPicPr preferRelativeResize="0"/>
          <p:nvPr/>
        </p:nvPicPr>
        <p:blipFill rotWithShape="1">
          <a:blip r:embed="rId3">
            <a:alphaModFix/>
          </a:blip>
          <a:srcRect/>
          <a:stretch/>
        </p:blipFill>
        <p:spPr>
          <a:xfrm>
            <a:off x="6171299" y="2378490"/>
            <a:ext cx="5638626" cy="2979119"/>
          </a:xfrm>
          <a:prstGeom prst="rect">
            <a:avLst/>
          </a:prstGeom>
          <a:noFill/>
          <a:ln>
            <a:noFill/>
          </a:ln>
        </p:spPr>
      </p:pic>
      <p:sp>
        <p:nvSpPr>
          <p:cNvPr id="195" name="Google Shape;195;p3"/>
          <p:cNvSpPr txBox="1"/>
          <p:nvPr/>
        </p:nvSpPr>
        <p:spPr>
          <a:xfrm>
            <a:off x="9332508" y="5442260"/>
            <a:ext cx="2711003" cy="1323439"/>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1" i="0" u="none" strike="noStrike" cap="none">
                <a:solidFill>
                  <a:schemeClr val="dk1"/>
                </a:solidFill>
                <a:latin typeface="Calibri"/>
                <a:ea typeface="Calibri"/>
                <a:cs typeface="Calibri"/>
                <a:sym typeface="Calibri"/>
              </a:rPr>
              <a:t>In this case, based on the higher score 0.01875 &lt; 0.252 we can assume this Long, Sweet and Yellow fruit is, in fact, a </a:t>
            </a:r>
            <a:r>
              <a:rPr lang="en-GB" sz="1600" b="1" i="0" u="none" strike="noStrike" cap="none">
                <a:solidFill>
                  <a:srgbClr val="FF0000"/>
                </a:solidFill>
                <a:latin typeface="Calibri"/>
                <a:ea typeface="Calibri"/>
                <a:cs typeface="Calibri"/>
                <a:sym typeface="Calibri"/>
              </a:rPr>
              <a:t>Banana.</a:t>
            </a:r>
            <a:endParaRPr sz="1600" b="1" i="0" u="none" strike="noStrike" cap="none">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5"/>
          <p:cNvSpPr/>
          <p:nvPr/>
        </p:nvSpPr>
        <p:spPr>
          <a:xfrm>
            <a:off x="2898315" y="-139152"/>
            <a:ext cx="6545936" cy="92328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5400"/>
              <a:buFont typeface="Arial"/>
              <a:buNone/>
            </a:pPr>
            <a:r>
              <a:rPr lang="en-GB" sz="5400" b="1" i="0" u="none" strike="noStrike" cap="none">
                <a:solidFill>
                  <a:schemeClr val="dk1"/>
                </a:solidFill>
                <a:latin typeface="Calibri"/>
                <a:ea typeface="Calibri"/>
                <a:cs typeface="Calibri"/>
                <a:sym typeface="Calibri"/>
              </a:rPr>
              <a:t>LOGISTIC REGRESSION</a:t>
            </a:r>
            <a:endParaRPr sz="5400" b="1" i="0" u="none" strike="noStrike" cap="none">
              <a:solidFill>
                <a:schemeClr val="dk1"/>
              </a:solidFill>
              <a:latin typeface="Calibri"/>
              <a:ea typeface="Calibri"/>
              <a:cs typeface="Calibri"/>
              <a:sym typeface="Calibri"/>
            </a:endParaRPr>
          </a:p>
        </p:txBody>
      </p:sp>
      <p:sp>
        <p:nvSpPr>
          <p:cNvPr id="201" name="Google Shape;201;p5"/>
          <p:cNvSpPr/>
          <p:nvPr/>
        </p:nvSpPr>
        <p:spPr>
          <a:xfrm>
            <a:off x="344868" y="1073528"/>
            <a:ext cx="1366573" cy="49752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Clr>
                <a:srgbClr val="000000"/>
              </a:buClr>
              <a:buSzPts val="1600"/>
              <a:buFont typeface="Arial"/>
              <a:buNone/>
            </a:pPr>
            <a:r>
              <a:rPr lang="en-GB" sz="1600" b="0" i="0" u="none" strike="noStrike" cap="none">
                <a:solidFill>
                  <a:schemeClr val="lt1"/>
                </a:solidFill>
                <a:latin typeface="Calibri"/>
                <a:ea typeface="Calibri"/>
                <a:cs typeface="Calibri"/>
                <a:sym typeface="Calibri"/>
              </a:rPr>
              <a:t>Regression</a:t>
            </a:r>
            <a:endParaRPr sz="1600" b="0" i="0" u="none" strike="noStrike" cap="none">
              <a:solidFill>
                <a:schemeClr val="lt1"/>
              </a:solidFill>
              <a:latin typeface="Calibri"/>
              <a:ea typeface="Calibri"/>
              <a:cs typeface="Calibri"/>
              <a:sym typeface="Calibri"/>
            </a:endParaRPr>
          </a:p>
        </p:txBody>
      </p:sp>
      <p:sp>
        <p:nvSpPr>
          <p:cNvPr id="202" name="Google Shape;202;p5"/>
          <p:cNvSpPr/>
          <p:nvPr/>
        </p:nvSpPr>
        <p:spPr>
          <a:xfrm>
            <a:off x="1916161" y="848346"/>
            <a:ext cx="1466093" cy="947884"/>
          </a:xfrm>
          <a:prstGeom prst="rightArrow">
            <a:avLst>
              <a:gd name="adj1" fmla="val 50000"/>
              <a:gd name="adj2"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3" name="Google Shape;203;p5"/>
          <p:cNvSpPr/>
          <p:nvPr/>
        </p:nvSpPr>
        <p:spPr>
          <a:xfrm>
            <a:off x="3572486" y="920907"/>
            <a:ext cx="1162107" cy="802763"/>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Clr>
                <a:srgbClr val="000000"/>
              </a:buClr>
              <a:buSzPts val="1600"/>
              <a:buFont typeface="Arial"/>
              <a:buNone/>
            </a:pPr>
            <a:r>
              <a:rPr lang="en-GB" sz="1600" b="0" i="0" u="none" strike="noStrike" cap="none">
                <a:solidFill>
                  <a:schemeClr val="lt1"/>
                </a:solidFill>
                <a:latin typeface="Calibri"/>
                <a:ea typeface="Calibri"/>
                <a:cs typeface="Calibri"/>
                <a:sym typeface="Calibri"/>
              </a:rPr>
              <a:t>Logistic Regression</a:t>
            </a:r>
            <a:endParaRPr sz="1600" b="0" i="0" u="none" strike="noStrike" cap="none">
              <a:solidFill>
                <a:schemeClr val="lt1"/>
              </a:solidFill>
              <a:latin typeface="Calibri"/>
              <a:ea typeface="Calibri"/>
              <a:cs typeface="Calibri"/>
              <a:sym typeface="Calibri"/>
            </a:endParaRPr>
          </a:p>
        </p:txBody>
      </p:sp>
      <p:sp>
        <p:nvSpPr>
          <p:cNvPr id="204" name="Google Shape;204;p5"/>
          <p:cNvSpPr txBox="1"/>
          <p:nvPr/>
        </p:nvSpPr>
        <p:spPr>
          <a:xfrm>
            <a:off x="193446" y="1970468"/>
            <a:ext cx="3605822" cy="1477328"/>
          </a:xfrm>
          <a:prstGeom prst="rect">
            <a:avLst/>
          </a:prstGeom>
          <a:gradFill>
            <a:gsLst>
              <a:gs pos="0">
                <a:srgbClr val="98C2F5"/>
              </a:gs>
              <a:gs pos="50000">
                <a:srgbClr val="BFD7F7"/>
              </a:gs>
              <a:gs pos="100000">
                <a:srgbClr val="DFEBFB"/>
              </a:gs>
            </a:gsLst>
            <a:lin ang="8100000" scaled="0"/>
          </a:gradFill>
          <a:ln w="9525" cap="flat" cmpd="sng">
            <a:solidFill>
              <a:srgbClr val="9CC2E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1" u="none" strike="noStrike" cap="none">
                <a:solidFill>
                  <a:schemeClr val="dk1"/>
                </a:solidFill>
                <a:latin typeface="Calibri"/>
                <a:ea typeface="Calibri"/>
                <a:cs typeface="Calibri"/>
                <a:sym typeface="Calibri"/>
              </a:rPr>
              <a:t>It is one concept in statistics i.e. measure of the relation between the mean value of one variable (e.g. output) and corresponding values of other variables</a:t>
            </a:r>
            <a:r>
              <a:rPr lang="en-GB" sz="1800" b="1" i="1" u="none" strike="noStrike" cap="none">
                <a:solidFill>
                  <a:schemeClr val="dk1"/>
                </a:solidFill>
                <a:latin typeface="Calibri"/>
                <a:ea typeface="Calibri"/>
                <a:cs typeface="Calibri"/>
                <a:sym typeface="Calibri"/>
              </a:rPr>
              <a:t>.</a:t>
            </a:r>
            <a:endParaRPr sz="1800" b="1" i="1" u="none" strike="noStrike" cap="none">
              <a:solidFill>
                <a:schemeClr val="dk1"/>
              </a:solidFill>
              <a:latin typeface="Calibri"/>
              <a:ea typeface="Calibri"/>
              <a:cs typeface="Calibri"/>
              <a:sym typeface="Calibri"/>
            </a:endParaRPr>
          </a:p>
        </p:txBody>
      </p:sp>
      <p:cxnSp>
        <p:nvCxnSpPr>
          <p:cNvPr id="205" name="Google Shape;205;p5"/>
          <p:cNvCxnSpPr/>
          <p:nvPr/>
        </p:nvCxnSpPr>
        <p:spPr>
          <a:xfrm>
            <a:off x="1004552" y="1517678"/>
            <a:ext cx="0" cy="468000"/>
          </a:xfrm>
          <a:prstGeom prst="straightConnector1">
            <a:avLst/>
          </a:prstGeom>
          <a:noFill/>
          <a:ln w="76200" cap="flat" cmpd="sng">
            <a:solidFill>
              <a:schemeClr val="accent1"/>
            </a:solidFill>
            <a:prstDash val="solid"/>
            <a:miter lim="800000"/>
            <a:headEnd type="none" w="sm" len="sm"/>
            <a:tailEnd type="triangle" w="med" len="med"/>
          </a:ln>
        </p:spPr>
      </p:cxnSp>
      <p:sp>
        <p:nvSpPr>
          <p:cNvPr id="206" name="Google Shape;206;p5"/>
          <p:cNvSpPr txBox="1"/>
          <p:nvPr/>
        </p:nvSpPr>
        <p:spPr>
          <a:xfrm>
            <a:off x="5520482" y="752060"/>
            <a:ext cx="5580000" cy="923330"/>
          </a:xfrm>
          <a:prstGeom prst="rect">
            <a:avLst/>
          </a:prstGeom>
          <a:gradFill>
            <a:gsLst>
              <a:gs pos="0">
                <a:srgbClr val="98C2F5"/>
              </a:gs>
              <a:gs pos="50000">
                <a:srgbClr val="BFD7F7"/>
              </a:gs>
              <a:gs pos="100000">
                <a:srgbClr val="DFEBFB"/>
              </a:gs>
            </a:gsLst>
            <a:lin ang="8100000" scaled="0"/>
          </a:gradFill>
          <a:ln w="9525" cap="flat" cmpd="sng">
            <a:solidFill>
              <a:srgbClr val="9CC2E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It’s a Machine Learning algorithm which is used for the classification problems, it is a predictive analysis algorithm and based on the concept of probability.</a:t>
            </a:r>
            <a:endParaRPr sz="1800" b="1" i="1" u="none" strike="noStrike" cap="none">
              <a:solidFill>
                <a:schemeClr val="dk1"/>
              </a:solidFill>
              <a:latin typeface="Calibri"/>
              <a:ea typeface="Calibri"/>
              <a:cs typeface="Calibri"/>
              <a:sym typeface="Calibri"/>
            </a:endParaRPr>
          </a:p>
        </p:txBody>
      </p:sp>
      <p:cxnSp>
        <p:nvCxnSpPr>
          <p:cNvPr id="207" name="Google Shape;207;p5"/>
          <p:cNvCxnSpPr/>
          <p:nvPr/>
        </p:nvCxnSpPr>
        <p:spPr>
          <a:xfrm>
            <a:off x="4780542" y="1201003"/>
            <a:ext cx="739940" cy="12722"/>
          </a:xfrm>
          <a:prstGeom prst="straightConnector1">
            <a:avLst/>
          </a:prstGeom>
          <a:noFill/>
          <a:ln w="76200" cap="flat" cmpd="sng">
            <a:solidFill>
              <a:schemeClr val="accent1"/>
            </a:solidFill>
            <a:prstDash val="solid"/>
            <a:miter lim="800000"/>
            <a:headEnd type="none" w="sm" len="sm"/>
            <a:tailEnd type="triangle" w="med" len="med"/>
          </a:ln>
        </p:spPr>
      </p:cxnSp>
      <p:pic>
        <p:nvPicPr>
          <p:cNvPr id="208" name="Google Shape;208;p5" descr="Image for post"/>
          <p:cNvPicPr preferRelativeResize="0"/>
          <p:nvPr/>
        </p:nvPicPr>
        <p:blipFill rotWithShape="1">
          <a:blip r:embed="rId3">
            <a:alphaModFix/>
          </a:blip>
          <a:srcRect/>
          <a:stretch/>
        </p:blipFill>
        <p:spPr>
          <a:xfrm>
            <a:off x="4052384" y="1843305"/>
            <a:ext cx="7914306" cy="2021886"/>
          </a:xfrm>
          <a:prstGeom prst="rect">
            <a:avLst/>
          </a:prstGeom>
          <a:noFill/>
          <a:ln w="28575" cap="flat" cmpd="sng">
            <a:solidFill>
              <a:srgbClr val="DDEAF6"/>
            </a:solidFill>
            <a:prstDash val="solid"/>
            <a:round/>
            <a:headEnd type="none" w="sm" len="sm"/>
            <a:tailEnd type="none" w="sm" len="sm"/>
          </a:ln>
          <a:effectLst>
            <a:outerShdw blurRad="292100" dist="139700" dir="2700000" algn="tl" rotWithShape="0">
              <a:srgbClr val="333333">
                <a:alpha val="63921"/>
              </a:srgbClr>
            </a:outerShdw>
          </a:effectLst>
        </p:spPr>
      </p:pic>
      <p:sp>
        <p:nvSpPr>
          <p:cNvPr id="209" name="Google Shape;209;p5"/>
          <p:cNvSpPr txBox="1"/>
          <p:nvPr/>
        </p:nvSpPr>
        <p:spPr>
          <a:xfrm>
            <a:off x="193446" y="3973649"/>
            <a:ext cx="11316237" cy="2700000"/>
          </a:xfrm>
          <a:prstGeom prst="rect">
            <a:avLst/>
          </a:prstGeom>
          <a:gradFill>
            <a:gsLst>
              <a:gs pos="0">
                <a:srgbClr val="98C2F5"/>
              </a:gs>
              <a:gs pos="50000">
                <a:srgbClr val="BFD7F7"/>
              </a:gs>
              <a:gs pos="100000">
                <a:srgbClr val="DFEBFB"/>
              </a:gs>
            </a:gsLst>
            <a:lin ang="8100000" scaled="0"/>
          </a:gra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The Logistic regression equation can be obtained from the Linear Regression equation. The mathematical steps to get Logistic Regression equations are given below: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 We know the equation of the straight line can be written as: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 In Logistic Regression y can be between 0 and 1 only, so for this let's divide the above equation by (1-y):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 But we need range between -[infinity] to +[infinity], then take logarithm of the equation it will become: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0" name="Google Shape;210;p5"/>
          <p:cNvPicPr preferRelativeResize="0"/>
          <p:nvPr/>
        </p:nvPicPr>
        <p:blipFill rotWithShape="1">
          <a:blip r:embed="rId4">
            <a:alphaModFix/>
          </a:blip>
          <a:srcRect l="9131" r="17409" b="4918"/>
          <a:stretch/>
        </p:blipFill>
        <p:spPr>
          <a:xfrm>
            <a:off x="6134648" y="4492821"/>
            <a:ext cx="2279560" cy="386364"/>
          </a:xfrm>
          <a:prstGeom prst="rect">
            <a:avLst/>
          </a:prstGeom>
          <a:noFill/>
          <a:ln>
            <a:noFill/>
          </a:ln>
        </p:spPr>
      </p:pic>
      <p:pic>
        <p:nvPicPr>
          <p:cNvPr id="211" name="Google Shape;211;p5"/>
          <p:cNvPicPr preferRelativeResize="0"/>
          <p:nvPr/>
        </p:nvPicPr>
        <p:blipFill rotWithShape="1">
          <a:blip r:embed="rId5">
            <a:alphaModFix/>
          </a:blip>
          <a:srcRect l="11222" t="10346"/>
          <a:stretch/>
        </p:blipFill>
        <p:spPr>
          <a:xfrm>
            <a:off x="491877" y="5145854"/>
            <a:ext cx="4288665" cy="444053"/>
          </a:xfrm>
          <a:prstGeom prst="rect">
            <a:avLst/>
          </a:prstGeom>
          <a:noFill/>
          <a:ln>
            <a:noFill/>
          </a:ln>
        </p:spPr>
      </p:pic>
      <p:pic>
        <p:nvPicPr>
          <p:cNvPr id="212" name="Google Shape;212;p5"/>
          <p:cNvPicPr preferRelativeResize="0"/>
          <p:nvPr/>
        </p:nvPicPr>
        <p:blipFill rotWithShape="1">
          <a:blip r:embed="rId6">
            <a:alphaModFix/>
          </a:blip>
          <a:srcRect l="8866" b="10894"/>
          <a:stretch/>
        </p:blipFill>
        <p:spPr>
          <a:xfrm>
            <a:off x="373486" y="5969352"/>
            <a:ext cx="3775991" cy="432851"/>
          </a:xfrm>
          <a:prstGeom prst="rect">
            <a:avLst/>
          </a:prstGeom>
          <a:noFill/>
          <a:ln>
            <a:noFill/>
          </a:ln>
        </p:spPr>
      </p:pic>
      <p:sp>
        <p:nvSpPr>
          <p:cNvPr id="213" name="Google Shape;213;p5"/>
          <p:cNvSpPr txBox="1"/>
          <p:nvPr/>
        </p:nvSpPr>
        <p:spPr>
          <a:xfrm>
            <a:off x="4428232" y="6032871"/>
            <a:ext cx="5692392" cy="369332"/>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This equation is the final equation for Logistic Regression.</a:t>
            </a:r>
            <a:endParaRPr sz="1800" b="1" i="0" u="none" strike="noStrike" cap="none">
              <a:solidFill>
                <a:schemeClr val="dk1"/>
              </a:solidFill>
              <a:latin typeface="Calibri"/>
              <a:ea typeface="Calibri"/>
              <a:cs typeface="Calibri"/>
              <a:sym typeface="Calibri"/>
            </a:endParaRPr>
          </a:p>
        </p:txBody>
      </p:sp>
      <p:cxnSp>
        <p:nvCxnSpPr>
          <p:cNvPr id="214" name="Google Shape;214;p5"/>
          <p:cNvCxnSpPr>
            <a:stCxn id="212" idx="2"/>
            <a:endCxn id="213" idx="1"/>
          </p:cNvCxnSpPr>
          <p:nvPr/>
        </p:nvCxnSpPr>
        <p:spPr>
          <a:xfrm rot="-5400000">
            <a:off x="3252531" y="5226353"/>
            <a:ext cx="184800" cy="2166900"/>
          </a:xfrm>
          <a:prstGeom prst="bentConnector4">
            <a:avLst>
              <a:gd name="adj1" fmla="val -123701"/>
              <a:gd name="adj2" fmla="val 93561"/>
            </a:avLst>
          </a:prstGeom>
          <a:noFill/>
          <a:ln w="9525" cap="flat" cmpd="sng">
            <a:solidFill>
              <a:srgbClr val="222A35"/>
            </a:solidFill>
            <a:prstDash val="solid"/>
            <a:miter lim="800000"/>
            <a:headEnd type="none" w="sm" len="sm"/>
            <a:tailEnd type="triangle" w="med" len="med"/>
          </a:ln>
        </p:spPr>
      </p:cxnSp>
      <p:sp>
        <p:nvSpPr>
          <p:cNvPr id="215" name="Google Shape;215;p5"/>
          <p:cNvSpPr txBox="1"/>
          <p:nvPr/>
        </p:nvSpPr>
        <p:spPr>
          <a:xfrm>
            <a:off x="193446" y="3573539"/>
            <a:ext cx="120283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chemeClr val="dk1"/>
                </a:solidFill>
                <a:latin typeface="Calibri"/>
                <a:ea typeface="Calibri"/>
                <a:cs typeface="Calibri"/>
                <a:sym typeface="Calibri"/>
              </a:rPr>
              <a:t>Equation:</a:t>
            </a:r>
            <a:endParaRPr sz="2000" b="1"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p:nvPr/>
        </p:nvSpPr>
        <p:spPr>
          <a:xfrm>
            <a:off x="0" y="0"/>
            <a:ext cx="12192000" cy="16312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chemeClr val="dk1"/>
                </a:solidFill>
                <a:latin typeface="Calibri"/>
                <a:ea typeface="Calibri"/>
                <a:cs typeface="Calibri"/>
                <a:sym typeface="Calibri"/>
              </a:rPr>
              <a:t>In Logistic regression, instead of fitting a regression line, we fit an "S" shaped logistic function, which predicts two maximum values (0 or 1). It’s the ‘Sigmoid function’ or also known as the ‘logistic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chemeClr val="dk1"/>
                </a:solidFill>
                <a:latin typeface="Calibri"/>
                <a:ea typeface="Calibri"/>
                <a:cs typeface="Calibri"/>
                <a:sym typeface="Calibri"/>
              </a:rPr>
              <a:t>The hypothesis of logistic regression tends it to </a:t>
            </a:r>
            <a:r>
              <a:rPr lang="en-GB" sz="2000" b="1" i="0" u="none" strike="noStrike" cap="none">
                <a:solidFill>
                  <a:srgbClr val="FF0000"/>
                </a:solidFill>
                <a:latin typeface="Calibri"/>
                <a:ea typeface="Calibri"/>
                <a:cs typeface="Calibri"/>
                <a:sym typeface="Calibri"/>
              </a:rPr>
              <a:t>limit the cost function between 0 and 1</a:t>
            </a:r>
            <a:r>
              <a:rPr lang="en-GB" sz="2000" b="1" i="0" u="none" strike="noStrike" cap="none">
                <a:solidFill>
                  <a:schemeClr val="dk1"/>
                </a:solidFill>
                <a:latin typeface="Calibri"/>
                <a:ea typeface="Calibri"/>
                <a:cs typeface="Calibri"/>
                <a:sym typeface="Calibri"/>
              </a:rPr>
              <a:t>. Therefore linear functions </a:t>
            </a:r>
            <a:r>
              <a:rPr lang="en-GB" sz="2000" b="1" i="0" u="none" strike="noStrike" cap="none">
                <a:solidFill>
                  <a:srgbClr val="FF0000"/>
                </a:solidFill>
                <a:latin typeface="Calibri"/>
                <a:ea typeface="Calibri"/>
                <a:cs typeface="Calibri"/>
                <a:sym typeface="Calibri"/>
              </a:rPr>
              <a:t>fail</a:t>
            </a:r>
            <a:r>
              <a:rPr lang="en-GB" sz="2000" b="1" i="0" u="none" strike="noStrike" cap="none">
                <a:solidFill>
                  <a:schemeClr val="dk1"/>
                </a:solidFill>
                <a:latin typeface="Calibri"/>
                <a:ea typeface="Calibri"/>
                <a:cs typeface="Calibri"/>
                <a:sym typeface="Calibri"/>
              </a:rPr>
              <a:t> to represent it as it can have a </a:t>
            </a:r>
            <a:r>
              <a:rPr lang="en-GB" sz="2000" b="1" i="0" u="none" strike="noStrike" cap="none">
                <a:solidFill>
                  <a:srgbClr val="FF0000"/>
                </a:solidFill>
                <a:latin typeface="Calibri"/>
                <a:ea typeface="Calibri"/>
                <a:cs typeface="Calibri"/>
                <a:sym typeface="Calibri"/>
              </a:rPr>
              <a:t>value greater than 1 or less than 0</a:t>
            </a:r>
            <a:r>
              <a:rPr lang="en-GB" sz="2000" b="1" i="0" u="none" strike="noStrike" cap="none">
                <a:solidFill>
                  <a:schemeClr val="dk1"/>
                </a:solidFill>
                <a:latin typeface="Calibri"/>
                <a:ea typeface="Calibri"/>
                <a:cs typeface="Calibri"/>
                <a:sym typeface="Calibri"/>
              </a:rPr>
              <a:t> which is not possible as per the hypothesis of logistic regression.</a:t>
            </a:r>
            <a:endParaRPr sz="1400" b="0" i="0" u="none" strike="noStrike" cap="none">
              <a:solidFill>
                <a:srgbClr val="000000"/>
              </a:solidFill>
              <a:latin typeface="Arial"/>
              <a:ea typeface="Arial"/>
              <a:cs typeface="Arial"/>
              <a:sym typeface="Arial"/>
            </a:endParaRPr>
          </a:p>
        </p:txBody>
      </p:sp>
      <p:pic>
        <p:nvPicPr>
          <p:cNvPr id="221" name="Google Shape;221;p6"/>
          <p:cNvPicPr preferRelativeResize="0"/>
          <p:nvPr/>
        </p:nvPicPr>
        <p:blipFill rotWithShape="1">
          <a:blip r:embed="rId3">
            <a:alphaModFix/>
          </a:blip>
          <a:srcRect/>
          <a:stretch/>
        </p:blipFill>
        <p:spPr>
          <a:xfrm>
            <a:off x="178627" y="1631216"/>
            <a:ext cx="2124075" cy="457200"/>
          </a:xfrm>
          <a:prstGeom prst="rect">
            <a:avLst/>
          </a:prstGeom>
          <a:noFill/>
          <a:ln>
            <a:noFill/>
          </a:ln>
        </p:spPr>
      </p:pic>
      <p:cxnSp>
        <p:nvCxnSpPr>
          <p:cNvPr id="222" name="Google Shape;222;p6"/>
          <p:cNvCxnSpPr/>
          <p:nvPr/>
        </p:nvCxnSpPr>
        <p:spPr>
          <a:xfrm>
            <a:off x="2302702" y="1872980"/>
            <a:ext cx="1135957" cy="7621"/>
          </a:xfrm>
          <a:prstGeom prst="straightConnector1">
            <a:avLst/>
          </a:prstGeom>
          <a:noFill/>
          <a:ln w="9525" cap="flat" cmpd="sng">
            <a:solidFill>
              <a:schemeClr val="accent1"/>
            </a:solidFill>
            <a:prstDash val="solid"/>
            <a:miter lim="800000"/>
            <a:headEnd type="none" w="sm" len="sm"/>
            <a:tailEnd type="triangle" w="med" len="med"/>
          </a:ln>
        </p:spPr>
      </p:cxnSp>
      <p:sp>
        <p:nvSpPr>
          <p:cNvPr id="223" name="Google Shape;223;p6"/>
          <p:cNvSpPr txBox="1"/>
          <p:nvPr/>
        </p:nvSpPr>
        <p:spPr>
          <a:xfrm>
            <a:off x="3438659" y="1682771"/>
            <a:ext cx="412439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Logistic regression hypothesis expectation</a:t>
            </a:r>
            <a:endParaRPr sz="1400" b="0" i="0" u="none" strike="noStrike" cap="none">
              <a:solidFill>
                <a:srgbClr val="000000"/>
              </a:solidFill>
              <a:latin typeface="Arial"/>
              <a:ea typeface="Arial"/>
              <a:cs typeface="Arial"/>
              <a:sym typeface="Arial"/>
            </a:endParaRPr>
          </a:p>
        </p:txBody>
      </p:sp>
      <p:sp>
        <p:nvSpPr>
          <p:cNvPr id="224" name="Google Shape;224;p6"/>
          <p:cNvSpPr txBox="1"/>
          <p:nvPr/>
        </p:nvSpPr>
        <p:spPr>
          <a:xfrm>
            <a:off x="88474" y="2129840"/>
            <a:ext cx="234141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chemeClr val="dk1"/>
                </a:solidFill>
                <a:latin typeface="Calibri"/>
                <a:ea typeface="Calibri"/>
                <a:cs typeface="Calibri"/>
                <a:sym typeface="Calibri"/>
              </a:rPr>
              <a:t>• Sigmoid Function:-</a:t>
            </a:r>
            <a:endParaRPr sz="2000" b="1" i="0" u="none" strike="noStrike" cap="none">
              <a:solidFill>
                <a:schemeClr val="dk1"/>
              </a:solidFill>
              <a:latin typeface="Calibri"/>
              <a:ea typeface="Calibri"/>
              <a:cs typeface="Calibri"/>
              <a:sym typeface="Calibri"/>
            </a:endParaRPr>
          </a:p>
        </p:txBody>
      </p:sp>
      <p:pic>
        <p:nvPicPr>
          <p:cNvPr id="225" name="Google Shape;225;p6"/>
          <p:cNvPicPr preferRelativeResize="0"/>
          <p:nvPr/>
        </p:nvPicPr>
        <p:blipFill rotWithShape="1">
          <a:blip r:embed="rId4">
            <a:alphaModFix/>
          </a:blip>
          <a:srcRect l="3662" t="12746" r="7815"/>
          <a:stretch/>
        </p:blipFill>
        <p:spPr>
          <a:xfrm>
            <a:off x="178627" y="2558495"/>
            <a:ext cx="3477296" cy="2570626"/>
          </a:xfrm>
          <a:prstGeom prst="rect">
            <a:avLst/>
          </a:prstGeom>
          <a:noFill/>
          <a:ln>
            <a:noFill/>
          </a:ln>
        </p:spPr>
      </p:pic>
      <p:pic>
        <p:nvPicPr>
          <p:cNvPr id="226" name="Google Shape;226;p6" descr="Image for post"/>
          <p:cNvPicPr preferRelativeResize="0"/>
          <p:nvPr/>
        </p:nvPicPr>
        <p:blipFill rotWithShape="1">
          <a:blip r:embed="rId5">
            <a:alphaModFix/>
          </a:blip>
          <a:srcRect/>
          <a:stretch/>
        </p:blipFill>
        <p:spPr>
          <a:xfrm>
            <a:off x="178627" y="5186211"/>
            <a:ext cx="1286860" cy="574576"/>
          </a:xfrm>
          <a:prstGeom prst="rect">
            <a:avLst/>
          </a:prstGeom>
          <a:noFill/>
          <a:ln>
            <a:noFill/>
          </a:ln>
        </p:spPr>
      </p:pic>
      <p:sp>
        <p:nvSpPr>
          <p:cNvPr id="227" name="Google Shape;227;p6"/>
          <p:cNvSpPr txBox="1"/>
          <p:nvPr/>
        </p:nvSpPr>
        <p:spPr>
          <a:xfrm>
            <a:off x="88474" y="5807015"/>
            <a:ext cx="306143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dk1"/>
                </a:solidFill>
                <a:latin typeface="Calibri"/>
                <a:ea typeface="Calibri"/>
                <a:cs typeface="Calibri"/>
                <a:sym typeface="Calibri"/>
              </a:rPr>
              <a:t>Formula of a sigmoid function</a:t>
            </a:r>
            <a:endParaRPr sz="1600" b="0" i="0" u="none" strike="noStrike" cap="none">
              <a:solidFill>
                <a:schemeClr val="dk1"/>
              </a:solidFill>
              <a:latin typeface="Calibri"/>
              <a:ea typeface="Calibri"/>
              <a:cs typeface="Calibri"/>
              <a:sym typeface="Calibri"/>
            </a:endParaRPr>
          </a:p>
        </p:txBody>
      </p:sp>
      <p:cxnSp>
        <p:nvCxnSpPr>
          <p:cNvPr id="228" name="Google Shape;228;p6"/>
          <p:cNvCxnSpPr/>
          <p:nvPr/>
        </p:nvCxnSpPr>
        <p:spPr>
          <a:xfrm>
            <a:off x="4028941" y="2133923"/>
            <a:ext cx="0" cy="4550212"/>
          </a:xfrm>
          <a:prstGeom prst="straightConnector1">
            <a:avLst/>
          </a:prstGeom>
          <a:noFill/>
          <a:ln w="9525" cap="flat" cmpd="sng">
            <a:solidFill>
              <a:schemeClr val="accent1"/>
            </a:solidFill>
            <a:prstDash val="solid"/>
            <a:miter lim="800000"/>
            <a:headEnd type="none" w="sm" len="sm"/>
            <a:tailEnd type="none" w="sm" len="sm"/>
          </a:ln>
        </p:spPr>
      </p:cxnSp>
      <p:sp>
        <p:nvSpPr>
          <p:cNvPr id="229" name="Google Shape;229;p6"/>
          <p:cNvSpPr txBox="1"/>
          <p:nvPr/>
        </p:nvSpPr>
        <p:spPr>
          <a:xfrm>
            <a:off x="4028941" y="2101295"/>
            <a:ext cx="339118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chemeClr val="dk1"/>
                </a:solidFill>
                <a:latin typeface="Calibri"/>
                <a:ea typeface="Calibri"/>
                <a:cs typeface="Calibri"/>
                <a:sym typeface="Calibri"/>
              </a:rPr>
              <a:t>• Hypothesis Representation</a:t>
            </a:r>
            <a:r>
              <a:rPr lang="en-GB" sz="2000" b="1" i="1" u="none" strike="noStrike" cap="none">
                <a:solidFill>
                  <a:schemeClr val="dk1"/>
                </a:solidFill>
                <a:latin typeface="Calibri"/>
                <a:ea typeface="Calibri"/>
                <a:cs typeface="Calibri"/>
                <a:sym typeface="Calibri"/>
              </a:rPr>
              <a:t>:-</a:t>
            </a:r>
            <a:endParaRPr sz="2000" b="1" i="1" u="none" strike="noStrike" cap="none">
              <a:solidFill>
                <a:schemeClr val="dk1"/>
              </a:solidFill>
              <a:latin typeface="Calibri"/>
              <a:ea typeface="Calibri"/>
              <a:cs typeface="Calibri"/>
              <a:sym typeface="Calibri"/>
            </a:endParaRPr>
          </a:p>
        </p:txBody>
      </p:sp>
      <p:sp>
        <p:nvSpPr>
          <p:cNvPr id="230" name="Google Shape;230;p6"/>
          <p:cNvSpPr/>
          <p:nvPr/>
        </p:nvSpPr>
        <p:spPr>
          <a:xfrm>
            <a:off x="4028940" y="2501405"/>
            <a:ext cx="6096000"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When using linear regression we used a formula of the hypothesis i.e.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hΘ(x) = β₀ + β₁X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For logistic regression we are going to modify it a little bit i.e.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σ(Z) = σ(β₀ + β₁X)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We have expected that our hypothesis will give values between 0 and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Z = β₀ + β₁X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hΘ(x) = sigmoid(Z)</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i.e. hΘ(x) = 1/(1 + e^-(β₀ + β₁X)</a:t>
            </a:r>
            <a:endParaRPr sz="1400" b="0" i="0" u="none" strike="noStrike" cap="none">
              <a:solidFill>
                <a:srgbClr val="000000"/>
              </a:solidFill>
              <a:latin typeface="Arial"/>
              <a:ea typeface="Arial"/>
              <a:cs typeface="Arial"/>
              <a:sym typeface="Arial"/>
            </a:endParaRPr>
          </a:p>
        </p:txBody>
      </p:sp>
      <p:pic>
        <p:nvPicPr>
          <p:cNvPr id="231" name="Google Shape;231;p6" descr="Image for post"/>
          <p:cNvPicPr preferRelativeResize="0"/>
          <p:nvPr/>
        </p:nvPicPr>
        <p:blipFill rotWithShape="1">
          <a:blip r:embed="rId6">
            <a:alphaModFix/>
          </a:blip>
          <a:srcRect l="4693" t="11631" r="7406" b="23330"/>
          <a:stretch/>
        </p:blipFill>
        <p:spPr>
          <a:xfrm>
            <a:off x="4235003" y="5502221"/>
            <a:ext cx="4378817" cy="978795"/>
          </a:xfrm>
          <a:prstGeom prst="rect">
            <a:avLst/>
          </a:prstGeom>
          <a:gradFill>
            <a:gsLst>
              <a:gs pos="0">
                <a:srgbClr val="FBFDFE"/>
              </a:gs>
              <a:gs pos="35000">
                <a:srgbClr val="FFFFFF"/>
              </a:gs>
              <a:gs pos="100000">
                <a:srgbClr val="5A9BD5"/>
              </a:gs>
            </a:gsLst>
            <a:path path="circle">
              <a:fillToRect t="100000" r="100000"/>
            </a:path>
            <a:tileRect l="-100000" b="-100000"/>
          </a:gradFill>
          <a:ln>
            <a:noFill/>
          </a:ln>
        </p:spPr>
      </p:pic>
      <p:sp>
        <p:nvSpPr>
          <p:cNvPr id="232" name="Google Shape;232;p6"/>
          <p:cNvSpPr/>
          <p:nvPr/>
        </p:nvSpPr>
        <p:spPr>
          <a:xfrm>
            <a:off x="4756040" y="6499469"/>
            <a:ext cx="311014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C0C0C"/>
                </a:solidFill>
                <a:latin typeface="Arial"/>
                <a:ea typeface="Arial"/>
                <a:cs typeface="Arial"/>
                <a:sym typeface="Arial"/>
              </a:rPr>
              <a:t>The Hypothesis of logistic regression</a:t>
            </a:r>
            <a:endParaRPr sz="1400" b="0" i="0" u="none" strike="noStrike" cap="none">
              <a:solidFill>
                <a:srgbClr val="0C0C0C"/>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p:nvPr/>
        </p:nvSpPr>
        <p:spPr>
          <a:xfrm>
            <a:off x="154265" y="140526"/>
            <a:ext cx="2514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chemeClr val="dk1"/>
                </a:solidFill>
                <a:latin typeface="Calibri"/>
                <a:ea typeface="Calibri"/>
                <a:cs typeface="Calibri"/>
                <a:sym typeface="Calibri"/>
              </a:rPr>
              <a:t>• </a:t>
            </a:r>
            <a:r>
              <a:rPr lang="en-GB" sz="2000" b="1" i="0" u="none" strike="noStrike" cap="none">
                <a:solidFill>
                  <a:srgbClr val="292929"/>
                </a:solidFill>
                <a:latin typeface="Calibri"/>
                <a:ea typeface="Calibri"/>
                <a:cs typeface="Calibri"/>
                <a:sym typeface="Calibri"/>
              </a:rPr>
              <a:t>Decision Boundary:-</a:t>
            </a:r>
            <a:endParaRPr sz="2000" b="1" i="0" u="none" strike="noStrike" cap="none">
              <a:solidFill>
                <a:srgbClr val="292929"/>
              </a:solidFill>
              <a:latin typeface="Calibri"/>
              <a:ea typeface="Calibri"/>
              <a:cs typeface="Calibri"/>
              <a:sym typeface="Calibri"/>
            </a:endParaRPr>
          </a:p>
        </p:txBody>
      </p:sp>
      <p:pic>
        <p:nvPicPr>
          <p:cNvPr id="238" name="Google Shape;238;p7" descr="Image for post"/>
          <p:cNvPicPr preferRelativeResize="0"/>
          <p:nvPr/>
        </p:nvPicPr>
        <p:blipFill rotWithShape="1">
          <a:blip r:embed="rId3">
            <a:alphaModFix/>
          </a:blip>
          <a:srcRect/>
          <a:stretch/>
        </p:blipFill>
        <p:spPr>
          <a:xfrm>
            <a:off x="205873" y="540636"/>
            <a:ext cx="3503241" cy="1951418"/>
          </a:xfrm>
          <a:prstGeom prst="rect">
            <a:avLst/>
          </a:prstGeom>
          <a:noFill/>
          <a:ln>
            <a:noFill/>
          </a:ln>
        </p:spPr>
      </p:pic>
      <p:sp>
        <p:nvSpPr>
          <p:cNvPr id="239" name="Google Shape;239;p7"/>
          <p:cNvSpPr/>
          <p:nvPr/>
        </p:nvSpPr>
        <p:spPr>
          <a:xfrm>
            <a:off x="205873" y="2638820"/>
            <a:ext cx="3503241" cy="1169551"/>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292929"/>
                </a:solidFill>
                <a:latin typeface="Calibri"/>
                <a:ea typeface="Calibri"/>
                <a:cs typeface="Calibri"/>
                <a:sym typeface="Calibri"/>
              </a:rPr>
              <a:t>Here, we have 2 classes. We basically decide with a threshold value above which we classify values into Class 1 and of the value goes below the threshold then we classify it in Class 2.</a:t>
            </a:r>
            <a:endParaRPr sz="1400" b="0" i="0" u="none" strike="noStrike" cap="none">
              <a:solidFill>
                <a:schemeClr val="dk1"/>
              </a:solidFill>
              <a:latin typeface="Calibri"/>
              <a:ea typeface="Calibri"/>
              <a:cs typeface="Calibri"/>
              <a:sym typeface="Calibri"/>
            </a:endParaRPr>
          </a:p>
        </p:txBody>
      </p:sp>
      <p:sp>
        <p:nvSpPr>
          <p:cNvPr id="240" name="Google Shape;240;p7"/>
          <p:cNvSpPr/>
          <p:nvPr/>
        </p:nvSpPr>
        <p:spPr>
          <a:xfrm>
            <a:off x="205873" y="3947530"/>
            <a:ext cx="196592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chemeClr val="dk1"/>
                </a:solidFill>
                <a:latin typeface="Calibri"/>
                <a:ea typeface="Calibri"/>
                <a:cs typeface="Calibri"/>
                <a:sym typeface="Calibri"/>
              </a:rPr>
              <a:t>• </a:t>
            </a:r>
            <a:r>
              <a:rPr lang="en-GB" sz="2000" b="1" i="0" u="none" strike="noStrike" cap="none">
                <a:solidFill>
                  <a:srgbClr val="292929"/>
                </a:solidFill>
                <a:latin typeface="Calibri"/>
                <a:ea typeface="Calibri"/>
                <a:cs typeface="Calibri"/>
                <a:sym typeface="Calibri"/>
              </a:rPr>
              <a:t>Cost Function:-</a:t>
            </a:r>
            <a:endParaRPr sz="2000" b="1" i="0" u="none" strike="noStrike" cap="none">
              <a:solidFill>
                <a:srgbClr val="292929"/>
              </a:solidFill>
              <a:latin typeface="Calibri"/>
              <a:ea typeface="Calibri"/>
              <a:cs typeface="Calibri"/>
              <a:sym typeface="Calibri"/>
            </a:endParaRPr>
          </a:p>
        </p:txBody>
      </p:sp>
      <p:sp>
        <p:nvSpPr>
          <p:cNvPr id="241" name="Google Shape;241;p7"/>
          <p:cNvSpPr/>
          <p:nvPr/>
        </p:nvSpPr>
        <p:spPr>
          <a:xfrm>
            <a:off x="205874" y="4486800"/>
            <a:ext cx="3503241" cy="2308324"/>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292929"/>
              </a:buClr>
              <a:buSzPts val="1600"/>
              <a:buFont typeface="Calibri"/>
              <a:buNone/>
            </a:pPr>
            <a:r>
              <a:rPr lang="en-GB" sz="1600" b="0" i="0" u="none" strike="noStrike" cap="none">
                <a:solidFill>
                  <a:srgbClr val="292929"/>
                </a:solidFill>
                <a:latin typeface="Calibri"/>
                <a:ea typeface="Calibri"/>
                <a:cs typeface="Calibri"/>
                <a:sym typeface="Calibri"/>
              </a:rPr>
              <a:t>For logistic regression, the Cost function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92929"/>
              </a:buClr>
              <a:buSzPts val="1600"/>
              <a:buFont typeface="Calibri"/>
              <a:buNone/>
            </a:pPr>
            <a:r>
              <a:rPr lang="en-GB" sz="1600" b="0" i="0" u="none" strike="noStrike" cap="none">
                <a:solidFill>
                  <a:srgbClr val="292929"/>
                </a:solidFill>
                <a:latin typeface="Calibri"/>
                <a:ea typeface="Calibri"/>
                <a:cs typeface="Calibri"/>
                <a:sym typeface="Calibri"/>
              </a:rPr>
              <a:t>is defined as:</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292929"/>
              </a:buClr>
              <a:buSzPts val="1600"/>
              <a:buFont typeface="Calibri"/>
              <a:buNone/>
            </a:pPr>
            <a:r>
              <a:rPr lang="en-GB" sz="1600" b="1" i="1" u="none" strike="noStrike" cap="none">
                <a:solidFill>
                  <a:srgbClr val="292929"/>
                </a:solidFill>
                <a:latin typeface="Calibri"/>
                <a:ea typeface="Calibri"/>
                <a:cs typeface="Calibri"/>
                <a:sym typeface="Calibri"/>
              </a:rPr>
              <a:t>−log(</a:t>
            </a:r>
            <a:r>
              <a:rPr lang="en-GB" sz="1600" b="1" i="0" u="none" strike="noStrike" cap="none">
                <a:solidFill>
                  <a:srgbClr val="292929"/>
                </a:solidFill>
                <a:latin typeface="Calibri"/>
                <a:ea typeface="Calibri"/>
                <a:cs typeface="Calibri"/>
                <a:sym typeface="Calibri"/>
              </a:rPr>
              <a:t>hθ</a:t>
            </a:r>
            <a:r>
              <a:rPr lang="en-GB" sz="1600" b="1" i="1" u="none" strike="noStrike" cap="none">
                <a:solidFill>
                  <a:srgbClr val="292929"/>
                </a:solidFill>
                <a:latin typeface="Calibri"/>
                <a:ea typeface="Calibri"/>
                <a:cs typeface="Calibri"/>
                <a:sym typeface="Calibri"/>
              </a:rPr>
              <a:t>(</a:t>
            </a:r>
            <a:r>
              <a:rPr lang="en-GB" sz="1600" b="1" i="0" u="none" strike="noStrike" cap="none">
                <a:solidFill>
                  <a:srgbClr val="292929"/>
                </a:solidFill>
                <a:latin typeface="Calibri"/>
                <a:ea typeface="Calibri"/>
                <a:cs typeface="Calibri"/>
                <a:sym typeface="Calibri"/>
              </a:rPr>
              <a:t>x</a:t>
            </a:r>
            <a:r>
              <a:rPr lang="en-GB" sz="1600" b="1" i="1" u="none" strike="noStrike" cap="none">
                <a:solidFill>
                  <a:srgbClr val="292929"/>
                </a:solidFill>
                <a:latin typeface="Calibri"/>
                <a:ea typeface="Calibri"/>
                <a:cs typeface="Calibri"/>
                <a:sym typeface="Calibri"/>
              </a:rPr>
              <a:t>)) if y = 1</a:t>
            </a:r>
            <a:endParaRPr sz="1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292929"/>
              </a:buClr>
              <a:buSzPts val="1600"/>
              <a:buFont typeface="Calibri"/>
              <a:buNone/>
            </a:pPr>
            <a:r>
              <a:rPr lang="en-GB" sz="1600" b="1" i="1" u="none" strike="noStrike" cap="none">
                <a:solidFill>
                  <a:srgbClr val="292929"/>
                </a:solidFill>
                <a:latin typeface="Calibri"/>
                <a:ea typeface="Calibri"/>
                <a:cs typeface="Calibri"/>
                <a:sym typeface="Calibri"/>
              </a:rPr>
              <a:t>−log(1−</a:t>
            </a:r>
            <a:r>
              <a:rPr lang="en-GB" sz="1600" b="1" i="0" u="none" strike="noStrike" cap="none">
                <a:solidFill>
                  <a:srgbClr val="292929"/>
                </a:solidFill>
                <a:latin typeface="Calibri"/>
                <a:ea typeface="Calibri"/>
                <a:cs typeface="Calibri"/>
                <a:sym typeface="Calibri"/>
              </a:rPr>
              <a:t>hθ</a:t>
            </a:r>
            <a:r>
              <a:rPr lang="en-GB" sz="1600" b="1" i="1" u="none" strike="noStrike" cap="none">
                <a:solidFill>
                  <a:srgbClr val="292929"/>
                </a:solidFill>
                <a:latin typeface="Calibri"/>
                <a:ea typeface="Calibri"/>
                <a:cs typeface="Calibri"/>
                <a:sym typeface="Calibri"/>
              </a:rPr>
              <a:t>(</a:t>
            </a:r>
            <a:r>
              <a:rPr lang="en-GB" sz="1600" b="1" i="0" u="none" strike="noStrike" cap="none">
                <a:solidFill>
                  <a:srgbClr val="292929"/>
                </a:solidFill>
                <a:latin typeface="Calibri"/>
                <a:ea typeface="Calibri"/>
                <a:cs typeface="Calibri"/>
                <a:sym typeface="Calibri"/>
              </a:rPr>
              <a:t>x</a:t>
            </a:r>
            <a:r>
              <a:rPr lang="en-GB" sz="1600" b="1" i="1" u="none" strike="noStrike" cap="none">
                <a:solidFill>
                  <a:srgbClr val="292929"/>
                </a:solidFill>
                <a:latin typeface="Calibri"/>
                <a:ea typeface="Calibri"/>
                <a:cs typeface="Calibri"/>
                <a:sym typeface="Calibri"/>
              </a:rPr>
              <a:t>)) if y =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dk1"/>
                </a:solidFill>
                <a:latin typeface="Calibri"/>
                <a:ea typeface="Calibri"/>
                <a:cs typeface="Calibri"/>
                <a:sym typeface="Calibri"/>
              </a:rPr>
              <a:t>the cost function represents optimization objective i.e. we create a cost function and minimize it so that we can develop an accurate model with minimum error.</a:t>
            </a:r>
            <a:endParaRPr sz="1600" b="1" i="0" u="none" strike="noStrike" cap="none">
              <a:solidFill>
                <a:schemeClr val="dk1"/>
              </a:solidFill>
              <a:latin typeface="Calibri"/>
              <a:ea typeface="Calibri"/>
              <a:cs typeface="Calibri"/>
              <a:sym typeface="Calibri"/>
            </a:endParaRPr>
          </a:p>
        </p:txBody>
      </p:sp>
      <p:sp>
        <p:nvSpPr>
          <p:cNvPr id="242" name="Google Shape;242;p7"/>
          <p:cNvSpPr/>
          <p:nvPr/>
        </p:nvSpPr>
        <p:spPr>
          <a:xfrm>
            <a:off x="4765807" y="518258"/>
            <a:ext cx="6096000" cy="25920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Now the question arises, how do we reduce the cost value. Well, this can be done by using Gradient Descent. The main goal of Gradient descent is to </a:t>
            </a:r>
            <a:r>
              <a:rPr lang="en-GB" sz="1800" b="1" i="0" u="none" strike="noStrike" cap="none">
                <a:solidFill>
                  <a:schemeClr val="dk1"/>
                </a:solidFill>
                <a:latin typeface="Calibri"/>
                <a:ea typeface="Calibri"/>
                <a:cs typeface="Calibri"/>
                <a:sym typeface="Calibri"/>
              </a:rPr>
              <a:t>minimize the cost value</a:t>
            </a:r>
            <a:r>
              <a:rPr lang="en-GB" sz="1800" b="0" i="0" u="none" strike="noStrike" cap="none">
                <a:solidFill>
                  <a:schemeClr val="dk1"/>
                </a:solidFill>
                <a:latin typeface="Calibri"/>
                <a:ea typeface="Calibri"/>
                <a:cs typeface="Calibri"/>
                <a:sym typeface="Calibri"/>
              </a:rPr>
              <a:t>. i.e. min J(θ).</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Now to minimize our cost function we need to run the gradient descent function on each parameter i.e.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3" name="Google Shape;243;p7"/>
          <p:cNvSpPr/>
          <p:nvPr/>
        </p:nvSpPr>
        <p:spPr>
          <a:xfrm>
            <a:off x="4586129" y="121486"/>
            <a:ext cx="236237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chemeClr val="dk1"/>
                </a:solidFill>
                <a:latin typeface="Calibri"/>
                <a:ea typeface="Calibri"/>
                <a:cs typeface="Calibri"/>
                <a:sym typeface="Calibri"/>
              </a:rPr>
              <a:t>• Gradient Descent:-</a:t>
            </a:r>
            <a:endParaRPr sz="1400" b="0" i="0" u="none" strike="noStrike" cap="none">
              <a:solidFill>
                <a:srgbClr val="000000"/>
              </a:solidFill>
              <a:latin typeface="Arial"/>
              <a:ea typeface="Arial"/>
              <a:cs typeface="Arial"/>
              <a:sym typeface="Arial"/>
            </a:endParaRPr>
          </a:p>
        </p:txBody>
      </p:sp>
      <p:pic>
        <p:nvPicPr>
          <p:cNvPr id="244" name="Google Shape;244;p7"/>
          <p:cNvPicPr preferRelativeResize="0"/>
          <p:nvPr/>
        </p:nvPicPr>
        <p:blipFill rotWithShape="1">
          <a:blip r:embed="rId4">
            <a:alphaModFix/>
          </a:blip>
          <a:srcRect l="890" t="4748" r="77097" b="67202"/>
          <a:stretch/>
        </p:blipFill>
        <p:spPr>
          <a:xfrm>
            <a:off x="6190780" y="2226695"/>
            <a:ext cx="2137893" cy="824249"/>
          </a:xfrm>
          <a:prstGeom prst="rect">
            <a:avLst/>
          </a:prstGeom>
          <a:noFill/>
          <a:ln>
            <a:noFill/>
          </a:ln>
        </p:spPr>
      </p:pic>
      <p:sp>
        <p:nvSpPr>
          <p:cNvPr id="245" name="Google Shape;245;p7"/>
          <p:cNvSpPr/>
          <p:nvPr/>
        </p:nvSpPr>
        <p:spPr>
          <a:xfrm>
            <a:off x="6393464" y="3485865"/>
            <a:ext cx="1732526"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a:solidFill>
                  <a:schemeClr val="dk1"/>
                </a:solidFill>
                <a:latin typeface="Calibri"/>
                <a:ea typeface="Calibri"/>
                <a:cs typeface="Calibri"/>
                <a:sym typeface="Calibri"/>
              </a:rPr>
              <a:t>ALGORITHM</a:t>
            </a:r>
            <a:endParaRPr sz="2400" b="0" i="0" u="none" strike="noStrike" cap="none">
              <a:solidFill>
                <a:schemeClr val="dk1"/>
              </a:solidFill>
              <a:latin typeface="Calibri"/>
              <a:ea typeface="Calibri"/>
              <a:cs typeface="Calibri"/>
              <a:sym typeface="Calibri"/>
            </a:endParaRPr>
          </a:p>
        </p:txBody>
      </p:sp>
      <p:sp>
        <p:nvSpPr>
          <p:cNvPr id="246" name="Google Shape;246;p7"/>
          <p:cNvSpPr/>
          <p:nvPr/>
        </p:nvSpPr>
        <p:spPr>
          <a:xfrm>
            <a:off x="4361691" y="3947530"/>
            <a:ext cx="7528597" cy="2585323"/>
          </a:xfrm>
          <a:prstGeom prst="rect">
            <a:avLst/>
          </a:prstGeom>
          <a:gradFill>
            <a:gsLst>
              <a:gs pos="0">
                <a:srgbClr val="98C2F5"/>
              </a:gs>
              <a:gs pos="50000">
                <a:srgbClr val="BFD7F7"/>
              </a:gs>
              <a:gs pos="100000">
                <a:srgbClr val="DFEBFB"/>
              </a:gs>
            </a:gsLst>
            <a:lin ang="13500000" scaled="0"/>
          </a:grad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GB" sz="1800" b="0" i="0" u="none" strike="noStrike" cap="none">
                <a:solidFill>
                  <a:srgbClr val="000000"/>
                </a:solidFill>
                <a:latin typeface="verdana"/>
                <a:ea typeface="verdana"/>
                <a:cs typeface="verdana"/>
                <a:sym typeface="verdana"/>
              </a:rPr>
              <a:t>To implement the Logistic Regression, we will use these steps:</a:t>
            </a:r>
            <a:endParaRPr sz="1800" b="0" i="0" u="none" strike="noStrike" cap="none">
              <a:solidFill>
                <a:srgbClr val="000000"/>
              </a:solidFill>
              <a:latin typeface="verdana"/>
              <a:ea typeface="verdana"/>
              <a:cs typeface="verdana"/>
              <a:sym typeface="verdana"/>
            </a:endParaRPr>
          </a:p>
          <a:p>
            <a:pPr marL="0" marR="0" lvl="0" indent="-114300" algn="l" rtl="0">
              <a:lnSpc>
                <a:spcPct val="150000"/>
              </a:lnSpc>
              <a:spcBef>
                <a:spcPts val="0"/>
              </a:spcBef>
              <a:spcAft>
                <a:spcPts val="0"/>
              </a:spcAft>
              <a:buClr>
                <a:srgbClr val="000000"/>
              </a:buClr>
              <a:buSzPts val="1800"/>
              <a:buFont typeface="Arial"/>
              <a:buChar char="•"/>
            </a:pPr>
            <a:r>
              <a:rPr lang="en-GB" sz="1800" b="0" i="0" u="none" strike="noStrike" cap="none">
                <a:solidFill>
                  <a:srgbClr val="000000"/>
                </a:solidFill>
                <a:latin typeface="verdana"/>
                <a:ea typeface="verdana"/>
                <a:cs typeface="verdana"/>
                <a:sym typeface="verdana"/>
              </a:rPr>
              <a:t>Data Pre-processing step.</a:t>
            </a:r>
            <a:endParaRPr sz="1800" b="0" i="0" u="none" strike="noStrike" cap="none">
              <a:solidFill>
                <a:srgbClr val="000000"/>
              </a:solidFill>
              <a:latin typeface="verdana"/>
              <a:ea typeface="verdana"/>
              <a:cs typeface="verdana"/>
              <a:sym typeface="verdana"/>
            </a:endParaRPr>
          </a:p>
          <a:p>
            <a:pPr marL="0" marR="0" lvl="0" indent="-114300" algn="l" rtl="0">
              <a:lnSpc>
                <a:spcPct val="150000"/>
              </a:lnSpc>
              <a:spcBef>
                <a:spcPts val="0"/>
              </a:spcBef>
              <a:spcAft>
                <a:spcPts val="0"/>
              </a:spcAft>
              <a:buClr>
                <a:srgbClr val="000000"/>
              </a:buClr>
              <a:buSzPts val="1800"/>
              <a:buFont typeface="Arial"/>
              <a:buChar char="•"/>
            </a:pPr>
            <a:r>
              <a:rPr lang="en-GB" sz="1800" b="0" i="0" u="none" strike="noStrike" cap="none">
                <a:solidFill>
                  <a:srgbClr val="000000"/>
                </a:solidFill>
                <a:latin typeface="verdana"/>
                <a:ea typeface="verdana"/>
                <a:cs typeface="verdana"/>
                <a:sym typeface="verdana"/>
              </a:rPr>
              <a:t>Fitting Logistic Regression to the Training set.</a:t>
            </a:r>
            <a:endParaRPr sz="1800" b="0" i="0" u="none" strike="noStrike" cap="none">
              <a:solidFill>
                <a:srgbClr val="000000"/>
              </a:solidFill>
              <a:latin typeface="verdana"/>
              <a:ea typeface="verdana"/>
              <a:cs typeface="verdana"/>
              <a:sym typeface="verdana"/>
            </a:endParaRPr>
          </a:p>
          <a:p>
            <a:pPr marL="0" marR="0" lvl="0" indent="-114300" algn="l" rtl="0">
              <a:lnSpc>
                <a:spcPct val="150000"/>
              </a:lnSpc>
              <a:spcBef>
                <a:spcPts val="0"/>
              </a:spcBef>
              <a:spcAft>
                <a:spcPts val="0"/>
              </a:spcAft>
              <a:buClr>
                <a:srgbClr val="000000"/>
              </a:buClr>
              <a:buSzPts val="1800"/>
              <a:buFont typeface="Arial"/>
              <a:buChar char="•"/>
            </a:pPr>
            <a:r>
              <a:rPr lang="en-GB" sz="1800" b="0" i="0" u="none" strike="noStrike" cap="none">
                <a:solidFill>
                  <a:srgbClr val="000000"/>
                </a:solidFill>
                <a:latin typeface="verdana"/>
                <a:ea typeface="verdana"/>
                <a:cs typeface="verdana"/>
                <a:sym typeface="verdana"/>
              </a:rPr>
              <a:t>Predicting the test result.</a:t>
            </a:r>
            <a:endParaRPr sz="1800" b="0" i="0" u="none" strike="noStrike" cap="none">
              <a:solidFill>
                <a:srgbClr val="000000"/>
              </a:solidFill>
              <a:latin typeface="verdana"/>
              <a:ea typeface="verdana"/>
              <a:cs typeface="verdana"/>
              <a:sym typeface="verdana"/>
            </a:endParaRPr>
          </a:p>
          <a:p>
            <a:pPr marL="0" marR="0" lvl="0" indent="-114300" algn="l" rtl="0">
              <a:lnSpc>
                <a:spcPct val="150000"/>
              </a:lnSpc>
              <a:spcBef>
                <a:spcPts val="0"/>
              </a:spcBef>
              <a:spcAft>
                <a:spcPts val="0"/>
              </a:spcAft>
              <a:buClr>
                <a:srgbClr val="000000"/>
              </a:buClr>
              <a:buSzPts val="1800"/>
              <a:buFont typeface="Arial"/>
              <a:buChar char="•"/>
            </a:pPr>
            <a:r>
              <a:rPr lang="en-GB" sz="1800" b="0" i="0" u="none" strike="noStrike" cap="none">
                <a:solidFill>
                  <a:srgbClr val="000000"/>
                </a:solidFill>
                <a:latin typeface="verdana"/>
                <a:ea typeface="verdana"/>
                <a:cs typeface="verdana"/>
                <a:sym typeface="verdana"/>
              </a:rPr>
              <a:t>Test accuracy of the result(Creation of Confusion matrix).</a:t>
            </a:r>
            <a:endParaRPr sz="1800" b="0" i="0" u="none" strike="noStrike" cap="none">
              <a:solidFill>
                <a:srgbClr val="000000"/>
              </a:solidFill>
              <a:latin typeface="verdana"/>
              <a:ea typeface="verdana"/>
              <a:cs typeface="verdana"/>
              <a:sym typeface="verdana"/>
            </a:endParaRPr>
          </a:p>
          <a:p>
            <a:pPr marL="0" marR="0" lvl="0" indent="-114300" algn="l" rtl="0">
              <a:lnSpc>
                <a:spcPct val="150000"/>
              </a:lnSpc>
              <a:spcBef>
                <a:spcPts val="0"/>
              </a:spcBef>
              <a:spcAft>
                <a:spcPts val="0"/>
              </a:spcAft>
              <a:buClr>
                <a:srgbClr val="000000"/>
              </a:buClr>
              <a:buSzPts val="1800"/>
              <a:buFont typeface="Arial"/>
              <a:buChar char="•"/>
            </a:pPr>
            <a:r>
              <a:rPr lang="en-GB" sz="1800" b="0" i="0" u="none" strike="noStrike" cap="none">
                <a:solidFill>
                  <a:srgbClr val="000000"/>
                </a:solidFill>
                <a:latin typeface="verdana"/>
                <a:ea typeface="verdana"/>
                <a:cs typeface="verdana"/>
                <a:sym typeface="verdana"/>
              </a:rPr>
              <a:t>Visualizing the test set result.</a:t>
            </a:r>
            <a:endParaRPr sz="1800" b="0" i="0" u="none" strike="noStrike" cap="none">
              <a:solidFill>
                <a:srgbClr val="000000"/>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9"/>
          <p:cNvSpPr txBox="1"/>
          <p:nvPr/>
        </p:nvSpPr>
        <p:spPr>
          <a:xfrm>
            <a:off x="165039" y="916505"/>
            <a:ext cx="11861919"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Calibri"/>
              <a:buNone/>
            </a:pPr>
            <a:r>
              <a:rPr lang="en-GB" sz="2000" b="1" i="0" u="none" strike="noStrike" cap="none">
                <a:solidFill>
                  <a:srgbClr val="000000"/>
                </a:solidFill>
                <a:latin typeface="Calibri"/>
                <a:ea typeface="Calibri"/>
                <a:cs typeface="Calibri"/>
                <a:sym typeface="Calibri"/>
              </a:rPr>
              <a:t>Decision Tree:- </a:t>
            </a:r>
            <a:r>
              <a:rPr lang="en-GB" sz="2000" b="0" i="0" u="none" strike="noStrike" cap="none">
                <a:solidFill>
                  <a:srgbClr val="000000"/>
                </a:solidFill>
                <a:latin typeface="Calibri"/>
                <a:ea typeface="Calibri"/>
                <a:cs typeface="Calibri"/>
                <a:sym typeface="Calibri"/>
              </a:rPr>
              <a:t>Decision tree is a basic classification method. It is supervised learning method. Decision tree used when response variable is categorical. Decision tree has tree like structure based model which describes classification process based on input feature. Input variables are any types like discrete, continuous etc. </a:t>
            </a:r>
            <a:endParaRPr sz="2000" b="0" i="0" u="none" strike="noStrike" cap="none">
              <a:solidFill>
                <a:schemeClr val="lt1"/>
              </a:solidFill>
              <a:latin typeface="Calibri"/>
              <a:ea typeface="Calibri"/>
              <a:cs typeface="Calibri"/>
              <a:sym typeface="Calibri"/>
            </a:endParaRPr>
          </a:p>
        </p:txBody>
      </p:sp>
      <p:sp>
        <p:nvSpPr>
          <p:cNvPr id="252" name="Google Shape;252;p9"/>
          <p:cNvSpPr txBox="1"/>
          <p:nvPr/>
        </p:nvSpPr>
        <p:spPr>
          <a:xfrm>
            <a:off x="4123898" y="27296"/>
            <a:ext cx="3944203" cy="1054056"/>
          </a:xfrm>
          <a:prstGeom prst="rect">
            <a:avLst/>
          </a:prstGeom>
          <a:noFill/>
          <a:ln>
            <a:noFill/>
          </a:ln>
        </p:spPr>
        <p:txBody>
          <a:bodyPr spcFirstLastPara="1" wrap="square" lIns="91425" tIns="45700" rIns="91425" bIns="45700" anchor="ctr" anchorCtr="0">
            <a:normAutofit fontScale="70000" lnSpcReduction="20000"/>
          </a:bodyPr>
          <a:lstStyle/>
          <a:p>
            <a:pPr marL="0" marR="0" lvl="0" indent="0" algn="just" rtl="0">
              <a:lnSpc>
                <a:spcPct val="150000"/>
              </a:lnSpc>
              <a:spcBef>
                <a:spcPts val="0"/>
              </a:spcBef>
              <a:spcAft>
                <a:spcPts val="0"/>
              </a:spcAft>
              <a:buClr>
                <a:schemeClr val="dk1"/>
              </a:buClr>
              <a:buSzPct val="80357"/>
              <a:buFont typeface="Times New Roman"/>
              <a:buNone/>
            </a:pPr>
            <a:r>
              <a:rPr lang="en-GB" sz="6400" b="1" i="0" u="none" strike="noStrike" cap="none">
                <a:solidFill>
                  <a:schemeClr val="dk1"/>
                </a:solidFill>
                <a:latin typeface="Calibri"/>
                <a:ea typeface="Calibri"/>
                <a:cs typeface="Calibri"/>
                <a:sym typeface="Calibri"/>
              </a:rPr>
              <a:t>DECISION  TREE</a:t>
            </a:r>
            <a:endParaRPr sz="6400" b="1" i="0" u="none" strike="noStrike" cap="none">
              <a:solidFill>
                <a:schemeClr val="dk1"/>
              </a:solidFill>
              <a:latin typeface="Calibri"/>
              <a:ea typeface="Calibri"/>
              <a:cs typeface="Calibri"/>
              <a:sym typeface="Calibri"/>
            </a:endParaRPr>
          </a:p>
        </p:txBody>
      </p:sp>
      <p:pic>
        <p:nvPicPr>
          <p:cNvPr id="253" name="Google Shape;253;p9" descr="Decision Tree Classification Algorithm"/>
          <p:cNvPicPr preferRelativeResize="0"/>
          <p:nvPr/>
        </p:nvPicPr>
        <p:blipFill rotWithShape="1">
          <a:blip r:embed="rId3">
            <a:alphaModFix/>
          </a:blip>
          <a:srcRect/>
          <a:stretch/>
        </p:blipFill>
        <p:spPr>
          <a:xfrm>
            <a:off x="350292" y="2342866"/>
            <a:ext cx="4180765" cy="3566615"/>
          </a:xfrm>
          <a:prstGeom prst="rect">
            <a:avLst/>
          </a:prstGeom>
          <a:noFill/>
          <a:ln>
            <a:noFill/>
          </a:ln>
        </p:spPr>
      </p:pic>
      <p:sp>
        <p:nvSpPr>
          <p:cNvPr id="254" name="Google Shape;254;p9"/>
          <p:cNvSpPr txBox="1"/>
          <p:nvPr/>
        </p:nvSpPr>
        <p:spPr>
          <a:xfrm>
            <a:off x="5259134" y="2215887"/>
            <a:ext cx="6109252" cy="48628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GB" sz="1800" b="1" i="0" u="sng" strike="noStrike" cap="none">
                <a:solidFill>
                  <a:srgbClr val="000000"/>
                </a:solidFill>
                <a:latin typeface="Calibri"/>
                <a:ea typeface="Calibri"/>
                <a:cs typeface="Calibri"/>
                <a:sym typeface="Calibri"/>
              </a:rPr>
              <a:t>Algorithm</a:t>
            </a:r>
            <a:endParaRPr/>
          </a:p>
          <a:p>
            <a:pPr marL="0" marR="0" lvl="0" indent="0" algn="just" rtl="0">
              <a:lnSpc>
                <a:spcPct val="100000"/>
              </a:lnSpc>
              <a:spcBef>
                <a:spcPts val="600"/>
              </a:spcBef>
              <a:spcAft>
                <a:spcPts val="0"/>
              </a:spcAft>
              <a:buClr>
                <a:srgbClr val="000000"/>
              </a:buClr>
              <a:buSzPts val="1800"/>
              <a:buFont typeface="Calibri"/>
              <a:buNone/>
            </a:pPr>
            <a:r>
              <a:rPr lang="en-GB" sz="1800" b="1" i="0" u="none" strike="noStrike" cap="none">
                <a:solidFill>
                  <a:srgbClr val="000000"/>
                </a:solidFill>
                <a:latin typeface="Calibri"/>
                <a:ea typeface="Calibri"/>
                <a:cs typeface="Calibri"/>
                <a:sym typeface="Calibri"/>
              </a:rPr>
              <a:t>Step-1:</a:t>
            </a:r>
            <a:r>
              <a:rPr lang="en-GB" sz="1800" b="0" i="0" u="none" strike="noStrike" cap="none">
                <a:solidFill>
                  <a:srgbClr val="000000"/>
                </a:solidFill>
                <a:latin typeface="Calibri"/>
                <a:ea typeface="Calibri"/>
                <a:cs typeface="Calibri"/>
                <a:sym typeface="Calibri"/>
              </a:rPr>
              <a:t> Begin the tree with the root node, which contains the complete dataset.</a:t>
            </a:r>
            <a:r>
              <a:rPr lang="en-GB" sz="1800" b="1" i="0" u="none" strike="noStrike" cap="none">
                <a:solidFill>
                  <a:srgbClr val="000000"/>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600"/>
              </a:spcBef>
              <a:spcAft>
                <a:spcPts val="0"/>
              </a:spcAft>
              <a:buClr>
                <a:srgbClr val="000000"/>
              </a:buClr>
              <a:buSzPts val="1600"/>
              <a:buFont typeface="Arial"/>
              <a:buChar char="•"/>
            </a:pPr>
            <a:r>
              <a:rPr lang="en-GB" sz="1800" b="1" i="0" u="none" strike="noStrike" cap="none">
                <a:solidFill>
                  <a:srgbClr val="000000"/>
                </a:solidFill>
                <a:latin typeface="Calibri"/>
                <a:ea typeface="Calibri"/>
                <a:cs typeface="Calibri"/>
                <a:sym typeface="Calibri"/>
              </a:rPr>
              <a:t>Step-2:</a:t>
            </a:r>
            <a:r>
              <a:rPr lang="en-GB" sz="1800" b="0" i="0" u="none" strike="noStrike" cap="none">
                <a:solidFill>
                  <a:srgbClr val="000000"/>
                </a:solidFill>
                <a:latin typeface="Calibri"/>
                <a:ea typeface="Calibri"/>
                <a:cs typeface="Calibri"/>
                <a:sym typeface="Calibri"/>
              </a:rPr>
              <a:t> Find the best attribute in the dataset using </a:t>
            </a:r>
            <a:r>
              <a:rPr lang="en-GB" sz="1800" b="1" i="0" u="none" strike="noStrike" cap="none">
                <a:solidFill>
                  <a:srgbClr val="000000"/>
                </a:solidFill>
                <a:latin typeface="Calibri"/>
                <a:ea typeface="Calibri"/>
                <a:cs typeface="Calibri"/>
                <a:sym typeface="Calibri"/>
              </a:rPr>
              <a:t>Attribute Selection Measure (ASM).</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600"/>
              </a:spcBef>
              <a:spcAft>
                <a:spcPts val="0"/>
              </a:spcAft>
              <a:buClr>
                <a:srgbClr val="000000"/>
              </a:buClr>
              <a:buSzPts val="1600"/>
              <a:buFont typeface="Arial"/>
              <a:buChar char="•"/>
            </a:pPr>
            <a:r>
              <a:rPr lang="en-GB" sz="1800" b="1" i="0" u="none" strike="noStrike" cap="none">
                <a:solidFill>
                  <a:srgbClr val="000000"/>
                </a:solidFill>
                <a:latin typeface="Calibri"/>
                <a:ea typeface="Calibri"/>
                <a:cs typeface="Calibri"/>
                <a:sym typeface="Calibri"/>
              </a:rPr>
              <a:t>Step-3:</a:t>
            </a:r>
            <a:r>
              <a:rPr lang="en-GB" sz="1800" b="0" i="0" u="none" strike="noStrike" cap="none">
                <a:solidFill>
                  <a:srgbClr val="000000"/>
                </a:solidFill>
                <a:latin typeface="Calibri"/>
                <a:ea typeface="Calibri"/>
                <a:cs typeface="Calibri"/>
                <a:sym typeface="Calibri"/>
              </a:rPr>
              <a:t> Divide the root node into subsets that contains possible values for the best attributes.</a:t>
            </a: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600"/>
              </a:spcBef>
              <a:spcAft>
                <a:spcPts val="0"/>
              </a:spcAft>
              <a:buClr>
                <a:srgbClr val="000000"/>
              </a:buClr>
              <a:buSzPts val="1600"/>
              <a:buFont typeface="Arial"/>
              <a:buChar char="•"/>
            </a:pPr>
            <a:r>
              <a:rPr lang="en-GB" sz="1800" b="1" i="0" u="none" strike="noStrike" cap="none">
                <a:solidFill>
                  <a:srgbClr val="000000"/>
                </a:solidFill>
                <a:latin typeface="Calibri"/>
                <a:ea typeface="Calibri"/>
                <a:cs typeface="Calibri"/>
                <a:sym typeface="Calibri"/>
              </a:rPr>
              <a:t>Step-4:</a:t>
            </a:r>
            <a:r>
              <a:rPr lang="en-GB" sz="1800" b="0" i="0" u="none" strike="noStrike" cap="none">
                <a:solidFill>
                  <a:srgbClr val="000000"/>
                </a:solidFill>
                <a:latin typeface="Calibri"/>
                <a:ea typeface="Calibri"/>
                <a:cs typeface="Calibri"/>
                <a:sym typeface="Calibri"/>
              </a:rPr>
              <a:t> Generate the decision tree node, which contains the best attribute.</a:t>
            </a: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600"/>
              </a:spcBef>
              <a:spcAft>
                <a:spcPts val="0"/>
              </a:spcAft>
              <a:buClr>
                <a:srgbClr val="000000"/>
              </a:buClr>
              <a:buSzPts val="1600"/>
              <a:buFont typeface="Arial"/>
              <a:buChar char="•"/>
            </a:pPr>
            <a:r>
              <a:rPr lang="en-GB" sz="1800" b="1" i="0" u="none" strike="noStrike" cap="none">
                <a:solidFill>
                  <a:srgbClr val="000000"/>
                </a:solidFill>
                <a:latin typeface="Calibri"/>
                <a:ea typeface="Calibri"/>
                <a:cs typeface="Calibri"/>
                <a:sym typeface="Calibri"/>
              </a:rPr>
              <a:t>Step-5:</a:t>
            </a:r>
            <a:r>
              <a:rPr lang="en-GB" sz="1800" b="0" i="0" u="none" strike="noStrike" cap="none">
                <a:solidFill>
                  <a:srgbClr val="000000"/>
                </a:solidFill>
                <a:latin typeface="Calibri"/>
                <a:ea typeface="Calibri"/>
                <a:cs typeface="Calibri"/>
                <a:sym typeface="Calibri"/>
              </a:rPr>
              <a:t> Recursively make new decision trees using the subsets of the dataset created in step -3. Continue this process until a stage is reached where you cannot further classify the nodes and called the final node as a leaf node.</a:t>
            </a: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60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600"/>
              </a:spcBef>
              <a:spcAft>
                <a:spcPts val="600"/>
              </a:spcAft>
              <a:buClr>
                <a:schemeClr val="dk1"/>
              </a:buClr>
              <a:buSzPts val="1800"/>
              <a:buFont typeface="Calibri"/>
              <a:buNone/>
            </a:pPr>
            <a:endParaRPr sz="1800" b="1" i="0" u="none" strike="noStrike" cap="non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1"/>
          <p:cNvSpPr txBox="1"/>
          <p:nvPr/>
        </p:nvSpPr>
        <p:spPr>
          <a:xfrm>
            <a:off x="235634" y="605975"/>
            <a:ext cx="11454618" cy="193895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Calibri"/>
              <a:buNone/>
            </a:pPr>
            <a:r>
              <a:rPr lang="en-GB" sz="2000" b="1" i="0" u="none" strike="noStrike" cap="none">
                <a:solidFill>
                  <a:schemeClr val="dk1"/>
                </a:solidFill>
                <a:latin typeface="Calibri"/>
                <a:ea typeface="Calibri"/>
                <a:cs typeface="Calibri"/>
                <a:sym typeface="Calibri"/>
              </a:rPr>
              <a:t>Example:</a:t>
            </a:r>
            <a:r>
              <a:rPr lang="en-GB" sz="2000" b="0" i="0" u="none" strike="noStrike" cap="none">
                <a:solidFill>
                  <a:schemeClr val="dk1"/>
                </a:solidFill>
                <a:latin typeface="Calibri"/>
                <a:ea typeface="Calibri"/>
                <a:cs typeface="Calibri"/>
                <a:sym typeface="Calibri"/>
              </a:rPr>
              <a:t> </a:t>
            </a:r>
            <a:r>
              <a:rPr lang="en-GB" sz="2000" b="0" i="0" u="none" strike="noStrike" cap="none">
                <a:solidFill>
                  <a:srgbClr val="000000"/>
                </a:solidFill>
                <a:latin typeface="Calibri"/>
                <a:ea typeface="Calibri"/>
                <a:cs typeface="Calibri"/>
                <a:sym typeface="Calibri"/>
              </a:rPr>
              <a:t>Suppose there is a candidate who has a job offer and wants to decide whether he should accept the offer or Not. So, to solve this problem, the decision tree starts with the root node (Salary attribute by ASM). The root node splits further into the next decision node (distance from the office) and one leaf node based on the corresponding labels. The next decision node further gets split into one decision node (Cab facility) and one leaf node. Finally, the decision node splits into two leaf nodes (Accepted offers and Declined offer). Consider the below diagram:</a:t>
            </a:r>
            <a:endParaRPr sz="2000" b="0" i="0" u="none" strike="noStrike" cap="none">
              <a:solidFill>
                <a:schemeClr val="lt1"/>
              </a:solidFill>
              <a:latin typeface="Calibri"/>
              <a:ea typeface="Calibri"/>
              <a:cs typeface="Calibri"/>
              <a:sym typeface="Calibri"/>
            </a:endParaRPr>
          </a:p>
        </p:txBody>
      </p:sp>
      <p:pic>
        <p:nvPicPr>
          <p:cNvPr id="260" name="Google Shape;260;p11" descr="Decision Tree Classification Algorithm"/>
          <p:cNvPicPr preferRelativeResize="0"/>
          <p:nvPr/>
        </p:nvPicPr>
        <p:blipFill rotWithShape="1">
          <a:blip r:embed="rId3">
            <a:alphaModFix/>
          </a:blip>
          <a:srcRect/>
          <a:stretch/>
        </p:blipFill>
        <p:spPr>
          <a:xfrm>
            <a:off x="3462423" y="2786627"/>
            <a:ext cx="4762500" cy="381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3"/>
          <p:cNvSpPr txBox="1">
            <a:spLocks noGrp="1"/>
          </p:cNvSpPr>
          <p:nvPr>
            <p:ph type="body" idx="1"/>
          </p:nvPr>
        </p:nvSpPr>
        <p:spPr>
          <a:xfrm>
            <a:off x="120597" y="1028772"/>
            <a:ext cx="11950804" cy="2205748"/>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chemeClr val="dk1"/>
              </a:buClr>
              <a:buSzPts val="2000"/>
              <a:buFont typeface="Noto Sans Symbols"/>
              <a:buChar char="▪"/>
            </a:pPr>
            <a:r>
              <a:rPr lang="en-GB" sz="2000"/>
              <a:t>Random forest is a popular machine learning algorithm that belongs to the supervised learning technique. It is based on the concept of ensemble learning, which is a process of combining multiple classifiers to solve the complex problem &amp; improve the performance of the model.</a:t>
            </a:r>
            <a:endParaRPr sz="2000"/>
          </a:p>
          <a:p>
            <a:pPr marL="228600" lvl="0" indent="-228600" algn="just" rtl="0">
              <a:lnSpc>
                <a:spcPct val="100000"/>
              </a:lnSpc>
              <a:spcBef>
                <a:spcPts val="0"/>
              </a:spcBef>
              <a:spcAft>
                <a:spcPts val="0"/>
              </a:spcAft>
              <a:buClr>
                <a:schemeClr val="dk1"/>
              </a:buClr>
              <a:buSzPts val="2000"/>
              <a:buFont typeface="Noto Sans Symbols"/>
              <a:buChar char="▪"/>
            </a:pPr>
            <a:r>
              <a:rPr lang="en-GB" sz="2000"/>
              <a:t>There are two major parts in Random Forest :-</a:t>
            </a:r>
            <a:endParaRPr/>
          </a:p>
          <a:p>
            <a:pPr marL="400050" lvl="0" indent="-400050" algn="just" rtl="0">
              <a:lnSpc>
                <a:spcPct val="100000"/>
              </a:lnSpc>
              <a:spcBef>
                <a:spcPts val="1000"/>
              </a:spcBef>
              <a:spcAft>
                <a:spcPts val="0"/>
              </a:spcAft>
              <a:buClr>
                <a:schemeClr val="dk1"/>
              </a:buClr>
              <a:buSzPts val="2000"/>
              <a:buFont typeface="Calibri"/>
              <a:buAutoNum type="romanLcPeriod"/>
            </a:pPr>
            <a:r>
              <a:rPr lang="en-GB" sz="2000" b="1"/>
              <a:t>Bagging.</a:t>
            </a:r>
            <a:endParaRPr b="1"/>
          </a:p>
          <a:p>
            <a:pPr marL="400050" lvl="0" indent="-400050" algn="just" rtl="0">
              <a:lnSpc>
                <a:spcPct val="100000"/>
              </a:lnSpc>
              <a:spcBef>
                <a:spcPts val="1000"/>
              </a:spcBef>
              <a:spcAft>
                <a:spcPts val="0"/>
              </a:spcAft>
              <a:buClr>
                <a:schemeClr val="dk1"/>
              </a:buClr>
              <a:buSzPts val="2000"/>
              <a:buFont typeface="Calibri"/>
              <a:buAutoNum type="romanLcPeriod"/>
            </a:pPr>
            <a:r>
              <a:rPr lang="en-GB" sz="2000" b="1"/>
              <a:t>Boosting.</a:t>
            </a:r>
            <a:endParaRPr b="1"/>
          </a:p>
          <a:p>
            <a:pPr marL="0" lvl="0" indent="0" algn="just" rtl="0">
              <a:lnSpc>
                <a:spcPct val="100000"/>
              </a:lnSpc>
              <a:spcBef>
                <a:spcPts val="1000"/>
              </a:spcBef>
              <a:spcAft>
                <a:spcPts val="0"/>
              </a:spcAft>
              <a:buClr>
                <a:schemeClr val="dk1"/>
              </a:buClr>
              <a:buSzPts val="2000"/>
              <a:buNone/>
            </a:pPr>
            <a:endParaRPr sz="2000"/>
          </a:p>
          <a:p>
            <a:pPr marL="228600" lvl="0" indent="-101600" algn="just" rtl="0">
              <a:lnSpc>
                <a:spcPct val="100000"/>
              </a:lnSpc>
              <a:spcBef>
                <a:spcPts val="1000"/>
              </a:spcBef>
              <a:spcAft>
                <a:spcPts val="0"/>
              </a:spcAft>
              <a:buClr>
                <a:schemeClr val="dk1"/>
              </a:buClr>
              <a:buSzPts val="2000"/>
              <a:buNone/>
            </a:pPr>
            <a:endParaRPr sz="2000"/>
          </a:p>
        </p:txBody>
      </p:sp>
      <p:sp>
        <p:nvSpPr>
          <p:cNvPr id="266" name="Google Shape;266;p13"/>
          <p:cNvSpPr txBox="1"/>
          <p:nvPr/>
        </p:nvSpPr>
        <p:spPr>
          <a:xfrm>
            <a:off x="3436779" y="191645"/>
            <a:ext cx="5318441" cy="837126"/>
          </a:xfrm>
          <a:prstGeom prst="rect">
            <a:avLst/>
          </a:prstGeom>
          <a:noFill/>
          <a:ln>
            <a:noFill/>
          </a:ln>
        </p:spPr>
        <p:txBody>
          <a:bodyPr spcFirstLastPara="1" wrap="square" lIns="91425" tIns="45700" rIns="91425" bIns="45700" anchor="ctr" anchorCtr="0">
            <a:noAutofit/>
          </a:bodyPr>
          <a:lstStyle/>
          <a:p>
            <a:pPr marL="0" marR="0" lvl="0" indent="0" algn="just" rtl="0">
              <a:lnSpc>
                <a:spcPct val="90000"/>
              </a:lnSpc>
              <a:spcBef>
                <a:spcPts val="0"/>
              </a:spcBef>
              <a:spcAft>
                <a:spcPts val="0"/>
              </a:spcAft>
              <a:buClr>
                <a:schemeClr val="dk1"/>
              </a:buClr>
              <a:buSzPts val="5400"/>
              <a:buFont typeface="Calibri"/>
              <a:buNone/>
            </a:pPr>
            <a:r>
              <a:rPr lang="en-GB" sz="5400" b="1" i="0" u="none" strike="noStrike" cap="none">
                <a:solidFill>
                  <a:schemeClr val="dk1"/>
                </a:solidFill>
                <a:latin typeface="Calibri"/>
                <a:ea typeface="Calibri"/>
                <a:cs typeface="Calibri"/>
                <a:sym typeface="Calibri"/>
              </a:rPr>
              <a:t>RANDOM FOREST</a:t>
            </a:r>
            <a:endParaRPr sz="5400" b="1" i="0" u="none" strike="noStrike" cap="none">
              <a:solidFill>
                <a:schemeClr val="dk1"/>
              </a:solidFill>
              <a:latin typeface="Calibri"/>
              <a:ea typeface="Calibri"/>
              <a:cs typeface="Calibri"/>
              <a:sym typeface="Calibri"/>
            </a:endParaRPr>
          </a:p>
        </p:txBody>
      </p:sp>
      <p:sp>
        <p:nvSpPr>
          <p:cNvPr id="267" name="Google Shape;267;p13"/>
          <p:cNvSpPr txBox="1"/>
          <p:nvPr/>
        </p:nvSpPr>
        <p:spPr>
          <a:xfrm>
            <a:off x="120597" y="3234520"/>
            <a:ext cx="5925361" cy="317872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GB" sz="2000" b="1" i="0" u="sng" strike="noStrike" cap="none">
                <a:solidFill>
                  <a:schemeClr val="dk1"/>
                </a:solidFill>
                <a:latin typeface="Calibri"/>
                <a:ea typeface="Calibri"/>
                <a:cs typeface="Calibri"/>
                <a:sym typeface="Calibri"/>
              </a:rPr>
              <a:t>ALGORITHM</a:t>
            </a:r>
            <a:endParaRPr sz="1600" b="1"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r>
              <a:rPr lang="en-GB" sz="1600" b="1" i="0" u="none" strike="noStrike" cap="none">
                <a:solidFill>
                  <a:schemeClr val="dk1"/>
                </a:solidFill>
                <a:latin typeface="Calibri"/>
                <a:ea typeface="Calibri"/>
                <a:cs typeface="Calibri"/>
                <a:sym typeface="Calibri"/>
              </a:rPr>
              <a:t>Step 1:- Select random K data point from the training set.</a:t>
            </a:r>
            <a:endParaRPr sz="2800" b="1" i="0" u="none" strike="noStrike" cap="none">
              <a:solidFill>
                <a:schemeClr val="dk1"/>
              </a:solidFill>
              <a:latin typeface="Calibri"/>
              <a:ea typeface="Calibri"/>
              <a:cs typeface="Calibri"/>
              <a:sym typeface="Calibri"/>
            </a:endParaRPr>
          </a:p>
          <a:p>
            <a:pPr marL="0" marR="0" lvl="0" indent="0" algn="l" rtl="0">
              <a:lnSpc>
                <a:spcPct val="100000"/>
              </a:lnSpc>
              <a:spcBef>
                <a:spcPts val="1000"/>
              </a:spcBef>
              <a:spcAft>
                <a:spcPts val="0"/>
              </a:spcAft>
              <a:buClr>
                <a:schemeClr val="dk1"/>
              </a:buClr>
              <a:buSzPts val="1600"/>
              <a:buFont typeface="Arial"/>
              <a:buNone/>
            </a:pPr>
            <a:r>
              <a:rPr lang="en-GB" sz="1600" b="1" i="0" u="none" strike="noStrike" cap="none">
                <a:solidFill>
                  <a:schemeClr val="dk1"/>
                </a:solidFill>
                <a:latin typeface="Calibri"/>
                <a:ea typeface="Calibri"/>
                <a:cs typeface="Calibri"/>
                <a:sym typeface="Calibri"/>
              </a:rPr>
              <a:t>Step 2:- Build the decision trees associated with the selected data point(Subset).</a:t>
            </a:r>
            <a:endParaRPr sz="2800" b="1" i="0" u="none" strike="noStrike" cap="none">
              <a:solidFill>
                <a:schemeClr val="dk1"/>
              </a:solidFill>
              <a:latin typeface="Calibri"/>
              <a:ea typeface="Calibri"/>
              <a:cs typeface="Calibri"/>
              <a:sym typeface="Calibri"/>
            </a:endParaRPr>
          </a:p>
          <a:p>
            <a:pPr marL="0" marR="0" lvl="0" indent="0" algn="l" rtl="0">
              <a:lnSpc>
                <a:spcPct val="100000"/>
              </a:lnSpc>
              <a:spcBef>
                <a:spcPts val="1000"/>
              </a:spcBef>
              <a:spcAft>
                <a:spcPts val="0"/>
              </a:spcAft>
              <a:buClr>
                <a:schemeClr val="dk1"/>
              </a:buClr>
              <a:buSzPts val="1600"/>
              <a:buFont typeface="Arial"/>
              <a:buNone/>
            </a:pPr>
            <a:r>
              <a:rPr lang="en-GB" sz="1600" b="1" i="0" u="none" strike="noStrike" cap="none">
                <a:solidFill>
                  <a:schemeClr val="dk1"/>
                </a:solidFill>
                <a:latin typeface="Calibri"/>
                <a:ea typeface="Calibri"/>
                <a:cs typeface="Calibri"/>
                <a:sym typeface="Calibri"/>
              </a:rPr>
              <a:t>Step 3:- Choose the number of N for decision trees that you want </a:t>
            </a:r>
            <a:endParaRPr/>
          </a:p>
          <a:p>
            <a:pPr marL="0" marR="0" lvl="0" indent="0" algn="l" rtl="0">
              <a:lnSpc>
                <a:spcPct val="100000"/>
              </a:lnSpc>
              <a:spcBef>
                <a:spcPts val="1000"/>
              </a:spcBef>
              <a:spcAft>
                <a:spcPts val="0"/>
              </a:spcAft>
              <a:buClr>
                <a:schemeClr val="dk1"/>
              </a:buClr>
              <a:buSzPts val="1600"/>
              <a:buFont typeface="Arial"/>
              <a:buNone/>
            </a:pPr>
            <a:r>
              <a:rPr lang="en-GB" sz="1600" b="1" i="0" u="none" strike="noStrike" cap="none">
                <a:solidFill>
                  <a:schemeClr val="dk1"/>
                </a:solidFill>
                <a:latin typeface="Calibri"/>
                <a:ea typeface="Calibri"/>
                <a:cs typeface="Calibri"/>
                <a:sym typeface="Calibri"/>
              </a:rPr>
              <a:t>to build.</a:t>
            </a:r>
            <a:endParaRPr sz="2800" b="1" i="0" u="none" strike="noStrike" cap="none">
              <a:solidFill>
                <a:schemeClr val="dk1"/>
              </a:solidFill>
              <a:latin typeface="Calibri"/>
              <a:ea typeface="Calibri"/>
              <a:cs typeface="Calibri"/>
              <a:sym typeface="Calibri"/>
            </a:endParaRPr>
          </a:p>
          <a:p>
            <a:pPr marL="0" marR="0" lvl="0" indent="0" algn="just" rtl="0">
              <a:lnSpc>
                <a:spcPct val="100000"/>
              </a:lnSpc>
              <a:spcBef>
                <a:spcPts val="1000"/>
              </a:spcBef>
              <a:spcAft>
                <a:spcPts val="0"/>
              </a:spcAft>
              <a:buClr>
                <a:schemeClr val="dk1"/>
              </a:buClr>
              <a:buSzPts val="1600"/>
              <a:buFont typeface="Arial"/>
              <a:buNone/>
            </a:pPr>
            <a:r>
              <a:rPr lang="en-GB" sz="1600" b="1" i="0" u="none" strike="noStrike" cap="none">
                <a:solidFill>
                  <a:schemeClr val="dk1"/>
                </a:solidFill>
                <a:latin typeface="Calibri"/>
                <a:ea typeface="Calibri"/>
                <a:cs typeface="Calibri"/>
                <a:sym typeface="Calibri"/>
              </a:rPr>
              <a:t>Step 4:- Repeat Step 1 &amp; 2.</a:t>
            </a:r>
            <a:endParaRPr sz="2800" b="1" i="0" u="none" strike="noStrike" cap="none">
              <a:solidFill>
                <a:schemeClr val="dk1"/>
              </a:solidFill>
              <a:latin typeface="Calibri"/>
              <a:ea typeface="Calibri"/>
              <a:cs typeface="Calibri"/>
              <a:sym typeface="Calibri"/>
            </a:endParaRPr>
          </a:p>
          <a:p>
            <a:pPr marL="0" marR="0" lvl="0" indent="0" algn="l" rtl="0">
              <a:lnSpc>
                <a:spcPct val="100000"/>
              </a:lnSpc>
              <a:spcBef>
                <a:spcPts val="1000"/>
              </a:spcBef>
              <a:spcAft>
                <a:spcPts val="0"/>
              </a:spcAft>
              <a:buClr>
                <a:schemeClr val="dk1"/>
              </a:buClr>
              <a:buSzPts val="1600"/>
              <a:buFont typeface="Arial"/>
              <a:buNone/>
            </a:pPr>
            <a:r>
              <a:rPr lang="en-GB" sz="1600" b="1" i="0" u="none" strike="noStrike" cap="none">
                <a:solidFill>
                  <a:schemeClr val="dk1"/>
                </a:solidFill>
                <a:latin typeface="Calibri"/>
                <a:ea typeface="Calibri"/>
                <a:cs typeface="Calibri"/>
                <a:sym typeface="Calibri"/>
              </a:rPr>
              <a:t>Step 5:- For the new data point, find the predictions of each decision tree, and assign the new data points to the category that wins the majority votes.</a:t>
            </a:r>
            <a:endParaRPr sz="2800" b="1" i="0" u="none" strike="noStrike" cap="none">
              <a:solidFill>
                <a:schemeClr val="dk1"/>
              </a:solidFill>
              <a:latin typeface="Calibri"/>
              <a:ea typeface="Calibri"/>
              <a:cs typeface="Calibri"/>
              <a:sym typeface="Calibri"/>
            </a:endParaRPr>
          </a:p>
        </p:txBody>
      </p:sp>
      <p:pic>
        <p:nvPicPr>
          <p:cNvPr id="268" name="Google Shape;268;p13"/>
          <p:cNvPicPr preferRelativeResize="0"/>
          <p:nvPr/>
        </p:nvPicPr>
        <p:blipFill rotWithShape="1">
          <a:blip r:embed="rId3">
            <a:alphaModFix/>
          </a:blip>
          <a:srcRect/>
          <a:stretch/>
        </p:blipFill>
        <p:spPr>
          <a:xfrm>
            <a:off x="5862134" y="4217156"/>
            <a:ext cx="3196545" cy="2190465"/>
          </a:xfrm>
          <a:prstGeom prst="rect">
            <a:avLst/>
          </a:prstGeom>
          <a:noFill/>
          <a:ln w="9525" cap="flat" cmpd="sng">
            <a:solidFill>
              <a:schemeClr val="dk2"/>
            </a:solidFill>
            <a:prstDash val="solid"/>
            <a:round/>
            <a:headEnd type="none" w="sm" len="sm"/>
            <a:tailEnd type="none" w="sm" len="sm"/>
          </a:ln>
        </p:spPr>
      </p:pic>
      <p:pic>
        <p:nvPicPr>
          <p:cNvPr id="269" name="Google Shape;269;p13"/>
          <p:cNvPicPr preferRelativeResize="0"/>
          <p:nvPr/>
        </p:nvPicPr>
        <p:blipFill rotWithShape="1">
          <a:blip r:embed="rId4">
            <a:alphaModFix/>
          </a:blip>
          <a:srcRect/>
          <a:stretch/>
        </p:blipFill>
        <p:spPr>
          <a:xfrm>
            <a:off x="9223324" y="4217157"/>
            <a:ext cx="2848077" cy="2190465"/>
          </a:xfrm>
          <a:prstGeom prst="rect">
            <a:avLst/>
          </a:prstGeom>
          <a:noFill/>
          <a:ln w="9525" cap="flat" cmpd="sng">
            <a:solidFill>
              <a:schemeClr val="dk2"/>
            </a:solidFill>
            <a:prstDash val="solid"/>
            <a:round/>
            <a:headEnd type="none" w="sm" len="sm"/>
            <a:tailEnd type="none" w="sm" len="sm"/>
          </a:ln>
        </p:spPr>
      </p:pic>
      <p:sp>
        <p:nvSpPr>
          <p:cNvPr id="270" name="Google Shape;270;p13"/>
          <p:cNvSpPr txBox="1"/>
          <p:nvPr/>
        </p:nvSpPr>
        <p:spPr>
          <a:xfrm>
            <a:off x="8162326" y="3495005"/>
            <a:ext cx="140455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400" b="1" i="0" u="sng" strike="noStrike" cap="none">
                <a:solidFill>
                  <a:srgbClr val="000000"/>
                </a:solidFill>
                <a:latin typeface="Calibri"/>
                <a:ea typeface="Calibri"/>
                <a:cs typeface="Calibri"/>
                <a:sym typeface="Calibri"/>
              </a:rPr>
              <a:t>EXAMPLE</a:t>
            </a:r>
            <a:endParaRPr sz="2400" b="1" i="0" u="sng"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6"/>
          <p:cNvSpPr txBox="1">
            <a:spLocks noGrp="1"/>
          </p:cNvSpPr>
          <p:nvPr>
            <p:ph type="subTitle" idx="4294967295"/>
          </p:nvPr>
        </p:nvSpPr>
        <p:spPr>
          <a:xfrm>
            <a:off x="283336" y="923289"/>
            <a:ext cx="11747416" cy="4624465"/>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chemeClr val="dk1"/>
              </a:buClr>
              <a:buSzPts val="2400"/>
              <a:buFont typeface="Arial"/>
              <a:buChar char="•"/>
            </a:pPr>
            <a:r>
              <a:rPr lang="en-GB" sz="2400" b="1" i="0" u="none" strike="noStrike" cap="none">
                <a:solidFill>
                  <a:schemeClr val="dk1"/>
                </a:solidFill>
                <a:latin typeface="Calibri"/>
                <a:ea typeface="Calibri"/>
                <a:cs typeface="Calibri"/>
                <a:sym typeface="Calibri"/>
              </a:rPr>
              <a:t>What is Support Vector Machine?</a:t>
            </a:r>
            <a:endParaRPr sz="2800" b="0" i="0" u="none" strike="noStrike" cap="none">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2400"/>
              <a:buFont typeface="Arial"/>
              <a:buChar char="•"/>
            </a:pPr>
            <a:r>
              <a:rPr lang="en-GB" sz="2400" b="0" i="0" u="none" strike="noStrike" cap="none">
                <a:solidFill>
                  <a:schemeClr val="dk1"/>
                </a:solidFill>
                <a:latin typeface="Calibri"/>
                <a:ea typeface="Calibri"/>
                <a:cs typeface="Calibri"/>
                <a:sym typeface="Calibri"/>
              </a:rPr>
              <a:t>“Support Vector Machine” (SVM) is a supervised </a:t>
            </a:r>
            <a:r>
              <a:rPr lang="en-GB" sz="24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machine learning algorithm</a:t>
            </a:r>
            <a:r>
              <a:rPr lang="en-GB" sz="2400" b="0" i="0" u="none" strike="noStrike" cap="none">
                <a:solidFill>
                  <a:schemeClr val="dk1"/>
                </a:solidFill>
                <a:latin typeface="Calibri"/>
                <a:ea typeface="Calibri"/>
                <a:cs typeface="Calibri"/>
                <a:sym typeface="Calibri"/>
              </a:rPr>
              <a:t> which can be used for both classification or regression challenges. However,  it is mostly used in classification problems. In the SVM algorithm, we plot each data item as a point in n-dimensional space (where n is number of features you have) with the value of each feature being the value of a particular coordinate. Then, we perform classification by finding the hyper-plane that differentiates the two classes very well (look at the below snapshot).</a:t>
            </a:r>
            <a:endParaRPr sz="2800" b="0" i="0" u="none" strike="noStrike" cap="none">
              <a:solidFill>
                <a:schemeClr val="dk1"/>
              </a:solidFill>
              <a:latin typeface="Calibri"/>
              <a:ea typeface="Calibri"/>
              <a:cs typeface="Calibri"/>
              <a:sym typeface="Calibri"/>
            </a:endParaRPr>
          </a:p>
        </p:txBody>
      </p:sp>
      <p:sp>
        <p:nvSpPr>
          <p:cNvPr id="276" name="Google Shape;276;p16"/>
          <p:cNvSpPr/>
          <p:nvPr/>
        </p:nvSpPr>
        <p:spPr>
          <a:xfrm>
            <a:off x="1019113" y="0"/>
            <a:ext cx="10275862" cy="9232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GB" sz="5400" b="1" i="0" u="none" strike="noStrike" cap="none">
                <a:solidFill>
                  <a:schemeClr val="dk1"/>
                </a:solidFill>
                <a:latin typeface="Calibri"/>
                <a:ea typeface="Calibri"/>
                <a:cs typeface="Calibri"/>
                <a:sym typeface="Calibri"/>
              </a:rPr>
              <a:t>SUPPORT VECTOR MACHINE (SVM)</a:t>
            </a:r>
            <a:endParaRPr sz="5400" b="1" i="0" u="none" strike="noStrike" cap="none">
              <a:solidFill>
                <a:schemeClr val="dk1"/>
              </a:solidFill>
              <a:latin typeface="Calibri"/>
              <a:ea typeface="Calibri"/>
              <a:cs typeface="Calibri"/>
              <a:sym typeface="Calibri"/>
            </a:endParaRPr>
          </a:p>
        </p:txBody>
      </p:sp>
      <p:pic>
        <p:nvPicPr>
          <p:cNvPr id="277" name="Google Shape;277;p16"/>
          <p:cNvPicPr preferRelativeResize="0"/>
          <p:nvPr/>
        </p:nvPicPr>
        <p:blipFill rotWithShape="1">
          <a:blip r:embed="rId4">
            <a:alphaModFix/>
          </a:blip>
          <a:srcRect/>
          <a:stretch/>
        </p:blipFill>
        <p:spPr>
          <a:xfrm>
            <a:off x="607380" y="3611837"/>
            <a:ext cx="3173050" cy="2633144"/>
          </a:xfrm>
          <a:prstGeom prst="rect">
            <a:avLst/>
          </a:prstGeom>
          <a:noFill/>
          <a:ln w="9525" cap="flat" cmpd="sng">
            <a:solidFill>
              <a:schemeClr val="dk1"/>
            </a:solidFill>
            <a:prstDash val="solid"/>
            <a:round/>
            <a:headEnd type="none" w="sm" len="sm"/>
            <a:tailEnd type="none" w="sm" len="sm"/>
          </a:ln>
        </p:spPr>
      </p:pic>
      <p:sp>
        <p:nvSpPr>
          <p:cNvPr id="278" name="Google Shape;278;p16"/>
          <p:cNvSpPr txBox="1"/>
          <p:nvPr/>
        </p:nvSpPr>
        <p:spPr>
          <a:xfrm>
            <a:off x="4640428" y="3567365"/>
            <a:ext cx="7390324" cy="26776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GB" sz="2400" b="1" i="0" u="none" strike="noStrike" cap="none">
                <a:solidFill>
                  <a:schemeClr val="dk1"/>
                </a:solidFill>
                <a:latin typeface="Calibri"/>
                <a:ea typeface="Calibri"/>
                <a:cs typeface="Calibri"/>
                <a:sym typeface="Calibri"/>
              </a:rPr>
              <a:t>ALGORITHM</a:t>
            </a:r>
            <a:endParaRPr sz="24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800"/>
              <a:buFont typeface="Arial"/>
              <a:buNone/>
            </a:pPr>
            <a:r>
              <a:rPr lang="en-GB" sz="2400" b="0" i="0" u="none" strike="noStrike" cap="none">
                <a:solidFill>
                  <a:schemeClr val="dk1"/>
                </a:solidFill>
                <a:latin typeface="Calibri"/>
                <a:ea typeface="Calibri"/>
                <a:cs typeface="Calibri"/>
                <a:sym typeface="Calibri"/>
              </a:rPr>
              <a:t>Step1: Data Pre-processing step. </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GB" sz="2400" b="0" i="0" u="none" strike="noStrike" cap="none">
                <a:solidFill>
                  <a:schemeClr val="dk1"/>
                </a:solidFill>
                <a:latin typeface="Calibri"/>
                <a:ea typeface="Calibri"/>
                <a:cs typeface="Calibri"/>
                <a:sym typeface="Calibri"/>
              </a:rPr>
              <a:t>Step2: Fitting the SVM classifier to the training set. </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GB" sz="2400" b="0" i="0" u="none" strike="noStrike" cap="none">
                <a:solidFill>
                  <a:schemeClr val="dk1"/>
                </a:solidFill>
                <a:latin typeface="Calibri"/>
                <a:ea typeface="Calibri"/>
                <a:cs typeface="Calibri"/>
                <a:sym typeface="Calibri"/>
              </a:rPr>
              <a:t>Step3: Predicting the test set result. </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GB" sz="2400" b="0" i="0" u="none" strike="noStrike" cap="none">
                <a:solidFill>
                  <a:schemeClr val="dk1"/>
                </a:solidFill>
                <a:latin typeface="Calibri"/>
                <a:ea typeface="Calibri"/>
                <a:cs typeface="Calibri"/>
                <a:sym typeface="Calibri"/>
              </a:rPr>
              <a:t>Step4: Creating the confusion matrix. </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GB" sz="2400" b="0" i="0" u="none" strike="noStrike" cap="none">
                <a:solidFill>
                  <a:schemeClr val="dk1"/>
                </a:solidFill>
                <a:latin typeface="Calibri"/>
                <a:ea typeface="Calibri"/>
                <a:cs typeface="Calibri"/>
                <a:sym typeface="Calibri"/>
              </a:rPr>
              <a:t>Step5: Visualizing the training set result. </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r>
              <a:rPr lang="en-GB" sz="2400" b="0" i="0" u="none" strike="noStrike" cap="none">
                <a:solidFill>
                  <a:schemeClr val="dk1"/>
                </a:solidFill>
                <a:latin typeface="Calibri"/>
                <a:ea typeface="Calibri"/>
                <a:cs typeface="Calibri"/>
                <a:sym typeface="Calibri"/>
              </a:rPr>
              <a:t>Step6: Visualizing the test set result </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2858</Words>
  <Application>Microsoft Office PowerPoint</Application>
  <PresentationFormat>Widescreen</PresentationFormat>
  <Paragraphs>253</Paragraphs>
  <Slides>19</Slides>
  <Notes>19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Noto Sans Symbols</vt:lpstr>
      <vt:lpstr>Times New Roman</vt:lpstr>
      <vt:lpstr>verdana</vt:lpstr>
      <vt:lpstr>Office Theme</vt:lpstr>
      <vt:lpstr>Office Theme</vt:lpstr>
      <vt:lpstr>Microsoft Word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K-NEAREST NEIGHBORS (KNN)</vt:lpstr>
      <vt:lpstr>PowerPoint Presentation</vt:lpstr>
      <vt:lpstr>PowerPoint Presentation</vt:lpstr>
      <vt:lpstr>PowerPoint Presentation</vt:lpstr>
      <vt:lpstr>WORK IMPLEMENTATION OF DECISION TREE </vt:lpstr>
      <vt:lpstr>WORK IMPLEMENTATION OF RANDOM FOREST</vt:lpstr>
      <vt:lpstr>WORK IMPLEMENTATION OF SVM</vt:lpstr>
      <vt:lpstr> WORK IMPLEMENTATION OF KNN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Dibya Sarkar</dc:creator>
  <cp:lastModifiedBy>RUPAK</cp:lastModifiedBy>
  <cp:revision>1</cp:revision>
  <dcterms:created xsi:type="dcterms:W3CDTF">2021-01-30T03:21:38Z</dcterms:created>
  <dcterms:modified xsi:type="dcterms:W3CDTF">2022-01-06T16:00:45Z</dcterms:modified>
</cp:coreProperties>
</file>