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Century Gothic"/>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inQ7Ewur+PHLv3q9W2+7RHS1dr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CenturyGothic-bold.fntdata"/><Relationship Id="rId12" Type="http://schemas.openxmlformats.org/officeDocument/2006/relationships/font" Target="fonts/CenturyGothi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boldItalic.fntdata"/><Relationship Id="rId14" Type="http://schemas.openxmlformats.org/officeDocument/2006/relationships/font" Target="fonts/CenturyGothic-italic.fntdata"/><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17" name="Shape 17"/>
        <p:cNvGrpSpPr/>
        <p:nvPr/>
      </p:nvGrpSpPr>
      <p:grpSpPr>
        <a:xfrm>
          <a:off x="0" y="0"/>
          <a:ext cx="0" cy="0"/>
          <a:chOff x="0" y="0"/>
          <a:chExt cx="0" cy="0"/>
        </a:xfrm>
      </p:grpSpPr>
      <p:sp>
        <p:nvSpPr>
          <p:cNvPr id="18" name="Google Shape;18;p9"/>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showMasterSp="0">
  <p:cSld name="Panoramic Picture with Caption">
    <p:spTree>
      <p:nvGrpSpPr>
        <p:cNvPr id="79" name="Shape 79"/>
        <p:cNvGrpSpPr/>
        <p:nvPr/>
      </p:nvGrpSpPr>
      <p:grpSpPr>
        <a:xfrm>
          <a:off x="0" y="0"/>
          <a:ext cx="0" cy="0"/>
          <a:chOff x="0" y="0"/>
          <a:chExt cx="0" cy="0"/>
        </a:xfrm>
      </p:grpSpPr>
      <p:sp>
        <p:nvSpPr>
          <p:cNvPr id="80" name="Google Shape;80;p1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8"/>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82" name="Google Shape;82;p18"/>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83" name="Google Shape;83;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86" name="Shape 86"/>
        <p:cNvGrpSpPr/>
        <p:nvPr/>
      </p:nvGrpSpPr>
      <p:grpSpPr>
        <a:xfrm>
          <a:off x="0" y="0"/>
          <a:ext cx="0" cy="0"/>
          <a:chOff x="0" y="0"/>
          <a:chExt cx="0" cy="0"/>
        </a:xfrm>
      </p:grpSpPr>
      <p:sp>
        <p:nvSpPr>
          <p:cNvPr id="87" name="Google Shape;87;p19"/>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9"/>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89" name="Google Shape;89;p1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92" name="Shape 92"/>
        <p:cNvGrpSpPr/>
        <p:nvPr/>
      </p:nvGrpSpPr>
      <p:grpSpPr>
        <a:xfrm>
          <a:off x="0" y="0"/>
          <a:ext cx="0" cy="0"/>
          <a:chOff x="0" y="0"/>
          <a:chExt cx="0" cy="0"/>
        </a:xfrm>
      </p:grpSpPr>
      <p:sp>
        <p:nvSpPr>
          <p:cNvPr id="93" name="Google Shape;93;p20"/>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0"/>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5" name="Google Shape;95;p20"/>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96" name="Google Shape;96;p2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20"/>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00" name="Google Shape;100;p20"/>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01" name="Shape 101"/>
        <p:cNvGrpSpPr/>
        <p:nvPr/>
      </p:nvGrpSpPr>
      <p:grpSpPr>
        <a:xfrm>
          <a:off x="0" y="0"/>
          <a:ext cx="0" cy="0"/>
          <a:chOff x="0" y="0"/>
          <a:chExt cx="0" cy="0"/>
        </a:xfrm>
      </p:grpSpPr>
      <p:sp>
        <p:nvSpPr>
          <p:cNvPr id="102" name="Google Shape;102;p21"/>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1"/>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4" name="Google Shape;104;p2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showMasterSp="0">
  <p:cSld name="Quote Name Card">
    <p:spTree>
      <p:nvGrpSpPr>
        <p:cNvPr id="107" name="Shape 107"/>
        <p:cNvGrpSpPr/>
        <p:nvPr/>
      </p:nvGrpSpPr>
      <p:grpSpPr>
        <a:xfrm>
          <a:off x="0" y="0"/>
          <a:ext cx="0" cy="0"/>
          <a:chOff x="0" y="0"/>
          <a:chExt cx="0" cy="0"/>
        </a:xfrm>
      </p:grpSpPr>
      <p:sp>
        <p:nvSpPr>
          <p:cNvPr id="108" name="Google Shape;108;p22"/>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2"/>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0" name="Google Shape;110;p22"/>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11" name="Google Shape;111;p2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22"/>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15" name="Google Shape;115;p22"/>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showMasterSp="0">
  <p:cSld name="True or False">
    <p:spTree>
      <p:nvGrpSpPr>
        <p:cNvPr id="116" name="Shape 116"/>
        <p:cNvGrpSpPr/>
        <p:nvPr/>
      </p:nvGrpSpPr>
      <p:grpSpPr>
        <a:xfrm>
          <a:off x="0" y="0"/>
          <a:ext cx="0" cy="0"/>
          <a:chOff x="0" y="0"/>
          <a:chExt cx="0" cy="0"/>
        </a:xfrm>
      </p:grpSpPr>
      <p:sp>
        <p:nvSpPr>
          <p:cNvPr id="117" name="Google Shape;117;p23"/>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9" name="Google Shape;119;p23"/>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20" name="Google Shape;120;p2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123" name="Shape 123"/>
        <p:cNvGrpSpPr/>
        <p:nvPr/>
      </p:nvGrpSpPr>
      <p:grpSpPr>
        <a:xfrm>
          <a:off x="0" y="0"/>
          <a:ext cx="0" cy="0"/>
          <a:chOff x="0" y="0"/>
          <a:chExt cx="0" cy="0"/>
        </a:xfrm>
      </p:grpSpPr>
      <p:sp>
        <p:nvSpPr>
          <p:cNvPr id="124" name="Google Shape;124;p2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4"/>
          <p:cNvSpPr txBox="1"/>
          <p:nvPr>
            <p:ph idx="1" type="body"/>
          </p:nvPr>
        </p:nvSpPr>
        <p:spPr>
          <a:xfrm rot="5400000">
            <a:off x="3143778" y="-1773767"/>
            <a:ext cx="3615267" cy="85344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6" name="Google Shape;126;p2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29" name="Shape 129"/>
        <p:cNvGrpSpPr/>
        <p:nvPr/>
      </p:nvGrpSpPr>
      <p:grpSpPr>
        <a:xfrm>
          <a:off x="0" y="0"/>
          <a:ext cx="0" cy="0"/>
          <a:chOff x="0" y="0"/>
          <a:chExt cx="0" cy="0"/>
        </a:xfrm>
      </p:grpSpPr>
      <p:sp>
        <p:nvSpPr>
          <p:cNvPr id="130" name="Google Shape;130;p25"/>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5"/>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2" name="Google Shape;132;p2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2" name="Shape 22"/>
        <p:cNvGrpSpPr/>
        <p:nvPr/>
      </p:nvGrpSpPr>
      <p:grpSpPr>
        <a:xfrm>
          <a:off x="0" y="0"/>
          <a:ext cx="0" cy="0"/>
          <a:chOff x="0" y="0"/>
          <a:chExt cx="0" cy="0"/>
        </a:xfrm>
      </p:grpSpPr>
      <p:sp>
        <p:nvSpPr>
          <p:cNvPr id="23" name="Google Shape;23;p1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sp>
        <p:nvSpPr>
          <p:cNvPr id="27" name="Google Shape;27;p11"/>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29" name="Google Shape;29;p1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2" name="Google Shape;32;p11"/>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33" name="Google Shape;33;p11"/>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34" name="Google Shape;34;p11"/>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35" name="Google Shape;35;p11"/>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36" name="Google Shape;36;p11"/>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37" name="Shape 37"/>
        <p:cNvGrpSpPr/>
        <p:nvPr/>
      </p:nvGrpSpPr>
      <p:grpSpPr>
        <a:xfrm>
          <a:off x="0" y="0"/>
          <a:ext cx="0" cy="0"/>
          <a:chOff x="0" y="0"/>
          <a:chExt cx="0" cy="0"/>
        </a:xfrm>
      </p:grpSpPr>
      <p:sp>
        <p:nvSpPr>
          <p:cNvPr id="38" name="Google Shape;38;p12"/>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0" name="Google Shape;40;p1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3" name="Shape 43"/>
        <p:cNvGrpSpPr/>
        <p:nvPr/>
      </p:nvGrpSpPr>
      <p:grpSpPr>
        <a:xfrm>
          <a:off x="0" y="0"/>
          <a:ext cx="0" cy="0"/>
          <a:chOff x="0" y="0"/>
          <a:chExt cx="0" cy="0"/>
        </a:xfrm>
      </p:grpSpPr>
      <p:sp>
        <p:nvSpPr>
          <p:cNvPr id="44" name="Google Shape;44;p13"/>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46" name="Google Shape;46;p1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9" name="Shape 49"/>
        <p:cNvGrpSpPr/>
        <p:nvPr/>
      </p:nvGrpSpPr>
      <p:grpSpPr>
        <a:xfrm>
          <a:off x="0" y="0"/>
          <a:ext cx="0" cy="0"/>
          <a:chOff x="0" y="0"/>
          <a:chExt cx="0" cy="0"/>
        </a:xfrm>
      </p:grpSpPr>
      <p:sp>
        <p:nvSpPr>
          <p:cNvPr id="50" name="Google Shape;50;p1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4"/>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2" name="Google Shape;52;p14"/>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3" name="Google Shape;53;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6" name="Shape 56"/>
        <p:cNvGrpSpPr/>
        <p:nvPr/>
      </p:nvGrpSpPr>
      <p:grpSpPr>
        <a:xfrm>
          <a:off x="0" y="0"/>
          <a:ext cx="0" cy="0"/>
          <a:chOff x="0" y="0"/>
          <a:chExt cx="0" cy="0"/>
        </a:xfrm>
      </p:grpSpPr>
      <p:sp>
        <p:nvSpPr>
          <p:cNvPr id="57" name="Google Shape;57;p1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5"/>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9" name="Google Shape;59;p15"/>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0" name="Google Shape;60;p15"/>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61" name="Google Shape;61;p15"/>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2" name="Google Shape;62;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8" name="Google Shape;68;p16"/>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69" name="Google Shape;69;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17"/>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75" name="Google Shape;75;p17"/>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76" name="Google Shape;76;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 name="Shape 5"/>
        <p:cNvGrpSpPr/>
        <p:nvPr/>
      </p:nvGrpSpPr>
      <p:grpSpPr>
        <a:xfrm>
          <a:off x="0" y="0"/>
          <a:ext cx="0" cy="0"/>
          <a:chOff x="0" y="0"/>
          <a:chExt cx="0" cy="0"/>
        </a:xfrm>
      </p:grpSpPr>
      <p:grpSp>
        <p:nvGrpSpPr>
          <p:cNvPr id="6" name="Google Shape;6;p8"/>
          <p:cNvGrpSpPr/>
          <p:nvPr/>
        </p:nvGrpSpPr>
        <p:grpSpPr>
          <a:xfrm>
            <a:off x="9206969" y="2963333"/>
            <a:ext cx="2981859" cy="3208867"/>
            <a:chOff x="9206969" y="2963333"/>
            <a:chExt cx="2981859" cy="3208867"/>
          </a:xfrm>
        </p:grpSpPr>
        <p:cxnSp>
          <p:nvCxnSpPr>
            <p:cNvPr id="7" name="Google Shape;7;p8"/>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8"/>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8"/>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8"/>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8"/>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8"/>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ssl.gstatic.com/docs/common/profile/material_unverified_user_96.sv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138" name="Shape 138"/>
        <p:cNvGrpSpPr/>
        <p:nvPr/>
      </p:nvGrpSpPr>
      <p:grpSpPr>
        <a:xfrm>
          <a:off x="0" y="0"/>
          <a:ext cx="0" cy="0"/>
          <a:chOff x="0" y="0"/>
          <a:chExt cx="0" cy="0"/>
        </a:xfrm>
      </p:grpSpPr>
      <p:sp>
        <p:nvSpPr>
          <p:cNvPr id="139" name="Google Shape;139;p1"/>
          <p:cNvSpPr txBox="1"/>
          <p:nvPr>
            <p:ph type="title"/>
          </p:nvPr>
        </p:nvSpPr>
        <p:spPr>
          <a:xfrm>
            <a:off x="1658609" y="1068270"/>
            <a:ext cx="8757600" cy="1507067"/>
          </a:xfrm>
          <a:prstGeom prst="rect">
            <a:avLst/>
          </a:prstGeom>
          <a:noFill/>
          <a:ln cap="flat" cmpd="sng" w="9525">
            <a:solidFill>
              <a:srgbClr val="0C0C0C"/>
            </a:solidFill>
            <a:prstDash val="solid"/>
            <a:round/>
            <a:headEnd len="sm" w="sm" type="none"/>
            <a:tailEnd len="sm" w="sm" type="none"/>
          </a:ln>
        </p:spPr>
        <p:txBody>
          <a:bodyPr anchorCtr="0" anchor="ctr" bIns="45700" lIns="91425" spcFirstLastPara="1" rIns="91425" wrap="square" tIns="45700">
            <a:normAutofit/>
          </a:bodyPr>
          <a:lstStyle/>
          <a:p>
            <a:pPr indent="0" lvl="0" marL="0" rtl="0" algn="just">
              <a:lnSpc>
                <a:spcPct val="150000"/>
              </a:lnSpc>
              <a:spcBef>
                <a:spcPts val="0"/>
              </a:spcBef>
              <a:spcAft>
                <a:spcPts val="0"/>
              </a:spcAft>
              <a:buClr>
                <a:schemeClr val="dk1"/>
              </a:buClr>
              <a:buSzPts val="3600"/>
              <a:buFont typeface="Times New Roman"/>
              <a:buNone/>
            </a:pPr>
            <a:r>
              <a:rPr b="1" lang="en-US">
                <a:solidFill>
                  <a:schemeClr val="dk1"/>
                </a:solidFill>
                <a:latin typeface="Times New Roman"/>
                <a:ea typeface="Times New Roman"/>
                <a:cs typeface="Times New Roman"/>
                <a:sym typeface="Times New Roman"/>
              </a:rPr>
              <a:t>                   DECISION  TREE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EAD3"/>
        </a:solidFill>
      </p:bgPr>
    </p:bg>
    <p:spTree>
      <p:nvGrpSpPr>
        <p:cNvPr id="143" name="Shape 143"/>
        <p:cNvGrpSpPr/>
        <p:nvPr/>
      </p:nvGrpSpPr>
      <p:grpSpPr>
        <a:xfrm>
          <a:off x="0" y="0"/>
          <a:ext cx="0" cy="0"/>
          <a:chOff x="0" y="0"/>
          <a:chExt cx="0" cy="0"/>
        </a:xfrm>
      </p:grpSpPr>
      <p:sp>
        <p:nvSpPr>
          <p:cNvPr id="144" name="Google Shape;144;p2"/>
          <p:cNvSpPr txBox="1"/>
          <p:nvPr/>
        </p:nvSpPr>
        <p:spPr>
          <a:xfrm>
            <a:off x="3041374" y="2413337"/>
            <a:ext cx="6109252" cy="258173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Decision Tree:---</a:t>
            </a:r>
            <a:r>
              <a:rPr b="0" i="0" lang="en-US" sz="1800" u="none" cap="none" strike="noStrike">
                <a:solidFill>
                  <a:srgbClr val="000000"/>
                </a:solidFill>
                <a:latin typeface="Times New Roman"/>
                <a:ea typeface="Times New Roman"/>
                <a:cs typeface="Times New Roman"/>
                <a:sym typeface="Times New Roman"/>
              </a:rPr>
              <a:t>Decision tree is a basic classification method. It is supervised learning method. Decision tree used when response variable is categorical. Decision tree has tree like structure based model which describes classification process based on input feature. Input variables are any types like discrete, continuous etc.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EAD3"/>
        </a:solidFill>
      </p:bgPr>
    </p:bg>
    <p:spTree>
      <p:nvGrpSpPr>
        <p:cNvPr id="148" name="Shape 148"/>
        <p:cNvGrpSpPr/>
        <p:nvPr/>
      </p:nvGrpSpPr>
      <p:grpSpPr>
        <a:xfrm>
          <a:off x="0" y="0"/>
          <a:ext cx="0" cy="0"/>
          <a:chOff x="0" y="0"/>
          <a:chExt cx="0" cy="0"/>
        </a:xfrm>
      </p:grpSpPr>
      <p:sp>
        <p:nvSpPr>
          <p:cNvPr id="149" name="Google Shape;149;p3"/>
          <p:cNvSpPr txBox="1"/>
          <p:nvPr/>
        </p:nvSpPr>
        <p:spPr>
          <a:xfrm>
            <a:off x="443948" y="451438"/>
            <a:ext cx="6109252" cy="554748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Decision Tree Algorithm-</a:t>
            </a:r>
            <a:endParaRPr/>
          </a:p>
          <a:p>
            <a:pPr indent="-101600" lvl="0" marL="0" marR="0" rtl="0" algn="just">
              <a:lnSpc>
                <a:spcPct val="150000"/>
              </a:lnSpc>
              <a:spcBef>
                <a:spcPts val="0"/>
              </a:spcBef>
              <a:spcAft>
                <a:spcPts val="0"/>
              </a:spcAft>
              <a:buClr>
                <a:srgbClr val="000000"/>
              </a:buClr>
              <a:buSzPts val="1600"/>
              <a:buFont typeface="Arial"/>
              <a:buChar char="•"/>
            </a:pPr>
            <a:r>
              <a:rPr b="1" i="0" lang="en-US" sz="1600" u="none" cap="none" strike="noStrike">
                <a:solidFill>
                  <a:srgbClr val="000000"/>
                </a:solidFill>
                <a:latin typeface="Times New Roman"/>
                <a:ea typeface="Times New Roman"/>
                <a:cs typeface="Times New Roman"/>
                <a:sym typeface="Times New Roman"/>
              </a:rPr>
              <a:t>Step-1:</a:t>
            </a:r>
            <a:r>
              <a:rPr b="0" i="0" lang="en-US" sz="1600" u="none" cap="none" strike="noStrike">
                <a:solidFill>
                  <a:srgbClr val="000000"/>
                </a:solidFill>
                <a:latin typeface="Times New Roman"/>
                <a:ea typeface="Times New Roman"/>
                <a:cs typeface="Times New Roman"/>
                <a:sym typeface="Times New Roman"/>
              </a:rPr>
              <a:t> Begin the tree with the root node, which contains the complete dataset.</a:t>
            </a:r>
            <a:r>
              <a:rPr b="1" i="0" lang="en-US" sz="1600" u="none" cap="none" strike="noStrike">
                <a:solidFill>
                  <a:srgbClr val="000000"/>
                </a:solidFill>
                <a:latin typeface="Times New Roman"/>
                <a:ea typeface="Times New Roman"/>
                <a:cs typeface="Times New Roman"/>
                <a:sym typeface="Times New Roman"/>
              </a:rPr>
              <a:t> </a:t>
            </a:r>
            <a:endParaRPr/>
          </a:p>
          <a:p>
            <a:pPr indent="-101600" lvl="0" marL="0" marR="0" rtl="0" algn="just">
              <a:lnSpc>
                <a:spcPct val="150000"/>
              </a:lnSpc>
              <a:spcBef>
                <a:spcPts val="0"/>
              </a:spcBef>
              <a:spcAft>
                <a:spcPts val="0"/>
              </a:spcAft>
              <a:buClr>
                <a:srgbClr val="000000"/>
              </a:buClr>
              <a:buSzPts val="1600"/>
              <a:buFont typeface="Arial"/>
              <a:buChar char="•"/>
            </a:pPr>
            <a:r>
              <a:rPr b="1" i="0" lang="en-US" sz="1600" u="none" cap="none" strike="noStrike">
                <a:solidFill>
                  <a:srgbClr val="000000"/>
                </a:solidFill>
                <a:latin typeface="Times New Roman"/>
                <a:ea typeface="Times New Roman"/>
                <a:cs typeface="Times New Roman"/>
                <a:sym typeface="Times New Roman"/>
              </a:rPr>
              <a:t>Step-2:</a:t>
            </a:r>
            <a:r>
              <a:rPr b="0" i="0" lang="en-US" sz="1600" u="none" cap="none" strike="noStrike">
                <a:solidFill>
                  <a:srgbClr val="000000"/>
                </a:solidFill>
                <a:latin typeface="Times New Roman"/>
                <a:ea typeface="Times New Roman"/>
                <a:cs typeface="Times New Roman"/>
                <a:sym typeface="Times New Roman"/>
              </a:rPr>
              <a:t> Find the best attribute in the dataset using </a:t>
            </a:r>
            <a:r>
              <a:rPr b="1" i="0" lang="en-US" sz="1600" u="none" cap="none" strike="noStrike">
                <a:solidFill>
                  <a:srgbClr val="000000"/>
                </a:solidFill>
                <a:latin typeface="Times New Roman"/>
                <a:ea typeface="Times New Roman"/>
                <a:cs typeface="Times New Roman"/>
                <a:sym typeface="Times New Roman"/>
              </a:rPr>
              <a:t>Attribute Selection Measure (ASM).</a:t>
            </a:r>
            <a:endParaRPr b="0" i="0" sz="1600" u="none" cap="none" strike="noStrike">
              <a:solidFill>
                <a:srgbClr val="000000"/>
              </a:solidFill>
              <a:latin typeface="Times New Roman"/>
              <a:ea typeface="Times New Roman"/>
              <a:cs typeface="Times New Roman"/>
              <a:sym typeface="Times New Roman"/>
            </a:endParaRPr>
          </a:p>
          <a:p>
            <a:pPr indent="-101600" lvl="0" marL="0" marR="0" rtl="0" algn="just">
              <a:lnSpc>
                <a:spcPct val="150000"/>
              </a:lnSpc>
              <a:spcBef>
                <a:spcPts val="0"/>
              </a:spcBef>
              <a:spcAft>
                <a:spcPts val="0"/>
              </a:spcAft>
              <a:buClr>
                <a:srgbClr val="000000"/>
              </a:buClr>
              <a:buSzPts val="1600"/>
              <a:buFont typeface="Arial"/>
              <a:buChar char="•"/>
            </a:pPr>
            <a:r>
              <a:rPr b="1" i="0" lang="en-US" sz="1600" u="none" cap="none" strike="noStrike">
                <a:solidFill>
                  <a:srgbClr val="000000"/>
                </a:solidFill>
                <a:latin typeface="Times New Roman"/>
                <a:ea typeface="Times New Roman"/>
                <a:cs typeface="Times New Roman"/>
                <a:sym typeface="Times New Roman"/>
              </a:rPr>
              <a:t>Step-3:</a:t>
            </a:r>
            <a:r>
              <a:rPr b="0" i="0" lang="en-US" sz="1600" u="none" cap="none" strike="noStrike">
                <a:solidFill>
                  <a:srgbClr val="000000"/>
                </a:solidFill>
                <a:latin typeface="Times New Roman"/>
                <a:ea typeface="Times New Roman"/>
                <a:cs typeface="Times New Roman"/>
                <a:sym typeface="Times New Roman"/>
              </a:rPr>
              <a:t> Divide the root node into subsets that contains possible values for the best attributes.</a:t>
            </a:r>
            <a:endParaRPr/>
          </a:p>
          <a:p>
            <a:pPr indent="-101600" lvl="0" marL="0" marR="0" rtl="0" algn="just">
              <a:lnSpc>
                <a:spcPct val="150000"/>
              </a:lnSpc>
              <a:spcBef>
                <a:spcPts val="0"/>
              </a:spcBef>
              <a:spcAft>
                <a:spcPts val="0"/>
              </a:spcAft>
              <a:buClr>
                <a:srgbClr val="000000"/>
              </a:buClr>
              <a:buSzPts val="1600"/>
              <a:buFont typeface="Arial"/>
              <a:buChar char="•"/>
            </a:pPr>
            <a:r>
              <a:rPr b="1" i="0" lang="en-US" sz="1600" u="none" cap="none" strike="noStrike">
                <a:solidFill>
                  <a:srgbClr val="000000"/>
                </a:solidFill>
                <a:latin typeface="Times New Roman"/>
                <a:ea typeface="Times New Roman"/>
                <a:cs typeface="Times New Roman"/>
                <a:sym typeface="Times New Roman"/>
              </a:rPr>
              <a:t>Step-4:</a:t>
            </a:r>
            <a:r>
              <a:rPr b="0" i="0" lang="en-US" sz="1600" u="none" cap="none" strike="noStrike">
                <a:solidFill>
                  <a:srgbClr val="000000"/>
                </a:solidFill>
                <a:latin typeface="Times New Roman"/>
                <a:ea typeface="Times New Roman"/>
                <a:cs typeface="Times New Roman"/>
                <a:sym typeface="Times New Roman"/>
              </a:rPr>
              <a:t> Generate the decision tree node, which contains the best attribute.</a:t>
            </a:r>
            <a:endParaRPr/>
          </a:p>
          <a:p>
            <a:pPr indent="-101600" lvl="0" marL="0" marR="0" rtl="0" algn="just">
              <a:lnSpc>
                <a:spcPct val="150000"/>
              </a:lnSpc>
              <a:spcBef>
                <a:spcPts val="0"/>
              </a:spcBef>
              <a:spcAft>
                <a:spcPts val="0"/>
              </a:spcAft>
              <a:buClr>
                <a:srgbClr val="000000"/>
              </a:buClr>
              <a:buSzPts val="1600"/>
              <a:buFont typeface="Arial"/>
              <a:buChar char="•"/>
            </a:pPr>
            <a:r>
              <a:rPr b="1" i="0" lang="en-US" sz="1600" u="none" cap="none" strike="noStrike">
                <a:solidFill>
                  <a:srgbClr val="000000"/>
                </a:solidFill>
                <a:latin typeface="Times New Roman"/>
                <a:ea typeface="Times New Roman"/>
                <a:cs typeface="Times New Roman"/>
                <a:sym typeface="Times New Roman"/>
              </a:rPr>
              <a:t>Step-5:</a:t>
            </a:r>
            <a:r>
              <a:rPr b="0" i="0" lang="en-US" sz="1600" u="none" cap="none" strike="noStrike">
                <a:solidFill>
                  <a:srgbClr val="000000"/>
                </a:solidFill>
                <a:latin typeface="Times New Roman"/>
                <a:ea typeface="Times New Roman"/>
                <a:cs typeface="Times New Roman"/>
                <a:sym typeface="Times New Roman"/>
              </a:rPr>
              <a:t> Recursively make new decision trees using the subsets of the dataset created in step -3. Continue this process until a stage is reached where you cannot further classify the nodes and called the final node as a leaf node.</a:t>
            </a:r>
            <a:endParaRPr/>
          </a:p>
          <a:p>
            <a:pPr indent="0" lvl="0" marL="0" marR="0" rtl="0" algn="just">
              <a:lnSpc>
                <a:spcPct val="15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1" i="0" sz="1400" u="none" cap="none" strike="noStrike">
              <a:solidFill>
                <a:schemeClr val="lt1"/>
              </a:solidFill>
              <a:latin typeface="Times New Roman"/>
              <a:ea typeface="Times New Roman"/>
              <a:cs typeface="Times New Roman"/>
              <a:sym typeface="Times New Roman"/>
            </a:endParaRPr>
          </a:p>
        </p:txBody>
      </p:sp>
      <p:pic>
        <p:nvPicPr>
          <p:cNvPr descr="Decision Tree Classification Algorithm" id="150" name="Google Shape;150;p3"/>
          <p:cNvPicPr preferRelativeResize="0"/>
          <p:nvPr/>
        </p:nvPicPr>
        <p:blipFill rotWithShape="1">
          <a:blip r:embed="rId3">
            <a:alphaModFix/>
          </a:blip>
          <a:srcRect b="0" l="0" r="0" t="0"/>
          <a:stretch/>
        </p:blipFill>
        <p:spPr>
          <a:xfrm>
            <a:off x="7010399" y="1524000"/>
            <a:ext cx="4505739" cy="381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EAD3"/>
        </a:solidFill>
      </p:bgPr>
    </p:bg>
    <p:spTree>
      <p:nvGrpSpPr>
        <p:cNvPr id="154" name="Shape 154"/>
        <p:cNvGrpSpPr/>
        <p:nvPr/>
      </p:nvGrpSpPr>
      <p:grpSpPr>
        <a:xfrm>
          <a:off x="0" y="0"/>
          <a:ext cx="0" cy="0"/>
          <a:chOff x="0" y="0"/>
          <a:chExt cx="0" cy="0"/>
        </a:xfrm>
      </p:grpSpPr>
      <p:sp>
        <p:nvSpPr>
          <p:cNvPr id="155" name="Google Shape;155;p4"/>
          <p:cNvSpPr txBox="1"/>
          <p:nvPr/>
        </p:nvSpPr>
        <p:spPr>
          <a:xfrm>
            <a:off x="235634" y="605975"/>
            <a:ext cx="11454618"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chemeClr val="dk1"/>
                </a:solidFill>
                <a:latin typeface="Times New Roman"/>
                <a:ea typeface="Times New Roman"/>
                <a:cs typeface="Times New Roman"/>
                <a:sym typeface="Times New Roman"/>
              </a:rPr>
              <a:t>Example:</a:t>
            </a:r>
            <a:r>
              <a:rPr b="0" i="0" lang="en-US" sz="1600" u="none" cap="none" strike="noStrike">
                <a:solidFill>
                  <a:schemeClr val="dk1"/>
                </a:solidFill>
                <a:latin typeface="Times New Roman"/>
                <a:ea typeface="Times New Roman"/>
                <a:cs typeface="Times New Roman"/>
                <a:sym typeface="Times New Roman"/>
              </a:rPr>
              <a:t> </a:t>
            </a:r>
            <a:r>
              <a:rPr b="0" i="0" lang="en-US" sz="1600" u="none" cap="none" strike="noStrike">
                <a:solidFill>
                  <a:srgbClr val="000000"/>
                </a:solidFill>
                <a:latin typeface="verdana"/>
                <a:ea typeface="verdana"/>
                <a:cs typeface="verdana"/>
                <a:sym typeface="verdana"/>
              </a:rPr>
              <a:t>Suppose there is a candidate who has a job offer and wants to decide whether he should accept the offer or Not. So, to solve this problem, the decision tree starts with the root node (Salary attribute by ASM). The root node splits further into the next decision node (distance from the office) and one leaf node based on the corresponding labels. The next decision node further gets split into one decision node (Cab facility) and one leaf node. Finally, the decision node splits into two leaf nodes (Accepted offers and Declined offer). Consider the below diagram:</a:t>
            </a:r>
            <a:endParaRPr sz="1600">
              <a:solidFill>
                <a:schemeClr val="lt1"/>
              </a:solidFill>
              <a:latin typeface="Century Gothic"/>
              <a:ea typeface="Century Gothic"/>
              <a:cs typeface="Century Gothic"/>
              <a:sym typeface="Century Gothic"/>
            </a:endParaRPr>
          </a:p>
        </p:txBody>
      </p:sp>
      <p:pic>
        <p:nvPicPr>
          <p:cNvPr descr="Decision Tree Classification Algorithm" id="156" name="Google Shape;156;p4"/>
          <p:cNvPicPr preferRelativeResize="0"/>
          <p:nvPr/>
        </p:nvPicPr>
        <p:blipFill rotWithShape="1">
          <a:blip r:embed="rId3">
            <a:alphaModFix/>
          </a:blip>
          <a:srcRect b="0" l="0" r="0" t="0"/>
          <a:stretch/>
        </p:blipFill>
        <p:spPr>
          <a:xfrm>
            <a:off x="3462423" y="2786627"/>
            <a:ext cx="4762500" cy="381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EAD3"/>
        </a:solidFill>
      </p:bgPr>
    </p:bg>
    <p:spTree>
      <p:nvGrpSpPr>
        <p:cNvPr id="160" name="Shape 160"/>
        <p:cNvGrpSpPr/>
        <p:nvPr/>
      </p:nvGrpSpPr>
      <p:grpSpPr>
        <a:xfrm>
          <a:off x="0" y="0"/>
          <a:ext cx="0" cy="0"/>
          <a:chOff x="0" y="0"/>
          <a:chExt cx="0" cy="0"/>
        </a:xfrm>
      </p:grpSpPr>
      <p:sp>
        <p:nvSpPr>
          <p:cNvPr id="161" name="Google Shape;161;p5"/>
          <p:cNvSpPr txBox="1"/>
          <p:nvPr/>
        </p:nvSpPr>
        <p:spPr>
          <a:xfrm>
            <a:off x="2849219" y="1036037"/>
            <a:ext cx="6096000" cy="570925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US" sz="1600">
                <a:solidFill>
                  <a:schemeClr val="dk1"/>
                </a:solidFill>
                <a:latin typeface="Times New Roman"/>
                <a:ea typeface="Times New Roman"/>
                <a:cs typeface="Times New Roman"/>
                <a:sym typeface="Times New Roman"/>
              </a:rPr>
              <a:t>Advantages of the Decision Tree:--</a:t>
            </a:r>
            <a:endParaRPr/>
          </a:p>
          <a:p>
            <a:pPr indent="0" lvl="0" marL="0" marR="0" rtl="0" algn="just">
              <a:lnSpc>
                <a:spcPct val="150000"/>
              </a:lnSpc>
              <a:spcBef>
                <a:spcPts val="0"/>
              </a:spcBef>
              <a:spcAft>
                <a:spcPts val="0"/>
              </a:spcAft>
              <a:buNone/>
            </a:pPr>
            <a:r>
              <a:rPr b="1" lang="en-US" sz="1600">
                <a:solidFill>
                  <a:schemeClr val="dk1"/>
                </a:solidFill>
                <a:latin typeface="Times New Roman"/>
                <a:ea typeface="Times New Roman"/>
                <a:cs typeface="Times New Roman"/>
                <a:sym typeface="Times New Roman"/>
              </a:rPr>
              <a:t>1)</a:t>
            </a:r>
            <a:r>
              <a:rPr b="1" lang="en-US" sz="1600">
                <a:solidFill>
                  <a:srgbClr val="000000"/>
                </a:solidFill>
                <a:latin typeface="Times New Roman"/>
                <a:ea typeface="Times New Roman"/>
                <a:cs typeface="Times New Roman"/>
                <a:sym typeface="Times New Roman"/>
              </a:rPr>
              <a:t> </a:t>
            </a:r>
            <a:r>
              <a:rPr b="0" lang="en-US" sz="1600">
                <a:solidFill>
                  <a:srgbClr val="000000"/>
                </a:solidFill>
                <a:latin typeface="Times New Roman"/>
                <a:ea typeface="Times New Roman"/>
                <a:cs typeface="Times New Roman"/>
                <a:sym typeface="Times New Roman"/>
              </a:rPr>
              <a:t>It is simple to understand as it follows the same process which a human follow while making any decision in real-life.</a:t>
            </a:r>
            <a:endParaRPr/>
          </a:p>
          <a:p>
            <a:pPr indent="0" lvl="0" marL="0" marR="0" rtl="0" algn="just">
              <a:lnSpc>
                <a:spcPct val="150000"/>
              </a:lnSpc>
              <a:spcBef>
                <a:spcPts val="0"/>
              </a:spcBef>
              <a:spcAft>
                <a:spcPts val="0"/>
              </a:spcAft>
              <a:buNone/>
            </a:pPr>
            <a:r>
              <a:rPr b="1" lang="en-US" sz="1600">
                <a:solidFill>
                  <a:srgbClr val="000000"/>
                </a:solidFill>
                <a:latin typeface="Times New Roman"/>
                <a:ea typeface="Times New Roman"/>
                <a:cs typeface="Times New Roman"/>
                <a:sym typeface="Times New Roman"/>
              </a:rPr>
              <a:t>2)</a:t>
            </a:r>
            <a:r>
              <a:rPr b="0" lang="en-US" sz="1600">
                <a:solidFill>
                  <a:srgbClr val="000000"/>
                </a:solidFill>
                <a:latin typeface="Times New Roman"/>
                <a:ea typeface="Times New Roman"/>
                <a:cs typeface="Times New Roman"/>
                <a:sym typeface="Times New Roman"/>
              </a:rPr>
              <a:t>It can be very useful for solving decision-related problems.</a:t>
            </a:r>
            <a:endParaRPr/>
          </a:p>
          <a:p>
            <a:pPr indent="0" lvl="0" marL="0" marR="0" rtl="0" algn="just">
              <a:lnSpc>
                <a:spcPct val="150000"/>
              </a:lnSpc>
              <a:spcBef>
                <a:spcPts val="0"/>
              </a:spcBef>
              <a:spcAft>
                <a:spcPts val="0"/>
              </a:spcAft>
              <a:buNone/>
            </a:pPr>
            <a:r>
              <a:rPr b="1" lang="en-US" sz="1600">
                <a:solidFill>
                  <a:srgbClr val="000000"/>
                </a:solidFill>
                <a:latin typeface="Times New Roman"/>
                <a:ea typeface="Times New Roman"/>
                <a:cs typeface="Times New Roman"/>
                <a:sym typeface="Times New Roman"/>
              </a:rPr>
              <a:t>3)</a:t>
            </a:r>
            <a:r>
              <a:rPr lang="en-US" sz="1600">
                <a:solidFill>
                  <a:srgbClr val="000000"/>
                </a:solidFill>
                <a:latin typeface="Times New Roman"/>
                <a:ea typeface="Times New Roman"/>
                <a:cs typeface="Times New Roman"/>
                <a:sym typeface="Times New Roman"/>
              </a:rPr>
              <a:t>It </a:t>
            </a:r>
            <a:r>
              <a:rPr b="0" lang="en-US" sz="1600">
                <a:solidFill>
                  <a:srgbClr val="000000"/>
                </a:solidFill>
                <a:latin typeface="Times New Roman"/>
                <a:ea typeface="Times New Roman"/>
                <a:cs typeface="Times New Roman"/>
                <a:sym typeface="Times New Roman"/>
              </a:rPr>
              <a:t>helps to think about all the possible outcomes for a problem.</a:t>
            </a:r>
            <a:endParaRPr/>
          </a:p>
          <a:p>
            <a:pPr indent="0" lvl="0" marL="0" marR="0" rtl="0" algn="just">
              <a:lnSpc>
                <a:spcPct val="150000"/>
              </a:lnSpc>
              <a:spcBef>
                <a:spcPts val="0"/>
              </a:spcBef>
              <a:spcAft>
                <a:spcPts val="0"/>
              </a:spcAft>
              <a:buNone/>
            </a:pPr>
            <a:r>
              <a:t/>
            </a:r>
            <a:endParaRPr b="0" i="0" sz="16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b="0" i="0" sz="14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1" i="0" lang="en-US" sz="1600">
                <a:solidFill>
                  <a:schemeClr val="dk1"/>
                </a:solidFill>
                <a:latin typeface="Times New Roman"/>
                <a:ea typeface="Times New Roman"/>
                <a:cs typeface="Times New Roman"/>
                <a:sym typeface="Times New Roman"/>
              </a:rPr>
              <a:t>Disadvantages of the Decision Tree:--</a:t>
            </a:r>
            <a:endParaRPr/>
          </a:p>
          <a:p>
            <a:pPr indent="0" lvl="0" marL="0" marR="0" rtl="0" algn="just">
              <a:lnSpc>
                <a:spcPct val="150000"/>
              </a:lnSpc>
              <a:spcBef>
                <a:spcPts val="0"/>
              </a:spcBef>
              <a:spcAft>
                <a:spcPts val="0"/>
              </a:spcAft>
              <a:buNone/>
            </a:pPr>
            <a:r>
              <a:rPr b="1" lang="en-US" sz="1600">
                <a:solidFill>
                  <a:srgbClr val="000000"/>
                </a:solidFill>
                <a:latin typeface="Times New Roman"/>
                <a:ea typeface="Times New Roman"/>
                <a:cs typeface="Times New Roman"/>
                <a:sym typeface="Times New Roman"/>
              </a:rPr>
              <a:t>1)</a:t>
            </a:r>
            <a:r>
              <a:rPr b="0" lang="en-US" sz="1600">
                <a:solidFill>
                  <a:srgbClr val="000000"/>
                </a:solidFill>
                <a:latin typeface="Times New Roman"/>
                <a:ea typeface="Times New Roman"/>
                <a:cs typeface="Times New Roman"/>
                <a:sym typeface="Times New Roman"/>
              </a:rPr>
              <a:t>The decision tree contains lots of layers, which makes it complex.</a:t>
            </a:r>
            <a:endParaRPr/>
          </a:p>
          <a:p>
            <a:pPr indent="0" lvl="0" marL="0" marR="0" rtl="0" algn="just">
              <a:lnSpc>
                <a:spcPct val="150000"/>
              </a:lnSpc>
              <a:spcBef>
                <a:spcPts val="0"/>
              </a:spcBef>
              <a:spcAft>
                <a:spcPts val="0"/>
              </a:spcAft>
              <a:buNone/>
            </a:pPr>
            <a:r>
              <a:rPr b="1" lang="en-US" sz="1600">
                <a:solidFill>
                  <a:srgbClr val="000000"/>
                </a:solidFill>
                <a:latin typeface="Times New Roman"/>
                <a:ea typeface="Times New Roman"/>
                <a:cs typeface="Times New Roman"/>
                <a:sym typeface="Times New Roman"/>
              </a:rPr>
              <a:t>2)</a:t>
            </a:r>
            <a:r>
              <a:rPr b="0" lang="en-US" sz="1600">
                <a:solidFill>
                  <a:srgbClr val="000000"/>
                </a:solidFill>
                <a:latin typeface="Times New Roman"/>
                <a:ea typeface="Times New Roman"/>
                <a:cs typeface="Times New Roman"/>
                <a:sym typeface="Times New Roman"/>
              </a:rPr>
              <a:t>It may have an overfitting issue, which can be resolved using the </a:t>
            </a:r>
            <a:r>
              <a:rPr b="1" lang="en-US" sz="1600">
                <a:solidFill>
                  <a:srgbClr val="000000"/>
                </a:solidFill>
                <a:latin typeface="Times New Roman"/>
                <a:ea typeface="Times New Roman"/>
                <a:cs typeface="Times New Roman"/>
                <a:sym typeface="Times New Roman"/>
              </a:rPr>
              <a:t>Random Forest algorithm.</a:t>
            </a:r>
            <a:endParaRPr b="0" sz="1600">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1" lang="en-US" sz="1600">
                <a:solidFill>
                  <a:srgbClr val="000000"/>
                </a:solidFill>
                <a:latin typeface="Times New Roman"/>
                <a:ea typeface="Times New Roman"/>
                <a:cs typeface="Times New Roman"/>
                <a:sym typeface="Times New Roman"/>
              </a:rPr>
              <a:t>3)</a:t>
            </a:r>
            <a:r>
              <a:rPr b="0" lang="en-US" sz="1600">
                <a:solidFill>
                  <a:srgbClr val="000000"/>
                </a:solidFill>
                <a:latin typeface="Times New Roman"/>
                <a:ea typeface="Times New Roman"/>
                <a:cs typeface="Times New Roman"/>
                <a:sym typeface="Times New Roman"/>
              </a:rPr>
              <a:t>For more class labels, the computational complexity of the decision tree may increase.</a:t>
            </a:r>
            <a:endParaRPr/>
          </a:p>
          <a:p>
            <a:pPr indent="0" lvl="0" marL="0" marR="0" rtl="0" algn="l">
              <a:spcBef>
                <a:spcPts val="0"/>
              </a:spcBef>
              <a:spcAft>
                <a:spcPts val="0"/>
              </a:spcAft>
              <a:buNone/>
            </a:pPr>
            <a:r>
              <a:t/>
            </a:r>
            <a:endParaRPr b="0" i="0" sz="1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EAD3"/>
        </a:solidFill>
      </p:bgPr>
    </p:bg>
    <p:spTree>
      <p:nvGrpSpPr>
        <p:cNvPr id="165" name="Shape 165"/>
        <p:cNvGrpSpPr/>
        <p:nvPr/>
      </p:nvGrpSpPr>
      <p:grpSpPr>
        <a:xfrm>
          <a:off x="0" y="0"/>
          <a:ext cx="0" cy="0"/>
          <a:chOff x="0" y="0"/>
          <a:chExt cx="0" cy="0"/>
        </a:xfrm>
      </p:grpSpPr>
      <p:sp>
        <p:nvSpPr>
          <p:cNvPr id="166" name="Google Shape;166;p6"/>
          <p:cNvSpPr txBox="1"/>
          <p:nvPr/>
        </p:nvSpPr>
        <p:spPr>
          <a:xfrm>
            <a:off x="1132673" y="865768"/>
            <a:ext cx="5559600" cy="535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Work imple</a:t>
            </a:r>
            <a:r>
              <a:rPr b="1" lang="en-US" sz="1800">
                <a:solidFill>
                  <a:schemeClr val="dk1"/>
                </a:solidFill>
                <a:latin typeface="Times New Roman"/>
                <a:ea typeface="Times New Roman"/>
                <a:cs typeface="Times New Roman"/>
                <a:sym typeface="Times New Roman"/>
              </a:rPr>
              <a:t>mentation of decision tree:-</a:t>
            </a:r>
            <a:endParaRPr/>
          </a:p>
          <a:p>
            <a:pPr indent="0" lvl="0" marL="0" marR="0" rtl="0" algn="l">
              <a:spcBef>
                <a:spcPts val="0"/>
              </a:spcBef>
              <a:spcAft>
                <a:spcPts val="0"/>
              </a:spcAft>
              <a:buNone/>
            </a:pPr>
            <a:r>
              <a:t/>
            </a:r>
            <a:endParaRPr b="1" i="0" sz="1800" u="none" strike="noStrike">
              <a:solidFill>
                <a:srgbClr val="0C0C0C"/>
              </a:solidFill>
              <a:latin typeface="Calibri"/>
              <a:ea typeface="Calibri"/>
              <a:cs typeface="Calibri"/>
              <a:sym typeface="Calibri"/>
            </a:endParaRPr>
          </a:p>
          <a:p>
            <a:pPr indent="0" lvl="0" marL="0" marR="0" rtl="0" algn="just">
              <a:spcBef>
                <a:spcPts val="0"/>
              </a:spcBef>
              <a:spcAft>
                <a:spcPts val="0"/>
              </a:spcAft>
              <a:buNone/>
            </a:pPr>
            <a:r>
              <a:rPr i="0" lang="en-US" sz="1600" u="none" strike="noStrike">
                <a:solidFill>
                  <a:srgbClr val="0C0C0C"/>
                </a:solidFill>
                <a:latin typeface="Calibri"/>
                <a:ea typeface="Calibri"/>
                <a:cs typeface="Calibri"/>
                <a:sym typeface="Calibri"/>
              </a:rPr>
              <a:t>After applying decision tree technique with the PIMA Indian dataset we get the value of True positive=115, True negative=42,False positive=31, False negative=43.</a:t>
            </a:r>
            <a:endParaRPr sz="1600">
              <a:solidFill>
                <a:srgbClr val="0C0C0C"/>
              </a:solidFill>
              <a:latin typeface="Calibri"/>
              <a:ea typeface="Calibri"/>
              <a:cs typeface="Calibri"/>
              <a:sym typeface="Calibri"/>
            </a:endParaRPr>
          </a:p>
          <a:p>
            <a:pPr indent="0" lvl="0" marL="0" marR="0" rtl="0" algn="just">
              <a:spcBef>
                <a:spcPts val="0"/>
              </a:spcBef>
              <a:spcAft>
                <a:spcPts val="0"/>
              </a:spcAft>
              <a:buNone/>
            </a:pPr>
            <a:r>
              <a:t/>
            </a:r>
            <a:endParaRPr sz="1600">
              <a:solidFill>
                <a:srgbClr val="0C0C0C"/>
              </a:solidFill>
              <a:latin typeface="Calibri"/>
              <a:ea typeface="Calibri"/>
              <a:cs typeface="Calibri"/>
              <a:sym typeface="Calibri"/>
            </a:endParaRPr>
          </a:p>
          <a:p>
            <a:pPr indent="0" lvl="0" marL="0" marR="0" rtl="0" algn="just">
              <a:spcBef>
                <a:spcPts val="0"/>
              </a:spcBef>
              <a:spcAft>
                <a:spcPts val="0"/>
              </a:spcAft>
              <a:buNone/>
            </a:pPr>
            <a:r>
              <a:rPr i="0" lang="en-US" sz="1600" u="none" strike="noStrike">
                <a:solidFill>
                  <a:srgbClr val="0C0C0C"/>
                </a:solidFill>
                <a:latin typeface="Calibri"/>
                <a:ea typeface="Calibri"/>
                <a:cs typeface="Calibri"/>
                <a:sym typeface="Calibri"/>
              </a:rPr>
              <a:t>The decision tree classifier’s shows</a:t>
            </a:r>
            <a:r>
              <a:rPr lang="en-US" sz="1600">
                <a:solidFill>
                  <a:srgbClr val="0C0C0C"/>
                </a:solidFill>
                <a:latin typeface="Calibri"/>
                <a:ea typeface="Calibri"/>
                <a:cs typeface="Calibri"/>
                <a:sym typeface="Calibri"/>
              </a:rPr>
              <a:t> the </a:t>
            </a:r>
            <a:r>
              <a:rPr i="0" lang="en-US" sz="1600" u="none" strike="noStrike">
                <a:solidFill>
                  <a:srgbClr val="0C0C0C"/>
                </a:solidFill>
                <a:latin typeface="Calibri"/>
                <a:ea typeface="Calibri"/>
                <a:cs typeface="Calibri"/>
                <a:sym typeface="Calibri"/>
              </a:rPr>
              <a:t>accuracy level of nearly 67%, more precisely</a:t>
            </a:r>
            <a:r>
              <a:rPr lang="en-US" sz="1400">
                <a:solidFill>
                  <a:srgbClr val="0C0C0C"/>
                </a:solidFill>
                <a:latin typeface="Century Gothic"/>
                <a:ea typeface="Century Gothic"/>
                <a:cs typeface="Century Gothic"/>
                <a:sym typeface="Century Gothic"/>
              </a:rPr>
              <a:t> </a:t>
            </a:r>
            <a:r>
              <a:rPr i="0" lang="en-US" sz="1600" u="none" strike="noStrike">
                <a:solidFill>
                  <a:srgbClr val="0C0C0C"/>
                </a:solidFill>
                <a:latin typeface="Calibri"/>
                <a:ea typeface="Calibri"/>
                <a:cs typeface="Calibri"/>
                <a:sym typeface="Calibri"/>
              </a:rPr>
              <a:t>0.6796536796536796 which indicates</a:t>
            </a:r>
            <a:r>
              <a:rPr lang="en-US" sz="1400">
                <a:solidFill>
                  <a:srgbClr val="0C0C0C"/>
                </a:solidFill>
                <a:latin typeface="Century Gothic"/>
                <a:ea typeface="Century Gothic"/>
                <a:cs typeface="Century Gothic"/>
                <a:sym typeface="Century Gothic"/>
              </a:rPr>
              <a:t> </a:t>
            </a:r>
            <a:r>
              <a:rPr i="0" lang="en-US" sz="1600" u="none" strike="noStrike">
                <a:solidFill>
                  <a:srgbClr val="0C0C0C"/>
                </a:solidFill>
                <a:latin typeface="Calibri"/>
                <a:ea typeface="Calibri"/>
                <a:cs typeface="Calibri"/>
                <a:sym typeface="Calibri"/>
              </a:rPr>
              <a:t>that the performance of these techniques are pretty well</a:t>
            </a:r>
            <a:r>
              <a:rPr lang="en-US" sz="1800">
                <a:solidFill>
                  <a:srgbClr val="0C0C0C"/>
                </a:solidFill>
                <a:latin typeface="Calibri"/>
                <a:ea typeface="Calibri"/>
                <a:cs typeface="Calibri"/>
                <a:sym typeface="Calibri"/>
              </a:rPr>
              <a:t>.</a:t>
            </a:r>
            <a:endParaRPr/>
          </a:p>
          <a:p>
            <a:pPr indent="0" lvl="0" marL="0" marR="0" rtl="0" algn="just">
              <a:spcBef>
                <a:spcPts val="0"/>
              </a:spcBef>
              <a:spcAft>
                <a:spcPts val="0"/>
              </a:spcAft>
              <a:buNone/>
            </a:pPr>
            <a:r>
              <a:t/>
            </a:r>
            <a:endParaRPr b="1" sz="1600">
              <a:solidFill>
                <a:srgbClr val="0C0C0C"/>
              </a:solidFill>
              <a:latin typeface="Calibri"/>
              <a:ea typeface="Calibri"/>
              <a:cs typeface="Calibri"/>
              <a:sym typeface="Calibri"/>
            </a:endParaRPr>
          </a:p>
          <a:p>
            <a:pPr indent="0" lvl="0" marL="0" marR="0" rtl="0" algn="just">
              <a:spcBef>
                <a:spcPts val="0"/>
              </a:spcBef>
              <a:spcAft>
                <a:spcPts val="0"/>
              </a:spcAft>
              <a:buNone/>
            </a:pPr>
            <a:r>
              <a:t/>
            </a:r>
            <a:endParaRPr b="1" sz="1600">
              <a:solidFill>
                <a:srgbClr val="0C0C0C"/>
              </a:solidFill>
              <a:latin typeface="Calibri"/>
              <a:ea typeface="Calibri"/>
              <a:cs typeface="Calibri"/>
              <a:sym typeface="Calibri"/>
            </a:endParaRPr>
          </a:p>
          <a:p>
            <a:pPr indent="0" lvl="0" marL="0" marR="0" rtl="0" algn="l">
              <a:spcBef>
                <a:spcPts val="0"/>
              </a:spcBef>
              <a:spcAft>
                <a:spcPts val="0"/>
              </a:spcAft>
              <a:buNone/>
            </a:pPr>
            <a:r>
              <a:rPr b="1" lang="en-US" sz="1600">
                <a:solidFill>
                  <a:srgbClr val="0C0C0C"/>
                </a:solidFill>
                <a:latin typeface="Calibri"/>
                <a:ea typeface="Calibri"/>
                <a:cs typeface="Calibri"/>
                <a:sym typeface="Calibri"/>
              </a:rPr>
              <a:t>                               Classification    report   of   decision  tree------&gt;</a:t>
            </a:r>
            <a:endParaRPr/>
          </a:p>
          <a:p>
            <a:pPr indent="0" lvl="0" marL="0" marR="0" rtl="0" algn="just">
              <a:spcBef>
                <a:spcPts val="0"/>
              </a:spcBef>
              <a:spcAft>
                <a:spcPts val="0"/>
              </a:spcAft>
              <a:buNone/>
            </a:pPr>
            <a:r>
              <a:t/>
            </a:r>
            <a:endParaRPr b="1" sz="1600">
              <a:solidFill>
                <a:srgbClr val="0C0C0C"/>
              </a:solidFill>
              <a:latin typeface="Calibri"/>
              <a:ea typeface="Calibri"/>
              <a:cs typeface="Calibri"/>
              <a:sym typeface="Calibri"/>
            </a:endParaRPr>
          </a:p>
          <a:p>
            <a:pPr indent="0" lvl="0" marL="0" marR="0" rtl="0" algn="just">
              <a:spcBef>
                <a:spcPts val="0"/>
              </a:spcBef>
              <a:spcAft>
                <a:spcPts val="0"/>
              </a:spcAft>
              <a:buNone/>
            </a:pPr>
            <a:r>
              <a:t/>
            </a:r>
            <a:endParaRPr b="1" sz="1600">
              <a:solidFill>
                <a:srgbClr val="0C0C0C"/>
              </a:solidFill>
              <a:latin typeface="Calibri"/>
              <a:ea typeface="Calibri"/>
              <a:cs typeface="Calibri"/>
              <a:sym typeface="Calibri"/>
            </a:endParaRPr>
          </a:p>
          <a:p>
            <a:pPr indent="0" lvl="0" marL="0" marR="0" rtl="0" algn="just">
              <a:spcBef>
                <a:spcPts val="0"/>
              </a:spcBef>
              <a:spcAft>
                <a:spcPts val="0"/>
              </a:spcAft>
              <a:buNone/>
            </a:pPr>
            <a:r>
              <a:t/>
            </a:r>
            <a:endParaRPr b="1" sz="1600">
              <a:solidFill>
                <a:srgbClr val="0C0C0C"/>
              </a:solidFill>
              <a:latin typeface="Calibri"/>
              <a:ea typeface="Calibri"/>
              <a:cs typeface="Calibri"/>
              <a:sym typeface="Calibri"/>
            </a:endParaRPr>
          </a:p>
          <a:p>
            <a:pPr indent="0" lvl="0" marL="0" marR="0" rtl="0" algn="just">
              <a:spcBef>
                <a:spcPts val="0"/>
              </a:spcBef>
              <a:spcAft>
                <a:spcPts val="0"/>
              </a:spcAft>
              <a:buNone/>
            </a:pPr>
            <a:r>
              <a:rPr b="1" lang="en-US" sz="1600">
                <a:solidFill>
                  <a:srgbClr val="0C0C0C"/>
                </a:solidFill>
                <a:latin typeface="Calibri"/>
                <a:ea typeface="Calibri"/>
                <a:cs typeface="Calibri"/>
                <a:sym typeface="Calibri"/>
              </a:rPr>
              <a:t>                                                                                                                                          </a:t>
            </a:r>
            <a:endParaRPr/>
          </a:p>
          <a:p>
            <a:pPr indent="0" lvl="0" marL="0" marR="0" rtl="0" algn="just">
              <a:spcBef>
                <a:spcPts val="0"/>
              </a:spcBef>
              <a:spcAft>
                <a:spcPts val="0"/>
              </a:spcAft>
              <a:buNone/>
            </a:pPr>
            <a:r>
              <a:t/>
            </a:r>
            <a:endParaRPr b="1" sz="1600">
              <a:solidFill>
                <a:srgbClr val="0C0C0C"/>
              </a:solidFill>
              <a:latin typeface="Calibri"/>
              <a:ea typeface="Calibri"/>
              <a:cs typeface="Calibri"/>
              <a:sym typeface="Calibri"/>
            </a:endParaRPr>
          </a:p>
          <a:p>
            <a:pPr indent="0" lvl="0" marL="0" marR="0" rtl="0" algn="just">
              <a:spcBef>
                <a:spcPts val="0"/>
              </a:spcBef>
              <a:spcAft>
                <a:spcPts val="0"/>
              </a:spcAft>
              <a:buNone/>
            </a:pPr>
            <a:r>
              <a:t/>
            </a:r>
            <a:endParaRPr b="1" sz="1600">
              <a:solidFill>
                <a:srgbClr val="0C0C0C"/>
              </a:solidFill>
              <a:latin typeface="Calibri"/>
              <a:ea typeface="Calibri"/>
              <a:cs typeface="Calibri"/>
              <a:sym typeface="Calibri"/>
            </a:endParaRPr>
          </a:p>
          <a:p>
            <a:pPr indent="0" lvl="0" marL="0" marR="0" rtl="0" algn="just">
              <a:spcBef>
                <a:spcPts val="0"/>
              </a:spcBef>
              <a:spcAft>
                <a:spcPts val="0"/>
              </a:spcAft>
              <a:buNone/>
            </a:pPr>
            <a:r>
              <a:rPr b="1" lang="en-US" sz="1600">
                <a:solidFill>
                  <a:srgbClr val="0C0C0C"/>
                </a:solidFill>
                <a:latin typeface="Calibri"/>
                <a:ea typeface="Calibri"/>
                <a:cs typeface="Calibri"/>
                <a:sym typeface="Calibri"/>
              </a:rPr>
              <a:t>                                                                                                          </a:t>
            </a:r>
            <a:endParaRPr b="1" sz="1600">
              <a:solidFill>
                <a:srgbClr val="0C0C0C"/>
              </a:solidFill>
              <a:latin typeface="Calibri"/>
              <a:ea typeface="Calibri"/>
              <a:cs typeface="Calibri"/>
              <a:sym typeface="Calibri"/>
            </a:endParaRPr>
          </a:p>
          <a:p>
            <a:pPr indent="0" lvl="0" marL="0" marR="0" rtl="0" algn="just">
              <a:spcBef>
                <a:spcPts val="0"/>
              </a:spcBef>
              <a:spcAft>
                <a:spcPts val="0"/>
              </a:spcAft>
              <a:buNone/>
            </a:pPr>
            <a:r>
              <a:t/>
            </a:r>
            <a:endParaRPr b="0" sz="1600">
              <a:solidFill>
                <a:srgbClr val="0C0C0C"/>
              </a:solidFill>
              <a:latin typeface="Century Gothic"/>
              <a:ea typeface="Century Gothic"/>
              <a:cs typeface="Century Gothic"/>
              <a:sym typeface="Century Gothic"/>
            </a:endParaRPr>
          </a:p>
          <a:p>
            <a:pPr indent="0" lvl="0" marL="0" marR="0" rtl="0" algn="l">
              <a:spcBef>
                <a:spcPts val="0"/>
              </a:spcBef>
              <a:spcAft>
                <a:spcPts val="0"/>
              </a:spcAft>
              <a:buNone/>
            </a:pPr>
            <a:r>
              <a:t/>
            </a:r>
            <a:endParaRPr b="1" i="0" sz="1600">
              <a:solidFill>
                <a:schemeClr val="dk1"/>
              </a:solidFill>
              <a:latin typeface="Times New Roman"/>
              <a:ea typeface="Times New Roman"/>
              <a:cs typeface="Times New Roman"/>
              <a:sym typeface="Times New Roman"/>
            </a:endParaRPr>
          </a:p>
        </p:txBody>
      </p:sp>
      <p:pic>
        <p:nvPicPr>
          <p:cNvPr descr="Table&#10;&#10;Description automatically generated with low confidence" id="167" name="Google Shape;167;p6"/>
          <p:cNvPicPr preferRelativeResize="0"/>
          <p:nvPr/>
        </p:nvPicPr>
        <p:blipFill rotWithShape="1">
          <a:blip r:embed="rId3">
            <a:alphaModFix/>
          </a:blip>
          <a:srcRect b="0" l="0" r="0" t="0"/>
          <a:stretch/>
        </p:blipFill>
        <p:spPr>
          <a:xfrm>
            <a:off x="6692348" y="1364975"/>
            <a:ext cx="5367130" cy="2855044"/>
          </a:xfrm>
          <a:prstGeom prst="rect">
            <a:avLst/>
          </a:prstGeom>
          <a:noFill/>
          <a:ln>
            <a:noFill/>
          </a:ln>
        </p:spPr>
      </p:pic>
      <p:sp>
        <p:nvSpPr>
          <p:cNvPr id="168" name="Google Shape;168;p6"/>
          <p:cNvSpPr txBox="1"/>
          <p:nvPr/>
        </p:nvSpPr>
        <p:spPr>
          <a:xfrm>
            <a:off x="10014325" y="59491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hlinkClick r:id="rId4"/>
              </a:rPr>
              <a:t>https://ssl.gstatic.com/docs/common/profile/material_unverified_user_96.svg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EAD3"/>
        </a:solidFill>
      </p:bgPr>
    </p:bg>
    <p:spTree>
      <p:nvGrpSpPr>
        <p:cNvPr id="172" name="Shape 172"/>
        <p:cNvGrpSpPr/>
        <p:nvPr/>
      </p:nvGrpSpPr>
      <p:grpSpPr>
        <a:xfrm>
          <a:off x="0" y="0"/>
          <a:ext cx="0" cy="0"/>
          <a:chOff x="0" y="0"/>
          <a:chExt cx="0" cy="0"/>
        </a:xfrm>
      </p:grpSpPr>
      <p:sp>
        <p:nvSpPr>
          <p:cNvPr id="173" name="Google Shape;173;p7"/>
          <p:cNvSpPr txBox="1"/>
          <p:nvPr>
            <p:ph type="title"/>
          </p:nvPr>
        </p:nvSpPr>
        <p:spPr>
          <a:xfrm>
            <a:off x="1466090" y="2300723"/>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Times New Roman"/>
              <a:buNone/>
            </a:pPr>
            <a:r>
              <a:rPr lang="en-US">
                <a:solidFill>
                  <a:schemeClr val="dk1"/>
                </a:solidFill>
                <a:latin typeface="Times New Roman"/>
                <a:ea typeface="Times New Roman"/>
                <a:cs typeface="Times New Roman"/>
                <a:sym typeface="Times New Roman"/>
              </a:rPr>
              <a:t>                           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2021-01-30T18:57:39Z</dcterms:created>
  <dc:creator>Shreya</dc:creator>
</cp:coreProperties>
</file>